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L6GOrtAjjxB5wRHVBkMbMgPK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9b9f2f8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49b9f2f8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b9f2f8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49b9f2f8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b9f2f8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9b9f2f8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9b9f2f8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49b9f2f8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6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1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3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>
            <p:ph type="ctrTitle"/>
          </p:nvPr>
        </p:nvSpPr>
        <p:spPr>
          <a:xfrm>
            <a:off x="906800" y="189700"/>
            <a:ext cx="72366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Course Walkthrough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680302" y="23636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DevOps Live Classes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to ask doubt?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387900" y="976000"/>
            <a:ext cx="30774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None/>
            </a:pPr>
            <a:r>
              <a:rPr b="1" lang="en" sz="3000">
                <a:solidFill>
                  <a:schemeClr val="accent2"/>
                </a:solidFill>
              </a:rPr>
              <a:t>#2 Ask a Doubt</a:t>
            </a:r>
            <a:endParaRPr b="1" sz="3000">
              <a:solidFill>
                <a:schemeClr val="accent2"/>
              </a:solidFill>
            </a:endParaRPr>
          </a:p>
          <a:p>
            <a:pPr indent="-34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428">
                <a:solidFill>
                  <a:schemeClr val="accent2"/>
                </a:solidFill>
              </a:rPr>
              <a:t>Issue type- Video/ Problem/Quiz</a:t>
            </a:r>
            <a:endParaRPr sz="2428">
              <a:solidFill>
                <a:schemeClr val="accent2"/>
              </a:solidFill>
            </a:endParaRPr>
          </a:p>
          <a:p>
            <a:pPr indent="-34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428">
                <a:solidFill>
                  <a:schemeClr val="accent2"/>
                </a:solidFill>
              </a:rPr>
              <a:t>TA will give your resolution </a:t>
            </a:r>
            <a:endParaRPr sz="2428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090"/>
              <a:buNone/>
            </a:pPr>
            <a:r>
              <a:rPr b="1" lang="en" sz="3000">
                <a:solidFill>
                  <a:schemeClr val="accent2"/>
                </a:solidFill>
              </a:rPr>
              <a:t>#3 For doubts related to live classes</a:t>
            </a:r>
            <a:endParaRPr b="1" sz="3000">
              <a:solidFill>
                <a:schemeClr val="accent2"/>
              </a:solidFill>
            </a:endParaRPr>
          </a:p>
          <a:p>
            <a:pPr indent="-35518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571">
                <a:solidFill>
                  <a:schemeClr val="accent2"/>
                </a:solidFill>
              </a:rPr>
              <a:t>Post your doubts in discord channel</a:t>
            </a:r>
            <a:endParaRPr sz="2571">
              <a:solidFill>
                <a:schemeClr val="accent2"/>
              </a:solidFill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37675" r="0" t="0"/>
          <a:stretch/>
        </p:blipFill>
        <p:spPr>
          <a:xfrm>
            <a:off x="4575525" y="1067925"/>
            <a:ext cx="3349275" cy="302099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Placement Assistance works?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235500" y="103540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We hold Placement Assessment Test (PAT) 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You will have only 2 PAT attempts in this course. 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>
                <a:solidFill>
                  <a:schemeClr val="accent2"/>
                </a:solidFill>
              </a:rPr>
              <a:t>PAT Syllabus: </a:t>
            </a:r>
            <a:r>
              <a:rPr lang="en">
                <a:solidFill>
                  <a:schemeClr val="accent2"/>
                </a:solidFill>
              </a:rPr>
              <a:t>DevOps MCQs, </a:t>
            </a:r>
            <a:r>
              <a:rPr lang="en">
                <a:solidFill>
                  <a:schemeClr val="accent2"/>
                </a:solidFill>
              </a:rPr>
              <a:t>Aptitude Reasoning Questions</a:t>
            </a:r>
            <a:br>
              <a:rPr lang="en">
                <a:solidFill>
                  <a:schemeClr val="accent2"/>
                </a:solidFill>
              </a:rPr>
            </a:br>
            <a:br>
              <a:rPr lang="en">
                <a:solidFill>
                  <a:schemeClr val="accent2"/>
                </a:solidFill>
              </a:rPr>
            </a:br>
            <a:r>
              <a:rPr b="1" lang="en" u="sng">
                <a:solidFill>
                  <a:schemeClr val="accent2"/>
                </a:solidFill>
              </a:rPr>
              <a:t>PROCEDURE</a:t>
            </a:r>
            <a:r>
              <a:rPr b="1" lang="en">
                <a:solidFill>
                  <a:schemeClr val="accent2"/>
                </a:solidFill>
              </a:rPr>
              <a:t>:</a:t>
            </a:r>
            <a:br>
              <a:rPr b="1" lang="en">
                <a:solidFill>
                  <a:schemeClr val="accent2"/>
                </a:solidFill>
              </a:rPr>
            </a:br>
            <a:endParaRPr b="1"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Candidates who pass the PAT will have their profiles shared with our partner companies, and will have the opportunity to be interviewed for relevant positions</a:t>
            </a:r>
            <a:endParaRPr b="1"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>
                <a:solidFill>
                  <a:schemeClr val="accent2"/>
                </a:solidFill>
              </a:rPr>
              <a:t>Onboarding:</a:t>
            </a:r>
            <a:r>
              <a:rPr lang="en">
                <a:solidFill>
                  <a:schemeClr val="accent2"/>
                </a:solidFill>
              </a:rPr>
              <a:t> This includes Resume Screening and a Prep Talk to ensure you're well-prepared for the job market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>
                <a:solidFill>
                  <a:schemeClr val="accent2"/>
                </a:solidFill>
              </a:rPr>
              <a:t>JD (Job Description)</a:t>
            </a:r>
            <a:r>
              <a:rPr lang="en">
                <a:solidFill>
                  <a:schemeClr val="accent2"/>
                </a:solidFill>
              </a:rPr>
              <a:t> sharing with the candidates who have the relevant skill set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>
                <a:solidFill>
                  <a:schemeClr val="accent2"/>
                </a:solidFill>
              </a:rPr>
              <a:t>CV forwarding</a:t>
            </a:r>
            <a:r>
              <a:rPr lang="en">
                <a:solidFill>
                  <a:schemeClr val="accent2"/>
                </a:solidFill>
              </a:rPr>
              <a:t> to organizations that are hiring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>
                <a:solidFill>
                  <a:schemeClr val="accent2"/>
                </a:solidFill>
              </a:rPr>
              <a:t>Regular feedback </a:t>
            </a:r>
            <a:r>
              <a:rPr lang="en">
                <a:solidFill>
                  <a:schemeClr val="accent2"/>
                </a:solidFill>
              </a:rPr>
              <a:t>to candidates to keep them informed of their progress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Scheduling your calls/interview at a time that is convenient for you</a:t>
            </a:r>
            <a:endParaRPr>
              <a:solidFill>
                <a:schemeClr val="accent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>
                <a:solidFill>
                  <a:schemeClr val="accent2"/>
                </a:solidFill>
              </a:rPr>
              <a:t>Selection/Rejection feedback</a:t>
            </a:r>
            <a:r>
              <a:rPr lang="en">
                <a:solidFill>
                  <a:schemeClr val="accent2"/>
                </a:solidFill>
              </a:rPr>
              <a:t> is provided to candidates to keep them informed of the outcome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b="1" lang="en">
                <a:solidFill>
                  <a:schemeClr val="accent2"/>
                </a:solidFill>
              </a:rPr>
              <a:t>Note: </a:t>
            </a:r>
            <a:r>
              <a:rPr lang="en">
                <a:solidFill>
                  <a:schemeClr val="accent2"/>
                </a:solidFill>
              </a:rPr>
              <a:t>Next PAT - Mid of June (tentative</a:t>
            </a:r>
            <a:r>
              <a:rPr lang="en">
                <a:solidFill>
                  <a:schemeClr val="accent2"/>
                </a:solidFill>
              </a:rPr>
              <a:t>ly</a:t>
            </a:r>
            <a:r>
              <a:rPr lang="en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159300" y="126400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accent2"/>
                </a:solidFill>
              </a:rPr>
              <a:t>Week 1: (Class 1 &amp; 2)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 </a:t>
            </a:r>
            <a:r>
              <a:rPr lang="en" sz="1700">
                <a:solidFill>
                  <a:schemeClr val="accent2"/>
                </a:solidFill>
              </a:rPr>
              <a:t>DevOps Fundamentals (YAML, Linux), Git, GitHub, VCS, Networking</a:t>
            </a:r>
            <a:endParaRPr sz="17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highlight>
                  <a:schemeClr val="accent2"/>
                </a:highlight>
              </a:rPr>
              <a:t>Recorded Content:</a:t>
            </a:r>
            <a:r>
              <a:rPr lang="en">
                <a:solidFill>
                  <a:schemeClr val="accent2"/>
                </a:solidFill>
              </a:rPr>
              <a:t> Git-Github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accent2"/>
                </a:solidFill>
              </a:rPr>
              <a:t>Week 2: (Class 3 &amp; 4)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</a:t>
            </a:r>
            <a:r>
              <a:rPr lang="en" sz="1700">
                <a:solidFill>
                  <a:schemeClr val="accent2"/>
                </a:solidFill>
              </a:rPr>
              <a:t>Docker &amp; Containerization (Docker file, Docker hub, Docker Images, Containers, Docker Command, Docker Volume, Project)</a:t>
            </a:r>
            <a:endParaRPr sz="17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type="title"/>
          </p:nvPr>
        </p:nvSpPr>
        <p:spPr>
          <a:xfrm>
            <a:off x="387900" y="686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5875" y="1137325"/>
            <a:ext cx="88887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lang="en">
                <a:solidFill>
                  <a:schemeClr val="accent2"/>
                </a:solidFill>
              </a:rPr>
            </a:br>
            <a:r>
              <a:rPr b="1" lang="en">
                <a:solidFill>
                  <a:schemeClr val="accent2"/>
                </a:solidFill>
              </a:rPr>
              <a:t>Week 3: (Class 5 &amp; 6)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 </a:t>
            </a:r>
            <a:r>
              <a:rPr lang="en">
                <a:solidFill>
                  <a:schemeClr val="accent2"/>
                </a:solidFill>
              </a:rPr>
              <a:t>CI/CD with Jenkins and GitHub Actions (CI/CD, Jenkins, Jenkin file, Build Triggers, CI/CD Pipeline Project)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4: (Class 7 &amp; 8)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Kubernetes &amp; Container Orchestration, Kubernetes Components, Namespaces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 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/>
          <p:nvPr>
            <p:ph type="title"/>
          </p:nvPr>
        </p:nvSpPr>
        <p:spPr>
          <a:xfrm>
            <a:off x="387900" y="686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59300" y="120125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5: Classes 9 &amp; 10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700">
                <a:solidFill>
                  <a:schemeClr val="accent2"/>
                </a:solidFill>
              </a:rPr>
              <a:t>Cloud Services &amp; AWS Fundamentals (AWS Services, AWS EC2, AWS Elastic Beanstalk, AWS S3, AWS IAM)</a:t>
            </a:r>
            <a:r>
              <a:rPr lang="en" sz="2000">
                <a:solidFill>
                  <a:schemeClr val="accent2"/>
                </a:solidFill>
              </a:rPr>
              <a:t> </a:t>
            </a:r>
            <a:br>
              <a:rPr lang="en" sz="2000">
                <a:solidFill>
                  <a:schemeClr val="accent2"/>
                </a:solidFill>
              </a:rPr>
            </a:br>
            <a:endParaRPr sz="20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6: Classes 11 &amp; 12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600">
                <a:solidFill>
                  <a:schemeClr val="accent2"/>
                </a:solidFill>
              </a:rPr>
              <a:t>Configuration Management with Ansible (Adhoc commands, Playbooks, Ansible roles), DevOps Services, Ansible Project &amp; Integration with AWS</a:t>
            </a:r>
            <a:r>
              <a:rPr lang="en" sz="2200">
                <a:solidFill>
                  <a:schemeClr val="accent2"/>
                </a:solidFill>
              </a:rPr>
              <a:t>.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49b9f2f8e0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49b9f2f8e0_0_41"/>
          <p:cNvSpPr txBox="1"/>
          <p:nvPr>
            <p:ph type="title"/>
          </p:nvPr>
        </p:nvSpPr>
        <p:spPr>
          <a:xfrm>
            <a:off x="387900" y="686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249b9f2f8e0_0_41"/>
          <p:cNvSpPr txBox="1"/>
          <p:nvPr>
            <p:ph idx="1" type="body"/>
          </p:nvPr>
        </p:nvSpPr>
        <p:spPr>
          <a:xfrm>
            <a:off x="159300" y="120125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7: Classes 13 &amp; 14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600">
                <a:solidFill>
                  <a:schemeClr val="accent2"/>
                </a:solidFill>
              </a:rPr>
              <a:t>Infrastructure as Code (IAC) with Terraform (Intro to Terraform, HCL, Terraform Providers, IAC Project, Terraform with AWS)</a:t>
            </a:r>
            <a:r>
              <a:rPr lang="en" sz="2200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 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8: Classes 15 &amp; 16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600">
                <a:solidFill>
                  <a:schemeClr val="accent2"/>
                </a:solidFill>
              </a:rPr>
              <a:t>Monitoring, Logging, and Project (Prometheus, Grafana), Creating Custom Dashboards, Major Project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>
            <p:ph type="title"/>
          </p:nvPr>
        </p:nvSpPr>
        <p:spPr>
          <a:xfrm>
            <a:off x="235500" y="7628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Course Structure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87900" y="1489825"/>
            <a:ext cx="22173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Chapters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Live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Contest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Leaderboard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Noticeboard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3308425" y="1471625"/>
            <a:ext cx="4788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1574" l="5937" r="33970" t="17689"/>
          <a:stretch/>
        </p:blipFill>
        <p:spPr>
          <a:xfrm>
            <a:off x="3841425" y="452600"/>
            <a:ext cx="4945324" cy="41526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3818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5000"/>
              <a:buNone/>
            </a:pPr>
            <a:r>
              <a:rPr b="1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Chapters tab to access all the </a:t>
            </a:r>
            <a:br>
              <a:rPr b="1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pre-recorded lectures &amp; notes:</a:t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87900" y="1261225"/>
            <a:ext cx="30774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-"/>
            </a:pPr>
            <a:r>
              <a:rPr b="1" lang="en" sz="1450" u="sng">
                <a:solidFill>
                  <a:schemeClr val="accent2"/>
                </a:solidFill>
              </a:rPr>
              <a:t>DevOps Notes</a:t>
            </a:r>
            <a:br>
              <a:rPr b="1" lang="en" sz="1450" u="sng">
                <a:solidFill>
                  <a:schemeClr val="accent2"/>
                </a:solidFill>
              </a:rPr>
            </a:br>
            <a:endParaRPr b="1" sz="1450" u="sng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Source Code Management</a:t>
            </a:r>
            <a:r>
              <a:rPr lang="en" sz="1450">
                <a:solidFill>
                  <a:schemeClr val="accent2"/>
                </a:solidFill>
              </a:rPr>
              <a:t>                                                       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Package Management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CICD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Container Management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Cloud services 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IaS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Monitoring</a:t>
            </a:r>
            <a:br>
              <a:rPr lang="en" sz="1450">
                <a:solidFill>
                  <a:schemeClr val="accent2"/>
                </a:solidFill>
              </a:rPr>
            </a:b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-"/>
            </a:pPr>
            <a:r>
              <a:rPr b="1" lang="en" sz="1450" u="sng">
                <a:solidFill>
                  <a:schemeClr val="accent2"/>
                </a:solidFill>
              </a:rPr>
              <a:t>Linux Notes</a:t>
            </a:r>
            <a:br>
              <a:rPr b="1" lang="en" sz="1450" u="sng">
                <a:solidFill>
                  <a:schemeClr val="accent2"/>
                </a:solidFill>
              </a:rPr>
            </a:br>
            <a:endParaRPr b="1" sz="1450" u="sng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-"/>
            </a:pPr>
            <a:r>
              <a:rPr b="1" lang="en" sz="1450" u="sng">
                <a:solidFill>
                  <a:schemeClr val="accent2"/>
                </a:solidFill>
              </a:rPr>
              <a:t>Git-Github</a:t>
            </a:r>
            <a:r>
              <a:rPr b="1" lang="en" sz="1450" u="sng">
                <a:solidFill>
                  <a:schemeClr val="accent2"/>
                </a:solidFill>
              </a:rPr>
              <a:t> Videos &amp; MCQs</a:t>
            </a:r>
            <a:br>
              <a:rPr b="1" lang="en" sz="1450" u="sng">
                <a:solidFill>
                  <a:schemeClr val="accent2"/>
                </a:solidFill>
              </a:rPr>
            </a:br>
            <a:endParaRPr b="1" sz="1450" u="sng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accent2"/>
                </a:solidFill>
              </a:rPr>
              <a:t> </a:t>
            </a:r>
            <a:endParaRPr sz="1450">
              <a:solidFill>
                <a:schemeClr val="accent2"/>
              </a:solidFill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384625" y="1624025"/>
            <a:ext cx="4788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1574" l="5937" r="33970" t="17689"/>
          <a:stretch/>
        </p:blipFill>
        <p:spPr>
          <a:xfrm>
            <a:off x="3950200" y="681200"/>
            <a:ext cx="4760348" cy="399730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>
            <p:ph type="title"/>
          </p:nvPr>
        </p:nvSpPr>
        <p:spPr>
          <a:xfrm>
            <a:off x="346875" y="141450"/>
            <a:ext cx="9474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Live Classes - Upcoming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8923" l="6321" r="31338" t="17869"/>
          <a:stretch/>
        </p:blipFill>
        <p:spPr>
          <a:xfrm>
            <a:off x="3491650" y="842600"/>
            <a:ext cx="5130299" cy="376530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4"/>
          <p:cNvSpPr/>
          <p:nvPr/>
        </p:nvSpPr>
        <p:spPr>
          <a:xfrm rot="-211221">
            <a:off x="3003219" y="2175219"/>
            <a:ext cx="478803" cy="1505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49b9f2f8e0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49b9f2f8e0_0_11"/>
          <p:cNvSpPr txBox="1"/>
          <p:nvPr>
            <p:ph type="title"/>
          </p:nvPr>
        </p:nvSpPr>
        <p:spPr>
          <a:xfrm>
            <a:off x="346875" y="141450"/>
            <a:ext cx="9474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Live Classes - Archived (i.e Live Classes Recording)</a:t>
            </a:r>
            <a:endParaRPr b="1" sz="2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249b9f2f8e0_0_11"/>
          <p:cNvSpPr/>
          <p:nvPr/>
        </p:nvSpPr>
        <p:spPr>
          <a:xfrm rot="-1611241">
            <a:off x="3107181" y="1411021"/>
            <a:ext cx="478838" cy="1506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49b9f2f8e0_0_11"/>
          <p:cNvSpPr txBox="1"/>
          <p:nvPr/>
        </p:nvSpPr>
        <p:spPr>
          <a:xfrm>
            <a:off x="346875" y="1256275"/>
            <a:ext cx="218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i="0" lang="en" sz="2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It will be available after 24-48 hrs of live session</a:t>
            </a:r>
            <a:endParaRPr i="0" sz="2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g249b9f2f8e0_0_11"/>
          <p:cNvPicPr preferRelativeResize="0"/>
          <p:nvPr/>
        </p:nvPicPr>
        <p:blipFill rotWithShape="1">
          <a:blip r:embed="rId4">
            <a:alphaModFix/>
          </a:blip>
          <a:srcRect b="9111" l="5169" r="37583" t="16808"/>
          <a:stretch/>
        </p:blipFill>
        <p:spPr>
          <a:xfrm>
            <a:off x="3625975" y="864750"/>
            <a:ext cx="4711126" cy="38103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Noticeboard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346875" y="1256275"/>
            <a:ext cx="3310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will consist of all important notifications:</a:t>
            </a:r>
            <a:br>
              <a:rPr b="1" i="0" lang="en" sz="17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i="0" lang="en" sz="17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Placement Assistance Test details</a:t>
            </a:r>
            <a:b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2) Discord Link</a:t>
            </a:r>
            <a:b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3) Google Meet link wherein you can 1-1 report your queries related to course.</a:t>
            </a:r>
            <a:b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Monday - Friday</a:t>
            </a:r>
            <a:br>
              <a:rPr b="1"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(17:00 IST - 18:00 IST)</a:t>
            </a:r>
            <a:endParaRPr b="1" i="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9632" l="5827" r="39554" t="18211"/>
          <a:stretch/>
        </p:blipFill>
        <p:spPr>
          <a:xfrm>
            <a:off x="3984825" y="708225"/>
            <a:ext cx="4494924" cy="371124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49b9f2f8e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49b9f2f8e0_0_48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Steps to Join Discord:</a:t>
            </a:r>
            <a:endParaRPr b="1" sz="2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49b9f2f8e0_0_48"/>
          <p:cNvSpPr txBox="1"/>
          <p:nvPr/>
        </p:nvSpPr>
        <p:spPr>
          <a:xfrm>
            <a:off x="346875" y="1256275"/>
            <a:ext cx="21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6" name="Google Shape;116;g249b9f2f8e0_0_48"/>
          <p:cNvPicPr preferRelativeResize="0"/>
          <p:nvPr/>
        </p:nvPicPr>
        <p:blipFill rotWithShape="1">
          <a:blip r:embed="rId4">
            <a:alphaModFix/>
          </a:blip>
          <a:srcRect b="2031" l="2276" r="0" t="1666"/>
          <a:stretch/>
        </p:blipFill>
        <p:spPr>
          <a:xfrm>
            <a:off x="1159275" y="829450"/>
            <a:ext cx="6692851" cy="371022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49b9f2f8e0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49b9f2f8e0_0_56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Provide Feedback after every class</a:t>
            </a:r>
            <a:endParaRPr b="1" sz="2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49b9f2f8e0_0_56"/>
          <p:cNvSpPr txBox="1"/>
          <p:nvPr/>
        </p:nvSpPr>
        <p:spPr>
          <a:xfrm>
            <a:off x="346875" y="1256275"/>
            <a:ext cx="21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" name="Google Shape;124;g249b9f2f8e0_0_56"/>
          <p:cNvSpPr txBox="1"/>
          <p:nvPr/>
        </p:nvSpPr>
        <p:spPr>
          <a:xfrm>
            <a:off x="457200" y="3505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Scan to share your feedback</a:t>
            </a:r>
            <a:endParaRPr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g249b9f2f8e0_0_56"/>
          <p:cNvPicPr preferRelativeResize="0"/>
          <p:nvPr/>
        </p:nvPicPr>
        <p:blipFill rotWithShape="1">
          <a:blip r:embed="rId4">
            <a:alphaModFix/>
          </a:blip>
          <a:srcRect b="11557" l="27937" r="28060" t="10505"/>
          <a:stretch/>
        </p:blipFill>
        <p:spPr>
          <a:xfrm>
            <a:off x="4495800" y="845275"/>
            <a:ext cx="3481974" cy="3854412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g249b9f2f8e0_0_56"/>
          <p:cNvSpPr/>
          <p:nvPr/>
        </p:nvSpPr>
        <p:spPr>
          <a:xfrm>
            <a:off x="4518000" y="1803775"/>
            <a:ext cx="2448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49b9f2f8e0_0_56"/>
          <p:cNvSpPr/>
          <p:nvPr/>
        </p:nvSpPr>
        <p:spPr>
          <a:xfrm>
            <a:off x="4495800" y="2794375"/>
            <a:ext cx="3157200" cy="29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49b9f2f8e0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50" y="1185213"/>
            <a:ext cx="2278899" cy="22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to ask doubt?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307850" y="795375"/>
            <a:ext cx="34425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2100">
                <a:solidFill>
                  <a:schemeClr val="accent2"/>
                </a:solidFill>
              </a:rPr>
              <a:t>#1 Click on ‘Ask a Doubt’</a:t>
            </a:r>
            <a:endParaRPr b="1" sz="2100">
              <a:solidFill>
                <a:schemeClr val="accent2"/>
              </a:solidFill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3790" r="0" t="0"/>
          <a:stretch/>
        </p:blipFill>
        <p:spPr>
          <a:xfrm>
            <a:off x="1344650" y="1367950"/>
            <a:ext cx="6649450" cy="32457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8"/>
          <p:cNvSpPr/>
          <p:nvPr/>
        </p:nvSpPr>
        <p:spPr>
          <a:xfrm>
            <a:off x="6127825" y="3986225"/>
            <a:ext cx="4788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