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Lst>
  <p:notesMasterIdLst>
    <p:notesMasterId r:id="rId28"/>
  </p:notesMasterIdLst>
  <p:sldIdLst>
    <p:sldId id="273" r:id="rId6"/>
    <p:sldId id="286" r:id="rId7"/>
    <p:sldId id="301" r:id="rId8"/>
    <p:sldId id="323" r:id="rId9"/>
    <p:sldId id="309" r:id="rId10"/>
    <p:sldId id="310" r:id="rId11"/>
    <p:sldId id="311" r:id="rId12"/>
    <p:sldId id="312" r:id="rId13"/>
    <p:sldId id="313" r:id="rId14"/>
    <p:sldId id="314" r:id="rId15"/>
    <p:sldId id="315" r:id="rId16"/>
    <p:sldId id="302" r:id="rId17"/>
    <p:sldId id="303" r:id="rId18"/>
    <p:sldId id="322" r:id="rId19"/>
    <p:sldId id="288" r:id="rId20"/>
    <p:sldId id="287" r:id="rId21"/>
    <p:sldId id="308" r:id="rId22"/>
    <p:sldId id="307" r:id="rId23"/>
    <p:sldId id="306" r:id="rId24"/>
    <p:sldId id="305" r:id="rId25"/>
    <p:sldId id="285"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kumar Velu" initials="SV" lastIdx="6" clrIdx="0">
    <p:extLst>
      <p:ext uri="{19B8F6BF-5375-455C-9EA6-DF929625EA0E}">
        <p15:presenceInfo xmlns:p15="http://schemas.microsoft.com/office/powerpoint/2012/main" userId="S-1-5-21-266749940-1637964444-929701000-21162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5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yathri.r07\AppData\Local\Microsoft\Windows\INetCache\Content.Outlook\Z3127S07\reprocess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Payment Reprocessed</a:t>
            </a:r>
          </a:p>
        </c:rich>
      </c:tx>
      <c:layout>
        <c:manualLayout>
          <c:xMode val="edge"/>
          <c:yMode val="edge"/>
          <c:x val="0.63663888888888887"/>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Sheet2!$B$1</c:f>
              <c:strCache>
                <c:ptCount val="1"/>
                <c:pt idx="0">
                  <c:v>Count</c:v>
                </c:pt>
              </c:strCache>
            </c:strRef>
          </c:tx>
          <c:spPr>
            <a:solidFill>
              <a:schemeClr val="accent1"/>
            </a:solidFill>
            <a:ln>
              <a:noFill/>
            </a:ln>
            <a:effectLst/>
          </c:spPr>
          <c:invertIfNegative val="0"/>
          <c:cat>
            <c:numRef>
              <c:f>Sheet2!$A$2:$A$50</c:f>
              <c:numCache>
                <c:formatCode>d\-mmm</c:formatCode>
                <c:ptCount val="49"/>
                <c:pt idx="0">
                  <c:v>43901</c:v>
                </c:pt>
                <c:pt idx="1">
                  <c:v>43902</c:v>
                </c:pt>
                <c:pt idx="2">
                  <c:v>43903</c:v>
                </c:pt>
                <c:pt idx="3">
                  <c:v>43904</c:v>
                </c:pt>
                <c:pt idx="4">
                  <c:v>43905</c:v>
                </c:pt>
                <c:pt idx="5">
                  <c:v>43906</c:v>
                </c:pt>
                <c:pt idx="6">
                  <c:v>43907</c:v>
                </c:pt>
                <c:pt idx="7">
                  <c:v>43908</c:v>
                </c:pt>
                <c:pt idx="8">
                  <c:v>43909</c:v>
                </c:pt>
                <c:pt idx="9">
                  <c:v>43910</c:v>
                </c:pt>
                <c:pt idx="10">
                  <c:v>43911</c:v>
                </c:pt>
                <c:pt idx="11">
                  <c:v>43912</c:v>
                </c:pt>
                <c:pt idx="12">
                  <c:v>43913</c:v>
                </c:pt>
                <c:pt idx="13">
                  <c:v>43914</c:v>
                </c:pt>
                <c:pt idx="14">
                  <c:v>43915</c:v>
                </c:pt>
                <c:pt idx="15">
                  <c:v>43916</c:v>
                </c:pt>
                <c:pt idx="16">
                  <c:v>43917</c:v>
                </c:pt>
                <c:pt idx="17">
                  <c:v>43918</c:v>
                </c:pt>
                <c:pt idx="18">
                  <c:v>43919</c:v>
                </c:pt>
                <c:pt idx="19">
                  <c:v>43920</c:v>
                </c:pt>
                <c:pt idx="20">
                  <c:v>43921</c:v>
                </c:pt>
                <c:pt idx="21">
                  <c:v>43922</c:v>
                </c:pt>
                <c:pt idx="22">
                  <c:v>43923</c:v>
                </c:pt>
                <c:pt idx="23">
                  <c:v>43924</c:v>
                </c:pt>
                <c:pt idx="24">
                  <c:v>43925</c:v>
                </c:pt>
                <c:pt idx="25">
                  <c:v>43926</c:v>
                </c:pt>
                <c:pt idx="26">
                  <c:v>43927</c:v>
                </c:pt>
                <c:pt idx="27">
                  <c:v>43928</c:v>
                </c:pt>
                <c:pt idx="28">
                  <c:v>43929</c:v>
                </c:pt>
                <c:pt idx="29">
                  <c:v>43930</c:v>
                </c:pt>
                <c:pt idx="30">
                  <c:v>43931</c:v>
                </c:pt>
                <c:pt idx="31">
                  <c:v>43932</c:v>
                </c:pt>
                <c:pt idx="32">
                  <c:v>43933</c:v>
                </c:pt>
                <c:pt idx="33">
                  <c:v>43934</c:v>
                </c:pt>
                <c:pt idx="34">
                  <c:v>43935</c:v>
                </c:pt>
                <c:pt idx="35">
                  <c:v>43936</c:v>
                </c:pt>
                <c:pt idx="36">
                  <c:v>43937</c:v>
                </c:pt>
                <c:pt idx="37">
                  <c:v>43938</c:v>
                </c:pt>
                <c:pt idx="38">
                  <c:v>43939</c:v>
                </c:pt>
                <c:pt idx="39">
                  <c:v>43940</c:v>
                </c:pt>
                <c:pt idx="40">
                  <c:v>43941</c:v>
                </c:pt>
                <c:pt idx="41">
                  <c:v>43942</c:v>
                </c:pt>
                <c:pt idx="42">
                  <c:v>43943</c:v>
                </c:pt>
                <c:pt idx="43">
                  <c:v>43944</c:v>
                </c:pt>
                <c:pt idx="44">
                  <c:v>43945</c:v>
                </c:pt>
                <c:pt idx="45">
                  <c:v>43946</c:v>
                </c:pt>
                <c:pt idx="46">
                  <c:v>43947</c:v>
                </c:pt>
                <c:pt idx="47">
                  <c:v>43948</c:v>
                </c:pt>
                <c:pt idx="48">
                  <c:v>43949</c:v>
                </c:pt>
              </c:numCache>
            </c:numRef>
          </c:cat>
          <c:val>
            <c:numRef>
              <c:f>Sheet2!$B$2:$B$50</c:f>
              <c:numCache>
                <c:formatCode>General</c:formatCode>
                <c:ptCount val="49"/>
                <c:pt idx="0">
                  <c:v>21</c:v>
                </c:pt>
                <c:pt idx="1">
                  <c:v>36</c:v>
                </c:pt>
                <c:pt idx="2">
                  <c:v>13</c:v>
                </c:pt>
                <c:pt idx="3">
                  <c:v>33</c:v>
                </c:pt>
                <c:pt idx="4">
                  <c:v>71</c:v>
                </c:pt>
                <c:pt idx="5">
                  <c:v>56</c:v>
                </c:pt>
                <c:pt idx="6">
                  <c:v>43</c:v>
                </c:pt>
                <c:pt idx="7">
                  <c:v>49</c:v>
                </c:pt>
                <c:pt idx="8">
                  <c:v>30</c:v>
                </c:pt>
                <c:pt idx="9">
                  <c:v>41</c:v>
                </c:pt>
                <c:pt idx="10">
                  <c:v>28</c:v>
                </c:pt>
                <c:pt idx="11">
                  <c:v>25</c:v>
                </c:pt>
                <c:pt idx="12">
                  <c:v>35</c:v>
                </c:pt>
                <c:pt idx="13">
                  <c:v>79</c:v>
                </c:pt>
                <c:pt idx="14">
                  <c:v>87</c:v>
                </c:pt>
                <c:pt idx="15">
                  <c:v>32</c:v>
                </c:pt>
                <c:pt idx="16">
                  <c:v>10</c:v>
                </c:pt>
                <c:pt idx="17">
                  <c:v>25</c:v>
                </c:pt>
                <c:pt idx="18">
                  <c:v>21</c:v>
                </c:pt>
                <c:pt idx="19">
                  <c:v>1</c:v>
                </c:pt>
                <c:pt idx="20">
                  <c:v>1</c:v>
                </c:pt>
                <c:pt idx="21">
                  <c:v>49</c:v>
                </c:pt>
                <c:pt idx="22">
                  <c:v>68</c:v>
                </c:pt>
                <c:pt idx="23">
                  <c:v>41</c:v>
                </c:pt>
                <c:pt idx="24">
                  <c:v>28</c:v>
                </c:pt>
                <c:pt idx="25">
                  <c:v>51</c:v>
                </c:pt>
                <c:pt idx="26">
                  <c:v>48</c:v>
                </c:pt>
                <c:pt idx="27">
                  <c:v>24</c:v>
                </c:pt>
                <c:pt idx="28">
                  <c:v>42</c:v>
                </c:pt>
                <c:pt idx="29">
                  <c:v>45</c:v>
                </c:pt>
                <c:pt idx="30">
                  <c:v>79</c:v>
                </c:pt>
                <c:pt idx="31">
                  <c:v>57</c:v>
                </c:pt>
                <c:pt idx="32">
                  <c:v>38</c:v>
                </c:pt>
                <c:pt idx="33">
                  <c:v>50</c:v>
                </c:pt>
                <c:pt idx="34">
                  <c:v>27</c:v>
                </c:pt>
                <c:pt idx="35">
                  <c:v>85</c:v>
                </c:pt>
                <c:pt idx="36">
                  <c:v>83</c:v>
                </c:pt>
                <c:pt idx="37">
                  <c:v>14</c:v>
                </c:pt>
                <c:pt idx="38">
                  <c:v>17</c:v>
                </c:pt>
                <c:pt idx="39">
                  <c:v>19</c:v>
                </c:pt>
                <c:pt idx="40">
                  <c:v>36</c:v>
                </c:pt>
                <c:pt idx="41">
                  <c:v>35</c:v>
                </c:pt>
                <c:pt idx="42">
                  <c:v>22</c:v>
                </c:pt>
                <c:pt idx="43">
                  <c:v>21</c:v>
                </c:pt>
                <c:pt idx="44">
                  <c:v>19</c:v>
                </c:pt>
                <c:pt idx="45">
                  <c:v>47</c:v>
                </c:pt>
                <c:pt idx="46">
                  <c:v>48</c:v>
                </c:pt>
                <c:pt idx="47">
                  <c:v>28</c:v>
                </c:pt>
                <c:pt idx="48">
                  <c:v>47</c:v>
                </c:pt>
              </c:numCache>
            </c:numRef>
          </c:val>
          <c:extLst xmlns:c16r2="http://schemas.microsoft.com/office/drawing/2015/06/chart">
            <c:ext xmlns:c16="http://schemas.microsoft.com/office/drawing/2014/chart" uri="{C3380CC4-5D6E-409C-BE32-E72D297353CC}">
              <c16:uniqueId val="{00000000-92D9-4FFD-BDE0-8861A8C2306E}"/>
            </c:ext>
          </c:extLst>
        </c:ser>
        <c:dLbls>
          <c:showLegendKey val="0"/>
          <c:showVal val="0"/>
          <c:showCatName val="0"/>
          <c:showSerName val="0"/>
          <c:showPercent val="0"/>
          <c:showBubbleSize val="0"/>
        </c:dLbls>
        <c:gapWidth val="150"/>
        <c:overlap val="100"/>
        <c:axId val="-1446550784"/>
        <c:axId val="-1446544256"/>
      </c:barChart>
      <c:dateAx>
        <c:axId val="-1446550784"/>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6544256"/>
        <c:crosses val="autoZero"/>
        <c:auto val="1"/>
        <c:lblOffset val="100"/>
        <c:baseTimeUnit val="days"/>
      </c:dateAx>
      <c:valAx>
        <c:axId val="-1446544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6550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VZ</a:t>
            </a:r>
            <a:r>
              <a:rPr lang="en-US" b="1" baseline="0"/>
              <a:t> Customer Ticket trend</a:t>
            </a:r>
            <a:endParaRPr lang="en-US"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Sheet1!$C$12</c:f>
              <c:strCache>
                <c:ptCount val="1"/>
                <c:pt idx="0">
                  <c:v>Jan</c:v>
                </c:pt>
              </c:strCache>
            </c:strRef>
          </c:tx>
          <c:spPr>
            <a:solidFill>
              <a:schemeClr val="accent1"/>
            </a:solidFill>
            <a:ln>
              <a:noFill/>
            </a:ln>
            <a:effectLst/>
          </c:spPr>
          <c:invertIfNegative val="0"/>
          <c:val>
            <c:numRef>
              <c:f>Sheet1!$D$12</c:f>
              <c:numCache>
                <c:formatCode>General</c:formatCode>
                <c:ptCount val="1"/>
                <c:pt idx="0">
                  <c:v>90</c:v>
                </c:pt>
              </c:numCache>
            </c:numRef>
          </c:val>
          <c:extLst xmlns:c16r2="http://schemas.microsoft.com/office/drawing/2015/06/chart">
            <c:ext xmlns:c16="http://schemas.microsoft.com/office/drawing/2014/chart" uri="{C3380CC4-5D6E-409C-BE32-E72D297353CC}">
              <c16:uniqueId val="{00000000-DD9C-44F7-9FF3-1501FF75EACE}"/>
            </c:ext>
          </c:extLst>
        </c:ser>
        <c:ser>
          <c:idx val="1"/>
          <c:order val="1"/>
          <c:tx>
            <c:strRef>
              <c:f>Sheet1!$C$13</c:f>
              <c:strCache>
                <c:ptCount val="1"/>
                <c:pt idx="0">
                  <c:v>Feb</c:v>
                </c:pt>
              </c:strCache>
            </c:strRef>
          </c:tx>
          <c:spPr>
            <a:solidFill>
              <a:schemeClr val="accent2"/>
            </a:solidFill>
            <a:ln>
              <a:noFill/>
            </a:ln>
            <a:effectLst/>
          </c:spPr>
          <c:invertIfNegative val="0"/>
          <c:val>
            <c:numRef>
              <c:f>Sheet1!$D$13</c:f>
              <c:numCache>
                <c:formatCode>General</c:formatCode>
                <c:ptCount val="1"/>
                <c:pt idx="0">
                  <c:v>79</c:v>
                </c:pt>
              </c:numCache>
            </c:numRef>
          </c:val>
          <c:extLst xmlns:c16r2="http://schemas.microsoft.com/office/drawing/2015/06/chart">
            <c:ext xmlns:c16="http://schemas.microsoft.com/office/drawing/2014/chart" uri="{C3380CC4-5D6E-409C-BE32-E72D297353CC}">
              <c16:uniqueId val="{00000001-DD9C-44F7-9FF3-1501FF75EACE}"/>
            </c:ext>
          </c:extLst>
        </c:ser>
        <c:ser>
          <c:idx val="2"/>
          <c:order val="2"/>
          <c:tx>
            <c:strRef>
              <c:f>Sheet1!$C$14</c:f>
              <c:strCache>
                <c:ptCount val="1"/>
                <c:pt idx="0">
                  <c:v>Mar</c:v>
                </c:pt>
              </c:strCache>
            </c:strRef>
          </c:tx>
          <c:spPr>
            <a:solidFill>
              <a:schemeClr val="accent3"/>
            </a:solidFill>
            <a:ln>
              <a:noFill/>
            </a:ln>
            <a:effectLst/>
          </c:spPr>
          <c:invertIfNegative val="0"/>
          <c:val>
            <c:numRef>
              <c:f>Sheet1!$D$14</c:f>
              <c:numCache>
                <c:formatCode>General</c:formatCode>
                <c:ptCount val="1"/>
                <c:pt idx="0">
                  <c:v>64</c:v>
                </c:pt>
              </c:numCache>
            </c:numRef>
          </c:val>
          <c:extLst xmlns:c16r2="http://schemas.microsoft.com/office/drawing/2015/06/chart">
            <c:ext xmlns:c16="http://schemas.microsoft.com/office/drawing/2014/chart" uri="{C3380CC4-5D6E-409C-BE32-E72D297353CC}">
              <c16:uniqueId val="{00000002-DD9C-44F7-9FF3-1501FF75EACE}"/>
            </c:ext>
          </c:extLst>
        </c:ser>
        <c:dLbls>
          <c:showLegendKey val="0"/>
          <c:showVal val="0"/>
          <c:showCatName val="0"/>
          <c:showSerName val="0"/>
          <c:showPercent val="0"/>
          <c:showBubbleSize val="0"/>
        </c:dLbls>
        <c:gapWidth val="219"/>
        <c:overlap val="-27"/>
        <c:axId val="-1446543712"/>
        <c:axId val="-1675150448"/>
      </c:barChart>
      <c:catAx>
        <c:axId val="-144654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5150448"/>
        <c:crosses val="autoZero"/>
        <c:auto val="1"/>
        <c:lblAlgn val="ctr"/>
        <c:lblOffset val="100"/>
        <c:noMultiLvlLbl val="0"/>
      </c:catAx>
      <c:valAx>
        <c:axId val="-1675150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65437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48FDD-7BF8-4099-BFE1-934529FAC6EA}"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80A43-D102-462F-9DEC-CCE3EF215A65}" type="slidenum">
              <a:rPr lang="en-US" smtClean="0"/>
              <a:t>‹#›</a:t>
            </a:fld>
            <a:endParaRPr lang="en-US"/>
          </a:p>
        </p:txBody>
      </p:sp>
    </p:spTree>
    <p:extLst>
      <p:ext uri="{BB962C8B-B14F-4D97-AF65-F5344CB8AC3E}">
        <p14:creationId xmlns:p14="http://schemas.microsoft.com/office/powerpoint/2010/main" val="18788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C1D06-FF7B-422F-A387-983E3D559A1D}" type="slidenum">
              <a:rPr lang="en-US" smtClean="0"/>
              <a:pPr/>
              <a:t>15</a:t>
            </a:fld>
            <a:endParaRPr lang="en-US" dirty="0"/>
          </a:p>
        </p:txBody>
      </p:sp>
    </p:spTree>
    <p:extLst>
      <p:ext uri="{BB962C8B-B14F-4D97-AF65-F5344CB8AC3E}">
        <p14:creationId xmlns:p14="http://schemas.microsoft.com/office/powerpoint/2010/main" val="133055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EBC1D06-FF7B-422F-A387-983E3D559A1D}" type="slidenum">
              <a:rPr lang="en-US" smtClean="0"/>
              <a:pPr/>
              <a:t>16</a:t>
            </a:fld>
            <a:endParaRPr lang="en-US" dirty="0"/>
          </a:p>
        </p:txBody>
      </p:sp>
    </p:spTree>
    <p:extLst>
      <p:ext uri="{BB962C8B-B14F-4D97-AF65-F5344CB8AC3E}">
        <p14:creationId xmlns:p14="http://schemas.microsoft.com/office/powerpoint/2010/main" val="534209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7.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infosyspublicservices.com/" TargetMode="External"/><Relationship Id="rId3" Type="http://schemas.openxmlformats.org/officeDocument/2006/relationships/image" Target="../media/image7.png"/><Relationship Id="rId7" Type="http://schemas.openxmlformats.org/officeDocument/2006/relationships/hyperlink" Target="mailto:askus@infosyspublicservices.com" TargetMode="External"/><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28" y="7143"/>
            <a:ext cx="12191945" cy="6843712"/>
          </a:xfrm>
          <a:prstGeom prst="rect">
            <a:avLst/>
          </a:prstGeom>
        </p:spPr>
      </p:pic>
      <p:sp>
        <p:nvSpPr>
          <p:cNvPr id="2" name="Title 1"/>
          <p:cNvSpPr>
            <a:spLocks noGrp="1"/>
          </p:cNvSpPr>
          <p:nvPr>
            <p:ph type="ctrTitle"/>
          </p:nvPr>
        </p:nvSpPr>
        <p:spPr>
          <a:xfrm>
            <a:off x="374761" y="106181"/>
            <a:ext cx="11402964" cy="1290820"/>
          </a:xfrm>
        </p:spPr>
        <p:txBody>
          <a:bodyPr anchor="b">
            <a:normAutofit/>
          </a:bodyPr>
          <a:lstStyle>
            <a:lvl1pPr algn="l">
              <a:defRPr sz="5333"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4760"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794" y="6081056"/>
            <a:ext cx="1505509" cy="555841"/>
          </a:xfrm>
          <a:prstGeom prst="rect">
            <a:avLst/>
          </a:prstGeom>
        </p:spPr>
      </p:pic>
    </p:spTree>
    <p:extLst>
      <p:ext uri="{BB962C8B-B14F-4D97-AF65-F5344CB8AC3E}">
        <p14:creationId xmlns:p14="http://schemas.microsoft.com/office/powerpoint/2010/main" val="341027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ne Column Text">
    <p:spTree>
      <p:nvGrpSpPr>
        <p:cNvPr id="1" name=""/>
        <p:cNvGrpSpPr/>
        <p:nvPr/>
      </p:nvGrpSpPr>
      <p:grpSpPr>
        <a:xfrm>
          <a:off x="0" y="0"/>
          <a:ext cx="0" cy="0"/>
          <a:chOff x="0" y="0"/>
          <a:chExt cx="0" cy="0"/>
        </a:xfrm>
      </p:grpSpPr>
      <p:sp>
        <p:nvSpPr>
          <p:cNvPr id="67" name="Slide Number"/>
          <p:cNvSpPr>
            <a:spLocks noGrp="1"/>
          </p:cNvSpPr>
          <p:nvPr>
            <p:ph type="sldNum" sz="quarter" idx="4"/>
            <p:custDataLst>
              <p:tags r:id="rId1"/>
            </p:custDataLst>
          </p:nvPr>
        </p:nvSpPr>
        <p:spPr bwMode="gray">
          <a:xfrm>
            <a:off x="6000241" y="6486753"/>
            <a:ext cx="214802" cy="215444"/>
          </a:xfrm>
          <a:prstGeom prst="rect">
            <a:avLst/>
          </a:prstGeom>
        </p:spPr>
        <p:txBody>
          <a:bodyPr vert="horz" wrap="none" lIns="0" tIns="0" rIns="0" bIns="0" rtlCol="0" anchor="ctr">
            <a:spAutoFit/>
          </a:bodyPr>
          <a:lstStyle>
            <a:lvl1pPr algn="ctr">
              <a:defRPr lang="en-US" sz="1400" kern="1200" baseline="0">
                <a:solidFill>
                  <a:srgbClr val="000000"/>
                </a:solidFill>
                <a:latin typeface="+mn-lt"/>
                <a:ea typeface="+mn-ea"/>
                <a:cs typeface="+mn-cs"/>
              </a:defRPr>
            </a:lvl1pPr>
          </a:lstStyle>
          <a:p>
            <a:pPr defTabSz="457200">
              <a:defRPr/>
            </a:pPr>
            <a:fld id="{31CDBFA0-7C71-4872-8DB3-6BCA8E6A4954}" type="slidenum">
              <a:rPr lang="en-US" smtClean="0"/>
              <a:pPr defTabSz="457200">
                <a:defRPr/>
              </a:pPr>
              <a:t>‹#›</a:t>
            </a:fld>
            <a:endParaRPr lang="en-US" dirty="0"/>
          </a:p>
        </p:txBody>
      </p:sp>
      <p:sp>
        <p:nvSpPr>
          <p:cNvPr id="63" name="Main Text"/>
          <p:cNvSpPr>
            <a:spLocks noGrp="1"/>
          </p:cNvSpPr>
          <p:nvPr>
            <p:ph type="body" sz="quarter" idx="10"/>
          </p:nvPr>
        </p:nvSpPr>
        <p:spPr>
          <a:xfrm>
            <a:off x="609600" y="1097280"/>
            <a:ext cx="10972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609600" y="365760"/>
            <a:ext cx="10972800" cy="369332"/>
          </a:xfrm>
        </p:spPr>
        <p:txBody>
          <a:bodyPr anchor="t"/>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1999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29" y="7143"/>
            <a:ext cx="12191945" cy="6843712"/>
          </a:xfrm>
          <a:prstGeom prst="rect">
            <a:avLst/>
          </a:prstGeom>
        </p:spPr>
      </p:pic>
      <p:sp>
        <p:nvSpPr>
          <p:cNvPr id="2" name="Title 1"/>
          <p:cNvSpPr>
            <a:spLocks noGrp="1"/>
          </p:cNvSpPr>
          <p:nvPr>
            <p:ph type="ctrTitle"/>
          </p:nvPr>
        </p:nvSpPr>
        <p:spPr>
          <a:xfrm>
            <a:off x="374762" y="106182"/>
            <a:ext cx="11402964" cy="1290820"/>
          </a:xfrm>
        </p:spPr>
        <p:txBody>
          <a:bodyPr anchor="b">
            <a:normAutofit/>
          </a:bodyPr>
          <a:lstStyle>
            <a:lvl1pPr algn="l">
              <a:defRPr sz="5333"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4761"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456" y="6090795"/>
            <a:ext cx="3352800" cy="411660"/>
          </a:xfrm>
          <a:prstGeom prst="rect">
            <a:avLst/>
          </a:prstGeom>
        </p:spPr>
      </p:pic>
      <p:pic>
        <p:nvPicPr>
          <p:cNvPr id="8" name="Picture 7"/>
          <p:cNvPicPr>
            <a:picLocks noChangeAspect="1"/>
          </p:cNvPicPr>
          <p:nvPr userDrawn="1"/>
        </p:nvPicPr>
        <p:blipFill>
          <a:blip r:embed="rId4" cstate="print"/>
          <a:stretch>
            <a:fillRect/>
          </a:stretch>
        </p:blipFill>
        <p:spPr>
          <a:xfrm>
            <a:off x="29" y="7143"/>
            <a:ext cx="12191939" cy="6843708"/>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18400" y="6176329"/>
            <a:ext cx="4470400" cy="548880"/>
          </a:xfrm>
          <a:prstGeom prst="rect">
            <a:avLst/>
          </a:prstGeom>
        </p:spPr>
      </p:pic>
    </p:spTree>
    <p:extLst>
      <p:ext uri="{BB962C8B-B14F-4D97-AF65-F5344CB8AC3E}">
        <p14:creationId xmlns:p14="http://schemas.microsoft.com/office/powerpoint/2010/main" val="620560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9FCF9-0472-4431-97E6-A48B9625E448}" type="datetime1">
              <a:rPr lang="en-US" smtClean="0">
                <a:solidFill>
                  <a:prstClr val="white"/>
                </a:solidFill>
              </a:rPr>
              <a:t>10/15/2020</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7"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6299467"/>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27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9" y="7144"/>
            <a:ext cx="12191945" cy="6843712"/>
          </a:xfrm>
          <a:prstGeom prst="rect">
            <a:avLst/>
          </a:prstGeom>
        </p:spPr>
      </p:pic>
      <p:sp>
        <p:nvSpPr>
          <p:cNvPr id="2" name="Title 1"/>
          <p:cNvSpPr>
            <a:spLocks noGrp="1"/>
          </p:cNvSpPr>
          <p:nvPr>
            <p:ph type="title" hasCustomPrompt="1"/>
          </p:nvPr>
        </p:nvSpPr>
        <p:spPr>
          <a:xfrm>
            <a:off x="304803" y="945632"/>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p:nvSpPr>
        <p:spPr>
          <a:xfrm>
            <a:off x="475545"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4F81BD"/>
              </a:buClr>
            </a:pPr>
            <a:r>
              <a:rPr lang="en-US" sz="667"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4F81BD"/>
              </a:buClr>
            </a:pPr>
            <a:endParaRPr lang="en-US" sz="667" dirty="0">
              <a:solidFill>
                <a:prstClr val="white"/>
              </a:solidFill>
            </a:endParaRPr>
          </a:p>
          <a:p>
            <a:pPr>
              <a:buClr>
                <a:srgbClr val="4F81BD"/>
              </a:buClr>
            </a:pPr>
            <a:endParaRPr lang="en-US" sz="667" dirty="0">
              <a:solidFill>
                <a:prstClr val="white"/>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543" y="5858935"/>
            <a:ext cx="3352800" cy="411660"/>
          </a:xfrm>
          <a:prstGeom prst="rect">
            <a:avLst/>
          </a:prstGeom>
        </p:spPr>
      </p:pic>
    </p:spTree>
    <p:extLst>
      <p:ext uri="{BB962C8B-B14F-4D97-AF65-F5344CB8AC3E}">
        <p14:creationId xmlns:p14="http://schemas.microsoft.com/office/powerpoint/2010/main" val="1052306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0" y="0"/>
            <a:ext cx="8839200" cy="4749800"/>
          </a:xfrm>
        </p:spPr>
        <p:txBody>
          <a:bodyPr anchor="ctr">
            <a:normAutofit/>
          </a:bodyPr>
          <a:lstStyle>
            <a:lvl1pPr algn="ctr">
              <a:defRPr sz="5333" b="0" cap="none">
                <a:solidFill>
                  <a:srgbClr val="0070C0"/>
                </a:solidFill>
              </a:defRPr>
            </a:lvl1pPr>
          </a:lstStyle>
          <a:p>
            <a:r>
              <a:rPr lang="en-US" dirty="0"/>
              <a:t>Click To Edit Master Title Style</a:t>
            </a:r>
          </a:p>
        </p:txBody>
      </p:sp>
      <p:grpSp>
        <p:nvGrpSpPr>
          <p:cNvPr id="9" name="Group 8"/>
          <p:cNvGrpSpPr/>
          <p:nvPr/>
        </p:nvGrpSpPr>
        <p:grpSpPr>
          <a:xfrm>
            <a:off x="2" y="-445"/>
            <a:ext cx="12208935"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pic>
        <p:nvPicPr>
          <p:cNvPr id="23" name="Picture 2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Tree>
    <p:extLst>
      <p:ext uri="{BB962C8B-B14F-4D97-AF65-F5344CB8AC3E}">
        <p14:creationId xmlns:p14="http://schemas.microsoft.com/office/powerpoint/2010/main" val="229464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3" y="2747964"/>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6138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799" y="1119267"/>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958" y="1119267"/>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26A77B-43CA-48EC-881E-6472764E08DB}" type="datetime1">
              <a:rPr lang="en-US" smtClean="0">
                <a:solidFill>
                  <a:prstClr val="white"/>
                </a:solidFill>
              </a:rPr>
              <a:t>10/15/2020</a:t>
            </a:fld>
            <a:endParaRPr lang="en-US" dirty="0">
              <a:solidFill>
                <a:prstClr val="white"/>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8"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548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9" y="1119265"/>
            <a:ext cx="5691717" cy="639763"/>
          </a:xfrm>
        </p:spPr>
        <p:txBody>
          <a:bodyPr anchor="b">
            <a:normAutofit/>
          </a:bodyPr>
          <a:lstStyle>
            <a:lvl1pPr marL="0" indent="0">
              <a:buNone/>
              <a:defRPr sz="2667" b="1">
                <a:solidFill>
                  <a:schemeClr val="accent5"/>
                </a:solidFill>
              </a:defRPr>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0" y="1119265"/>
            <a:ext cx="5695948" cy="639763"/>
          </a:xfrm>
        </p:spPr>
        <p:txBody>
          <a:bodyPr anchor="b">
            <a:normAutofit/>
          </a:bodyPr>
          <a:lstStyle>
            <a:lvl1pPr marL="0" indent="0">
              <a:buNone/>
              <a:defRPr sz="2667" b="1">
                <a:solidFill>
                  <a:schemeClr val="accent5"/>
                </a:solidFill>
              </a:defRPr>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6B89ED-3E2B-4DEB-B1DD-EAAA52967490}" type="datetime1">
              <a:rPr lang="en-US" smtClean="0">
                <a:solidFill>
                  <a:prstClr val="white"/>
                </a:solidFill>
              </a:rPr>
              <a:t>10/15/2020</a:t>
            </a:fld>
            <a:endParaRPr lang="en-US" dirty="0">
              <a:solidFill>
                <a:prstClr val="white"/>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10"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825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441534-6B5E-452F-B4B4-38EAC5A468C3}" type="datetime1">
              <a:rPr lang="en-US" smtClean="0">
                <a:solidFill>
                  <a:prstClr val="white"/>
                </a:solidFill>
              </a:rPr>
              <a:t>10/15/2020</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6"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404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B278A-9E18-414A-A099-026EFE8F1D5C}" type="datetime1">
              <a:rPr lang="en-US" smtClean="0">
                <a:solidFill>
                  <a:prstClr val="white"/>
                </a:solidFill>
              </a:rPr>
              <a:t>10/15/2020</a:t>
            </a:fld>
            <a:endParaRPr lang="en-US" dirty="0">
              <a:solidFill>
                <a:prstClr val="white"/>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5"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93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DA07B-4AC9-4893-BBDA-453B45BBF9A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1830915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Section Header">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6248400"/>
            <a:ext cx="12191999" cy="609600"/>
          </a:xfrm>
          <a:prstGeom prst="rect">
            <a:avLst/>
          </a:prstGeom>
        </p:spPr>
      </p:pic>
      <p:grpSp>
        <p:nvGrpSpPr>
          <p:cNvPr id="37" name="Group 36"/>
          <p:cNvGrpSpPr/>
          <p:nvPr userDrawn="1"/>
        </p:nvGrpSpPr>
        <p:grpSpPr>
          <a:xfrm>
            <a:off x="2" y="-443"/>
            <a:ext cx="12191999" cy="1905213"/>
            <a:chOff x="0" y="-334"/>
            <a:chExt cx="12328699" cy="1926575"/>
          </a:xfrm>
        </p:grpSpPr>
        <p:grpSp>
          <p:nvGrpSpPr>
            <p:cNvPr id="36" name="Group 35"/>
            <p:cNvGrpSpPr/>
            <p:nvPr userDrawn="1"/>
          </p:nvGrpSpPr>
          <p:grpSpPr>
            <a:xfrm>
              <a:off x="0" y="623"/>
              <a:ext cx="1564295" cy="1925618"/>
              <a:chOff x="0" y="623"/>
              <a:chExt cx="1564295" cy="1925618"/>
            </a:xfrm>
          </p:grpSpPr>
          <p:pic>
            <p:nvPicPr>
              <p:cNvPr id="33" name="Picture 32"/>
              <p:cNvPicPr>
                <a:picLocks noChangeAspect="1" noChangeArrowheads="1"/>
              </p:cNvPicPr>
              <p:nvPr userDrawn="1"/>
            </p:nvPicPr>
            <p:blipFill>
              <a:blip r:embed="rId3" cstate="print"/>
              <a:srcRect/>
              <a:stretch>
                <a:fillRect/>
              </a:stretch>
            </p:blipFill>
            <p:spPr bwMode="auto">
              <a:xfrm rot="10800000">
                <a:off x="584877" y="623"/>
                <a:ext cx="979418" cy="946060"/>
              </a:xfrm>
              <a:prstGeom prst="rect">
                <a:avLst/>
              </a:prstGeom>
              <a:noFill/>
            </p:spPr>
          </p:pic>
          <p:pic>
            <p:nvPicPr>
              <p:cNvPr id="34" name="Picture 33"/>
              <p:cNvPicPr>
                <a:picLocks noChangeAspect="1" noChangeArrowheads="1"/>
              </p:cNvPicPr>
              <p:nvPr userDrawn="1"/>
            </p:nvPicPr>
            <p:blipFill>
              <a:blip r:embed="rId4" cstate="print"/>
              <a:srcRect/>
              <a:stretch>
                <a:fillRect/>
              </a:stretch>
            </p:blipFill>
            <p:spPr bwMode="auto">
              <a:xfrm rot="10800000">
                <a:off x="0" y="946205"/>
                <a:ext cx="584877" cy="980036"/>
              </a:xfrm>
              <a:prstGeom prst="rect">
                <a:avLst/>
              </a:prstGeom>
              <a:noFill/>
            </p:spPr>
          </p:pic>
        </p:grpSp>
        <p:pic>
          <p:nvPicPr>
            <p:cNvPr id="35" name="Picture 34"/>
            <p:cNvPicPr>
              <a:picLocks noChangeAspect="1" noChangeArrowheads="1"/>
            </p:cNvPicPr>
            <p:nvPr userDrawn="1"/>
          </p:nvPicPr>
          <p:blipFill>
            <a:blip r:embed="rId5" cstate="print"/>
            <a:srcRect/>
            <a:stretch>
              <a:fillRect/>
            </a:stretch>
          </p:blipFill>
          <p:spPr bwMode="auto">
            <a:xfrm rot="10800000">
              <a:off x="11349281" y="-334"/>
              <a:ext cx="979418" cy="948931"/>
            </a:xfrm>
            <a:prstGeom prst="rect">
              <a:avLst/>
            </a:prstGeom>
            <a:noFill/>
          </p:spPr>
        </p:pic>
      </p:grpSp>
      <p:pic>
        <p:nvPicPr>
          <p:cNvPr id="23" name="Picture 22" descr="IPS_natural_horz_BTE-01.png"/>
          <p:cNvPicPr>
            <a:picLocks noChangeAspect="1"/>
          </p:cNvPicPr>
          <p:nvPr userDrawn="1"/>
        </p:nvPicPr>
        <p:blipFill>
          <a:blip r:embed="rId6" cstate="print"/>
          <a:srcRect r="6053"/>
          <a:stretch>
            <a:fillRect/>
          </a:stretch>
        </p:blipFill>
        <p:spPr>
          <a:xfrm>
            <a:off x="3163902" y="1168400"/>
            <a:ext cx="5864199" cy="924995"/>
          </a:xfrm>
          <a:prstGeom prst="rect">
            <a:avLst/>
          </a:prstGeom>
        </p:spPr>
      </p:pic>
      <p:sp>
        <p:nvSpPr>
          <p:cNvPr id="25" name="Title 1"/>
          <p:cNvSpPr txBox="1">
            <a:spLocks/>
          </p:cNvSpPr>
          <p:nvPr userDrawn="1"/>
        </p:nvSpPr>
        <p:spPr bwMode="auto">
          <a:xfrm>
            <a:off x="512190" y="4648201"/>
            <a:ext cx="3998316" cy="412849"/>
          </a:xfrm>
          <a:prstGeom prst="rect">
            <a:avLst/>
          </a:prstGeom>
          <a:noFill/>
          <a:ln>
            <a:miter lim="800000"/>
            <a:headEnd/>
            <a:tailEnd/>
          </a:ln>
        </p:spPr>
        <p:txBody>
          <a:bodyPr vert="horz" wrap="square" lIns="121920" tIns="60960" rIns="121920" bIns="60960" numCol="1" anchor="b" anchorCtr="0" compatLnSpc="1">
            <a:prstTxWarp prst="textNoShape">
              <a:avLst/>
            </a:prstTxWarp>
            <a:noAutofit/>
          </a:bodyPr>
          <a:lstStyle/>
          <a:p>
            <a:pPr eaLnBrk="0" hangingPunct="0"/>
            <a:r>
              <a:rPr lang="en-US" sz="1467" dirty="0">
                <a:solidFill>
                  <a:srgbClr val="0070C0"/>
                </a:solidFill>
                <a:latin typeface="Arial" pitchFamily="34" charset="0"/>
                <a:cs typeface="Arial" pitchFamily="34" charset="0"/>
                <a:hlinkClick r:id="rId7"/>
              </a:rPr>
              <a:t>askus@infosyspublicservices.com</a:t>
            </a:r>
            <a:endParaRPr lang="en-US" sz="1467" dirty="0">
              <a:solidFill>
                <a:srgbClr val="0070C0"/>
              </a:solidFill>
              <a:latin typeface="Arial" pitchFamily="34" charset="0"/>
              <a:cs typeface="Arial" pitchFamily="34" charset="0"/>
            </a:endParaRPr>
          </a:p>
        </p:txBody>
      </p:sp>
      <p:sp>
        <p:nvSpPr>
          <p:cNvPr id="32" name="Title 1"/>
          <p:cNvSpPr txBox="1">
            <a:spLocks/>
          </p:cNvSpPr>
          <p:nvPr userDrawn="1"/>
        </p:nvSpPr>
        <p:spPr bwMode="auto">
          <a:xfrm>
            <a:off x="7713953" y="4648201"/>
            <a:ext cx="3998316" cy="412849"/>
          </a:xfrm>
          <a:prstGeom prst="rect">
            <a:avLst/>
          </a:prstGeom>
          <a:noFill/>
          <a:ln>
            <a:miter lim="800000"/>
            <a:headEnd/>
            <a:tailEnd/>
          </a:ln>
        </p:spPr>
        <p:txBody>
          <a:bodyPr vert="horz" wrap="square" lIns="121920" tIns="60960" rIns="121920" bIns="60960" numCol="1" anchor="b" anchorCtr="0" compatLnSpc="1">
            <a:prstTxWarp prst="textNoShape">
              <a:avLst/>
            </a:prstTxWarp>
            <a:noAutofit/>
          </a:bodyPr>
          <a:lstStyle/>
          <a:p>
            <a:pPr algn="r" eaLnBrk="0" hangingPunct="0"/>
            <a:r>
              <a:rPr lang="en-US" sz="1467" dirty="0">
                <a:solidFill>
                  <a:srgbClr val="0070C0"/>
                </a:solidFill>
                <a:latin typeface="Arial" pitchFamily="34" charset="0"/>
                <a:cs typeface="Arial" pitchFamily="34" charset="0"/>
              </a:rPr>
              <a:t> </a:t>
            </a:r>
            <a:r>
              <a:rPr lang="en-US" sz="1467" dirty="0">
                <a:solidFill>
                  <a:srgbClr val="0070C0"/>
                </a:solidFill>
                <a:latin typeface="Arial" pitchFamily="34" charset="0"/>
                <a:cs typeface="Arial" pitchFamily="34" charset="0"/>
                <a:hlinkClick r:id="rId8"/>
              </a:rPr>
              <a:t>www.infosyspublicservices.com</a:t>
            </a:r>
            <a:endParaRPr lang="en-US" sz="1467" dirty="0">
              <a:solidFill>
                <a:srgbClr val="0070C0"/>
              </a:solidFill>
              <a:latin typeface="Arial" pitchFamily="34" charset="0"/>
              <a:cs typeface="Arial" pitchFamily="34" charset="0"/>
            </a:endParaRPr>
          </a:p>
        </p:txBody>
      </p:sp>
      <p:grpSp>
        <p:nvGrpSpPr>
          <p:cNvPr id="38" name="Group 37"/>
          <p:cNvGrpSpPr/>
          <p:nvPr userDrawn="1"/>
        </p:nvGrpSpPr>
        <p:grpSpPr>
          <a:xfrm>
            <a:off x="609600" y="2298701"/>
            <a:ext cx="10972800" cy="2247900"/>
            <a:chOff x="457200" y="1724025"/>
            <a:chExt cx="8229600" cy="2057400"/>
          </a:xfrm>
        </p:grpSpPr>
        <p:cxnSp>
          <p:nvCxnSpPr>
            <p:cNvPr id="39" name="Straight Connector 38"/>
            <p:cNvCxnSpPr/>
            <p:nvPr userDrawn="1"/>
          </p:nvCxnSpPr>
          <p:spPr>
            <a:xfrm>
              <a:off x="457200" y="3781425"/>
              <a:ext cx="8229600"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57200" y="1724025"/>
              <a:ext cx="8229600"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ext Placeholder 2"/>
          <p:cNvSpPr txBox="1">
            <a:spLocks/>
          </p:cNvSpPr>
          <p:nvPr userDrawn="1"/>
        </p:nvSpPr>
        <p:spPr>
          <a:xfrm>
            <a:off x="517833" y="5562600"/>
            <a:ext cx="11208457" cy="4013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4F81BD"/>
              </a:buClr>
            </a:pPr>
            <a:r>
              <a:rPr lang="en-US" sz="800" dirty="0">
                <a:solidFill>
                  <a:prstClr val="black"/>
                </a:solidFill>
              </a:rPr>
              <a:t>© 2013 Infosys Public Services, Inc., Rockville, Maryland, USA. All Rights Reserved. Infosys Public Services believes the information in this document is accurate as of its publication date; such information is subject to change without notice. Infosys Public Services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Public Services and/ or any named intellectual property rights holders under this document.</a:t>
            </a:r>
          </a:p>
        </p:txBody>
      </p:sp>
      <p:grpSp>
        <p:nvGrpSpPr>
          <p:cNvPr id="52" name="Group 51"/>
          <p:cNvGrpSpPr/>
          <p:nvPr userDrawn="1"/>
        </p:nvGrpSpPr>
        <p:grpSpPr>
          <a:xfrm>
            <a:off x="508000" y="2707543"/>
            <a:ext cx="11277600" cy="1503739"/>
            <a:chOff x="381000" y="1962150"/>
            <a:chExt cx="8458200" cy="1127804"/>
          </a:xfrm>
        </p:grpSpPr>
        <p:sp>
          <p:nvSpPr>
            <p:cNvPr id="53" name="Rectangle 52"/>
            <p:cNvSpPr/>
            <p:nvPr userDrawn="1"/>
          </p:nvSpPr>
          <p:spPr>
            <a:xfrm>
              <a:off x="4419600" y="1962150"/>
              <a:ext cx="2019300" cy="1100542"/>
            </a:xfrm>
            <a:prstGeom prst="rect">
              <a:avLst/>
            </a:prstGeom>
          </p:spPr>
          <p:txBody>
            <a:bodyPr wrap="square">
              <a:spAutoFit/>
            </a:bodyPr>
            <a:lstStyle/>
            <a:p>
              <a:pPr algn="ctr" eaLnBrk="0" hangingPunct="0"/>
              <a:r>
                <a:rPr lang="en-US" sz="1600" b="1" dirty="0">
                  <a:solidFill>
                    <a:srgbClr val="0070C0"/>
                  </a:solidFill>
                  <a:latin typeface="Arial" pitchFamily="34" charset="0"/>
                  <a:cs typeface="Arial" pitchFamily="34" charset="0"/>
                </a:rPr>
                <a:t>CANADA</a:t>
              </a:r>
            </a:p>
            <a:p>
              <a:pPr algn="ctr" eaLnBrk="0" hangingPunct="0"/>
              <a:endParaRPr lang="en-US" sz="1467" dirty="0">
                <a:solidFill>
                  <a:prstClr val="black"/>
                </a:solidFill>
                <a:latin typeface="Arial" pitchFamily="34" charset="0"/>
                <a:cs typeface="Arial" pitchFamily="34" charset="0"/>
              </a:endParaRPr>
            </a:p>
            <a:p>
              <a:pPr algn="ctr" eaLnBrk="0" hangingPunct="0"/>
              <a:endParaRPr lang="en-US" sz="1467" dirty="0">
                <a:solidFill>
                  <a:prstClr val="black"/>
                </a:solidFill>
                <a:latin typeface="Arial" pitchFamily="34" charset="0"/>
                <a:cs typeface="Arial" pitchFamily="34" charset="0"/>
              </a:endParaRPr>
            </a:p>
            <a:p>
              <a:pPr algn="ctr" eaLnBrk="0" hangingPunct="0"/>
              <a:r>
                <a:rPr lang="en-US" sz="1467" dirty="0">
                  <a:solidFill>
                    <a:prstClr val="black"/>
                  </a:solidFill>
                  <a:latin typeface="Arial" pitchFamily="34" charset="0"/>
                  <a:cs typeface="Arial" pitchFamily="34" charset="0"/>
                </a:rPr>
                <a:t>5140 Yonge Street</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Suite 1400</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Toronto, Ontario M2N 6L7  </a:t>
              </a:r>
              <a:endParaRPr lang="en-GB" sz="1467" dirty="0">
                <a:solidFill>
                  <a:prstClr val="black"/>
                </a:solidFill>
                <a:latin typeface="Arial" pitchFamily="34" charset="0"/>
                <a:cs typeface="Arial" pitchFamily="34" charset="0"/>
              </a:endParaRPr>
            </a:p>
          </p:txBody>
        </p:sp>
        <p:sp>
          <p:nvSpPr>
            <p:cNvPr id="54" name="Rectangle 53"/>
            <p:cNvSpPr/>
            <p:nvPr userDrawn="1"/>
          </p:nvSpPr>
          <p:spPr>
            <a:xfrm>
              <a:off x="6705600" y="1962150"/>
              <a:ext cx="2133600" cy="1100542"/>
            </a:xfrm>
            <a:prstGeom prst="rect">
              <a:avLst/>
            </a:prstGeom>
          </p:spPr>
          <p:txBody>
            <a:bodyPr wrap="square">
              <a:spAutoFit/>
            </a:bodyPr>
            <a:lstStyle/>
            <a:p>
              <a:pPr algn="ctr" eaLnBrk="0" hangingPunct="0"/>
              <a:r>
                <a:rPr lang="en-US" sz="1600" b="1" dirty="0">
                  <a:solidFill>
                    <a:srgbClr val="0070C0"/>
                  </a:solidFill>
                  <a:latin typeface="Arial" pitchFamily="34" charset="0"/>
                  <a:cs typeface="Arial" pitchFamily="34" charset="0"/>
                </a:rPr>
                <a:t>INDIA</a:t>
              </a:r>
            </a:p>
            <a:p>
              <a:pPr algn="ctr" eaLnBrk="0" hangingPunct="0"/>
              <a:endParaRPr lang="en-US" sz="1467" dirty="0">
                <a:solidFill>
                  <a:prstClr val="black"/>
                </a:solidFill>
                <a:latin typeface="Arial" pitchFamily="34" charset="0"/>
                <a:cs typeface="Arial" pitchFamily="34" charset="0"/>
              </a:endParaRPr>
            </a:p>
            <a:p>
              <a:pPr algn="ctr" eaLnBrk="0" hangingPunct="0"/>
              <a:endParaRPr lang="en-US" sz="1467" dirty="0">
                <a:solidFill>
                  <a:prstClr val="black"/>
                </a:solidFill>
                <a:latin typeface="Arial" pitchFamily="34" charset="0"/>
                <a:cs typeface="Arial" pitchFamily="34" charset="0"/>
              </a:endParaRPr>
            </a:p>
            <a:p>
              <a:pPr algn="ctr" eaLnBrk="0" hangingPunct="0"/>
              <a:r>
                <a:rPr lang="en-US" sz="1467" dirty="0">
                  <a:solidFill>
                    <a:prstClr val="black"/>
                  </a:solidFill>
                  <a:latin typeface="Arial" pitchFamily="34" charset="0"/>
                  <a:cs typeface="Arial" pitchFamily="34" charset="0"/>
                </a:rPr>
                <a:t>Plot No. 44 &amp; 97A</a:t>
              </a:r>
            </a:p>
            <a:p>
              <a:pPr algn="ctr" eaLnBrk="0" hangingPunct="0"/>
              <a:r>
                <a:rPr lang="en-US" sz="1467" dirty="0">
                  <a:solidFill>
                    <a:prstClr val="black"/>
                  </a:solidFill>
                  <a:latin typeface="Arial" pitchFamily="34" charset="0"/>
                  <a:cs typeface="Arial" pitchFamily="34" charset="0"/>
                </a:rPr>
                <a:t>Electronics City, Hosur Road</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Bangalore, Karnataka 560 100 </a:t>
              </a:r>
              <a:endParaRPr lang="en-GB" sz="1467" dirty="0">
                <a:solidFill>
                  <a:prstClr val="black"/>
                </a:solidFill>
                <a:latin typeface="Arial" pitchFamily="34" charset="0"/>
                <a:cs typeface="Arial" pitchFamily="34" charset="0"/>
              </a:endParaRPr>
            </a:p>
          </p:txBody>
        </p:sp>
        <p:grpSp>
          <p:nvGrpSpPr>
            <p:cNvPr id="55" name="Group 49"/>
            <p:cNvGrpSpPr/>
            <p:nvPr userDrawn="1"/>
          </p:nvGrpSpPr>
          <p:grpSpPr>
            <a:xfrm>
              <a:off x="381000" y="1962150"/>
              <a:ext cx="4114800" cy="1127804"/>
              <a:chOff x="381000" y="1962150"/>
              <a:chExt cx="4114800" cy="1127804"/>
            </a:xfrm>
          </p:grpSpPr>
          <p:sp>
            <p:nvSpPr>
              <p:cNvPr id="58" name="Rectangle 57"/>
              <p:cNvSpPr/>
              <p:nvPr userDrawn="1"/>
            </p:nvSpPr>
            <p:spPr>
              <a:xfrm>
                <a:off x="2362200" y="2343403"/>
                <a:ext cx="1828800" cy="746551"/>
              </a:xfrm>
              <a:prstGeom prst="rect">
                <a:avLst/>
              </a:prstGeom>
            </p:spPr>
            <p:txBody>
              <a:bodyPr wrap="square">
                <a:spAutoFit/>
              </a:bodyPr>
              <a:lstStyle/>
              <a:p>
                <a:pPr algn="ctr"/>
                <a:endParaRPr lang="en-US" sz="1467" dirty="0">
                  <a:solidFill>
                    <a:prstClr val="black"/>
                  </a:solidFill>
                  <a:latin typeface="Arial" pitchFamily="34" charset="0"/>
                  <a:cs typeface="Arial" pitchFamily="34" charset="0"/>
                </a:endParaRPr>
              </a:p>
              <a:p>
                <a:pPr algn="ctr"/>
                <a:r>
                  <a:rPr lang="en-US" sz="1467" dirty="0">
                    <a:solidFill>
                      <a:prstClr val="black"/>
                    </a:solidFill>
                    <a:latin typeface="Arial" pitchFamily="34" charset="0"/>
                    <a:cs typeface="Arial" pitchFamily="34" charset="0"/>
                  </a:rPr>
                  <a:t>12021 Sunset Hills Road</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Suite 340</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Reston, VA 20190</a:t>
                </a:r>
                <a:r>
                  <a:rPr lang="en-US" sz="1467" b="1" dirty="0">
                    <a:solidFill>
                      <a:srgbClr val="6D6E71"/>
                    </a:solidFill>
                    <a:latin typeface="Arial" pitchFamily="34" charset="0"/>
                    <a:cs typeface="Arial" pitchFamily="34" charset="0"/>
                  </a:rPr>
                  <a:t> </a:t>
                </a:r>
                <a:endParaRPr lang="en-US" sz="2400" dirty="0">
                  <a:solidFill>
                    <a:prstClr val="black"/>
                  </a:solidFill>
                </a:endParaRPr>
              </a:p>
            </p:txBody>
          </p:sp>
          <p:sp>
            <p:nvSpPr>
              <p:cNvPr id="59" name="Rectangle 58"/>
              <p:cNvSpPr/>
              <p:nvPr userDrawn="1"/>
            </p:nvSpPr>
            <p:spPr>
              <a:xfrm>
                <a:off x="381000" y="2343403"/>
                <a:ext cx="1828800" cy="738809"/>
              </a:xfrm>
              <a:prstGeom prst="rect">
                <a:avLst/>
              </a:prstGeom>
            </p:spPr>
            <p:txBody>
              <a:bodyPr wrap="square">
                <a:spAutoFit/>
              </a:bodyPr>
              <a:lstStyle/>
              <a:p>
                <a:pPr algn="ctr">
                  <a:defRPr/>
                </a:pPr>
                <a:r>
                  <a:rPr lang="en-US" sz="1400" b="1" i="1" dirty="0">
                    <a:solidFill>
                      <a:prstClr val="black"/>
                    </a:solidFill>
                    <a:latin typeface="Arial" pitchFamily="34" charset="0"/>
                    <a:cs typeface="Arial" pitchFamily="34" charset="0"/>
                  </a:rPr>
                  <a:t>(Headquarters)</a:t>
                </a:r>
                <a:r>
                  <a:rPr lang="en-US" sz="1600" b="1" dirty="0">
                    <a:solidFill>
                      <a:prstClr val="white"/>
                    </a:solidFill>
                    <a:latin typeface="Arial" pitchFamily="34" charset="0"/>
                    <a:cs typeface="Arial" pitchFamily="34" charset="0"/>
                  </a:rPr>
                  <a:t/>
                </a:r>
                <a:br>
                  <a:rPr lang="en-US" sz="1600" b="1" dirty="0">
                    <a:solidFill>
                      <a:prstClr val="white"/>
                    </a:solidFill>
                    <a:latin typeface="Arial" pitchFamily="34" charset="0"/>
                    <a:cs typeface="Arial" pitchFamily="34" charset="0"/>
                  </a:rPr>
                </a:br>
                <a:r>
                  <a:rPr lang="en-US" sz="1467" dirty="0">
                    <a:solidFill>
                      <a:prstClr val="black"/>
                    </a:solidFill>
                    <a:latin typeface="Arial" pitchFamily="34" charset="0"/>
                    <a:cs typeface="Arial" pitchFamily="34" charset="0"/>
                  </a:rPr>
                  <a:t>800 King Farm Boulevard</a:t>
                </a:r>
              </a:p>
              <a:p>
                <a:pPr algn="ctr">
                  <a:defRPr/>
                </a:pPr>
                <a:r>
                  <a:rPr lang="en-US" sz="1467" dirty="0">
                    <a:solidFill>
                      <a:prstClr val="black"/>
                    </a:solidFill>
                    <a:latin typeface="Arial" pitchFamily="34" charset="0"/>
                    <a:cs typeface="Arial" pitchFamily="34" charset="0"/>
                  </a:rPr>
                  <a:t>Suite 505</a:t>
                </a:r>
              </a:p>
              <a:p>
                <a:pPr algn="ctr">
                  <a:defRPr/>
                </a:pPr>
                <a:r>
                  <a:rPr lang="en-US" sz="1467" dirty="0">
                    <a:solidFill>
                      <a:prstClr val="black"/>
                    </a:solidFill>
                    <a:latin typeface="Arial" pitchFamily="34" charset="0"/>
                    <a:cs typeface="Arial" pitchFamily="34" charset="0"/>
                  </a:rPr>
                  <a:t>Rockville, MD 20850</a:t>
                </a:r>
              </a:p>
            </p:txBody>
          </p:sp>
          <p:sp>
            <p:nvSpPr>
              <p:cNvPr id="60" name="Rectangle 59"/>
              <p:cNvSpPr/>
              <p:nvPr userDrawn="1"/>
            </p:nvSpPr>
            <p:spPr>
              <a:xfrm>
                <a:off x="457200" y="1962150"/>
                <a:ext cx="4038600" cy="253915"/>
              </a:xfrm>
              <a:prstGeom prst="rect">
                <a:avLst/>
              </a:prstGeom>
            </p:spPr>
            <p:txBody>
              <a:bodyPr wrap="square">
                <a:spAutoFit/>
              </a:bodyPr>
              <a:lstStyle/>
              <a:p>
                <a:pPr algn="ctr"/>
                <a:r>
                  <a:rPr lang="en-US" sz="1600" b="1" dirty="0">
                    <a:solidFill>
                      <a:srgbClr val="0070C0"/>
                    </a:solidFill>
                    <a:latin typeface="Arial" pitchFamily="34" charset="0"/>
                    <a:cs typeface="Arial" pitchFamily="34" charset="0"/>
                  </a:rPr>
                  <a:t>UNITED STATES</a:t>
                </a:r>
                <a:endParaRPr lang="en-US" sz="2400" dirty="0">
                  <a:solidFill>
                    <a:prstClr val="black"/>
                  </a:solidFill>
                </a:endParaRPr>
              </a:p>
            </p:txBody>
          </p:sp>
        </p:grpSp>
        <p:cxnSp>
          <p:nvCxnSpPr>
            <p:cNvPr id="56" name="Straight Connector 55"/>
            <p:cNvCxnSpPr/>
            <p:nvPr userDrawn="1"/>
          </p:nvCxnSpPr>
          <p:spPr>
            <a:xfrm>
              <a:off x="4343400" y="2362200"/>
              <a:ext cx="0" cy="6858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477000" y="2362200"/>
              <a:ext cx="0" cy="6858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134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V_2H">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19201"/>
            <a:ext cx="5486400" cy="4931833"/>
          </a:xfrm>
        </p:spPr>
        <p:txBody>
          <a:bodyPr/>
          <a:lstStyle>
            <a:lvl1pPr>
              <a:defRPr sz="2400"/>
            </a:lvl1pPr>
            <a:lvl2pPr>
              <a:defRPr sz="2133"/>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a:xfrm>
            <a:off x="508000" y="107952"/>
            <a:ext cx="11176000" cy="745489"/>
          </a:xfrm>
        </p:spPr>
        <p:txBody>
          <a:bodyPr/>
          <a:lstStyle>
            <a:lvl1pPr algn="l" rtl="0" fontAlgn="base">
              <a:lnSpc>
                <a:spcPts val="4800"/>
              </a:lnSpc>
              <a:spcBef>
                <a:spcPct val="0"/>
              </a:spcBef>
              <a:spcAft>
                <a:spcPct val="0"/>
              </a:spcAft>
              <a:defRPr lang="en-GB" sz="2933" kern="1200" spc="-200" dirty="0">
                <a:gradFill flip="none" rotWithShape="1">
                  <a:gsLst>
                    <a:gs pos="0">
                      <a:srgbClr val="156DC7"/>
                    </a:gs>
                    <a:gs pos="100000">
                      <a:srgbClr val="469DF7"/>
                    </a:gs>
                  </a:gsLst>
                  <a:lin ang="5400000" scaled="1"/>
                  <a:tileRect/>
                </a:gradFill>
                <a:latin typeface="Calibri" pitchFamily="34" charset="0"/>
                <a:ea typeface="+mn-ea"/>
                <a:cs typeface="Calibri" pitchFamily="34" charset="0"/>
              </a:defRPr>
            </a:lvl1pPr>
          </a:lstStyle>
          <a:p>
            <a:r>
              <a:rPr lang="en-US" dirty="0"/>
              <a:t>Click to edit Master title style</a:t>
            </a:r>
            <a:endParaRPr lang="en-GB" dirty="0"/>
          </a:p>
        </p:txBody>
      </p:sp>
      <p:sp>
        <p:nvSpPr>
          <p:cNvPr id="5" name="Slide Number Placeholder 5"/>
          <p:cNvSpPr>
            <a:spLocks noGrp="1"/>
          </p:cNvSpPr>
          <p:nvPr>
            <p:ph type="sldNum" sz="quarter" idx="4"/>
          </p:nvPr>
        </p:nvSpPr>
        <p:spPr bwMode="gray">
          <a:xfrm>
            <a:off x="5932334" y="6375984"/>
            <a:ext cx="327333" cy="235898"/>
          </a:xfrm>
          <a:prstGeom prst="rect">
            <a:avLst/>
          </a:prstGeom>
        </p:spPr>
        <p:txBody>
          <a:bodyPr vert="horz" lIns="91440" tIns="45720" rIns="91440" bIns="45720" rtlCol="0" anchor="ctr"/>
          <a:lstStyle>
            <a:lvl1pPr algn="ctr" fontAlgn="auto">
              <a:spcBef>
                <a:spcPts val="0"/>
              </a:spcBef>
              <a:spcAft>
                <a:spcPts val="0"/>
              </a:spcAft>
              <a:defRPr sz="933">
                <a:solidFill>
                  <a:schemeClr val="bg1"/>
                </a:solidFill>
                <a:latin typeface="+mn-lt"/>
              </a:defRPr>
            </a:lvl1pPr>
          </a:lstStyle>
          <a:p>
            <a:pPr>
              <a:defRPr/>
            </a:pPr>
            <a:fld id="{C4CB27F2-16A8-4A19-9A49-FC3C1D46B430}" type="slidenum">
              <a:rPr lang="en-GB">
                <a:solidFill>
                  <a:prstClr val="white"/>
                </a:solidFill>
              </a:rPr>
              <a:pPr>
                <a:defRPr/>
              </a:pPr>
              <a:t>‹#›</a:t>
            </a:fld>
            <a:endParaRPr lang="en-GB" dirty="0">
              <a:solidFill>
                <a:prstClr val="white"/>
              </a:solidFill>
            </a:endParaRPr>
          </a:p>
        </p:txBody>
      </p:sp>
      <p:sp>
        <p:nvSpPr>
          <p:cNvPr id="8" name="Content Placeholder 2"/>
          <p:cNvSpPr>
            <a:spLocks noGrp="1"/>
          </p:cNvSpPr>
          <p:nvPr>
            <p:ph idx="10"/>
          </p:nvPr>
        </p:nvSpPr>
        <p:spPr>
          <a:xfrm>
            <a:off x="6096000" y="1219201"/>
            <a:ext cx="5486400" cy="2311400"/>
          </a:xfrm>
        </p:spPr>
        <p:txBody>
          <a:bodyPr/>
          <a:lstStyle>
            <a:lvl1pPr>
              <a:defRPr sz="2400"/>
            </a:lvl1pPr>
            <a:lvl2pPr>
              <a:defRPr sz="2133"/>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1"/>
          </p:nvPr>
        </p:nvSpPr>
        <p:spPr>
          <a:xfrm>
            <a:off x="6096000" y="3733800"/>
            <a:ext cx="5486400" cy="2313600"/>
          </a:xfrm>
        </p:spPr>
        <p:txBody>
          <a:bodyPr/>
          <a:lstStyle>
            <a:lvl1pPr>
              <a:defRPr sz="2400"/>
            </a:lvl1pPr>
            <a:lvl2pPr>
              <a:defRPr sz="2133"/>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97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p:nvSpPr>
        <p:spPr>
          <a:xfrm>
            <a:off x="475544" y="5770880"/>
            <a:ext cx="9332075"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1067"/>
              </a:lnSpc>
            </a:pPr>
            <a:r>
              <a:rPr lang="en-US" sz="667" dirty="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1067"/>
              </a:lnSpc>
            </a:pPr>
            <a:endParaRPr lang="en-US" sz="667" dirty="0"/>
          </a:p>
          <a:p>
            <a:pPr>
              <a:lnSpc>
                <a:spcPts val="1067"/>
              </a:lnSpc>
            </a:pPr>
            <a:endParaRPr lang="en-US" sz="667"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5811815"/>
            <a:ext cx="1273189" cy="470068"/>
          </a:xfrm>
          <a:prstGeom prst="rect">
            <a:avLst/>
          </a:prstGeom>
        </p:spPr>
      </p:pic>
    </p:spTree>
    <p:extLst>
      <p:ext uri="{BB962C8B-B14F-4D97-AF65-F5344CB8AC3E}">
        <p14:creationId xmlns:p14="http://schemas.microsoft.com/office/powerpoint/2010/main" val="247259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0" y="0"/>
            <a:ext cx="8839200" cy="4749800"/>
          </a:xfrm>
        </p:spPr>
        <p:txBody>
          <a:bodyPr anchor="ctr">
            <a:normAutofit/>
          </a:bodyPr>
          <a:lstStyle>
            <a:lvl1pPr algn="ctr">
              <a:defRPr sz="5333" b="0" cap="none">
                <a:solidFill>
                  <a:srgbClr val="0070C0"/>
                </a:solidFill>
              </a:defRPr>
            </a:lvl1pPr>
          </a:lstStyle>
          <a:p>
            <a:r>
              <a:rPr lang="en-US" dirty="0"/>
              <a:t>Click To Edit Master Title Style</a:t>
            </a:r>
          </a:p>
        </p:txBody>
      </p:sp>
      <p:grpSp>
        <p:nvGrpSpPr>
          <p:cNvPr id="9" name="Group 8"/>
          <p:cNvGrpSpPr/>
          <p:nvPr/>
        </p:nvGrpSpPr>
        <p:grpSpPr>
          <a:xfrm>
            <a:off x="1" y="-445"/>
            <a:ext cx="12208935"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113424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6002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E5C76-85CA-4AAE-91A3-1613F2B458C7}"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302104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C9FC84-2086-4489-85DA-E96E2792C68D}" type="datetime1">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200128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2C6D6A-7982-4411-B84D-425FFE7F2019}" type="datetime1">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233255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FAF56-D970-4E2F-9F91-A47536EB4561}" type="datetime1">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219166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6.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2"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9CFA46A0-FEF8-411D-96D8-2030CC944885}" type="datetime1">
              <a:rPr lang="en-US" smtClean="0"/>
              <a:t>10/15/2020</a:t>
            </a:fld>
            <a:endParaRPr lang="en-US"/>
          </a:p>
        </p:txBody>
      </p:sp>
      <p:sp>
        <p:nvSpPr>
          <p:cNvPr id="5" name="Footer Placeholder 4"/>
          <p:cNvSpPr>
            <a:spLocks noGrp="1"/>
          </p:cNvSpPr>
          <p:nvPr>
            <p:ph type="ftr" sz="quarter" idx="3"/>
          </p:nvPr>
        </p:nvSpPr>
        <p:spPr>
          <a:xfrm>
            <a:off x="7416802" y="52654"/>
            <a:ext cx="3556087" cy="242054"/>
          </a:xfrm>
          <a:prstGeom prst="rect">
            <a:avLst/>
          </a:prstGeom>
        </p:spPr>
        <p:txBody>
          <a:bodyPr vert="horz" wrap="square" lIns="18288" tIns="18288" rIns="18288" bIns="18288" rtlCol="0" anchor="ctr">
            <a:spAutoFit/>
          </a:bodyPr>
          <a:lstStyle>
            <a:lvl1pPr algn="r">
              <a:defRPr sz="1333" b="1">
                <a:solidFill>
                  <a:schemeClr val="tx1"/>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11444193" y="52654"/>
            <a:ext cx="246927" cy="242054"/>
          </a:xfrm>
          <a:prstGeom prst="rect">
            <a:avLst/>
          </a:prstGeom>
        </p:spPr>
        <p:txBody>
          <a:bodyPr vert="horz" wrap="none" lIns="18288" tIns="18288" rIns="18288" bIns="18288" rtlCol="0" anchor="ctr">
            <a:spAutoFit/>
          </a:bodyPr>
          <a:lstStyle>
            <a:lvl1pPr algn="ctr">
              <a:defRPr sz="1333" b="1">
                <a:solidFill>
                  <a:schemeClr val="tx1"/>
                </a:solidFill>
                <a:latin typeface="Arial" pitchFamily="34" charset="0"/>
                <a:cs typeface="Arial" pitchFamily="34" charset="0"/>
              </a:defRPr>
            </a:lvl1pPr>
          </a:lstStyle>
          <a:p>
            <a:fld id="{F312CAC8-5AB6-4C28-B055-AF7B5F45997B}" type="slidenum">
              <a:rPr lang="en-US" smtClean="0"/>
              <a:t>‹#›</a:t>
            </a:fld>
            <a:endParaRPr lang="en-US"/>
          </a:p>
        </p:txBody>
      </p:sp>
      <p:sp>
        <p:nvSpPr>
          <p:cNvPr id="8" name="Rectangle 7"/>
          <p:cNvSpPr/>
          <p:nvPr/>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endParaRPr>
          </a:p>
        </p:txBody>
      </p:sp>
      <p:cxnSp>
        <p:nvCxnSpPr>
          <p:cNvPr id="10" name="Straight Connector 9"/>
          <p:cNvCxnSpPr/>
          <p:nvPr/>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30166" y="6382534"/>
            <a:ext cx="1132303" cy="418052"/>
          </a:xfrm>
          <a:prstGeom prst="rect">
            <a:avLst/>
          </a:prstGeom>
        </p:spPr>
      </p:pic>
    </p:spTree>
    <p:extLst>
      <p:ext uri="{BB962C8B-B14F-4D97-AF65-F5344CB8AC3E}">
        <p14:creationId xmlns:p14="http://schemas.microsoft.com/office/powerpoint/2010/main" val="2836863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89" r:id="rId10"/>
  </p:sldLayoutIdLst>
  <p:hf hdr="0" ftr="0" dt="0"/>
  <p:txStyles>
    <p:titleStyle>
      <a:lvl1pPr algn="l" defTabSz="121917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91913"/>
          <a:stretch/>
        </p:blipFill>
        <p:spPr>
          <a:xfrm>
            <a:off x="3"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9800" y="1106777"/>
            <a:ext cx="11579517" cy="4989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0" y="6424172"/>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3130C67B-7702-44B4-A36C-7E6B884F4AC0}" type="datetime1">
              <a:rPr lang="en-US" smtClean="0">
                <a:solidFill>
                  <a:prstClr val="white"/>
                </a:solidFill>
              </a:rPr>
              <a:t>10/15/2020</a:t>
            </a:fld>
            <a:endParaRPr lang="en-US" dirty="0">
              <a:solidFill>
                <a:prstClr val="white"/>
              </a:solidFill>
            </a:endParaRPr>
          </a:p>
        </p:txBody>
      </p:sp>
      <p:sp>
        <p:nvSpPr>
          <p:cNvPr id="5" name="Footer Placeholder 4"/>
          <p:cNvSpPr>
            <a:spLocks noGrp="1"/>
          </p:cNvSpPr>
          <p:nvPr>
            <p:ph type="ftr" sz="quarter" idx="3"/>
          </p:nvPr>
        </p:nvSpPr>
        <p:spPr>
          <a:xfrm>
            <a:off x="7416803" y="52654"/>
            <a:ext cx="3556087" cy="242054"/>
          </a:xfrm>
          <a:prstGeom prst="rect">
            <a:avLst/>
          </a:prstGeom>
        </p:spPr>
        <p:txBody>
          <a:bodyPr vert="horz" wrap="square" lIns="18288" tIns="18288" rIns="18288" bIns="18288" rtlCol="0" anchor="ctr">
            <a:spAutoFit/>
          </a:bodyPr>
          <a:lstStyle>
            <a:lvl1pPr algn="r">
              <a:defRPr sz="1333" b="1">
                <a:solidFill>
                  <a:schemeClr val="tx1"/>
                </a:solidFill>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4"/>
          </p:nvPr>
        </p:nvSpPr>
        <p:spPr>
          <a:xfrm>
            <a:off x="11444194" y="52654"/>
            <a:ext cx="246927" cy="242054"/>
          </a:xfrm>
          <a:prstGeom prst="rect">
            <a:avLst/>
          </a:prstGeom>
        </p:spPr>
        <p:txBody>
          <a:bodyPr vert="horz" wrap="none" lIns="18288" tIns="18288" rIns="18288" bIns="18288" rtlCol="0" anchor="ctr">
            <a:spAutoFit/>
          </a:bodyPr>
          <a:lstStyle>
            <a:lvl1pPr algn="ctr">
              <a:defRPr sz="1333" b="1">
                <a:solidFill>
                  <a:schemeClr val="tx1"/>
                </a:solidFill>
                <a:latin typeface="Arial" pitchFamily="34" charset="0"/>
                <a:cs typeface="Arial" pitchFamily="34" charset="0"/>
              </a:defRPr>
            </a:lvl1pPr>
          </a:lstStyle>
          <a:p>
            <a:fld id="{14D65173-87C9-47C0-A890-7AD8E2754265}" type="slidenum">
              <a:rPr lang="en-US" smtClean="0">
                <a:solidFill>
                  <a:prstClr val="black"/>
                </a:solidFill>
              </a:rPr>
              <a:pPr/>
              <a:t>‹#›</a:t>
            </a:fld>
            <a:endParaRPr lang="en-US" dirty="0">
              <a:solidFill>
                <a:prstClr val="black"/>
              </a:solidFill>
            </a:endParaRPr>
          </a:p>
        </p:txBody>
      </p:sp>
      <p:sp>
        <p:nvSpPr>
          <p:cNvPr id="8" name="Rectangle 7"/>
          <p:cNvSpPr/>
          <p:nvPr/>
        </p:nvSpPr>
        <p:spPr>
          <a:xfrm>
            <a:off x="497419"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itchFamily="34" charset="0"/>
            </a:endParaRPr>
          </a:p>
        </p:txBody>
      </p:sp>
      <p:cxnSp>
        <p:nvCxnSpPr>
          <p:cNvPr id="10" name="Straight Connector 9"/>
          <p:cNvCxnSpPr/>
          <p:nvPr/>
        </p:nvCxnSpPr>
        <p:spPr>
          <a:xfrm>
            <a:off x="11205595" y="108055"/>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432800" y="6395992"/>
            <a:ext cx="3267456" cy="401181"/>
          </a:xfrm>
          <a:prstGeom prst="rect">
            <a:avLst/>
          </a:prstGeom>
        </p:spPr>
      </p:pic>
      <p:sp>
        <p:nvSpPr>
          <p:cNvPr id="14" name="TextBox 13"/>
          <p:cNvSpPr txBox="1"/>
          <p:nvPr/>
        </p:nvSpPr>
        <p:spPr>
          <a:xfrm>
            <a:off x="314859" y="6347827"/>
            <a:ext cx="2844800" cy="461665"/>
          </a:xfrm>
          <a:prstGeom prst="rect">
            <a:avLst/>
          </a:prstGeom>
          <a:noFill/>
        </p:spPr>
        <p:txBody>
          <a:bodyPr wrap="square" rtlCol="0">
            <a:spAutoFit/>
          </a:bodyPr>
          <a:lstStyle/>
          <a:p>
            <a:r>
              <a:rPr lang="en-US" sz="2400" dirty="0">
                <a:solidFill>
                  <a:prstClr val="white"/>
                </a:solidFill>
                <a:latin typeface="Arial" pitchFamily="34" charset="0"/>
                <a:cs typeface="Arial" pitchFamily="34" charset="0"/>
              </a:rPr>
              <a:t>Insurance Practice</a:t>
            </a:r>
          </a:p>
        </p:txBody>
      </p:sp>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a:stretch/>
        </p:blipFill>
        <p:spPr>
          <a:xfrm>
            <a:off x="2" y="6248400"/>
            <a:ext cx="12191999" cy="609600"/>
          </a:xfrm>
          <a:prstGeom prst="rect">
            <a:avLst/>
          </a:prstGeom>
        </p:spPr>
      </p:pic>
      <p:sp>
        <p:nvSpPr>
          <p:cNvPr id="15" name="Rectangle 14"/>
          <p:cNvSpPr/>
          <p:nvPr userDrawn="1"/>
        </p:nvSpPr>
        <p:spPr>
          <a:xfrm>
            <a:off x="766234"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itchFamily="34" charset="0"/>
            </a:endParaRPr>
          </a:p>
        </p:txBody>
      </p:sp>
      <p:cxnSp>
        <p:nvCxnSpPr>
          <p:cNvPr id="16" name="Straight Connector 15"/>
          <p:cNvCxnSpPr/>
          <p:nvPr userDrawn="1"/>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6347827"/>
            <a:ext cx="4470400" cy="548880"/>
          </a:xfrm>
          <a:prstGeom prst="rect">
            <a:avLst/>
          </a:prstGeom>
        </p:spPr>
      </p:pic>
    </p:spTree>
    <p:extLst>
      <p:ext uri="{BB962C8B-B14F-4D97-AF65-F5344CB8AC3E}">
        <p14:creationId xmlns:p14="http://schemas.microsoft.com/office/powerpoint/2010/main" val="40574494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121914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19" indent="-309019" algn="l" defTabSz="121914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70" indent="-300551" algn="l" defTabSz="121914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588" indent="-309019" algn="l" defTabSz="121914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40" indent="-230706" algn="l" defTabSz="121914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45" indent="-230706" algn="l" defTabSz="121914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jpe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jpe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JPG"/><Relationship Id="rId4" Type="http://schemas.openxmlformats.org/officeDocument/2006/relationships/image" Target="../media/image52.JP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2"/>
          <p:cNvSpPr>
            <a:spLocks noGrp="1"/>
          </p:cNvSpPr>
          <p:nvPr>
            <p:ph type="ctrTitle"/>
          </p:nvPr>
        </p:nvSpPr>
        <p:spPr>
          <a:xfrm>
            <a:off x="374651" y="787400"/>
            <a:ext cx="11402483" cy="609600"/>
          </a:xfrm>
        </p:spPr>
        <p:txBody>
          <a:bodyPr/>
          <a:lstStyle/>
          <a:p>
            <a:pPr eaLnBrk="1" hangingPunct="1"/>
            <a:r>
              <a:rPr lang="en-US" altLang="en-US" sz="3200" dirty="0"/>
              <a:t>VBG Online Digital - Case Study</a:t>
            </a:r>
          </a:p>
        </p:txBody>
      </p:sp>
      <p:sp>
        <p:nvSpPr>
          <p:cNvPr id="4" name="Subtitle 3"/>
          <p:cNvSpPr>
            <a:spLocks noGrp="1"/>
          </p:cNvSpPr>
          <p:nvPr>
            <p:ph type="subTitle" idx="1"/>
          </p:nvPr>
        </p:nvSpPr>
        <p:spPr>
          <a:xfrm>
            <a:off x="374651" y="5880101"/>
            <a:ext cx="1250949" cy="292100"/>
          </a:xfrm>
        </p:spPr>
        <p:txBody>
          <a:bodyPr rtlCol="0">
            <a:normAutofit fontScale="92500" lnSpcReduction="20000"/>
          </a:bodyPr>
          <a:lstStyle/>
          <a:p>
            <a:pPr eaLnBrk="1" fontAlgn="auto" hangingPunct="1">
              <a:defRPr/>
            </a:pPr>
            <a:r>
              <a:rPr lang="en-US" sz="1600" dirty="0"/>
              <a:t>Aug 2020</a:t>
            </a:r>
          </a:p>
        </p:txBody>
      </p:sp>
    </p:spTree>
    <p:extLst>
      <p:ext uri="{BB962C8B-B14F-4D97-AF65-F5344CB8AC3E}">
        <p14:creationId xmlns:p14="http://schemas.microsoft.com/office/powerpoint/2010/main" val="55446370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A17079C-9F91-47D8-BACC-3F3BF8AB34FD}"/>
              </a:ext>
            </a:extLst>
          </p:cNvPr>
          <p:cNvSpPr>
            <a:spLocks noGrp="1"/>
          </p:cNvSpPr>
          <p:nvPr>
            <p:ph type="sldNum" sz="quarter" idx="12"/>
          </p:nvPr>
        </p:nvSpPr>
        <p:spPr/>
        <p:txBody>
          <a:bodyPr/>
          <a:lstStyle/>
          <a:p>
            <a:fld id="{F312CAC8-5AB6-4C28-B055-AF7B5F45997B}" type="slidenum">
              <a:rPr lang="en-US" smtClean="0"/>
              <a:t>10</a:t>
            </a:fld>
            <a:endParaRPr lang="en-US"/>
          </a:p>
        </p:txBody>
      </p:sp>
      <p:sp>
        <p:nvSpPr>
          <p:cNvPr id="5" name="Slide Number Placeholder 3">
            <a:extLst>
              <a:ext uri="{FF2B5EF4-FFF2-40B4-BE49-F238E27FC236}">
                <a16:creationId xmlns:a16="http://schemas.microsoft.com/office/drawing/2014/main" xmlns="" id="{0D72014A-3C66-4F67-B996-7B45CD16E43D}"/>
              </a:ext>
            </a:extLst>
          </p:cNvPr>
          <p:cNvSpPr txBox="1">
            <a:spLocks/>
          </p:cNvSpPr>
          <p:nvPr/>
        </p:nvSpPr>
        <p:spPr>
          <a:xfrm>
            <a:off x="8458200" y="6419088"/>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smtClean="0">
                <a:solidFill>
                  <a:srgbClr val="000000"/>
                </a:solidFill>
                <a:latin typeface="NeueHaasGroteskText Std"/>
              </a:rPr>
              <a:pPr/>
              <a:t>10</a:t>
            </a:fld>
            <a:endParaRPr lang="en-US" dirty="0">
              <a:solidFill>
                <a:srgbClr val="000000"/>
              </a:solidFill>
              <a:latin typeface="NeueHaasGroteskText Std"/>
            </a:endParaRPr>
          </a:p>
        </p:txBody>
      </p:sp>
      <p:sp>
        <p:nvSpPr>
          <p:cNvPr id="6" name="Content Placeholder 2">
            <a:extLst>
              <a:ext uri="{FF2B5EF4-FFF2-40B4-BE49-F238E27FC236}">
                <a16:creationId xmlns:a16="http://schemas.microsoft.com/office/drawing/2014/main" xmlns="" id="{2E3380AD-C4E6-4BA1-BFAC-EEDAC2F7494B}"/>
              </a:ext>
            </a:extLst>
          </p:cNvPr>
          <p:cNvSpPr txBox="1">
            <a:spLocks/>
          </p:cNvSpPr>
          <p:nvPr/>
        </p:nvSpPr>
        <p:spPr>
          <a:xfrm>
            <a:off x="268941" y="423004"/>
            <a:ext cx="4496791" cy="5746021"/>
          </a:xfrm>
          <a:prstGeom prst="rect">
            <a:avLst/>
          </a:prstGeom>
        </p:spPr>
        <p:txBody>
          <a:bodyPr>
            <a:normAutofit/>
          </a:bodyPr>
          <a:lst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1800" dirty="0"/>
              <a:t> </a:t>
            </a:r>
            <a:br>
              <a:rPr lang="en-US" sz="1800" dirty="0"/>
            </a:br>
            <a:endParaRPr lang="en-US" sz="1800" dirty="0"/>
          </a:p>
          <a:p>
            <a:r>
              <a:rPr lang="en-US" sz="1800" dirty="0"/>
              <a:t>Automated &amp; Integrated Scanning &amp; Analysis</a:t>
            </a:r>
          </a:p>
          <a:p>
            <a:pPr marL="285750" lvl="1" indent="-285750">
              <a:buFontTx/>
              <a:buChar char="•"/>
            </a:pPr>
            <a:r>
              <a:rPr lang="en-US" sz="1800" dirty="0"/>
              <a:t>Scanning &amp; Dashboard</a:t>
            </a:r>
          </a:p>
          <a:p>
            <a:pPr marL="285750" lvl="1" indent="-285750">
              <a:buFontTx/>
              <a:buChar char="•"/>
            </a:pPr>
            <a:r>
              <a:rPr lang="en-US" sz="1800" dirty="0"/>
              <a:t>Pipeline Integration</a:t>
            </a:r>
          </a:p>
          <a:p>
            <a:pPr marL="285750" lvl="1" indent="-285750">
              <a:buFontTx/>
              <a:buChar char="•"/>
            </a:pPr>
            <a:r>
              <a:rPr lang="en-US" sz="1800" dirty="0"/>
              <a:t>BDD – Security Framework</a:t>
            </a:r>
          </a:p>
          <a:p>
            <a:pPr marL="285750" lvl="1" indent="-285750">
              <a:buFontTx/>
              <a:buChar char="•"/>
            </a:pPr>
            <a:r>
              <a:rPr lang="en-US" sz="1800" dirty="0" err="1"/>
              <a:t>WebInspect</a:t>
            </a:r>
            <a:endParaRPr lang="en-US" sz="1800" dirty="0"/>
          </a:p>
          <a:p>
            <a:pPr marL="285750" lvl="1" indent="-285750">
              <a:buFontTx/>
              <a:buChar char="•"/>
            </a:pPr>
            <a:r>
              <a:rPr lang="en-US" sz="1800" dirty="0" err="1"/>
              <a:t>SQLMap</a:t>
            </a:r>
            <a:endParaRPr lang="en-US" sz="1800" dirty="0"/>
          </a:p>
          <a:p>
            <a:pPr marL="285750" lvl="1" indent="-285750">
              <a:buFontTx/>
              <a:buChar char="•"/>
            </a:pPr>
            <a:r>
              <a:rPr lang="en-US" sz="1800" dirty="0"/>
              <a:t>Threat Modeling Analysis</a:t>
            </a:r>
          </a:p>
        </p:txBody>
      </p:sp>
      <p:pic>
        <p:nvPicPr>
          <p:cNvPr id="8" name="Picture 5" descr="image001">
            <a:extLst>
              <a:ext uri="{FF2B5EF4-FFF2-40B4-BE49-F238E27FC236}">
                <a16:creationId xmlns:a16="http://schemas.microsoft.com/office/drawing/2014/main" xmlns="" id="{48530DD5-ABE6-4FC9-8B38-1723143DCD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9596" y="3808086"/>
            <a:ext cx="3545809" cy="23517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xmlns="" id="{E63B0E0C-76EE-449E-B79D-BD0B1CCD78BD}"/>
              </a:ext>
            </a:extLst>
          </p:cNvPr>
          <p:cNvGrpSpPr/>
          <p:nvPr/>
        </p:nvGrpSpPr>
        <p:grpSpPr>
          <a:xfrm>
            <a:off x="4793934" y="66008"/>
            <a:ext cx="6889233" cy="1613953"/>
            <a:chOff x="40336" y="885933"/>
            <a:chExt cx="9085501" cy="3007680"/>
          </a:xfrm>
        </p:grpSpPr>
        <p:grpSp>
          <p:nvGrpSpPr>
            <p:cNvPr id="10" name="Group 9">
              <a:extLst>
                <a:ext uri="{FF2B5EF4-FFF2-40B4-BE49-F238E27FC236}">
                  <a16:creationId xmlns:a16="http://schemas.microsoft.com/office/drawing/2014/main" xmlns="" id="{E2D4CF3A-AE93-4D90-81EB-27DA6FAEE96E}"/>
                </a:ext>
              </a:extLst>
            </p:cNvPr>
            <p:cNvGrpSpPr/>
            <p:nvPr/>
          </p:nvGrpSpPr>
          <p:grpSpPr>
            <a:xfrm>
              <a:off x="2175718" y="1376142"/>
              <a:ext cx="553746" cy="1977195"/>
              <a:chOff x="2175718" y="1376142"/>
              <a:chExt cx="553746" cy="1977195"/>
            </a:xfrm>
            <a:solidFill>
              <a:schemeClr val="accent4">
                <a:lumMod val="50000"/>
              </a:schemeClr>
            </a:solidFill>
          </p:grpSpPr>
          <p:grpSp>
            <p:nvGrpSpPr>
              <p:cNvPr id="26" name="Group 25">
                <a:extLst>
                  <a:ext uri="{FF2B5EF4-FFF2-40B4-BE49-F238E27FC236}">
                    <a16:creationId xmlns:a16="http://schemas.microsoft.com/office/drawing/2014/main" xmlns="" id="{09CBD33E-0808-4762-BD5C-09727E613767}"/>
                  </a:ext>
                </a:extLst>
              </p:cNvPr>
              <p:cNvGrpSpPr/>
              <p:nvPr/>
            </p:nvGrpSpPr>
            <p:grpSpPr>
              <a:xfrm rot="16200000">
                <a:off x="1336886" y="2214974"/>
                <a:ext cx="1977195" cy="299531"/>
                <a:chOff x="2316479" y="3792081"/>
                <a:chExt cx="4534392" cy="299531"/>
              </a:xfrm>
              <a:grpFill/>
            </p:grpSpPr>
            <p:sp>
              <p:nvSpPr>
                <p:cNvPr id="29" name="Rectangle 28">
                  <a:extLst>
                    <a:ext uri="{FF2B5EF4-FFF2-40B4-BE49-F238E27FC236}">
                      <a16:creationId xmlns:a16="http://schemas.microsoft.com/office/drawing/2014/main" xmlns="" id="{534976F1-C156-491F-B68E-B7E531829BC1}"/>
                    </a:ext>
                  </a:extLst>
                </p:cNvPr>
                <p:cNvSpPr/>
                <p:nvPr/>
              </p:nvSpPr>
              <p:spPr>
                <a:xfrm>
                  <a:off x="2316479" y="4046294"/>
                  <a:ext cx="4534392" cy="45318"/>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xmlns="" id="{222857BB-7D01-48AE-BF83-CF88E83F49AD}"/>
                    </a:ext>
                  </a:extLst>
                </p:cNvPr>
                <p:cNvSpPr/>
                <p:nvPr/>
              </p:nvSpPr>
              <p:spPr>
                <a:xfrm rot="5400000">
                  <a:off x="4448813" y="3869665"/>
                  <a:ext cx="254214" cy="99045"/>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7" name="Rectangle 26">
                <a:extLst>
                  <a:ext uri="{FF2B5EF4-FFF2-40B4-BE49-F238E27FC236}">
                    <a16:creationId xmlns:a16="http://schemas.microsoft.com/office/drawing/2014/main" xmlns="" id="{4435BAB9-4B4F-4054-A0EF-8F2A67B7BC4B}"/>
                  </a:ext>
                </a:extLst>
              </p:cNvPr>
              <p:cNvSpPr/>
              <p:nvPr/>
            </p:nvSpPr>
            <p:spPr>
              <a:xfrm rot="10800000">
                <a:off x="2475250" y="1376142"/>
                <a:ext cx="254214" cy="75097"/>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xmlns="" id="{C42C9769-A964-4793-A543-807746840C83}"/>
                  </a:ext>
                </a:extLst>
              </p:cNvPr>
              <p:cNvSpPr/>
              <p:nvPr/>
            </p:nvSpPr>
            <p:spPr>
              <a:xfrm rot="10800000">
                <a:off x="2446590" y="3275771"/>
                <a:ext cx="254214" cy="75097"/>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 name="Group 10">
              <a:extLst>
                <a:ext uri="{FF2B5EF4-FFF2-40B4-BE49-F238E27FC236}">
                  <a16:creationId xmlns:a16="http://schemas.microsoft.com/office/drawing/2014/main" xmlns="" id="{FD5A1803-ADDB-4BF7-888E-D7C24CFB05D7}"/>
                </a:ext>
              </a:extLst>
            </p:cNvPr>
            <p:cNvGrpSpPr/>
            <p:nvPr/>
          </p:nvGrpSpPr>
          <p:grpSpPr>
            <a:xfrm>
              <a:off x="2325974" y="885933"/>
              <a:ext cx="6799863" cy="3007680"/>
              <a:chOff x="-18510" y="920157"/>
              <a:chExt cx="8705310" cy="3921316"/>
            </a:xfrm>
          </p:grpSpPr>
          <p:pic>
            <p:nvPicPr>
              <p:cNvPr id="13" name="Picture 4" descr="\\emscvd02.vdsi.ent.verizon.com\UPM\HOME\z823538\Desktop\firefox-512-noshadow.png">
                <a:extLst>
                  <a:ext uri="{FF2B5EF4-FFF2-40B4-BE49-F238E27FC236}">
                    <a16:creationId xmlns:a16="http://schemas.microsoft.com/office/drawing/2014/main" xmlns="" id="{FB2D82DC-FCB3-4866-B473-11E53C2A51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757" y="1723180"/>
                <a:ext cx="1044166" cy="10441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emscvd02.vdsi.ent.verizon.com\UPM\HOME\z823538\Desktop\zap-banner.png">
                <a:extLst>
                  <a:ext uri="{FF2B5EF4-FFF2-40B4-BE49-F238E27FC236}">
                    <a16:creationId xmlns:a16="http://schemas.microsoft.com/office/drawing/2014/main" xmlns="" id="{41605517-FD32-4216-A69A-AA106BEA8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905" y="1649951"/>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emscvd02.vdsi.ent.verizon.com\UPM\HOME\z823538\Desktop\download.jpg">
                <a:extLst>
                  <a:ext uri="{FF2B5EF4-FFF2-40B4-BE49-F238E27FC236}">
                    <a16:creationId xmlns:a16="http://schemas.microsoft.com/office/drawing/2014/main" xmlns="" id="{9F25EBA7-9B85-4194-91F1-DEC658A28B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6776" y="1375251"/>
                <a:ext cx="1740024" cy="1740024"/>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4">
                <a:extLst>
                  <a:ext uri="{FF2B5EF4-FFF2-40B4-BE49-F238E27FC236}">
                    <a16:creationId xmlns:a16="http://schemas.microsoft.com/office/drawing/2014/main" xmlns="" id="{804E7A18-15BD-4C2D-979E-56377DFD7440}"/>
                  </a:ext>
                </a:extLst>
              </p:cNvPr>
              <p:cNvSpPr/>
              <p:nvPr/>
            </p:nvSpPr>
            <p:spPr>
              <a:xfrm>
                <a:off x="4234885" y="2158848"/>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5">
                <a:extLst>
                  <a:ext uri="{FF2B5EF4-FFF2-40B4-BE49-F238E27FC236}">
                    <a16:creationId xmlns:a16="http://schemas.microsoft.com/office/drawing/2014/main" xmlns="" id="{BA35B394-79A1-4AE7-97C0-5CBD555AADA7}"/>
                  </a:ext>
                </a:extLst>
              </p:cNvPr>
              <p:cNvSpPr/>
              <p:nvPr/>
            </p:nvSpPr>
            <p:spPr>
              <a:xfrm>
                <a:off x="6165068" y="2158848"/>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FD42775B-BEE7-4618-815A-42119550D6D0}"/>
                  </a:ext>
                </a:extLst>
              </p:cNvPr>
              <p:cNvGrpSpPr/>
              <p:nvPr/>
            </p:nvGrpSpPr>
            <p:grpSpPr>
              <a:xfrm>
                <a:off x="-18510" y="2447302"/>
                <a:ext cx="2621230" cy="2394171"/>
                <a:chOff x="-34237" y="1294645"/>
                <a:chExt cx="2621230" cy="2394171"/>
              </a:xfrm>
            </p:grpSpPr>
            <p:sp>
              <p:nvSpPr>
                <p:cNvPr id="22" name="Rounded Rectangle 20">
                  <a:extLst>
                    <a:ext uri="{FF2B5EF4-FFF2-40B4-BE49-F238E27FC236}">
                      <a16:creationId xmlns:a16="http://schemas.microsoft.com/office/drawing/2014/main" xmlns="" id="{EACE1254-2056-4D23-87A4-D13AE3CAFE56}"/>
                    </a:ext>
                  </a:extLst>
                </p:cNvPr>
                <p:cNvSpPr/>
                <p:nvPr/>
              </p:nvSpPr>
              <p:spPr>
                <a:xfrm>
                  <a:off x="542642" y="1294645"/>
                  <a:ext cx="1430452" cy="2082297"/>
                </a:xfrm>
                <a:prstGeom prst="roundRect">
                  <a:avLst/>
                </a:prstGeom>
                <a:solidFill>
                  <a:schemeClr val="accent5">
                    <a:lumMod val="20000"/>
                    <a:lumOff val="8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 descr="\\emscvd02.vdsi.ent.verizon.com\UPM\HOME\z823538\Desktop\zap256x256.png">
                  <a:extLst>
                    <a:ext uri="{FF2B5EF4-FFF2-40B4-BE49-F238E27FC236}">
                      <a16:creationId xmlns:a16="http://schemas.microsoft.com/office/drawing/2014/main" xmlns="" id="{698E2628-4ECF-4FA8-A6F8-551FD9CD9A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8159" y="1420149"/>
                  <a:ext cx="879418" cy="87941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emscvd02.vdsi.ent.verizon.com\UPM\HOME\Z823538\Documents\big-logo.png">
                  <a:extLst>
                    <a:ext uri="{FF2B5EF4-FFF2-40B4-BE49-F238E27FC236}">
                      <a16:creationId xmlns:a16="http://schemas.microsoft.com/office/drawing/2014/main" xmlns="" id="{76636391-CEA6-4D15-BEC1-E862A0DE08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16" y="2397938"/>
                  <a:ext cx="972104" cy="87941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xmlns="" id="{AFE3F341-4FAD-4D8C-AF4D-136C588F9B8B}"/>
                    </a:ext>
                  </a:extLst>
                </p:cNvPr>
                <p:cNvSpPr txBox="1"/>
                <p:nvPr/>
              </p:nvSpPr>
              <p:spPr>
                <a:xfrm>
                  <a:off x="-34237" y="3427206"/>
                  <a:ext cx="2621230" cy="261610"/>
                </a:xfrm>
                <a:prstGeom prst="rect">
                  <a:avLst/>
                </a:prstGeom>
                <a:noFill/>
              </p:spPr>
              <p:txBody>
                <a:bodyPr wrap="none" rtlCol="0">
                  <a:spAutoFit/>
                </a:bodyPr>
                <a:lstStyle/>
                <a:p>
                  <a:r>
                    <a:rPr lang="en-US" sz="1100" b="1" dirty="0"/>
                    <a:t>BDD Security (Selenium &amp; ZAP API)</a:t>
                  </a:r>
                </a:p>
              </p:txBody>
            </p:sp>
          </p:grpSp>
          <p:pic>
            <p:nvPicPr>
              <p:cNvPr id="19" name="Picture 7" descr="\\emscvd02.vdsi.ent.verizon.com\UPM\HOME\z823538\Desktop\User-icon.png">
                <a:extLst>
                  <a:ext uri="{FF2B5EF4-FFF2-40B4-BE49-F238E27FC236}">
                    <a16:creationId xmlns:a16="http://schemas.microsoft.com/office/drawing/2014/main" xmlns="" id="{34137CBF-76E5-4D4B-9E27-FD2C211750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3264" y="920157"/>
                <a:ext cx="1257681" cy="1257681"/>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8">
                <a:extLst>
                  <a:ext uri="{FF2B5EF4-FFF2-40B4-BE49-F238E27FC236}">
                    <a16:creationId xmlns:a16="http://schemas.microsoft.com/office/drawing/2014/main" xmlns="" id="{5AB6E724-0816-4EDC-A16D-1F75F4AEBAC2}"/>
                  </a:ext>
                </a:extLst>
              </p:cNvPr>
              <p:cNvSpPr/>
              <p:nvPr/>
            </p:nvSpPr>
            <p:spPr>
              <a:xfrm rot="1173391">
                <a:off x="2165353" y="1554403"/>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19">
                <a:extLst>
                  <a:ext uri="{FF2B5EF4-FFF2-40B4-BE49-F238E27FC236}">
                    <a16:creationId xmlns:a16="http://schemas.microsoft.com/office/drawing/2014/main" xmlns="" id="{D3C45EFB-8243-41A0-A6A1-7368DD978B00}"/>
                  </a:ext>
                </a:extLst>
              </p:cNvPr>
              <p:cNvSpPr/>
              <p:nvPr/>
            </p:nvSpPr>
            <p:spPr>
              <a:xfrm rot="19864298">
                <a:off x="2174406" y="2651179"/>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2" descr="\\emscvd02.vdsi.ent.verizon.com\UPM\HOME\z823538\Desktop\owaspv4-tg-logo.png">
              <a:extLst>
                <a:ext uri="{FF2B5EF4-FFF2-40B4-BE49-F238E27FC236}">
                  <a16:creationId xmlns:a16="http://schemas.microsoft.com/office/drawing/2014/main" xmlns="" id="{BC500605-FCCA-4FF1-904E-5C22FA1ABB3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36" y="2106930"/>
              <a:ext cx="2290432" cy="515619"/>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2">
            <a:extLst>
              <a:ext uri="{FF2B5EF4-FFF2-40B4-BE49-F238E27FC236}">
                <a16:creationId xmlns:a16="http://schemas.microsoft.com/office/drawing/2014/main" xmlns="" id="{0E1F17FA-C20D-4BE8-B9F9-AD0325A5BD8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01850" y="1811275"/>
            <a:ext cx="3689270" cy="1840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a:extLst>
              <a:ext uri="{FF2B5EF4-FFF2-40B4-BE49-F238E27FC236}">
                <a16:creationId xmlns:a16="http://schemas.microsoft.com/office/drawing/2014/main" xmlns="" id="{F1FBB25A-29EF-439A-B473-F8B7A51373A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95764" y="4043972"/>
            <a:ext cx="3784732" cy="2052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a:extLst>
              <a:ext uri="{FF2B5EF4-FFF2-40B4-BE49-F238E27FC236}">
                <a16:creationId xmlns:a16="http://schemas.microsoft.com/office/drawing/2014/main" xmlns="" id="{9863DFA0-112F-44E3-9030-EA5B94C9705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11616" y="1915543"/>
            <a:ext cx="3656586" cy="2065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itle 1">
            <a:extLst>
              <a:ext uri="{FF2B5EF4-FFF2-40B4-BE49-F238E27FC236}">
                <a16:creationId xmlns:a16="http://schemas.microsoft.com/office/drawing/2014/main" xmlns="" id="{55F37BDE-88A1-4329-B8D0-35044514AC3D}"/>
              </a:ext>
            </a:extLst>
          </p:cNvPr>
          <p:cNvSpPr>
            <a:spLocks noGrp="1"/>
          </p:cNvSpPr>
          <p:nvPr>
            <p:ph type="title"/>
          </p:nvPr>
        </p:nvSpPr>
        <p:spPr>
          <a:xfrm>
            <a:off x="457200" y="261442"/>
            <a:ext cx="7086600" cy="457200"/>
          </a:xfrm>
        </p:spPr>
        <p:txBody>
          <a:bodyPr>
            <a:normAutofit fontScale="90000"/>
          </a:bodyPr>
          <a:lstStyle/>
          <a:p>
            <a:r>
              <a:rPr lang="en-US" dirty="0" err="1"/>
              <a:t>DevSecOps</a:t>
            </a:r>
            <a:r>
              <a:rPr lang="en-US" dirty="0"/>
              <a:t> - Security</a:t>
            </a:r>
          </a:p>
        </p:txBody>
      </p:sp>
    </p:spTree>
    <p:extLst>
      <p:ext uri="{BB962C8B-B14F-4D97-AF65-F5344CB8AC3E}">
        <p14:creationId xmlns:p14="http://schemas.microsoft.com/office/powerpoint/2010/main" val="141336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433D1E7-4AF9-4821-AC23-D19EBE7E4F53}"/>
              </a:ext>
            </a:extLst>
          </p:cNvPr>
          <p:cNvSpPr>
            <a:spLocks noGrp="1"/>
          </p:cNvSpPr>
          <p:nvPr>
            <p:ph type="sldNum" sz="quarter" idx="12"/>
          </p:nvPr>
        </p:nvSpPr>
        <p:spPr>
          <a:xfrm>
            <a:off x="13607109" y="52654"/>
            <a:ext cx="246927" cy="242054"/>
          </a:xfrm>
        </p:spPr>
        <p:txBody>
          <a:bodyPr/>
          <a:lstStyle/>
          <a:p>
            <a:fld id="{F312CAC8-5AB6-4C28-B055-AF7B5F45997B}" type="slidenum">
              <a:rPr lang="en-US" smtClean="0"/>
              <a:t>11</a:t>
            </a:fld>
            <a:endParaRPr lang="en-US"/>
          </a:p>
        </p:txBody>
      </p:sp>
      <p:sp>
        <p:nvSpPr>
          <p:cNvPr id="5" name="Rectangle 4">
            <a:extLst>
              <a:ext uri="{FF2B5EF4-FFF2-40B4-BE49-F238E27FC236}">
                <a16:creationId xmlns:a16="http://schemas.microsoft.com/office/drawing/2014/main" xmlns="" id="{6ED26D15-8FE3-4C2D-A31F-1C6F102602BE}"/>
              </a:ext>
            </a:extLst>
          </p:cNvPr>
          <p:cNvSpPr/>
          <p:nvPr/>
        </p:nvSpPr>
        <p:spPr>
          <a:xfrm>
            <a:off x="5287116" y="2901940"/>
            <a:ext cx="5872473" cy="2971800"/>
          </a:xfrm>
          <a:prstGeom prst="rect">
            <a:avLst/>
          </a:prstGeom>
          <a:solidFill>
            <a:schemeClr val="bg1">
              <a:lumMod val="75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7AFB9306-02AD-4A5C-935A-57DEC5037403}"/>
              </a:ext>
            </a:extLst>
          </p:cNvPr>
          <p:cNvSpPr/>
          <p:nvPr/>
        </p:nvSpPr>
        <p:spPr>
          <a:xfrm>
            <a:off x="5287116" y="76200"/>
            <a:ext cx="5872473" cy="2743200"/>
          </a:xfrm>
          <a:prstGeom prst="rect">
            <a:avLst/>
          </a:prstGeom>
          <a:solidFill>
            <a:schemeClr val="bg1">
              <a:lumMod val="75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lide Number Placeholder 1">
            <a:extLst>
              <a:ext uri="{FF2B5EF4-FFF2-40B4-BE49-F238E27FC236}">
                <a16:creationId xmlns:a16="http://schemas.microsoft.com/office/drawing/2014/main" xmlns="" id="{687D564B-43BE-4A8B-B513-CA69610BEDC0}"/>
              </a:ext>
            </a:extLst>
          </p:cNvPr>
          <p:cNvSpPr txBox="1">
            <a:spLocks/>
          </p:cNvSpPr>
          <p:nvPr/>
        </p:nvSpPr>
        <p:spPr>
          <a:xfrm>
            <a:off x="10849012" y="6477000"/>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b="0" smtClean="0"/>
              <a:pPr/>
              <a:t>11</a:t>
            </a:fld>
            <a:endParaRPr lang="en-US" b="0" dirty="0"/>
          </a:p>
        </p:txBody>
      </p:sp>
      <p:sp>
        <p:nvSpPr>
          <p:cNvPr id="9" name="Rectangle 8">
            <a:extLst>
              <a:ext uri="{FF2B5EF4-FFF2-40B4-BE49-F238E27FC236}">
                <a16:creationId xmlns:a16="http://schemas.microsoft.com/office/drawing/2014/main" xmlns="" id="{180E7B91-2C7B-4112-A1BC-FE9EA8F1C4E2}"/>
              </a:ext>
            </a:extLst>
          </p:cNvPr>
          <p:cNvSpPr/>
          <p:nvPr/>
        </p:nvSpPr>
        <p:spPr>
          <a:xfrm>
            <a:off x="5287115" y="3146543"/>
            <a:ext cx="5872473" cy="3178057"/>
          </a:xfrm>
          <a:prstGeom prst="rect">
            <a:avLst/>
          </a:prstGeom>
          <a:solidFill>
            <a:schemeClr val="bg1">
              <a:lumMod val="65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2">
            <a:extLst>
              <a:ext uri="{FF2B5EF4-FFF2-40B4-BE49-F238E27FC236}">
                <a16:creationId xmlns:a16="http://schemas.microsoft.com/office/drawing/2014/main" xmlns="" id="{90725E5E-6D5D-491C-9A44-A90AD3AB4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978" y="5070474"/>
            <a:ext cx="1618938" cy="1101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a:extLst>
              <a:ext uri="{FF2B5EF4-FFF2-40B4-BE49-F238E27FC236}">
                <a16:creationId xmlns:a16="http://schemas.microsoft.com/office/drawing/2014/main" xmlns="" id="{41AA7836-88BE-4CF5-8C76-9FB870016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062" y="5051884"/>
            <a:ext cx="1812854" cy="1120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a:extLst>
              <a:ext uri="{FF2B5EF4-FFF2-40B4-BE49-F238E27FC236}">
                <a16:creationId xmlns:a16="http://schemas.microsoft.com/office/drawing/2014/main" xmlns="" id="{7E99C6B2-8831-4864-8013-616049F189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6642" y="3505200"/>
            <a:ext cx="1671273" cy="1226720"/>
          </a:xfrm>
          <a:prstGeom prst="rect">
            <a:avLst/>
          </a:prstGeom>
        </p:spPr>
      </p:pic>
      <p:pic>
        <p:nvPicPr>
          <p:cNvPr id="13" name="Picture 12">
            <a:extLst>
              <a:ext uri="{FF2B5EF4-FFF2-40B4-BE49-F238E27FC236}">
                <a16:creationId xmlns:a16="http://schemas.microsoft.com/office/drawing/2014/main" xmlns="" id="{0FD66DEB-5D49-42CB-80D8-AE8C91395D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4156" y="3505200"/>
            <a:ext cx="1747042" cy="1226721"/>
          </a:xfrm>
          <a:prstGeom prst="rect">
            <a:avLst/>
          </a:prstGeom>
        </p:spPr>
      </p:pic>
      <p:sp>
        <p:nvSpPr>
          <p:cNvPr id="14" name="TextBox 13">
            <a:extLst>
              <a:ext uri="{FF2B5EF4-FFF2-40B4-BE49-F238E27FC236}">
                <a16:creationId xmlns:a16="http://schemas.microsoft.com/office/drawing/2014/main" xmlns="" id="{20EC2639-30A7-4EE4-9757-54D5EC3DCA93}"/>
              </a:ext>
            </a:extLst>
          </p:cNvPr>
          <p:cNvSpPr txBox="1"/>
          <p:nvPr/>
        </p:nvSpPr>
        <p:spPr>
          <a:xfrm>
            <a:off x="281355" y="228600"/>
            <a:ext cx="4954962" cy="769441"/>
          </a:xfrm>
          <a:prstGeom prst="rect">
            <a:avLst/>
          </a:prstGeom>
          <a:noFill/>
        </p:spPr>
        <p:txBody>
          <a:bodyPr wrap="square" rtlCol="0">
            <a:spAutoFit/>
          </a:bodyPr>
          <a:lstStyle/>
          <a:p>
            <a:r>
              <a:rPr lang="en-US" sz="2200" b="1" dirty="0">
                <a:solidFill>
                  <a:schemeClr val="accent1"/>
                </a:solidFill>
              </a:rPr>
              <a:t>Streamlining &amp; Standardizing Application Logging Practices</a:t>
            </a:r>
          </a:p>
        </p:txBody>
      </p:sp>
      <p:grpSp>
        <p:nvGrpSpPr>
          <p:cNvPr id="15" name="Group 14">
            <a:extLst>
              <a:ext uri="{FF2B5EF4-FFF2-40B4-BE49-F238E27FC236}">
                <a16:creationId xmlns:a16="http://schemas.microsoft.com/office/drawing/2014/main" xmlns="" id="{7665D864-9CE2-4679-AA44-50FA174AE6DB}"/>
              </a:ext>
            </a:extLst>
          </p:cNvPr>
          <p:cNvGrpSpPr/>
          <p:nvPr/>
        </p:nvGrpSpPr>
        <p:grpSpPr>
          <a:xfrm>
            <a:off x="9211042" y="4953000"/>
            <a:ext cx="1831147" cy="1219199"/>
            <a:chOff x="7072482" y="4903374"/>
            <a:chExt cx="2688073" cy="1388181"/>
          </a:xfrm>
        </p:grpSpPr>
        <p:sp>
          <p:nvSpPr>
            <p:cNvPr id="16" name="Rectangle 15">
              <a:extLst>
                <a:ext uri="{FF2B5EF4-FFF2-40B4-BE49-F238E27FC236}">
                  <a16:creationId xmlns:a16="http://schemas.microsoft.com/office/drawing/2014/main" xmlns="" id="{7AE6F473-2272-42DF-B22A-FBE438253D31}"/>
                </a:ext>
              </a:extLst>
            </p:cNvPr>
            <p:cNvSpPr/>
            <p:nvPr/>
          </p:nvSpPr>
          <p:spPr>
            <a:xfrm>
              <a:off x="7072485" y="4903374"/>
              <a:ext cx="2688070" cy="1388181"/>
            </a:xfrm>
            <a:prstGeom prst="rect">
              <a:avLst/>
            </a:prstGeom>
            <a:solidFill>
              <a:srgbClr val="00B0F0"/>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008DA63F-A67E-423F-AD86-8C6F622A9FFD}"/>
                </a:ext>
              </a:extLst>
            </p:cNvPr>
            <p:cNvSpPr txBox="1"/>
            <p:nvPr/>
          </p:nvSpPr>
          <p:spPr>
            <a:xfrm>
              <a:off x="7158579" y="5296932"/>
              <a:ext cx="2486187" cy="977122"/>
            </a:xfrm>
            <a:prstGeom prst="rect">
              <a:avLst/>
            </a:prstGeom>
            <a:noFill/>
          </p:spPr>
          <p:txBody>
            <a:bodyPr wrap="square" rtlCol="0">
              <a:spAutoFit/>
            </a:bodyPr>
            <a:lstStyle/>
            <a:p>
              <a:pPr marL="120650" indent="-120650">
                <a:buFont typeface="Arial" panose="020B0604020202020204" pitchFamily="34" charset="0"/>
                <a:buChar char="•"/>
              </a:pPr>
              <a:r>
                <a:rPr lang="en-US" sz="950" dirty="0"/>
                <a:t>Quarter</a:t>
              </a:r>
            </a:p>
            <a:p>
              <a:pPr marL="120650" indent="-120650">
                <a:buFont typeface="Arial" panose="020B0604020202020204" pitchFamily="34" charset="0"/>
                <a:buChar char="•"/>
              </a:pPr>
              <a:r>
                <a:rPr lang="en-US" sz="950" dirty="0"/>
                <a:t>Month</a:t>
              </a:r>
            </a:p>
            <a:p>
              <a:pPr marL="120650" indent="-120650">
                <a:buFont typeface="Arial" panose="020B0604020202020204" pitchFamily="34" charset="0"/>
                <a:buChar char="•"/>
              </a:pPr>
              <a:r>
                <a:rPr lang="en-US" sz="950" dirty="0"/>
                <a:t>Week</a:t>
              </a:r>
            </a:p>
            <a:p>
              <a:pPr marL="120650" indent="-120650">
                <a:buFont typeface="Arial" panose="020B0604020202020204" pitchFamily="34" charset="0"/>
                <a:buChar char="•"/>
              </a:pPr>
              <a:r>
                <a:rPr lang="en-US" sz="950" dirty="0"/>
                <a:t>Hour</a:t>
              </a:r>
            </a:p>
            <a:p>
              <a:pPr marL="120650" indent="-120650">
                <a:buFont typeface="Arial" panose="020B0604020202020204" pitchFamily="34" charset="0"/>
                <a:buChar char="•"/>
              </a:pPr>
              <a:r>
                <a:rPr lang="en-US" sz="950" dirty="0"/>
                <a:t>Exception Based Notify</a:t>
              </a:r>
            </a:p>
          </p:txBody>
        </p:sp>
        <p:sp>
          <p:nvSpPr>
            <p:cNvPr id="18" name="TextBox 17">
              <a:extLst>
                <a:ext uri="{FF2B5EF4-FFF2-40B4-BE49-F238E27FC236}">
                  <a16:creationId xmlns:a16="http://schemas.microsoft.com/office/drawing/2014/main" xmlns="" id="{824AFE59-25AB-431B-AB05-3CB7A9B72C31}"/>
                </a:ext>
              </a:extLst>
            </p:cNvPr>
            <p:cNvSpPr txBox="1"/>
            <p:nvPr/>
          </p:nvSpPr>
          <p:spPr>
            <a:xfrm>
              <a:off x="7072482" y="4916829"/>
              <a:ext cx="2688070" cy="438335"/>
            </a:xfrm>
            <a:prstGeom prst="rect">
              <a:avLst/>
            </a:prstGeom>
            <a:noFill/>
          </p:spPr>
          <p:txBody>
            <a:bodyPr wrap="square" rtlCol="0">
              <a:spAutoFit/>
            </a:bodyPr>
            <a:lstStyle/>
            <a:p>
              <a:r>
                <a:rPr lang="en-US" b="1" dirty="0">
                  <a:solidFill>
                    <a:schemeClr val="bg1"/>
                  </a:solidFill>
                </a:rPr>
                <a:t>Views by:</a:t>
              </a:r>
            </a:p>
          </p:txBody>
        </p:sp>
      </p:grpSp>
      <p:sp>
        <p:nvSpPr>
          <p:cNvPr id="19" name="TextBox 18">
            <a:extLst>
              <a:ext uri="{FF2B5EF4-FFF2-40B4-BE49-F238E27FC236}">
                <a16:creationId xmlns:a16="http://schemas.microsoft.com/office/drawing/2014/main" xmlns="" id="{1A5DB82F-30A3-4A23-9F49-2935C3B6C2F5}"/>
              </a:ext>
            </a:extLst>
          </p:cNvPr>
          <p:cNvSpPr txBox="1"/>
          <p:nvPr/>
        </p:nvSpPr>
        <p:spPr>
          <a:xfrm>
            <a:off x="7479598" y="391886"/>
            <a:ext cx="1371600" cy="369332"/>
          </a:xfrm>
          <a:prstGeom prst="rect">
            <a:avLst/>
          </a:prstGeom>
          <a:noFill/>
        </p:spPr>
        <p:txBody>
          <a:bodyPr wrap="square" rtlCol="0">
            <a:spAutoFit/>
          </a:bodyPr>
          <a:lstStyle/>
          <a:p>
            <a:r>
              <a:rPr lang="en-US" b="1" dirty="0">
                <a:solidFill>
                  <a:schemeClr val="accent1"/>
                </a:solidFill>
              </a:rPr>
              <a:t>ELK Stack</a:t>
            </a:r>
          </a:p>
        </p:txBody>
      </p:sp>
      <p:pic>
        <p:nvPicPr>
          <p:cNvPr id="20" name="Picture 3">
            <a:extLst>
              <a:ext uri="{FF2B5EF4-FFF2-40B4-BE49-F238E27FC236}">
                <a16:creationId xmlns:a16="http://schemas.microsoft.com/office/drawing/2014/main" xmlns="" id="{18A687FF-D832-40D2-BCF0-8A0FA3490E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0055" y="463810"/>
            <a:ext cx="5624062" cy="221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a:extLst>
              <a:ext uri="{FF2B5EF4-FFF2-40B4-BE49-F238E27FC236}">
                <a16:creationId xmlns:a16="http://schemas.microsoft.com/office/drawing/2014/main" xmlns="" id="{5BF15643-74B3-4C38-8F12-90F120B2EA00}"/>
              </a:ext>
            </a:extLst>
          </p:cNvPr>
          <p:cNvSpPr txBox="1"/>
          <p:nvPr/>
        </p:nvSpPr>
        <p:spPr>
          <a:xfrm>
            <a:off x="5344162" y="2893089"/>
            <a:ext cx="5459662" cy="307777"/>
          </a:xfrm>
          <a:prstGeom prst="rect">
            <a:avLst/>
          </a:prstGeom>
          <a:noFill/>
        </p:spPr>
        <p:txBody>
          <a:bodyPr wrap="square" rtlCol="0">
            <a:spAutoFit/>
          </a:bodyPr>
          <a:lstStyle/>
          <a:p>
            <a:r>
              <a:rPr lang="en-US" sz="1400" b="1" dirty="0">
                <a:solidFill>
                  <a:schemeClr val="accent1"/>
                </a:solidFill>
              </a:rPr>
              <a:t>Sample View From VEC application </a:t>
            </a:r>
          </a:p>
        </p:txBody>
      </p:sp>
      <p:sp>
        <p:nvSpPr>
          <p:cNvPr id="22" name="TextBox 21">
            <a:extLst>
              <a:ext uri="{FF2B5EF4-FFF2-40B4-BE49-F238E27FC236}">
                <a16:creationId xmlns:a16="http://schemas.microsoft.com/office/drawing/2014/main" xmlns="" id="{F5320C24-FFDE-415F-9B2E-AA2B2B7F0095}"/>
              </a:ext>
            </a:extLst>
          </p:cNvPr>
          <p:cNvSpPr txBox="1"/>
          <p:nvPr/>
        </p:nvSpPr>
        <p:spPr>
          <a:xfrm>
            <a:off x="5591916" y="3200866"/>
            <a:ext cx="1388713" cy="338554"/>
          </a:xfrm>
          <a:prstGeom prst="rect">
            <a:avLst/>
          </a:prstGeom>
          <a:noFill/>
        </p:spPr>
        <p:txBody>
          <a:bodyPr wrap="none" rtlCol="0">
            <a:spAutoFit/>
          </a:bodyPr>
          <a:lstStyle/>
          <a:p>
            <a:r>
              <a:rPr lang="en-US" sz="1600" dirty="0"/>
              <a:t>Data Volume</a:t>
            </a:r>
          </a:p>
        </p:txBody>
      </p:sp>
      <p:sp>
        <p:nvSpPr>
          <p:cNvPr id="23" name="TextBox 22">
            <a:extLst>
              <a:ext uri="{FF2B5EF4-FFF2-40B4-BE49-F238E27FC236}">
                <a16:creationId xmlns:a16="http://schemas.microsoft.com/office/drawing/2014/main" xmlns="" id="{89336A10-5383-4C50-BD0B-BF096D8A8A6C}"/>
              </a:ext>
            </a:extLst>
          </p:cNvPr>
          <p:cNvSpPr txBox="1"/>
          <p:nvPr/>
        </p:nvSpPr>
        <p:spPr>
          <a:xfrm>
            <a:off x="9674169" y="3200400"/>
            <a:ext cx="1010918" cy="338554"/>
          </a:xfrm>
          <a:prstGeom prst="rect">
            <a:avLst/>
          </a:prstGeom>
          <a:noFill/>
        </p:spPr>
        <p:txBody>
          <a:bodyPr wrap="none" rtlCol="0">
            <a:spAutoFit/>
          </a:bodyPr>
          <a:lstStyle/>
          <a:p>
            <a:r>
              <a:rPr lang="en-US" sz="1600" dirty="0"/>
              <a:t>Location</a:t>
            </a:r>
          </a:p>
        </p:txBody>
      </p:sp>
      <p:pic>
        <p:nvPicPr>
          <p:cNvPr id="24" name="Picture 23">
            <a:extLst>
              <a:ext uri="{FF2B5EF4-FFF2-40B4-BE49-F238E27FC236}">
                <a16:creationId xmlns:a16="http://schemas.microsoft.com/office/drawing/2014/main" xmlns="" id="{02870107-DA52-4F8E-803E-7CBC214EB6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29831" y="3514992"/>
            <a:ext cx="1929271" cy="1216927"/>
          </a:xfrm>
          <a:prstGeom prst="rect">
            <a:avLst/>
          </a:prstGeom>
        </p:spPr>
      </p:pic>
      <p:sp>
        <p:nvSpPr>
          <p:cNvPr id="25" name="TextBox 24">
            <a:extLst>
              <a:ext uri="{FF2B5EF4-FFF2-40B4-BE49-F238E27FC236}">
                <a16:creationId xmlns:a16="http://schemas.microsoft.com/office/drawing/2014/main" xmlns="" id="{7910C8E7-6A2B-419E-B9E2-9301ACD43FF8}"/>
              </a:ext>
            </a:extLst>
          </p:cNvPr>
          <p:cNvSpPr txBox="1"/>
          <p:nvPr/>
        </p:nvSpPr>
        <p:spPr>
          <a:xfrm>
            <a:off x="7503661" y="4731919"/>
            <a:ext cx="911981" cy="338554"/>
          </a:xfrm>
          <a:prstGeom prst="rect">
            <a:avLst/>
          </a:prstGeom>
          <a:noFill/>
        </p:spPr>
        <p:txBody>
          <a:bodyPr wrap="none" rtlCol="0">
            <a:spAutoFit/>
          </a:bodyPr>
          <a:lstStyle/>
          <a:p>
            <a:r>
              <a:rPr lang="en-US" sz="1600" dirty="0"/>
              <a:t>User-ID</a:t>
            </a:r>
          </a:p>
        </p:txBody>
      </p:sp>
      <p:sp>
        <p:nvSpPr>
          <p:cNvPr id="26" name="TextBox 25">
            <a:extLst>
              <a:ext uri="{FF2B5EF4-FFF2-40B4-BE49-F238E27FC236}">
                <a16:creationId xmlns:a16="http://schemas.microsoft.com/office/drawing/2014/main" xmlns="" id="{4D8F56FC-0CC5-43F7-AE40-068A4188098B}"/>
              </a:ext>
            </a:extLst>
          </p:cNvPr>
          <p:cNvSpPr txBox="1"/>
          <p:nvPr/>
        </p:nvSpPr>
        <p:spPr>
          <a:xfrm>
            <a:off x="7542495" y="3174097"/>
            <a:ext cx="1026243" cy="338554"/>
          </a:xfrm>
          <a:prstGeom prst="rect">
            <a:avLst/>
          </a:prstGeom>
          <a:noFill/>
        </p:spPr>
        <p:txBody>
          <a:bodyPr wrap="none" rtlCol="0">
            <a:spAutoFit/>
          </a:bodyPr>
          <a:lstStyle/>
          <a:p>
            <a:r>
              <a:rPr lang="en-US" sz="1600" dirty="0"/>
              <a:t>URL Hits</a:t>
            </a:r>
          </a:p>
        </p:txBody>
      </p:sp>
      <p:sp>
        <p:nvSpPr>
          <p:cNvPr id="27" name="TextBox 26">
            <a:extLst>
              <a:ext uri="{FF2B5EF4-FFF2-40B4-BE49-F238E27FC236}">
                <a16:creationId xmlns:a16="http://schemas.microsoft.com/office/drawing/2014/main" xmlns="" id="{57B20879-9592-4922-A117-22C19FC6441E}"/>
              </a:ext>
            </a:extLst>
          </p:cNvPr>
          <p:cNvSpPr txBox="1"/>
          <p:nvPr/>
        </p:nvSpPr>
        <p:spPr>
          <a:xfrm>
            <a:off x="6143304" y="4711993"/>
            <a:ext cx="370614" cy="338554"/>
          </a:xfrm>
          <a:prstGeom prst="rect">
            <a:avLst/>
          </a:prstGeom>
          <a:noFill/>
        </p:spPr>
        <p:txBody>
          <a:bodyPr wrap="none" rtlCol="0">
            <a:spAutoFit/>
          </a:bodyPr>
          <a:lstStyle/>
          <a:p>
            <a:r>
              <a:rPr lang="en-US" sz="1600" dirty="0"/>
              <a:t>IP</a:t>
            </a:r>
          </a:p>
        </p:txBody>
      </p:sp>
      <p:sp>
        <p:nvSpPr>
          <p:cNvPr id="28" name="TextBox 27">
            <a:extLst>
              <a:ext uri="{FF2B5EF4-FFF2-40B4-BE49-F238E27FC236}">
                <a16:creationId xmlns:a16="http://schemas.microsoft.com/office/drawing/2014/main" xmlns="" id="{E6547581-14AD-46BB-BD2D-A8F8D380A3CA}"/>
              </a:ext>
            </a:extLst>
          </p:cNvPr>
          <p:cNvSpPr txBox="1"/>
          <p:nvPr/>
        </p:nvSpPr>
        <p:spPr>
          <a:xfrm>
            <a:off x="1716598" y="1447800"/>
            <a:ext cx="2453218" cy="1200329"/>
          </a:xfrm>
          <a:prstGeom prst="rect">
            <a:avLst/>
          </a:prstGeom>
          <a:noFill/>
        </p:spPr>
        <p:txBody>
          <a:bodyPr wrap="square" rtlCol="0">
            <a:spAutoFit/>
          </a:bodyPr>
          <a:lstStyle/>
          <a:p>
            <a:pPr>
              <a:spcAft>
                <a:spcPts val="1200"/>
              </a:spcAft>
            </a:pPr>
            <a:r>
              <a:rPr lang="en-US" b="1" dirty="0"/>
              <a:t>Daily operational monitoring of anomalous data conditions</a:t>
            </a:r>
          </a:p>
        </p:txBody>
      </p:sp>
      <p:sp>
        <p:nvSpPr>
          <p:cNvPr id="29" name="Rectangle 28">
            <a:extLst>
              <a:ext uri="{FF2B5EF4-FFF2-40B4-BE49-F238E27FC236}">
                <a16:creationId xmlns:a16="http://schemas.microsoft.com/office/drawing/2014/main" xmlns="" id="{FAC278CF-4913-4267-BD24-FCEEFF9CBD3A}"/>
              </a:ext>
            </a:extLst>
          </p:cNvPr>
          <p:cNvSpPr/>
          <p:nvPr/>
        </p:nvSpPr>
        <p:spPr>
          <a:xfrm>
            <a:off x="1568032" y="2887888"/>
            <a:ext cx="2676963" cy="1631216"/>
          </a:xfrm>
          <a:prstGeom prst="rect">
            <a:avLst/>
          </a:prstGeom>
        </p:spPr>
        <p:txBody>
          <a:bodyPr wrap="square">
            <a:spAutoFit/>
          </a:bodyPr>
          <a:lstStyle/>
          <a:p>
            <a:pPr marL="285750" indent="-285750">
              <a:spcAft>
                <a:spcPts val="600"/>
              </a:spcAft>
              <a:buFont typeface="Wingdings" panose="05000000000000000000" pitchFamily="2" charset="2"/>
              <a:buChar char="v"/>
            </a:pPr>
            <a:r>
              <a:rPr lang="en-US" sz="1600" dirty="0"/>
              <a:t> Log Analysis</a:t>
            </a:r>
          </a:p>
          <a:p>
            <a:pPr marL="285750" indent="-285750">
              <a:spcAft>
                <a:spcPts val="600"/>
              </a:spcAft>
              <a:buFont typeface="Wingdings" panose="05000000000000000000" pitchFamily="2" charset="2"/>
              <a:buChar char="v"/>
            </a:pPr>
            <a:r>
              <a:rPr lang="en-US" sz="1600" dirty="0"/>
              <a:t> Intrusion Dashboard</a:t>
            </a:r>
          </a:p>
          <a:p>
            <a:pPr marL="285750" indent="-285750">
              <a:spcAft>
                <a:spcPts val="600"/>
              </a:spcAft>
              <a:buFont typeface="Wingdings" panose="05000000000000000000" pitchFamily="2" charset="2"/>
              <a:buChar char="v"/>
            </a:pPr>
            <a:r>
              <a:rPr lang="en-US" sz="1600" dirty="0"/>
              <a:t> Alerts</a:t>
            </a:r>
          </a:p>
          <a:p>
            <a:pPr marL="285750" indent="-285750">
              <a:spcAft>
                <a:spcPts val="600"/>
              </a:spcAft>
              <a:buFont typeface="Wingdings" panose="05000000000000000000" pitchFamily="2" charset="2"/>
              <a:buChar char="v"/>
            </a:pPr>
            <a:r>
              <a:rPr lang="en-US" sz="1600" dirty="0"/>
              <a:t> CA-APM Alerts</a:t>
            </a:r>
          </a:p>
          <a:p>
            <a:pPr marL="285750" indent="-285750">
              <a:spcAft>
                <a:spcPts val="600"/>
              </a:spcAft>
              <a:buFont typeface="Wingdings" panose="05000000000000000000" pitchFamily="2" charset="2"/>
              <a:buChar char="v"/>
            </a:pPr>
            <a:r>
              <a:rPr lang="en-US" sz="1600" dirty="0"/>
              <a:t> Public URI Responses</a:t>
            </a:r>
          </a:p>
        </p:txBody>
      </p:sp>
      <p:sp>
        <p:nvSpPr>
          <p:cNvPr id="2" name="TextBox 1">
            <a:extLst>
              <a:ext uri="{FF2B5EF4-FFF2-40B4-BE49-F238E27FC236}">
                <a16:creationId xmlns:a16="http://schemas.microsoft.com/office/drawing/2014/main" xmlns="" id="{E67D616F-E448-4F57-8838-671109C9AF65}"/>
              </a:ext>
            </a:extLst>
          </p:cNvPr>
          <p:cNvSpPr txBox="1"/>
          <p:nvPr/>
        </p:nvSpPr>
        <p:spPr>
          <a:xfrm>
            <a:off x="281356" y="4633442"/>
            <a:ext cx="4652066" cy="1508105"/>
          </a:xfrm>
          <a:prstGeom prst="rect">
            <a:avLst/>
          </a:prstGeom>
          <a:noFill/>
        </p:spPr>
        <p:txBody>
          <a:bodyPr wrap="square" rtlCol="0">
            <a:spAutoFit/>
          </a:bodyPr>
          <a:lstStyle/>
          <a:p>
            <a:r>
              <a:rPr lang="en-US" b="1" dirty="0">
                <a:latin typeface="Arial" pitchFamily="34" charset="0"/>
                <a:cs typeface="Arial" pitchFamily="34" charset="0"/>
              </a:rPr>
              <a:t>Recent Accomplishments – June2020</a:t>
            </a:r>
            <a:r>
              <a:rPr lang="en-US" dirty="0">
                <a:latin typeface="Arial" pitchFamily="34" charset="0"/>
                <a:cs typeface="Arial" pitchFamily="34" charset="0"/>
              </a:rPr>
              <a:t>:</a:t>
            </a:r>
          </a:p>
          <a:p>
            <a:endParaRPr lang="en-US" dirty="0">
              <a:latin typeface="Arial" pitchFamily="34" charset="0"/>
              <a:cs typeface="Arial" pitchFamily="34" charset="0"/>
            </a:endParaRPr>
          </a:p>
          <a:p>
            <a:pPr marL="285750" indent="-285750">
              <a:buFont typeface="Wingdings" panose="05000000000000000000" pitchFamily="2" charset="2"/>
              <a:buChar char="Ø"/>
            </a:pPr>
            <a:r>
              <a:rPr lang="en-US" sz="1400" dirty="0">
                <a:latin typeface="Arial" pitchFamily="34" charset="0"/>
                <a:cs typeface="Arial" pitchFamily="34" charset="0"/>
              </a:rPr>
              <a:t>Create </a:t>
            </a:r>
            <a:r>
              <a:rPr lang="en-US" sz="1400" b="1" i="1" dirty="0">
                <a:highlight>
                  <a:srgbClr val="FFFF00"/>
                </a:highlight>
                <a:latin typeface="Arial" pitchFamily="34" charset="0"/>
                <a:cs typeface="Arial" pitchFamily="34" charset="0"/>
              </a:rPr>
              <a:t>AppSec logging framework </a:t>
            </a:r>
            <a:r>
              <a:rPr lang="en-US" sz="1400" dirty="0">
                <a:latin typeface="Arial" pitchFamily="34" charset="0"/>
                <a:cs typeface="Arial" pitchFamily="34" charset="0"/>
              </a:rPr>
              <a:t>with </a:t>
            </a:r>
            <a:r>
              <a:rPr lang="en-US" sz="1400" dirty="0" err="1">
                <a:latin typeface="Arial" pitchFamily="34" charset="0"/>
                <a:cs typeface="Arial" pitchFamily="34" charset="0"/>
              </a:rPr>
              <a:t>usecases</a:t>
            </a:r>
            <a:r>
              <a:rPr lang="en-US" sz="1400" dirty="0">
                <a:latin typeface="Arial" pitchFamily="34" charset="0"/>
                <a:cs typeface="Arial" pitchFamily="34" charset="0"/>
              </a:rPr>
              <a:t> to push to central Splunk</a:t>
            </a:r>
          </a:p>
          <a:p>
            <a:pPr marL="285750" indent="-285750">
              <a:buFont typeface="Wingdings" panose="05000000000000000000" pitchFamily="2" charset="2"/>
              <a:buChar char="Ø"/>
            </a:pPr>
            <a:r>
              <a:rPr lang="en-US" sz="1400" dirty="0">
                <a:latin typeface="Arial" pitchFamily="34" charset="0"/>
                <a:cs typeface="Arial" pitchFamily="34" charset="0"/>
              </a:rPr>
              <a:t>Separate Federal logs to different server to enable Prod clearance request from </a:t>
            </a:r>
            <a:r>
              <a:rPr lang="en-US" sz="1400" dirty="0" err="1">
                <a:latin typeface="Arial" pitchFamily="34" charset="0"/>
                <a:cs typeface="Arial" pitchFamily="34" charset="0"/>
              </a:rPr>
              <a:t>InfosysDTS</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307075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12</a:t>
            </a:fld>
            <a:endParaRPr lang="en-US" dirty="0"/>
          </a:p>
        </p:txBody>
      </p:sp>
      <p:sp>
        <p:nvSpPr>
          <p:cNvPr id="5" name="Title 1"/>
          <p:cNvSpPr>
            <a:spLocks noGrp="1"/>
          </p:cNvSpPr>
          <p:nvPr>
            <p:ph type="title"/>
          </p:nvPr>
        </p:nvSpPr>
        <p:spPr>
          <a:xfrm>
            <a:off x="320675" y="141935"/>
            <a:ext cx="11550649" cy="457519"/>
          </a:xfrm>
        </p:spPr>
        <p:txBody>
          <a:bodyPr>
            <a:normAutofit fontScale="90000"/>
          </a:bodyPr>
          <a:lstStyle/>
          <a:p>
            <a:r>
              <a:rPr lang="en-US" sz="2670" dirty="0"/>
              <a:t>		BTN Payment Auto-Reprocessing</a:t>
            </a:r>
          </a:p>
        </p:txBody>
      </p:sp>
      <p:sp>
        <p:nvSpPr>
          <p:cNvPr id="26" name="Rectangle 25">
            <a:extLst>
              <a:ext uri="{FF2B5EF4-FFF2-40B4-BE49-F238E27FC236}">
                <a16:creationId xmlns:a16="http://schemas.microsoft.com/office/drawing/2014/main" xmlns="" id="{B64E83BA-8D13-45D7-B4A0-AC560CFF701C}"/>
              </a:ext>
            </a:extLst>
          </p:cNvPr>
          <p:cNvSpPr/>
          <p:nvPr/>
        </p:nvSpPr>
        <p:spPr>
          <a:xfrm>
            <a:off x="0" y="1108955"/>
            <a:ext cx="7132637" cy="1998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CC897D5C-9CDD-47A3-BE86-CE95D13E1317}"/>
              </a:ext>
            </a:extLst>
          </p:cNvPr>
          <p:cNvSpPr/>
          <p:nvPr/>
        </p:nvSpPr>
        <p:spPr>
          <a:xfrm>
            <a:off x="246547" y="1122574"/>
            <a:ext cx="6508214" cy="1984902"/>
          </a:xfrm>
          <a:prstGeom prst="rect">
            <a:avLst/>
          </a:prstGeom>
        </p:spPr>
        <p:txBody>
          <a:bodyPr wrap="square">
            <a:spAutoFit/>
          </a:bodyPr>
          <a:lstStyle/>
          <a:p>
            <a:pPr lvl="0" algn="ctr">
              <a:lnSpc>
                <a:spcPct val="115000"/>
              </a:lnSpc>
            </a:pPr>
            <a:r>
              <a:rPr lang="en-US" i="1" dirty="0">
                <a:solidFill>
                  <a:schemeClr val="accent3">
                    <a:lumMod val="75000"/>
                  </a:schemeClr>
                </a:solidFill>
              </a:rPr>
              <a:t>Payments submitted online through Verizon Enterprise</a:t>
            </a:r>
          </a:p>
          <a:p>
            <a:pPr lvl="0" algn="ctr">
              <a:lnSpc>
                <a:spcPct val="115000"/>
              </a:lnSpc>
            </a:pPr>
            <a:r>
              <a:rPr lang="en-US" i="1" dirty="0">
                <a:solidFill>
                  <a:schemeClr val="accent3">
                    <a:lumMod val="75000"/>
                  </a:schemeClr>
                </a:solidFill>
              </a:rPr>
              <a:t>Center portal are sent to backend for processing. Often</a:t>
            </a:r>
          </a:p>
          <a:p>
            <a:pPr lvl="0" algn="ctr">
              <a:lnSpc>
                <a:spcPct val="115000"/>
              </a:lnSpc>
            </a:pPr>
            <a:r>
              <a:rPr lang="en-US" i="1" dirty="0">
                <a:solidFill>
                  <a:schemeClr val="accent3">
                    <a:lumMod val="75000"/>
                  </a:schemeClr>
                </a:solidFill>
              </a:rPr>
              <a:t>when there is a failure in backend system, the payment</a:t>
            </a:r>
          </a:p>
          <a:p>
            <a:pPr lvl="0" algn="ctr">
              <a:lnSpc>
                <a:spcPct val="115000"/>
              </a:lnSpc>
            </a:pPr>
            <a:r>
              <a:rPr lang="en-US" i="1" dirty="0">
                <a:solidFill>
                  <a:schemeClr val="accent3">
                    <a:lumMod val="75000"/>
                  </a:schemeClr>
                </a:solidFill>
              </a:rPr>
              <a:t>fails and customer is required to resubmit the transaction</a:t>
            </a:r>
          </a:p>
          <a:p>
            <a:pPr lvl="0" algn="ctr">
              <a:lnSpc>
                <a:spcPct val="115000"/>
              </a:lnSpc>
            </a:pPr>
            <a:r>
              <a:rPr lang="en-US" i="1" dirty="0">
                <a:solidFill>
                  <a:schemeClr val="accent3">
                    <a:lumMod val="75000"/>
                  </a:schemeClr>
                </a:solidFill>
              </a:rPr>
              <a:t>by submitting an incident. This adversely impacts the</a:t>
            </a:r>
          </a:p>
          <a:p>
            <a:pPr lvl="0" algn="ctr">
              <a:lnSpc>
                <a:spcPct val="115000"/>
              </a:lnSpc>
            </a:pPr>
            <a:r>
              <a:rPr lang="en-US" i="1" dirty="0">
                <a:solidFill>
                  <a:schemeClr val="accent3">
                    <a:lumMod val="75000"/>
                  </a:schemeClr>
                </a:solidFill>
              </a:rPr>
              <a:t>online experience.</a:t>
            </a:r>
          </a:p>
        </p:txBody>
      </p:sp>
      <p:sp>
        <p:nvSpPr>
          <p:cNvPr id="28" name="Rectangle 27">
            <a:extLst>
              <a:ext uri="{FF2B5EF4-FFF2-40B4-BE49-F238E27FC236}">
                <a16:creationId xmlns:a16="http://schemas.microsoft.com/office/drawing/2014/main" xmlns="" id="{524A1F8D-6F55-474E-8BAA-9B03E03EE3AD}"/>
              </a:ext>
            </a:extLst>
          </p:cNvPr>
          <p:cNvSpPr/>
          <p:nvPr/>
        </p:nvSpPr>
        <p:spPr>
          <a:xfrm>
            <a:off x="0" y="3121095"/>
            <a:ext cx="7132637" cy="392159"/>
          </a:xfrm>
          <a:prstGeom prst="rect">
            <a:avLst/>
          </a:prstGeom>
          <a:solidFill>
            <a:schemeClr val="accent5">
              <a:lumMod val="40000"/>
              <a:lumOff val="60000"/>
            </a:schemeClr>
          </a:solidFill>
        </p:spPr>
        <p:txBody>
          <a:bodyPr wrap="square">
            <a:spAutoFit/>
          </a:bodyPr>
          <a:lstStyle/>
          <a:p>
            <a:pPr lvl="0" algn="ctr">
              <a:lnSpc>
                <a:spcPct val="115000"/>
              </a:lnSpc>
              <a:spcBef>
                <a:spcPts val="1200"/>
              </a:spcBef>
            </a:pPr>
            <a:r>
              <a:rPr lang="en-US" b="1" dirty="0">
                <a:solidFill>
                  <a:schemeClr val="accent3">
                    <a:lumMod val="75000"/>
                  </a:schemeClr>
                </a:solidFill>
              </a:rPr>
              <a:t>Implementation:</a:t>
            </a:r>
            <a:endParaRPr lang="en-US" sz="2500" b="1" i="1" dirty="0">
              <a:solidFill>
                <a:schemeClr val="accent3">
                  <a:lumMod val="75000"/>
                </a:schemeClr>
              </a:solidFill>
            </a:endParaRPr>
          </a:p>
        </p:txBody>
      </p:sp>
      <p:sp>
        <p:nvSpPr>
          <p:cNvPr id="29" name="Rectangle 28">
            <a:extLst>
              <a:ext uri="{FF2B5EF4-FFF2-40B4-BE49-F238E27FC236}">
                <a16:creationId xmlns:a16="http://schemas.microsoft.com/office/drawing/2014/main" xmlns="" id="{4A9E9B74-A6A0-49B5-9DE5-4545AD487BE7}"/>
              </a:ext>
            </a:extLst>
          </p:cNvPr>
          <p:cNvSpPr/>
          <p:nvPr/>
        </p:nvSpPr>
        <p:spPr>
          <a:xfrm>
            <a:off x="0" y="698002"/>
            <a:ext cx="7132637" cy="392159"/>
          </a:xfrm>
          <a:prstGeom prst="rect">
            <a:avLst/>
          </a:prstGeom>
          <a:solidFill>
            <a:schemeClr val="accent2">
              <a:lumMod val="40000"/>
              <a:lumOff val="60000"/>
            </a:schemeClr>
          </a:solidFill>
        </p:spPr>
        <p:txBody>
          <a:bodyPr wrap="square">
            <a:spAutoFit/>
          </a:bodyPr>
          <a:lstStyle/>
          <a:p>
            <a:pPr lvl="0" algn="ctr">
              <a:lnSpc>
                <a:spcPct val="115000"/>
              </a:lnSpc>
              <a:spcBef>
                <a:spcPts val="1200"/>
              </a:spcBef>
            </a:pPr>
            <a:r>
              <a:rPr lang="en-US" b="1" dirty="0">
                <a:solidFill>
                  <a:schemeClr val="accent3">
                    <a:lumMod val="75000"/>
                  </a:schemeClr>
                </a:solidFill>
              </a:rPr>
              <a:t>Opportunity</a:t>
            </a:r>
            <a:r>
              <a:rPr lang="en-US" b="1" dirty="0">
                <a:solidFill>
                  <a:schemeClr val="tx2"/>
                </a:solidFill>
              </a:rPr>
              <a:t> </a:t>
            </a:r>
            <a:r>
              <a:rPr lang="en-US" b="1" dirty="0">
                <a:solidFill>
                  <a:schemeClr val="accent3">
                    <a:lumMod val="75000"/>
                  </a:schemeClr>
                </a:solidFill>
              </a:rPr>
              <a:t>:</a:t>
            </a:r>
            <a:endParaRPr lang="en-US" sz="2500" i="1" dirty="0">
              <a:solidFill>
                <a:schemeClr val="accent3">
                  <a:lumMod val="75000"/>
                </a:schemeClr>
              </a:solidFill>
            </a:endParaRPr>
          </a:p>
        </p:txBody>
      </p:sp>
      <p:sp>
        <p:nvSpPr>
          <p:cNvPr id="30" name="Rectangle 29">
            <a:extLst>
              <a:ext uri="{FF2B5EF4-FFF2-40B4-BE49-F238E27FC236}">
                <a16:creationId xmlns:a16="http://schemas.microsoft.com/office/drawing/2014/main" xmlns="" id="{391A2008-36CF-4264-8FDF-0CF9D6E33618}"/>
              </a:ext>
            </a:extLst>
          </p:cNvPr>
          <p:cNvSpPr/>
          <p:nvPr/>
        </p:nvSpPr>
        <p:spPr>
          <a:xfrm>
            <a:off x="0" y="3540490"/>
            <a:ext cx="7132635" cy="14773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099B7116-9D41-4FE3-958E-A8B5DC292F10}"/>
              </a:ext>
            </a:extLst>
          </p:cNvPr>
          <p:cNvSpPr/>
          <p:nvPr/>
        </p:nvSpPr>
        <p:spPr>
          <a:xfrm>
            <a:off x="2" y="3526872"/>
            <a:ext cx="7132633" cy="1477328"/>
          </a:xfrm>
          <a:prstGeom prst="rect">
            <a:avLst/>
          </a:prstGeom>
        </p:spPr>
        <p:txBody>
          <a:bodyPr wrap="square">
            <a:spAutoFit/>
          </a:bodyPr>
          <a:lstStyle/>
          <a:p>
            <a:pPr algn="ctr"/>
            <a:r>
              <a:rPr lang="en-US" i="1" dirty="0"/>
              <a:t>We can auto reprocess payment transactions that are</a:t>
            </a:r>
          </a:p>
          <a:p>
            <a:pPr algn="ctr"/>
            <a:r>
              <a:rPr lang="en-US" i="1" dirty="0"/>
              <a:t>failed or Pending due to intermittent downstream system</a:t>
            </a:r>
          </a:p>
          <a:p>
            <a:pPr algn="ctr"/>
            <a:r>
              <a:rPr lang="en-US" i="1" dirty="0"/>
              <a:t>issues. We have implemented a daily batch that will</a:t>
            </a:r>
          </a:p>
          <a:p>
            <a:pPr algn="ctr"/>
            <a:r>
              <a:rPr lang="en-US" i="1" dirty="0"/>
              <a:t>monitor transactions that got failed and will resubmit</a:t>
            </a:r>
          </a:p>
          <a:p>
            <a:pPr algn="ctr"/>
            <a:r>
              <a:rPr lang="en-US" i="1" dirty="0"/>
              <a:t>those transactions same day</a:t>
            </a:r>
            <a:endParaRPr lang="en-US" sz="1400" b="1" i="1" dirty="0">
              <a:solidFill>
                <a:schemeClr val="accent3">
                  <a:lumMod val="75000"/>
                </a:schemeClr>
              </a:solidFill>
            </a:endParaRPr>
          </a:p>
        </p:txBody>
      </p:sp>
      <p:sp>
        <p:nvSpPr>
          <p:cNvPr id="32" name="Rectangle 31">
            <a:extLst>
              <a:ext uri="{FF2B5EF4-FFF2-40B4-BE49-F238E27FC236}">
                <a16:creationId xmlns:a16="http://schemas.microsoft.com/office/drawing/2014/main" xmlns="" id="{B0A32AA9-48D7-4EF6-99D7-CDD9F210789F}"/>
              </a:ext>
            </a:extLst>
          </p:cNvPr>
          <p:cNvSpPr/>
          <p:nvPr/>
        </p:nvSpPr>
        <p:spPr>
          <a:xfrm>
            <a:off x="0" y="5045054"/>
            <a:ext cx="7132635" cy="1347805"/>
          </a:xfrm>
          <a:prstGeom prst="rect">
            <a:avLst/>
          </a:prstGeom>
          <a:solidFill>
            <a:schemeClr val="accent6">
              <a:lumMod val="60000"/>
              <a:lumOff val="40000"/>
            </a:schemeClr>
          </a:solidFill>
        </p:spPr>
        <p:txBody>
          <a:bodyPr wrap="square">
            <a:spAutoFit/>
          </a:bodyPr>
          <a:lstStyle/>
          <a:p>
            <a:pPr algn="ctr">
              <a:lnSpc>
                <a:spcPct val="115000"/>
              </a:lnSpc>
              <a:spcBef>
                <a:spcPts val="1200"/>
              </a:spcBef>
            </a:pPr>
            <a:r>
              <a:rPr lang="en-US" b="1" dirty="0">
                <a:solidFill>
                  <a:schemeClr val="accent3">
                    <a:lumMod val="75000"/>
                  </a:schemeClr>
                </a:solidFill>
              </a:rPr>
              <a:t>Benefits:</a:t>
            </a:r>
            <a:br>
              <a:rPr lang="en-US" b="1" dirty="0">
                <a:solidFill>
                  <a:schemeClr val="accent3">
                    <a:lumMod val="75000"/>
                  </a:schemeClr>
                </a:solidFill>
              </a:rPr>
            </a:br>
            <a:r>
              <a:rPr lang="en-US" b="1" dirty="0">
                <a:solidFill>
                  <a:schemeClr val="accent3">
                    <a:lumMod val="75000"/>
                  </a:schemeClr>
                </a:solidFill>
              </a:rPr>
              <a:t>Around 20 calls per month is saved for Verizon due to this automation. This relates to around 8% of their total call volume. This will result in around 4.3K USD annual savings. </a:t>
            </a:r>
          </a:p>
        </p:txBody>
      </p:sp>
      <p:graphicFrame>
        <p:nvGraphicFramePr>
          <p:cNvPr id="13" name="Chart 12">
            <a:extLst>
              <a:ext uri="{FF2B5EF4-FFF2-40B4-BE49-F238E27FC236}">
                <a16:creationId xmlns:a16="http://schemas.microsoft.com/office/drawing/2014/main" xmlns="" id="{00000000-0008-0000-0000-000002000000}"/>
              </a:ext>
            </a:extLst>
          </p:cNvPr>
          <p:cNvGraphicFramePr>
            <a:graphicFrameLocks/>
          </p:cNvGraphicFramePr>
          <p:nvPr>
            <p:extLst>
              <p:ext uri="{D42A27DB-BD31-4B8C-83A1-F6EECF244321}">
                <p14:modId xmlns:p14="http://schemas.microsoft.com/office/powerpoint/2010/main" val="572002571"/>
              </p:ext>
            </p:extLst>
          </p:nvPr>
        </p:nvGraphicFramePr>
        <p:xfrm>
          <a:off x="7299324" y="194557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928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09027" y="479050"/>
            <a:ext cx="246927" cy="242054"/>
          </a:xfrm>
        </p:spPr>
        <p:txBody>
          <a:bodyPr/>
          <a:lstStyle/>
          <a:p>
            <a:fld id="{14D65173-87C9-47C0-A890-7AD8E2754265}" type="slidenum">
              <a:rPr lang="en-US" smtClean="0"/>
              <a:pPr/>
              <a:t>13</a:t>
            </a:fld>
            <a:endParaRPr lang="en-US" dirty="0"/>
          </a:p>
        </p:txBody>
      </p:sp>
      <p:sp>
        <p:nvSpPr>
          <p:cNvPr id="5" name="Title 1"/>
          <p:cNvSpPr>
            <a:spLocks noGrp="1"/>
          </p:cNvSpPr>
          <p:nvPr>
            <p:ph type="title"/>
          </p:nvPr>
        </p:nvSpPr>
        <p:spPr>
          <a:xfrm>
            <a:off x="246547" y="33008"/>
            <a:ext cx="11550649" cy="567069"/>
          </a:xfrm>
        </p:spPr>
        <p:txBody>
          <a:bodyPr>
            <a:normAutofit/>
          </a:bodyPr>
          <a:lstStyle/>
          <a:p>
            <a:r>
              <a:rPr lang="en-US" sz="2670" dirty="0">
                <a:solidFill>
                  <a:schemeClr val="tx2"/>
                </a:solidFill>
              </a:rPr>
              <a:t>		</a:t>
            </a:r>
            <a:r>
              <a:rPr lang="en-US" sz="2670" dirty="0"/>
              <a:t>Lean Automation Improvements</a:t>
            </a:r>
          </a:p>
        </p:txBody>
      </p:sp>
      <p:sp>
        <p:nvSpPr>
          <p:cNvPr id="26" name="Rectangle 25">
            <a:extLst>
              <a:ext uri="{FF2B5EF4-FFF2-40B4-BE49-F238E27FC236}">
                <a16:creationId xmlns:a16="http://schemas.microsoft.com/office/drawing/2014/main" xmlns="" id="{B64E83BA-8D13-45D7-B4A0-AC560CFF701C}"/>
              </a:ext>
            </a:extLst>
          </p:cNvPr>
          <p:cNvSpPr/>
          <p:nvPr/>
        </p:nvSpPr>
        <p:spPr>
          <a:xfrm>
            <a:off x="1916726" y="1151158"/>
            <a:ext cx="7413674" cy="76518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CC897D5C-9CDD-47A3-BE86-CE95D13E1317}"/>
              </a:ext>
            </a:extLst>
          </p:cNvPr>
          <p:cNvSpPr/>
          <p:nvPr/>
        </p:nvSpPr>
        <p:spPr>
          <a:xfrm>
            <a:off x="2163272" y="1122574"/>
            <a:ext cx="6773231" cy="710707"/>
          </a:xfrm>
          <a:prstGeom prst="rect">
            <a:avLst/>
          </a:prstGeom>
        </p:spPr>
        <p:txBody>
          <a:bodyPr wrap="square">
            <a:spAutoFit/>
          </a:bodyPr>
          <a:lstStyle/>
          <a:p>
            <a:pPr lvl="0" algn="ctr">
              <a:lnSpc>
                <a:spcPct val="115000"/>
              </a:lnSpc>
              <a:spcBef>
                <a:spcPts val="1200"/>
              </a:spcBef>
            </a:pPr>
            <a:r>
              <a:rPr lang="en-US" i="1" dirty="0">
                <a:solidFill>
                  <a:schemeClr val="accent3">
                    <a:lumMod val="75000"/>
                  </a:schemeClr>
                </a:solidFill>
              </a:rPr>
              <a:t>PDF – Online Bill data comparison which is being tested manually can be automated</a:t>
            </a:r>
          </a:p>
        </p:txBody>
      </p:sp>
      <p:sp>
        <p:nvSpPr>
          <p:cNvPr id="28" name="Rectangle 27">
            <a:extLst>
              <a:ext uri="{FF2B5EF4-FFF2-40B4-BE49-F238E27FC236}">
                <a16:creationId xmlns:a16="http://schemas.microsoft.com/office/drawing/2014/main" xmlns="" id="{524A1F8D-6F55-474E-8BAA-9B03E03EE3AD}"/>
              </a:ext>
            </a:extLst>
          </p:cNvPr>
          <p:cNvSpPr/>
          <p:nvPr/>
        </p:nvSpPr>
        <p:spPr>
          <a:xfrm>
            <a:off x="1916726" y="1972337"/>
            <a:ext cx="7413674" cy="392159"/>
          </a:xfrm>
          <a:prstGeom prst="rect">
            <a:avLst/>
          </a:prstGeom>
          <a:solidFill>
            <a:schemeClr val="accent5">
              <a:lumMod val="40000"/>
              <a:lumOff val="60000"/>
            </a:schemeClr>
          </a:solidFill>
        </p:spPr>
        <p:txBody>
          <a:bodyPr wrap="square">
            <a:spAutoFit/>
          </a:bodyPr>
          <a:lstStyle/>
          <a:p>
            <a:pPr lvl="0" algn="ctr">
              <a:lnSpc>
                <a:spcPct val="115000"/>
              </a:lnSpc>
              <a:spcBef>
                <a:spcPts val="1200"/>
              </a:spcBef>
            </a:pPr>
            <a:r>
              <a:rPr lang="en-US" b="1" dirty="0">
                <a:solidFill>
                  <a:schemeClr val="accent3">
                    <a:lumMod val="75000"/>
                  </a:schemeClr>
                </a:solidFill>
              </a:rPr>
              <a:t>Implementation:</a:t>
            </a:r>
            <a:endParaRPr lang="en-US" sz="2500" b="1" i="1" dirty="0">
              <a:solidFill>
                <a:schemeClr val="accent3">
                  <a:lumMod val="75000"/>
                </a:schemeClr>
              </a:solidFill>
            </a:endParaRPr>
          </a:p>
        </p:txBody>
      </p:sp>
      <p:sp>
        <p:nvSpPr>
          <p:cNvPr id="29" name="Rectangle 28">
            <a:extLst>
              <a:ext uri="{FF2B5EF4-FFF2-40B4-BE49-F238E27FC236}">
                <a16:creationId xmlns:a16="http://schemas.microsoft.com/office/drawing/2014/main" xmlns="" id="{4A9E9B74-A6A0-49B5-9DE5-4545AD487BE7}"/>
              </a:ext>
            </a:extLst>
          </p:cNvPr>
          <p:cNvSpPr/>
          <p:nvPr/>
        </p:nvSpPr>
        <p:spPr>
          <a:xfrm>
            <a:off x="1916726" y="698002"/>
            <a:ext cx="7413674" cy="392159"/>
          </a:xfrm>
          <a:prstGeom prst="rect">
            <a:avLst/>
          </a:prstGeom>
          <a:solidFill>
            <a:schemeClr val="accent2">
              <a:lumMod val="40000"/>
              <a:lumOff val="60000"/>
            </a:schemeClr>
          </a:solidFill>
        </p:spPr>
        <p:txBody>
          <a:bodyPr wrap="square">
            <a:spAutoFit/>
          </a:bodyPr>
          <a:lstStyle/>
          <a:p>
            <a:pPr lvl="0" algn="ctr">
              <a:lnSpc>
                <a:spcPct val="115000"/>
              </a:lnSpc>
              <a:spcBef>
                <a:spcPts val="1200"/>
              </a:spcBef>
            </a:pPr>
            <a:r>
              <a:rPr lang="en-US" b="1" dirty="0">
                <a:solidFill>
                  <a:schemeClr val="accent3">
                    <a:lumMod val="75000"/>
                  </a:schemeClr>
                </a:solidFill>
              </a:rPr>
              <a:t>Opportunity</a:t>
            </a:r>
            <a:r>
              <a:rPr lang="en-US" b="1" dirty="0">
                <a:solidFill>
                  <a:schemeClr val="tx2"/>
                </a:solidFill>
              </a:rPr>
              <a:t> </a:t>
            </a:r>
            <a:r>
              <a:rPr lang="en-US" b="1" dirty="0">
                <a:solidFill>
                  <a:schemeClr val="accent3">
                    <a:lumMod val="75000"/>
                  </a:schemeClr>
                </a:solidFill>
              </a:rPr>
              <a:t>:</a:t>
            </a:r>
            <a:endParaRPr lang="en-US" sz="2500" i="1" dirty="0">
              <a:solidFill>
                <a:schemeClr val="accent3">
                  <a:lumMod val="75000"/>
                </a:schemeClr>
              </a:solidFill>
            </a:endParaRPr>
          </a:p>
        </p:txBody>
      </p:sp>
      <p:sp>
        <p:nvSpPr>
          <p:cNvPr id="30" name="Rectangle 29">
            <a:extLst>
              <a:ext uri="{FF2B5EF4-FFF2-40B4-BE49-F238E27FC236}">
                <a16:creationId xmlns:a16="http://schemas.microsoft.com/office/drawing/2014/main" xmlns="" id="{391A2008-36CF-4264-8FDF-0CF9D6E33618}"/>
              </a:ext>
            </a:extLst>
          </p:cNvPr>
          <p:cNvSpPr/>
          <p:nvPr/>
        </p:nvSpPr>
        <p:spPr>
          <a:xfrm>
            <a:off x="1916722" y="2420768"/>
            <a:ext cx="7413676" cy="26193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099B7116-9D41-4FE3-958E-A8B5DC292F10}"/>
              </a:ext>
            </a:extLst>
          </p:cNvPr>
          <p:cNvSpPr/>
          <p:nvPr/>
        </p:nvSpPr>
        <p:spPr>
          <a:xfrm>
            <a:off x="1916725" y="1970937"/>
            <a:ext cx="7413673" cy="2673296"/>
          </a:xfrm>
          <a:prstGeom prst="rect">
            <a:avLst/>
          </a:prstGeom>
        </p:spPr>
        <p:txBody>
          <a:bodyPr wrap="square">
            <a:spAutoFit/>
          </a:bodyPr>
          <a:lstStyle/>
          <a:p>
            <a:pPr marL="412750" lvl="0" indent="-285750">
              <a:lnSpc>
                <a:spcPct val="115000"/>
              </a:lnSpc>
              <a:spcBef>
                <a:spcPts val="1200"/>
              </a:spcBef>
              <a:buClr>
                <a:srgbClr val="000000"/>
              </a:buClr>
              <a:buSzPts val="1600"/>
              <a:buFont typeface="Wingdings" panose="05000000000000000000" pitchFamily="2" charset="2"/>
              <a:buChar char="Ø"/>
            </a:pPr>
            <a:endParaRPr lang="en-US" sz="1600" b="1" i="1" dirty="0">
              <a:solidFill>
                <a:schemeClr val="accent3">
                  <a:lumMod val="75000"/>
                </a:schemeClr>
              </a:solidFill>
            </a:endParaRPr>
          </a:p>
          <a:p>
            <a:pPr marL="412750" lvl="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Every line item of the bill and the associated charges have to be compared manually </a:t>
            </a:r>
          </a:p>
          <a:p>
            <a:pPr marL="41275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It is a mundane task and takes up at least 7 min to validate one bill</a:t>
            </a:r>
          </a:p>
          <a:p>
            <a:pPr marL="412750" lvl="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Bills for at least 21 OSIDs are validated for every weekly release</a:t>
            </a:r>
          </a:p>
          <a:p>
            <a:pPr marL="412750" lvl="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This validation has been automated using Automation Anywhere which completes all the test cases in less than 3 minutes</a:t>
            </a:r>
          </a:p>
        </p:txBody>
      </p:sp>
      <p:sp>
        <p:nvSpPr>
          <p:cNvPr id="32" name="Rectangle 31">
            <a:extLst>
              <a:ext uri="{FF2B5EF4-FFF2-40B4-BE49-F238E27FC236}">
                <a16:creationId xmlns:a16="http://schemas.microsoft.com/office/drawing/2014/main" xmlns="" id="{B0A32AA9-48D7-4EF6-99D7-CDD9F210789F}"/>
              </a:ext>
            </a:extLst>
          </p:cNvPr>
          <p:cNvSpPr/>
          <p:nvPr/>
        </p:nvSpPr>
        <p:spPr>
          <a:xfrm>
            <a:off x="1916726" y="5134590"/>
            <a:ext cx="7413674" cy="1029256"/>
          </a:xfrm>
          <a:prstGeom prst="rect">
            <a:avLst/>
          </a:prstGeom>
          <a:solidFill>
            <a:schemeClr val="accent6">
              <a:lumMod val="60000"/>
              <a:lumOff val="40000"/>
            </a:schemeClr>
          </a:solidFill>
        </p:spPr>
        <p:txBody>
          <a:bodyPr wrap="square">
            <a:spAutoFit/>
          </a:bodyPr>
          <a:lstStyle/>
          <a:p>
            <a:pPr algn="ctr">
              <a:lnSpc>
                <a:spcPct val="115000"/>
              </a:lnSpc>
              <a:spcBef>
                <a:spcPts val="1200"/>
              </a:spcBef>
            </a:pPr>
            <a:r>
              <a:rPr lang="en-US" b="1" dirty="0">
                <a:solidFill>
                  <a:schemeClr val="accent3">
                    <a:lumMod val="75000"/>
                  </a:schemeClr>
                </a:solidFill>
              </a:rPr>
              <a:t>Benefits:</a:t>
            </a:r>
            <a:br>
              <a:rPr lang="en-US" b="1" dirty="0">
                <a:solidFill>
                  <a:schemeClr val="accent3">
                    <a:lumMod val="75000"/>
                  </a:schemeClr>
                </a:solidFill>
              </a:rPr>
            </a:br>
            <a:r>
              <a:rPr lang="en-US" b="1" dirty="0">
                <a:solidFill>
                  <a:schemeClr val="accent3">
                    <a:lumMod val="75000"/>
                  </a:schemeClr>
                </a:solidFill>
              </a:rPr>
              <a:t>Around 98% savings achieved in the time required for online invoices validation.</a:t>
            </a:r>
          </a:p>
        </p:txBody>
      </p:sp>
    </p:spTree>
    <p:extLst>
      <p:ext uri="{BB962C8B-B14F-4D97-AF65-F5344CB8AC3E}">
        <p14:creationId xmlns:p14="http://schemas.microsoft.com/office/powerpoint/2010/main" val="407664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14</a:t>
            </a:fld>
            <a:endParaRPr lang="en-US" dirty="0"/>
          </a:p>
        </p:txBody>
      </p:sp>
      <p:sp>
        <p:nvSpPr>
          <p:cNvPr id="6" name="Title 1"/>
          <p:cNvSpPr>
            <a:spLocks noGrp="1"/>
          </p:cNvSpPr>
          <p:nvPr>
            <p:ph type="title"/>
          </p:nvPr>
        </p:nvSpPr>
        <p:spPr>
          <a:xfrm>
            <a:off x="397988" y="-64716"/>
            <a:ext cx="11579517" cy="662569"/>
          </a:xfrm>
        </p:spPr>
        <p:txBody>
          <a:bodyPr>
            <a:normAutofit/>
          </a:bodyPr>
          <a:lstStyle/>
          <a:p>
            <a:pPr algn="ctr"/>
            <a:r>
              <a:rPr lang="en-US" sz="2500" dirty="0"/>
              <a:t>DevOps Metrics</a:t>
            </a:r>
          </a:p>
        </p:txBody>
      </p:sp>
      <p:graphicFrame>
        <p:nvGraphicFramePr>
          <p:cNvPr id="5" name="Table 4">
            <a:extLst>
              <a:ext uri="{FF2B5EF4-FFF2-40B4-BE49-F238E27FC236}">
                <a16:creationId xmlns:a16="http://schemas.microsoft.com/office/drawing/2014/main" xmlns="" id="{52A1C9DD-8FC7-4177-8B54-8C835505D0EF}"/>
              </a:ext>
            </a:extLst>
          </p:cNvPr>
          <p:cNvGraphicFramePr>
            <a:graphicFrameLocks noGrp="1"/>
          </p:cNvGraphicFramePr>
          <p:nvPr>
            <p:extLst>
              <p:ext uri="{D42A27DB-BD31-4B8C-83A1-F6EECF244321}">
                <p14:modId xmlns:p14="http://schemas.microsoft.com/office/powerpoint/2010/main" val="202573300"/>
              </p:ext>
            </p:extLst>
          </p:nvPr>
        </p:nvGraphicFramePr>
        <p:xfrm>
          <a:off x="524600" y="600986"/>
          <a:ext cx="10407172" cy="5480183"/>
        </p:xfrm>
        <a:graphic>
          <a:graphicData uri="http://schemas.openxmlformats.org/drawingml/2006/table">
            <a:tbl>
              <a:tblPr>
                <a:tableStyleId>{5C22544A-7EE6-4342-B048-85BDC9FD1C3A}</a:tableStyleId>
              </a:tblPr>
              <a:tblGrid>
                <a:gridCol w="1927811">
                  <a:extLst>
                    <a:ext uri="{9D8B030D-6E8A-4147-A177-3AD203B41FA5}">
                      <a16:colId xmlns:a16="http://schemas.microsoft.com/office/drawing/2014/main" xmlns="" val="703097718"/>
                    </a:ext>
                  </a:extLst>
                </a:gridCol>
                <a:gridCol w="3117633">
                  <a:extLst>
                    <a:ext uri="{9D8B030D-6E8A-4147-A177-3AD203B41FA5}">
                      <a16:colId xmlns:a16="http://schemas.microsoft.com/office/drawing/2014/main" xmlns="" val="1172706627"/>
                    </a:ext>
                  </a:extLst>
                </a:gridCol>
                <a:gridCol w="1837446">
                  <a:extLst>
                    <a:ext uri="{9D8B030D-6E8A-4147-A177-3AD203B41FA5}">
                      <a16:colId xmlns:a16="http://schemas.microsoft.com/office/drawing/2014/main" xmlns="" val="3717478772"/>
                    </a:ext>
                  </a:extLst>
                </a:gridCol>
                <a:gridCol w="1837446">
                  <a:extLst>
                    <a:ext uri="{9D8B030D-6E8A-4147-A177-3AD203B41FA5}">
                      <a16:colId xmlns:a16="http://schemas.microsoft.com/office/drawing/2014/main" xmlns="" val="823358305"/>
                    </a:ext>
                  </a:extLst>
                </a:gridCol>
                <a:gridCol w="1686836">
                  <a:extLst>
                    <a:ext uri="{9D8B030D-6E8A-4147-A177-3AD203B41FA5}">
                      <a16:colId xmlns:a16="http://schemas.microsoft.com/office/drawing/2014/main" xmlns="" val="4260891316"/>
                    </a:ext>
                  </a:extLst>
                </a:gridCol>
              </a:tblGrid>
              <a:tr h="182077">
                <a:tc rowSpan="2">
                  <a:txBody>
                    <a:bodyPr/>
                    <a:lstStyle/>
                    <a:p>
                      <a:pPr algn="ctr" rtl="0" fontAlgn="ctr"/>
                      <a:r>
                        <a:rPr lang="en-US" sz="1400" b="1" u="none" strike="noStrike" dirty="0">
                          <a:effectLst/>
                        </a:rPr>
                        <a:t>KPI</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rowSpan="2">
                  <a:txBody>
                    <a:bodyPr/>
                    <a:lstStyle/>
                    <a:p>
                      <a:pPr algn="ctr" rtl="0" fontAlgn="ctr"/>
                      <a:r>
                        <a:rPr lang="en-US" sz="1400" b="1" u="none" strike="noStrike" dirty="0">
                          <a:effectLst/>
                        </a:rPr>
                        <a:t>Metrics</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CI/CD</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CI/CD</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u="none" strike="noStrike" dirty="0">
                          <a:effectLst/>
                        </a:rPr>
                        <a:t> </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extLst>
                  <a:ext uri="{0D108BD9-81ED-4DB2-BD59-A6C34878D82A}">
                    <a16:rowId xmlns:a16="http://schemas.microsoft.com/office/drawing/2014/main" xmlns="" val="1463839137"/>
                  </a:ext>
                </a:extLst>
              </a:tr>
              <a:tr h="182077">
                <a:tc vMerge="1">
                  <a:txBody>
                    <a:bodyPr/>
                    <a:lstStyle/>
                    <a:p>
                      <a:endParaRPr lang="en-US"/>
                    </a:p>
                  </a:txBody>
                  <a:tcPr/>
                </a:tc>
                <a:tc vMerge="1">
                  <a:txBody>
                    <a:bodyPr/>
                    <a:lstStyle/>
                    <a:p>
                      <a:endParaRPr lang="en-US"/>
                    </a:p>
                  </a:txBody>
                  <a:tcPr/>
                </a:tc>
                <a:tc>
                  <a:txBody>
                    <a:bodyPr/>
                    <a:lstStyle/>
                    <a:p>
                      <a:pPr algn="ctr" rtl="0" fontAlgn="ctr"/>
                      <a:r>
                        <a:rPr lang="en-US" sz="1400" b="1" u="none" strike="noStrike" dirty="0">
                          <a:effectLst/>
                        </a:rPr>
                        <a:t>RUN</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SPRINT</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Suggestions</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extLst>
                  <a:ext uri="{0D108BD9-81ED-4DB2-BD59-A6C34878D82A}">
                    <a16:rowId xmlns:a16="http://schemas.microsoft.com/office/drawing/2014/main" xmlns="" val="1538334048"/>
                  </a:ext>
                </a:extLst>
              </a:tr>
              <a:tr h="300428">
                <a:tc>
                  <a:txBody>
                    <a:bodyPr/>
                    <a:lstStyle/>
                    <a:p>
                      <a:pPr algn="l" rtl="0" fontAlgn="ctr"/>
                      <a:r>
                        <a:rPr lang="en-US" sz="1100" u="none" strike="noStrike" dirty="0">
                          <a:effectLst/>
                        </a:rPr>
                        <a:t>Unit test coverage</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Unit test coverage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20</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u="none" strike="noStrike" dirty="0">
                          <a:effectLst/>
                        </a:rPr>
                        <a:t>59</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171450" indent="-171450" algn="ctr" rtl="0" fontAlgn="b">
                        <a:lnSpc>
                          <a:spcPct val="100000"/>
                        </a:lnSpc>
                        <a:buClr>
                          <a:schemeClr val="accent6"/>
                        </a:buClr>
                        <a:buSzPts val="1000"/>
                        <a:buFont typeface="Wingdings" panose="05000000000000000000" pitchFamily="2" charset="2"/>
                        <a:buChar char="ü"/>
                      </a:pPr>
                      <a:r>
                        <a:rPr lang="en-US" sz="1100" u="none" strike="noStrike" dirty="0">
                          <a:effectLst/>
                        </a:rPr>
                        <a:t>JUNIT/JACOCO</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464859632"/>
                  </a:ext>
                </a:extLst>
              </a:tr>
              <a:tr h="300428">
                <a:tc>
                  <a:txBody>
                    <a:bodyPr/>
                    <a:lstStyle/>
                    <a:p>
                      <a:pPr algn="l" rtl="0" fontAlgn="ctr"/>
                      <a:r>
                        <a:rPr lang="en-US" sz="1100" u="none" strike="noStrike" dirty="0">
                          <a:effectLst/>
                        </a:rPr>
                        <a:t>Unit test success rate</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Unit test success rate</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25</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48</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171450" marR="0" lvl="0" indent="-171450" algn="ctr" defTabSz="1219170" rtl="0" eaLnBrk="1" fontAlgn="b" latinLnBrk="0" hangingPunct="1">
                        <a:lnSpc>
                          <a:spcPct val="100000"/>
                        </a:lnSpc>
                        <a:spcBef>
                          <a:spcPts val="0"/>
                        </a:spcBef>
                        <a:spcAft>
                          <a:spcPts val="0"/>
                        </a:spcAft>
                        <a:buClr>
                          <a:schemeClr val="accent6"/>
                        </a:buClr>
                        <a:buSzPts val="1000"/>
                        <a:buFont typeface="Wingdings" panose="05000000000000000000" pitchFamily="2" charset="2"/>
                        <a:buChar char="ü"/>
                        <a:tabLst/>
                        <a:defRPr/>
                      </a:pPr>
                      <a:r>
                        <a:rPr lang="en-US" sz="1100" u="none" strike="noStrike">
                          <a:effectLst/>
                        </a:rPr>
                        <a:t>SonarQube</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2367013783"/>
                  </a:ext>
                </a:extLst>
              </a:tr>
              <a:tr h="300428">
                <a:tc>
                  <a:txBody>
                    <a:bodyPr/>
                    <a:lstStyle/>
                    <a:p>
                      <a:pPr algn="l" rtl="0" fontAlgn="ctr"/>
                      <a:r>
                        <a:rPr lang="en-US" sz="1100" u="none" strike="noStrike">
                          <a:effectLst/>
                        </a:rPr>
                        <a:t>Rule compliance/violations</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Rule compliance/violations</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171450" indent="-171450" algn="ctr" rtl="0" fontAlgn="b">
                        <a:lnSpc>
                          <a:spcPct val="100000"/>
                        </a:lnSpc>
                        <a:buClr>
                          <a:schemeClr val="accent6"/>
                        </a:buClr>
                        <a:buSzPts val="1000"/>
                        <a:buFont typeface="Wingdings" panose="05000000000000000000" pitchFamily="2" charset="2"/>
                        <a:buChar char="ü"/>
                      </a:pPr>
                      <a:r>
                        <a:rPr lang="en-US" sz="1100" u="none" strike="noStrike" dirty="0">
                          <a:effectLst/>
                        </a:rPr>
                        <a:t>SonarQube Scans</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3264302736"/>
                  </a:ext>
                </a:extLst>
              </a:tr>
              <a:tr h="300428">
                <a:tc>
                  <a:txBody>
                    <a:bodyPr/>
                    <a:lstStyle/>
                    <a:p>
                      <a:pPr algn="l" rtl="0" fontAlgn="ctr"/>
                      <a:r>
                        <a:rPr lang="en-US" sz="1100" u="none" strike="noStrike">
                          <a:effectLst/>
                        </a:rPr>
                        <a:t>Code Review</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Code Review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50</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t"/>
                      <a:r>
                        <a:rPr lang="en-US" sz="1100" u="none" strike="noStrike" dirty="0">
                          <a:effectLst/>
                        </a:rPr>
                        <a:t>82</a:t>
                      </a:r>
                      <a:endParaRPr lang="en-US" sz="1100" b="0" i="0" u="none" strike="noStrike" dirty="0">
                        <a:solidFill>
                          <a:srgbClr val="000000"/>
                        </a:solidFill>
                        <a:effectLst/>
                        <a:latin typeface="Calibri" panose="020F0502020204030204" pitchFamily="34" charset="0"/>
                      </a:endParaRPr>
                    </a:p>
                  </a:txBody>
                  <a:tcPr marL="8769" marR="8769" marT="8769" marB="0"/>
                </a:tc>
                <a:tc>
                  <a:txBody>
                    <a:bodyPr/>
                    <a:lstStyle/>
                    <a:p>
                      <a:pPr marL="171450" indent="-171450" algn="ctr" rtl="0" fontAlgn="b">
                        <a:lnSpc>
                          <a:spcPct val="100000"/>
                        </a:lnSpc>
                        <a:buClr>
                          <a:schemeClr val="accent6"/>
                        </a:buClr>
                        <a:buSzPts val="1000"/>
                        <a:buFont typeface="Wingdings" panose="05000000000000000000" pitchFamily="2" charset="2"/>
                        <a:buChar char="ü"/>
                      </a:pPr>
                      <a:r>
                        <a:rPr lang="en-US" sz="1100" u="none" strike="noStrike" dirty="0">
                          <a:effectLst/>
                        </a:rPr>
                        <a:t>SonarQube Scans</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2132898503"/>
                  </a:ext>
                </a:extLst>
              </a:tr>
              <a:tr h="309531">
                <a:tc>
                  <a:txBody>
                    <a:bodyPr/>
                    <a:lstStyle/>
                    <a:p>
                      <a:pPr algn="l" rtl="0" fontAlgn="ctr"/>
                      <a:r>
                        <a:rPr lang="en-US" sz="1100" u="none" strike="noStrike">
                          <a:effectLst/>
                        </a:rPr>
                        <a:t>Build Time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Average (Time when build was completed - time when build was triggered)</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60 mins</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39 mins</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Jenkins/GIT-Lab Repo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1019802532"/>
                  </a:ext>
                </a:extLst>
              </a:tr>
              <a:tr h="309531">
                <a:tc>
                  <a:txBody>
                    <a:bodyPr/>
                    <a:lstStyle/>
                    <a:p>
                      <a:pPr algn="l" rtl="0" fontAlgn="ctr"/>
                      <a:r>
                        <a:rPr lang="en-US" sz="1100" u="none" strike="noStrike">
                          <a:effectLst/>
                        </a:rPr>
                        <a:t>Successful builds</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Number of successful build/ Total number of builds</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20</a:t>
                      </a:r>
                      <a:r>
                        <a:rPr lang="en-US" sz="1100" u="none" strike="noStrike" kern="1200" baseline="0" dirty="0">
                          <a:solidFill>
                            <a:schemeClr val="dk1"/>
                          </a:solidFill>
                          <a:effectLst/>
                          <a:latin typeface="+mn-lt"/>
                          <a:ea typeface="+mn-ea"/>
                          <a:cs typeface="+mn-cs"/>
                        </a:rPr>
                        <a:t> </a:t>
                      </a:r>
                      <a:r>
                        <a:rPr lang="en-US" sz="1100" u="none" strike="noStrike" kern="1200" dirty="0">
                          <a:solidFill>
                            <a:schemeClr val="dk1"/>
                          </a:solidFill>
                          <a:effectLst/>
                          <a:latin typeface="+mn-lt"/>
                          <a:ea typeface="+mn-ea"/>
                          <a:cs typeface="+mn-cs"/>
                        </a:rPr>
                        <a:t> Per Day</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24</a:t>
                      </a:r>
                      <a:r>
                        <a:rPr lang="en-US" sz="1100" u="none" strike="noStrike" kern="1200" baseline="0" dirty="0">
                          <a:solidFill>
                            <a:schemeClr val="dk1"/>
                          </a:solidFill>
                          <a:effectLst/>
                          <a:latin typeface="+mn-lt"/>
                          <a:ea typeface="+mn-ea"/>
                          <a:cs typeface="+mn-cs"/>
                        </a:rPr>
                        <a:t> Per Day</a:t>
                      </a:r>
                      <a:endParaRPr lang="en-US" sz="1100" u="none" strike="noStrike" kern="1200" dirty="0">
                        <a:solidFill>
                          <a:schemeClr val="dk1"/>
                        </a:solidFill>
                        <a:effectLst/>
                        <a:latin typeface="+mn-lt"/>
                        <a:ea typeface="+mn-ea"/>
                        <a:cs typeface="+mn-cs"/>
                      </a:endParaRPr>
                    </a:p>
                  </a:txBody>
                  <a:tcPr marL="68580" marR="68580" marT="0" marB="0" anchor="ctr"/>
                </a:tc>
                <a:tc>
                  <a:txBody>
                    <a:bodyPr/>
                    <a:lstStyle/>
                    <a:p>
                      <a:pPr marL="171450" marR="0" lvl="0" indent="-171450" algn="ctr" defTabSz="1219170" rtl="0" eaLnBrk="1" fontAlgn="b" latinLnBrk="0" hangingPunct="1">
                        <a:lnSpc>
                          <a:spcPct val="100000"/>
                        </a:lnSpc>
                        <a:spcBef>
                          <a:spcPts val="0"/>
                        </a:spcBef>
                        <a:spcAft>
                          <a:spcPts val="0"/>
                        </a:spcAft>
                        <a:buClrTx/>
                        <a:buSzTx/>
                        <a:buFont typeface="Wingdings" panose="05000000000000000000" pitchFamily="2" charset="2"/>
                        <a:buChar char="ü"/>
                        <a:tabLst/>
                        <a:defRPr/>
                      </a:pPr>
                      <a:r>
                        <a:rPr lang="en-US" sz="1100" u="none" strike="noStrike" dirty="0">
                          <a:effectLst/>
                        </a:rPr>
                        <a:t>Jenkins/GIT-Lab Repo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3167577932"/>
                  </a:ext>
                </a:extLst>
              </a:tr>
              <a:tr h="182077">
                <a:tc>
                  <a:txBody>
                    <a:bodyPr/>
                    <a:lstStyle/>
                    <a:p>
                      <a:pPr algn="l" rtl="0" fontAlgn="ctr"/>
                      <a:r>
                        <a:rPr lang="en-US" sz="1100" u="none" strike="noStrike">
                          <a:effectLst/>
                        </a:rPr>
                        <a:t>Builds /Day</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Specifically on the Dev environment/Branch</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24</a:t>
                      </a:r>
                      <a:r>
                        <a:rPr lang="en-US" sz="1100" u="none" strike="noStrike" kern="1200" baseline="0" dirty="0">
                          <a:solidFill>
                            <a:schemeClr val="dk1"/>
                          </a:solidFill>
                          <a:effectLst/>
                          <a:latin typeface="+mn-lt"/>
                          <a:ea typeface="+mn-ea"/>
                          <a:cs typeface="+mn-cs"/>
                        </a:rPr>
                        <a:t> Per Day</a:t>
                      </a:r>
                      <a:endParaRPr lang="en-US" sz="1100" u="none" strike="noStrike" kern="1200" dirty="0">
                        <a:solidFill>
                          <a:schemeClr val="dk1"/>
                        </a:solidFill>
                        <a:effectLst/>
                        <a:latin typeface="+mn-lt"/>
                        <a:ea typeface="+mn-ea"/>
                        <a:cs typeface="+mn-cs"/>
                      </a:endParaRP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30 Per</a:t>
                      </a:r>
                      <a:r>
                        <a:rPr lang="en-US" sz="1100" u="none" strike="noStrike" kern="1200" baseline="0" dirty="0">
                          <a:solidFill>
                            <a:schemeClr val="dk1"/>
                          </a:solidFill>
                          <a:effectLst/>
                          <a:latin typeface="+mn-lt"/>
                          <a:ea typeface="+mn-ea"/>
                          <a:cs typeface="+mn-cs"/>
                        </a:rPr>
                        <a:t> Day</a:t>
                      </a:r>
                      <a:endParaRPr lang="en-US" sz="1100" u="none" strike="noStrike" kern="1200" dirty="0">
                        <a:solidFill>
                          <a:schemeClr val="dk1"/>
                        </a:solidFill>
                        <a:effectLst/>
                        <a:latin typeface="+mn-lt"/>
                        <a:ea typeface="+mn-ea"/>
                        <a:cs typeface="+mn-cs"/>
                      </a:endParaRP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187654732"/>
                  </a:ext>
                </a:extLst>
              </a:tr>
              <a:tr h="309531">
                <a:tc>
                  <a:txBody>
                    <a:bodyPr/>
                    <a:lstStyle/>
                    <a:p>
                      <a:pPr algn="l" rtl="0" fontAlgn="ctr"/>
                      <a:r>
                        <a:rPr lang="en-US" sz="1100" u="none" strike="noStrike">
                          <a:effectLst/>
                        </a:rPr>
                        <a:t>Production  Deployment Frequency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How often is the team deploying new code to production?</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Monthly</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Weekly</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pipeline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4024997906"/>
                  </a:ext>
                </a:extLst>
              </a:tr>
              <a:tr h="309531">
                <a:tc>
                  <a:txBody>
                    <a:bodyPr/>
                    <a:lstStyle/>
                    <a:p>
                      <a:pPr algn="l" rtl="0" fontAlgn="ctr"/>
                      <a:r>
                        <a:rPr lang="en-US" sz="1100" u="none" strike="noStrike">
                          <a:effectLst/>
                        </a:rPr>
                        <a:t>Release date adherence percentage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Whether the planned and actual release dates were same?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90</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100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951967336"/>
                  </a:ext>
                </a:extLst>
              </a:tr>
              <a:tr h="309531">
                <a:tc>
                  <a:txBody>
                    <a:bodyPr/>
                    <a:lstStyle/>
                    <a:p>
                      <a:pPr algn="l" rtl="0" fontAlgn="ctr"/>
                      <a:r>
                        <a:rPr lang="en-US" sz="1100" u="none" strike="noStrike">
                          <a:effectLst/>
                        </a:rPr>
                        <a:t>Deployments/Day</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How often is the team deploying new code to various environments (not just production)?</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Weekly</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Daily</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Jenkins/Ansible /</a:t>
                      </a:r>
                      <a:r>
                        <a:rPr lang="en-US" sz="1100" u="none" strike="noStrike" dirty="0" err="1">
                          <a:effectLst/>
                        </a:rPr>
                        <a:t>Shellscript</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31398240"/>
                  </a:ext>
                </a:extLst>
              </a:tr>
              <a:tr h="309531">
                <a:tc>
                  <a:txBody>
                    <a:bodyPr/>
                    <a:lstStyle/>
                    <a:p>
                      <a:pPr algn="l" rtl="0" fontAlgn="ctr"/>
                      <a:r>
                        <a:rPr lang="en-US" sz="1100" u="none" strike="noStrike">
                          <a:effectLst/>
                        </a:rPr>
                        <a:t>Change Volume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How many user stories/changes are being deployed?</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10</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754823155"/>
                  </a:ext>
                </a:extLst>
              </a:tr>
              <a:tr h="464298">
                <a:tc>
                  <a:txBody>
                    <a:bodyPr/>
                    <a:lstStyle/>
                    <a:p>
                      <a:pPr algn="l" rtl="0" fontAlgn="ctr"/>
                      <a:r>
                        <a:rPr lang="en-US" sz="1100" u="none" strike="noStrike">
                          <a:effectLst/>
                        </a:rPr>
                        <a:t>Lead Time (from development to deployment)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Time lag from when new code starts getting developed to when it successfully gets deployed into production</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1 Month</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 Week</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460202218"/>
                  </a:ext>
                </a:extLst>
              </a:tr>
              <a:tr h="619063">
                <a:tc>
                  <a:txBody>
                    <a:bodyPr/>
                    <a:lstStyle/>
                    <a:p>
                      <a:pPr algn="l" rtl="0" fontAlgn="ctr"/>
                      <a:r>
                        <a:rPr lang="en-US" sz="1100" u="none" strike="noStrike">
                          <a:effectLst/>
                        </a:rPr>
                        <a:t>Percentage of Failed Deployments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What is the percentage of deployments which have caused an outage or negative user reaction OR could not be successfully deployed to production</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5%</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Jenkins/Ansible /</a:t>
                      </a:r>
                      <a:r>
                        <a:rPr lang="en-US" sz="1100" u="none" strike="noStrike" dirty="0" err="1">
                          <a:effectLst/>
                        </a:rPr>
                        <a:t>Shellscript</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1491682856"/>
                  </a:ext>
                </a:extLst>
              </a:tr>
              <a:tr h="309531">
                <a:tc>
                  <a:txBody>
                    <a:bodyPr/>
                    <a:lstStyle/>
                    <a:p>
                      <a:pPr algn="l" rtl="0" fontAlgn="ctr"/>
                      <a:r>
                        <a:rPr lang="en-US" sz="1100" u="none" strike="noStrike">
                          <a:effectLst/>
                        </a:rPr>
                        <a:t>Percentage of successful Deployments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What is the percentage of deployments which were successfully deployed?</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95</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100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Jenkins/Ansible /</a:t>
                      </a:r>
                      <a:r>
                        <a:rPr lang="en-US" sz="1100" u="none" strike="noStrike" dirty="0" err="1">
                          <a:effectLst/>
                        </a:rPr>
                        <a:t>Shellscript</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3710767526"/>
                  </a:ext>
                </a:extLst>
              </a:tr>
              <a:tr h="182077">
                <a:tc>
                  <a:txBody>
                    <a:bodyPr/>
                    <a:lstStyle/>
                    <a:p>
                      <a:pPr algn="l" rtl="0" fontAlgn="ctr"/>
                      <a:r>
                        <a:rPr lang="en-US" sz="1100" u="none" strike="noStrike" dirty="0">
                          <a:effectLst/>
                        </a:rPr>
                        <a:t>Failed builds</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Number of build failures</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15%</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5%</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040505547"/>
                  </a:ext>
                </a:extLst>
              </a:tr>
            </a:tbl>
          </a:graphicData>
        </a:graphic>
      </p:graphicFrame>
    </p:spTree>
    <p:extLst>
      <p:ext uri="{BB962C8B-B14F-4D97-AF65-F5344CB8AC3E}">
        <p14:creationId xmlns:p14="http://schemas.microsoft.com/office/powerpoint/2010/main" val="267668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078" y="157683"/>
            <a:ext cx="10351843" cy="524078"/>
          </a:xfrm>
        </p:spPr>
        <p:txBody>
          <a:bodyPr>
            <a:normAutofit/>
          </a:bodyPr>
          <a:lstStyle/>
          <a:p>
            <a:r>
              <a:rPr lang="en-US" sz="2670" b="1" dirty="0">
                <a:solidFill>
                  <a:schemeClr val="accent1"/>
                </a:solidFill>
              </a:rPr>
              <a:t>Key Performance </a:t>
            </a:r>
            <a:r>
              <a:rPr lang="en-US" sz="2670" dirty="0">
                <a:solidFill>
                  <a:schemeClr val="accent1"/>
                </a:solidFill>
              </a:rPr>
              <a:t>I</a:t>
            </a:r>
            <a:r>
              <a:rPr lang="en-US" sz="2670" b="1" dirty="0">
                <a:solidFill>
                  <a:schemeClr val="accent1"/>
                </a:solidFill>
              </a:rPr>
              <a:t>ndicators – Application Development</a:t>
            </a:r>
          </a:p>
        </p:txBody>
      </p:sp>
      <p:graphicFrame>
        <p:nvGraphicFramePr>
          <p:cNvPr id="5" name="Table 2"/>
          <p:cNvGraphicFramePr>
            <a:graphicFrameLocks noGrp="1"/>
          </p:cNvGraphicFramePr>
          <p:nvPr>
            <p:extLst>
              <p:ext uri="{D42A27DB-BD31-4B8C-83A1-F6EECF244321}">
                <p14:modId xmlns:p14="http://schemas.microsoft.com/office/powerpoint/2010/main" val="2708378776"/>
              </p:ext>
            </p:extLst>
          </p:nvPr>
        </p:nvGraphicFramePr>
        <p:xfrm>
          <a:off x="0" y="562708"/>
          <a:ext cx="12192001" cy="5386450"/>
        </p:xfrm>
        <a:graphic>
          <a:graphicData uri="http://schemas.openxmlformats.org/drawingml/2006/table">
            <a:tbl>
              <a:tblPr bandRow="1">
                <a:tableStyleId>{5C22544A-7EE6-4342-B048-85BDC9FD1C3A}</a:tableStyleId>
              </a:tblPr>
              <a:tblGrid>
                <a:gridCol w="258348">
                  <a:extLst>
                    <a:ext uri="{9D8B030D-6E8A-4147-A177-3AD203B41FA5}">
                      <a16:colId xmlns:a16="http://schemas.microsoft.com/office/drawing/2014/main" xmlns="" val="20006"/>
                    </a:ext>
                  </a:extLst>
                </a:gridCol>
                <a:gridCol w="2228178">
                  <a:extLst>
                    <a:ext uri="{9D8B030D-6E8A-4147-A177-3AD203B41FA5}">
                      <a16:colId xmlns:a16="http://schemas.microsoft.com/office/drawing/2014/main" xmlns="" val="20000"/>
                    </a:ext>
                  </a:extLst>
                </a:gridCol>
                <a:gridCol w="1339715">
                  <a:extLst>
                    <a:ext uri="{9D8B030D-6E8A-4147-A177-3AD203B41FA5}">
                      <a16:colId xmlns:a16="http://schemas.microsoft.com/office/drawing/2014/main" xmlns="" val="20001"/>
                    </a:ext>
                  </a:extLst>
                </a:gridCol>
                <a:gridCol w="788064">
                  <a:extLst>
                    <a:ext uri="{9D8B030D-6E8A-4147-A177-3AD203B41FA5}">
                      <a16:colId xmlns:a16="http://schemas.microsoft.com/office/drawing/2014/main" xmlns="" val="20002"/>
                    </a:ext>
                  </a:extLst>
                </a:gridCol>
                <a:gridCol w="788064">
                  <a:extLst>
                    <a:ext uri="{9D8B030D-6E8A-4147-A177-3AD203B41FA5}">
                      <a16:colId xmlns:a16="http://schemas.microsoft.com/office/drawing/2014/main" xmlns="" val="20003"/>
                    </a:ext>
                  </a:extLst>
                </a:gridCol>
                <a:gridCol w="835586">
                  <a:extLst>
                    <a:ext uri="{9D8B030D-6E8A-4147-A177-3AD203B41FA5}">
                      <a16:colId xmlns:a16="http://schemas.microsoft.com/office/drawing/2014/main" xmlns="" val="20004"/>
                    </a:ext>
                  </a:extLst>
                </a:gridCol>
                <a:gridCol w="5954046">
                  <a:extLst>
                    <a:ext uri="{9D8B030D-6E8A-4147-A177-3AD203B41FA5}">
                      <a16:colId xmlns:a16="http://schemas.microsoft.com/office/drawing/2014/main" xmlns="" val="20005"/>
                    </a:ext>
                  </a:extLst>
                </a:gridCol>
              </a:tblGrid>
              <a:tr h="283903">
                <a:tc>
                  <a:txBody>
                    <a:bodyPr/>
                    <a:lstStyle/>
                    <a:p>
                      <a:pPr algn="ctr" fontAlgn="b"/>
                      <a:r>
                        <a:rPr lang="en-US" sz="1800" b="1" i="0" u="none" strike="noStrike" kern="1200" dirty="0">
                          <a:solidFill>
                            <a:schemeClr val="bg1"/>
                          </a:solidFill>
                          <a:effectLst/>
                          <a:latin typeface="+mj-lt"/>
                          <a:ea typeface="+mn-ea"/>
                          <a:cs typeface="+mn-cs"/>
                        </a:rPr>
                        <a:t>#</a:t>
                      </a:r>
                    </a:p>
                  </a:txBody>
                  <a:tcPr marL="9525" marR="9525" marT="9525" marB="0" anchor="ctr">
                    <a:solidFill>
                      <a:schemeClr val="accent1"/>
                    </a:solidFill>
                  </a:tcPr>
                </a:tc>
                <a:tc>
                  <a:txBody>
                    <a:bodyPr/>
                    <a:lstStyle/>
                    <a:p>
                      <a:pPr algn="l" fontAlgn="b"/>
                      <a:r>
                        <a:rPr lang="en-US" sz="1800" b="1" u="none" strike="noStrike" kern="1200" dirty="0">
                          <a:solidFill>
                            <a:schemeClr val="bg1"/>
                          </a:solidFill>
                          <a:effectLst/>
                        </a:rPr>
                        <a:t>Parameters</a:t>
                      </a:r>
                      <a:endParaRPr lang="en-US" sz="1800" b="1" i="0" u="none" strike="noStrike" kern="1200" dirty="0">
                        <a:solidFill>
                          <a:schemeClr val="bg1"/>
                        </a:solidFill>
                        <a:effectLst/>
                        <a:latin typeface="+mj-lt"/>
                        <a:ea typeface="+mn-ea"/>
                        <a:cs typeface="+mn-cs"/>
                      </a:endParaRPr>
                    </a:p>
                  </a:txBody>
                  <a:tcPr marL="9525" marR="9525" marT="9525" marB="0" anchor="ctr">
                    <a:solidFill>
                      <a:schemeClr val="accent1"/>
                    </a:solidFill>
                  </a:tcPr>
                </a:tc>
                <a:tc>
                  <a:txBody>
                    <a:bodyPr/>
                    <a:lstStyle/>
                    <a:p>
                      <a:pPr algn="ctr" fontAlgn="b"/>
                      <a:r>
                        <a:rPr lang="en-US" sz="1800" b="1" u="none" strike="noStrike" kern="1200" dirty="0">
                          <a:solidFill>
                            <a:schemeClr val="bg1"/>
                          </a:solidFill>
                          <a:effectLst/>
                        </a:rPr>
                        <a:t>Target</a:t>
                      </a:r>
                      <a:endParaRPr lang="en-US" sz="1800" b="1" i="0" u="none" strike="noStrike" kern="1200" dirty="0">
                        <a:solidFill>
                          <a:schemeClr val="bg1"/>
                        </a:solidFill>
                        <a:effectLst/>
                        <a:latin typeface="+mj-lt"/>
                        <a:ea typeface="+mn-ea"/>
                        <a:cs typeface="+mn-cs"/>
                      </a:endParaRPr>
                    </a:p>
                  </a:txBody>
                  <a:tcPr marL="9525" marR="9525" marT="9525" marB="0" anchor="ctr">
                    <a:solidFill>
                      <a:schemeClr val="accent1"/>
                    </a:solidFill>
                  </a:tcP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r>
                        <a:rPr lang="en-US" sz="1800" b="1" i="0" u="none" strike="noStrike" kern="1200" dirty="0" smtClean="0">
                          <a:solidFill>
                            <a:schemeClr val="bg1"/>
                          </a:solidFill>
                          <a:effectLst/>
                          <a:latin typeface="+mn-lt"/>
                          <a:ea typeface="+mn-ea"/>
                          <a:cs typeface="+mn-cs"/>
                        </a:rPr>
                        <a:t>Jul</a:t>
                      </a:r>
                      <a:endParaRPr lang="en-US" sz="1800" b="1" i="0" u="none" strike="noStrike" kern="1200" dirty="0">
                        <a:solidFill>
                          <a:schemeClr val="bg1"/>
                        </a:solidFill>
                        <a:effectLst/>
                        <a:latin typeface="+mn-lt"/>
                        <a:ea typeface="+mn-ea"/>
                        <a:cs typeface="+mn-cs"/>
                      </a:endParaRPr>
                    </a:p>
                  </a:txBody>
                  <a:tcPr marL="9525" marR="9525" marT="9525" marB="0" anchor="ctr">
                    <a:solidFill>
                      <a:schemeClr val="accent1"/>
                    </a:solidFill>
                  </a:tcP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r>
                        <a:rPr lang="en-US" sz="1800" b="1" i="0" u="none" strike="noStrike" kern="1200" dirty="0" smtClean="0">
                          <a:solidFill>
                            <a:schemeClr val="bg1"/>
                          </a:solidFill>
                          <a:effectLst/>
                          <a:latin typeface="+mn-lt"/>
                          <a:ea typeface="+mn-ea"/>
                          <a:cs typeface="+mn-cs"/>
                        </a:rPr>
                        <a:t>Aug</a:t>
                      </a:r>
                      <a:endParaRPr lang="en-US" sz="1800" b="1" i="0" u="none" strike="noStrike" kern="1200" dirty="0">
                        <a:solidFill>
                          <a:schemeClr val="bg1"/>
                        </a:solidFill>
                        <a:effectLst/>
                        <a:latin typeface="+mn-lt"/>
                        <a:ea typeface="+mn-ea"/>
                        <a:cs typeface="+mn-cs"/>
                      </a:endParaRPr>
                    </a:p>
                  </a:txBody>
                  <a:tcPr marL="9525" marR="9525" marT="9525" marB="0" anchor="ctr">
                    <a:solidFill>
                      <a:schemeClr val="accent1"/>
                    </a:solidFill>
                  </a:tcP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r>
                        <a:rPr lang="en-US" sz="1800" b="1" i="0" u="none" strike="noStrike" kern="1200" dirty="0" smtClean="0">
                          <a:solidFill>
                            <a:schemeClr val="bg1"/>
                          </a:solidFill>
                          <a:effectLst/>
                          <a:latin typeface="+mn-lt"/>
                          <a:ea typeface="+mn-ea"/>
                          <a:cs typeface="+mn-cs"/>
                        </a:rPr>
                        <a:t>Sept</a:t>
                      </a:r>
                      <a:endParaRPr lang="en-US" sz="1800" b="1" i="0" u="none" strike="noStrike" kern="1200" dirty="0">
                        <a:solidFill>
                          <a:schemeClr val="bg1"/>
                        </a:solidFill>
                        <a:effectLst/>
                        <a:latin typeface="+mn-lt"/>
                        <a:ea typeface="+mn-ea"/>
                        <a:cs typeface="+mn-cs"/>
                      </a:endParaRPr>
                    </a:p>
                  </a:txBody>
                  <a:tcPr marL="9525" marR="9525" marT="9525" marB="0" anchor="ctr">
                    <a:solidFill>
                      <a:schemeClr val="accent1"/>
                    </a:solidFill>
                  </a:tcPr>
                </a:tc>
                <a:tc>
                  <a:txBody>
                    <a:bodyPr/>
                    <a:lstStyle/>
                    <a:p>
                      <a:pPr algn="ctr" fontAlgn="b"/>
                      <a:r>
                        <a:rPr lang="en-US" sz="1800" b="1" i="0" u="none" strike="noStrike" kern="1200" dirty="0">
                          <a:solidFill>
                            <a:schemeClr val="bg1"/>
                          </a:solidFill>
                          <a:effectLst/>
                          <a:latin typeface="+mj-lt"/>
                          <a:ea typeface="+mn-ea"/>
                          <a:cs typeface="+mn-cs"/>
                        </a:rPr>
                        <a:t>Comments</a:t>
                      </a:r>
                    </a:p>
                  </a:txBody>
                  <a:tcPr marL="9525" marR="9525" marT="9525" marB="0" anchor="ctr">
                    <a:solidFill>
                      <a:schemeClr val="accent1"/>
                    </a:solidFill>
                  </a:tcPr>
                </a:tc>
                <a:extLst>
                  <a:ext uri="{0D108BD9-81ED-4DB2-BD59-A6C34878D82A}">
                    <a16:rowId xmlns:a16="http://schemas.microsoft.com/office/drawing/2014/main" xmlns="" val="10000"/>
                  </a:ext>
                </a:extLst>
              </a:tr>
              <a:tr h="222931">
                <a:tc>
                  <a:txBody>
                    <a:bodyPr/>
                    <a:lstStyle/>
                    <a:p>
                      <a:pPr algn="ctr" fontAlgn="b"/>
                      <a:r>
                        <a:rPr lang="en-US" sz="1400" b="1" i="0" u="none" strike="noStrike" kern="1200" dirty="0">
                          <a:solidFill>
                            <a:srgbClr val="0070C0"/>
                          </a:solidFill>
                          <a:effectLst/>
                          <a:latin typeface="+mj-lt"/>
                          <a:ea typeface="+mn-ea"/>
                          <a:cs typeface="+mn-cs"/>
                        </a:rPr>
                        <a:t>1</a:t>
                      </a:r>
                    </a:p>
                  </a:txBody>
                  <a:tcPr marL="9525" marR="9525" marT="9525" marB="0" anchor="ctr"/>
                </a:tc>
                <a:tc>
                  <a:txBody>
                    <a:bodyPr/>
                    <a:lstStyle/>
                    <a:p>
                      <a:pPr algn="l" fontAlgn="b"/>
                      <a:r>
                        <a:rPr lang="en-US" sz="1400" b="1" u="none" strike="noStrike" kern="1200" dirty="0">
                          <a:solidFill>
                            <a:srgbClr val="0070C0"/>
                          </a:solidFill>
                          <a:effectLst/>
                        </a:rPr>
                        <a:t> Schedule Adherence</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u="none" strike="noStrike" kern="1200" dirty="0">
                          <a:solidFill>
                            <a:srgbClr val="000000"/>
                          </a:solidFill>
                          <a:effectLst/>
                        </a:rPr>
                        <a:t>&gt;=95%</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endParaRPr lang="en-US" sz="1200" b="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1"/>
                  </a:ext>
                </a:extLst>
              </a:tr>
              <a:tr h="278658">
                <a:tc>
                  <a:txBody>
                    <a:bodyPr/>
                    <a:lstStyle/>
                    <a:p>
                      <a:pPr algn="ctr" fontAlgn="b"/>
                      <a:r>
                        <a:rPr lang="en-US" sz="1400" b="1" i="0" u="none" strike="noStrike" kern="1200" dirty="0">
                          <a:solidFill>
                            <a:srgbClr val="0070C0"/>
                          </a:solidFill>
                          <a:effectLst/>
                          <a:latin typeface="+mj-lt"/>
                          <a:ea typeface="+mn-ea"/>
                          <a:cs typeface="+mn-cs"/>
                        </a:rPr>
                        <a:t>2</a:t>
                      </a:r>
                    </a:p>
                  </a:txBody>
                  <a:tcPr marL="9525" marR="9525" marT="9525" marB="0" anchor="ctr"/>
                </a:tc>
                <a:tc>
                  <a:txBody>
                    <a:bodyPr/>
                    <a:lstStyle/>
                    <a:p>
                      <a:pPr algn="l" fontAlgn="b"/>
                      <a:r>
                        <a:rPr lang="en-US" sz="1400" b="1" u="none" strike="noStrike" kern="1200" dirty="0">
                          <a:solidFill>
                            <a:srgbClr val="0070C0"/>
                          </a:solidFill>
                          <a:effectLst/>
                        </a:rPr>
                        <a:t> Estimation Accuracy over/(under)</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algn="l" fontAlgn="b"/>
                      <a:r>
                        <a:rPr lang="en-US" sz="1200" b="0" i="0" u="none" strike="noStrike" kern="1200" dirty="0">
                          <a:solidFill>
                            <a:srgbClr val="000000"/>
                          </a:solidFill>
                          <a:effectLst/>
                          <a:latin typeface="+mj-lt"/>
                          <a:ea typeface="+mn-ea"/>
                          <a:cs typeface="+mn-cs"/>
                        </a:rPr>
                        <a:t> </a:t>
                      </a:r>
                    </a:p>
                  </a:txBody>
                  <a:tcPr marL="9525" marR="9525" marT="9525" marB="0" anchor="ctr"/>
                </a:tc>
                <a:extLst>
                  <a:ext uri="{0D108BD9-81ED-4DB2-BD59-A6C34878D82A}">
                    <a16:rowId xmlns:a16="http://schemas.microsoft.com/office/drawing/2014/main" xmlns="" val="10002"/>
                  </a:ext>
                </a:extLst>
              </a:tr>
              <a:tr h="558279">
                <a:tc>
                  <a:txBody>
                    <a:bodyPr/>
                    <a:lstStyle/>
                    <a:p>
                      <a:pPr algn="ctr" fontAlgn="b"/>
                      <a:r>
                        <a:rPr lang="en-US" sz="1400" b="1" i="0" u="none" strike="noStrike" kern="1200" dirty="0">
                          <a:solidFill>
                            <a:srgbClr val="0070C0"/>
                          </a:solidFill>
                          <a:effectLst/>
                          <a:latin typeface="+mj-lt"/>
                          <a:ea typeface="+mn-ea"/>
                          <a:cs typeface="+mn-cs"/>
                        </a:rPr>
                        <a:t>3</a:t>
                      </a:r>
                    </a:p>
                  </a:txBody>
                  <a:tcPr marL="9525" marR="9525" marT="9525" marB="0" anchor="ctr"/>
                </a:tc>
                <a:tc>
                  <a:txBody>
                    <a:bodyPr/>
                    <a:lstStyle/>
                    <a:p>
                      <a:pPr algn="l" fontAlgn="b"/>
                      <a:r>
                        <a:rPr lang="en-US" sz="1400" b="1" u="none" strike="noStrike" kern="1200" dirty="0">
                          <a:solidFill>
                            <a:srgbClr val="0070C0"/>
                          </a:solidFill>
                          <a:effectLst/>
                        </a:rPr>
                        <a:t> Defect Density</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0.02</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0.02</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0.02</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ctr"/>
                </a:tc>
                <a:tc>
                  <a:txBody>
                    <a:bodyPr/>
                    <a:lstStyle/>
                    <a:p>
                      <a:pPr marL="0" marR="0" lvl="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mn-ea"/>
                          <a:cs typeface="+mn-cs"/>
                        </a:rPr>
                        <a:t>Defect Density (QA + UAT) Per Unit Size. </a:t>
                      </a:r>
                      <a:endParaRPr lang="en-US" sz="1200" b="0" u="none" strike="noStrike" kern="1200" baseline="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3"/>
                  </a:ext>
                </a:extLst>
              </a:tr>
              <a:tr h="222931">
                <a:tc>
                  <a:txBody>
                    <a:bodyPr/>
                    <a:lstStyle/>
                    <a:p>
                      <a:pPr algn="ctr" fontAlgn="b"/>
                      <a:r>
                        <a:rPr lang="en-US" sz="1400" b="1" i="0" u="none" strike="noStrike" kern="1200" dirty="0">
                          <a:solidFill>
                            <a:srgbClr val="0070C0"/>
                          </a:solidFill>
                          <a:effectLst/>
                          <a:latin typeface="+mj-lt"/>
                          <a:ea typeface="+mn-ea"/>
                          <a:cs typeface="+mn-cs"/>
                        </a:rPr>
                        <a:t>4</a:t>
                      </a:r>
                    </a:p>
                  </a:txBody>
                  <a:tcPr marL="9525" marR="9525" marT="9525" marB="0" anchor="ctr"/>
                </a:tc>
                <a:tc>
                  <a:txBody>
                    <a:bodyPr/>
                    <a:lstStyle/>
                    <a:p>
                      <a:pPr algn="l" fontAlgn="b"/>
                      <a:r>
                        <a:rPr lang="en-US" sz="1400" b="1" u="none" strike="noStrike" kern="1200" dirty="0">
                          <a:solidFill>
                            <a:srgbClr val="0070C0"/>
                          </a:solidFill>
                          <a:effectLst/>
                        </a:rPr>
                        <a:t> Readiness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u="none" strike="noStrike" kern="1200" dirty="0">
                          <a:solidFill>
                            <a:srgbClr val="000000"/>
                          </a:solidFill>
                          <a:effectLst/>
                        </a:rPr>
                        <a:t>&gt;95%</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4"/>
                  </a:ext>
                </a:extLst>
              </a:tr>
              <a:tr h="222931">
                <a:tc>
                  <a:txBody>
                    <a:bodyPr/>
                    <a:lstStyle/>
                    <a:p>
                      <a:pPr algn="ctr" fontAlgn="b"/>
                      <a:r>
                        <a:rPr lang="en-US" sz="1400" b="1" i="0" u="none" strike="noStrike" kern="1200" dirty="0">
                          <a:solidFill>
                            <a:srgbClr val="0070C0"/>
                          </a:solidFill>
                          <a:effectLst/>
                          <a:latin typeface="+mj-lt"/>
                          <a:ea typeface="+mn-ea"/>
                          <a:cs typeface="+mn-cs"/>
                        </a:rPr>
                        <a:t>5</a:t>
                      </a:r>
                    </a:p>
                  </a:txBody>
                  <a:tcPr marL="9525" marR="9525" marT="9525" marB="0" anchor="ctr"/>
                </a:tc>
                <a:tc>
                  <a:txBody>
                    <a:bodyPr/>
                    <a:lstStyle/>
                    <a:p>
                      <a:pPr algn="l" fontAlgn="b"/>
                      <a:r>
                        <a:rPr lang="en-US" sz="1400" b="1" u="none" strike="noStrike" kern="1200" dirty="0">
                          <a:solidFill>
                            <a:srgbClr val="0070C0"/>
                          </a:solidFill>
                          <a:effectLst/>
                        </a:rPr>
                        <a:t> Change Requests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n-lt"/>
                          <a:ea typeface="+mn-ea"/>
                          <a:cs typeface="+mn-cs"/>
                        </a:rPr>
                        <a:t>10%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mn-ea"/>
                          <a:cs typeface="+mn-cs"/>
                        </a:rPr>
                        <a:t>(Effort of the Change Request/Total WR Effort) * 100</a:t>
                      </a:r>
                    </a:p>
                  </a:txBody>
                  <a:tcPr marL="9525" marR="9525" marT="9525" marB="0" anchor="ctr"/>
                </a:tc>
                <a:extLst>
                  <a:ext uri="{0D108BD9-81ED-4DB2-BD59-A6C34878D82A}">
                    <a16:rowId xmlns:a16="http://schemas.microsoft.com/office/drawing/2014/main" xmlns="" val="10005"/>
                  </a:ext>
                </a:extLst>
              </a:tr>
              <a:tr h="558279">
                <a:tc>
                  <a:txBody>
                    <a:bodyPr/>
                    <a:lstStyle/>
                    <a:p>
                      <a:pPr algn="ctr" fontAlgn="b"/>
                      <a:r>
                        <a:rPr lang="en-US" sz="1400" b="1" i="0" u="none" strike="noStrike" kern="1200" dirty="0">
                          <a:solidFill>
                            <a:srgbClr val="0070C0"/>
                          </a:solidFill>
                          <a:effectLst/>
                          <a:latin typeface="+mj-lt"/>
                          <a:ea typeface="+mn-ea"/>
                          <a:cs typeface="+mn-cs"/>
                        </a:rPr>
                        <a:t>6</a:t>
                      </a:r>
                    </a:p>
                  </a:txBody>
                  <a:tcPr marL="9525" marR="9525" marT="9525" marB="0" anchor="ctr"/>
                </a:tc>
                <a:tc>
                  <a:txBody>
                    <a:bodyPr/>
                    <a:lstStyle/>
                    <a:p>
                      <a:pPr algn="l" fontAlgn="b"/>
                      <a:r>
                        <a:rPr lang="en-US" sz="1400" b="1" u="none" strike="noStrike" kern="1200" dirty="0">
                          <a:solidFill>
                            <a:srgbClr val="0070C0"/>
                          </a:solidFill>
                          <a:effectLst/>
                        </a:rPr>
                        <a:t> Defect Injection Rate</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0.60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0.61</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0.61</a:t>
                      </a:r>
                    </a:p>
                  </a:txBody>
                  <a:tcPr marL="9525" marR="9525" marT="9525" marB="0" anchor="ctr"/>
                </a:tc>
                <a:tc>
                  <a:txBody>
                    <a:bodyPr/>
                    <a:lstStyle/>
                    <a:p>
                      <a:pPr algn="l" fontAlgn="b"/>
                      <a:r>
                        <a:rPr lang="en-US" sz="1200" b="0" u="none" strike="noStrike" kern="1200" baseline="0" dirty="0">
                          <a:solidFill>
                            <a:srgbClr val="000000"/>
                          </a:solidFill>
                          <a:effectLst/>
                          <a:latin typeface="+mn-lt"/>
                          <a:ea typeface="+mn-ea"/>
                          <a:cs typeface="+mn-cs"/>
                        </a:rPr>
                        <a:t>Number of defects injected during coding/Rework Effort of </a:t>
                      </a:r>
                      <a:r>
                        <a:rPr lang="en-US" sz="1200" b="0" u="none" strike="noStrike" kern="1200" baseline="0" dirty="0" smtClean="0">
                          <a:solidFill>
                            <a:srgbClr val="000000"/>
                          </a:solidFill>
                          <a:effectLst/>
                          <a:latin typeface="+mn-lt"/>
                          <a:ea typeface="+mn-ea"/>
                          <a:cs typeface="+mn-cs"/>
                        </a:rPr>
                        <a:t>coding</a:t>
                      </a:r>
                      <a:endParaRPr lang="en-US" sz="1200" b="0" u="none" strike="noStrike" kern="1200" baseline="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7"/>
                  </a:ext>
                </a:extLst>
              </a:tr>
              <a:tr h="375362">
                <a:tc>
                  <a:txBody>
                    <a:bodyPr/>
                    <a:lstStyle/>
                    <a:p>
                      <a:pPr algn="ctr" fontAlgn="b"/>
                      <a:r>
                        <a:rPr lang="en-US" sz="1400" b="1" i="0" u="none" strike="noStrike" kern="1200" dirty="0">
                          <a:solidFill>
                            <a:srgbClr val="0070C0"/>
                          </a:solidFill>
                          <a:effectLst/>
                          <a:latin typeface="+mj-lt"/>
                          <a:ea typeface="+mn-ea"/>
                          <a:cs typeface="+mn-cs"/>
                        </a:rPr>
                        <a:t>7</a:t>
                      </a:r>
                    </a:p>
                  </a:txBody>
                  <a:tcPr marL="9525" marR="9525" marT="9525" marB="0" anchor="ctr"/>
                </a:tc>
                <a:tc>
                  <a:txBody>
                    <a:bodyPr/>
                    <a:lstStyle/>
                    <a:p>
                      <a:pPr algn="l" fontAlgn="b"/>
                      <a:r>
                        <a:rPr lang="en-US" sz="1400" b="1" u="none" strike="noStrike" kern="1200" dirty="0">
                          <a:solidFill>
                            <a:srgbClr val="0070C0"/>
                          </a:solidFill>
                          <a:effectLst/>
                        </a:rPr>
                        <a:t> Delivered Defect Density</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0.23</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0.27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0.29</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ctr"/>
                </a:tc>
                <a:tc>
                  <a:txBody>
                    <a:bodyPr/>
                    <a:lstStyle/>
                    <a:p>
                      <a:pPr algn="l" fontAlgn="b"/>
                      <a:r>
                        <a:rPr lang="en-US" sz="1200" b="0" u="none" strike="noStrike" kern="1200" dirty="0">
                          <a:solidFill>
                            <a:srgbClr val="000000"/>
                          </a:solidFill>
                          <a:effectLst/>
                          <a:latin typeface="+mn-lt"/>
                          <a:ea typeface="+mn-ea"/>
                          <a:cs typeface="+mn-cs"/>
                        </a:rPr>
                        <a:t>Defect Density (QA + UAT) Per Unit Size</a:t>
                      </a:r>
                    </a:p>
                  </a:txBody>
                  <a:tcPr marL="9525" marR="9525" marT="9525" marB="0" anchor="ctr"/>
                </a:tc>
                <a:extLst>
                  <a:ext uri="{0D108BD9-81ED-4DB2-BD59-A6C34878D82A}">
                    <a16:rowId xmlns:a16="http://schemas.microsoft.com/office/drawing/2014/main" xmlns="" val="10008"/>
                  </a:ext>
                </a:extLst>
              </a:tr>
              <a:tr h="222931">
                <a:tc>
                  <a:txBody>
                    <a:bodyPr/>
                    <a:lstStyle/>
                    <a:p>
                      <a:pPr algn="ctr" fontAlgn="b"/>
                      <a:r>
                        <a:rPr lang="en-US" sz="1400" b="1" i="0" u="none" strike="noStrike" kern="1200" dirty="0">
                          <a:solidFill>
                            <a:srgbClr val="0070C0"/>
                          </a:solidFill>
                          <a:effectLst/>
                          <a:latin typeface="+mj-lt"/>
                          <a:ea typeface="+mn-ea"/>
                          <a:cs typeface="+mn-cs"/>
                        </a:rPr>
                        <a:t>8</a:t>
                      </a:r>
                    </a:p>
                  </a:txBody>
                  <a:tcPr marL="9525" marR="9525" marT="9525" marB="0" anchor="ctr"/>
                </a:tc>
                <a:tc>
                  <a:txBody>
                    <a:bodyPr/>
                    <a:lstStyle/>
                    <a:p>
                      <a:pPr algn="l" fontAlgn="b"/>
                      <a:r>
                        <a:rPr lang="en-US" sz="1400" b="1" u="none" strike="noStrike" kern="1200" dirty="0">
                          <a:solidFill>
                            <a:srgbClr val="0070C0"/>
                          </a:solidFill>
                          <a:effectLst/>
                        </a:rPr>
                        <a:t> Story Point Variance</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endParaRPr lang="en-US" sz="1400" b="0" i="0" u="none" strike="noStrike" kern="1200" dirty="0">
                        <a:solidFill>
                          <a:srgbClr val="000000"/>
                        </a:solidFill>
                        <a:effectLst/>
                        <a:latin typeface="+mn-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mn-ea"/>
                          <a:cs typeface="+mn-cs"/>
                        </a:rPr>
                        <a:t>Delivered vs Estimated Story Points</a:t>
                      </a:r>
                    </a:p>
                  </a:txBody>
                  <a:tcPr marL="9525" marR="9525" marT="9525" marB="0" anchor="ctr"/>
                </a:tc>
                <a:extLst>
                  <a:ext uri="{0D108BD9-81ED-4DB2-BD59-A6C34878D82A}">
                    <a16:rowId xmlns:a16="http://schemas.microsoft.com/office/drawing/2014/main" xmlns="" val="10009"/>
                  </a:ext>
                </a:extLst>
              </a:tr>
              <a:tr h="375362">
                <a:tc>
                  <a:txBody>
                    <a:bodyPr/>
                    <a:lstStyle/>
                    <a:p>
                      <a:pPr algn="ctr" fontAlgn="b"/>
                      <a:r>
                        <a:rPr lang="en-US" sz="1400" b="1" i="0" u="none" strike="noStrike" kern="1200" dirty="0">
                          <a:solidFill>
                            <a:srgbClr val="0070C0"/>
                          </a:solidFill>
                          <a:effectLst/>
                          <a:latin typeface="+mj-lt"/>
                          <a:ea typeface="+mn-ea"/>
                          <a:cs typeface="+mn-cs"/>
                        </a:rPr>
                        <a:t>9</a:t>
                      </a:r>
                    </a:p>
                  </a:txBody>
                  <a:tcPr marL="9525" marR="9525" marT="9525" marB="0" anchor="ctr"/>
                </a:tc>
                <a:tc>
                  <a:txBody>
                    <a:bodyPr/>
                    <a:lstStyle/>
                    <a:p>
                      <a:pPr algn="l" fontAlgn="b"/>
                      <a:r>
                        <a:rPr lang="en-US" sz="1400" b="1" u="none" strike="noStrike" kern="1200" dirty="0">
                          <a:solidFill>
                            <a:srgbClr val="0070C0"/>
                          </a:solidFill>
                          <a:effectLst/>
                        </a:rPr>
                        <a:t>  Productivity </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10.5</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9.3</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7.2</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l" fontAlgn="b"/>
                      <a:r>
                        <a:rPr lang="en-US" sz="1200" b="0" i="0" u="none" strike="noStrike" kern="1200" dirty="0">
                          <a:solidFill>
                            <a:srgbClr val="000000"/>
                          </a:solidFill>
                          <a:effectLst/>
                          <a:latin typeface="+mj-lt"/>
                          <a:ea typeface="+mn-ea"/>
                          <a:cs typeface="+mn-cs"/>
                        </a:rPr>
                        <a:t>(Total Story Points*8/160)/Total Persons in a month</a:t>
                      </a:r>
                    </a:p>
                    <a:p>
                      <a:pPr algn="l" fontAlgn="b"/>
                      <a:r>
                        <a:rPr lang="en-US" sz="1200" b="0" i="0" u="none" strike="noStrike" kern="1200" dirty="0">
                          <a:solidFill>
                            <a:srgbClr val="000000"/>
                          </a:solidFill>
                          <a:effectLst/>
                          <a:latin typeface="+mj-lt"/>
                          <a:ea typeface="+mn-ea"/>
                          <a:cs typeface="+mn-cs"/>
                        </a:rPr>
                        <a:t>We aim at maintaining at least 95% sustained productivity</a:t>
                      </a:r>
                    </a:p>
                  </a:txBody>
                  <a:tcPr marL="9525" marR="9525" marT="9525" marB="0" anchor="ctr"/>
                </a:tc>
                <a:extLst>
                  <a:ext uri="{0D108BD9-81ED-4DB2-BD59-A6C34878D82A}">
                    <a16:rowId xmlns:a16="http://schemas.microsoft.com/office/drawing/2014/main" xmlns="" val="10010"/>
                  </a:ext>
                </a:extLst>
              </a:tr>
              <a:tr h="222931">
                <a:tc>
                  <a:txBody>
                    <a:bodyPr/>
                    <a:lstStyle/>
                    <a:p>
                      <a:pPr algn="ctr" fontAlgn="b"/>
                      <a:r>
                        <a:rPr lang="en-US" sz="1400" b="1" i="0" u="none" strike="noStrike" kern="1200" dirty="0">
                          <a:solidFill>
                            <a:srgbClr val="0070C0"/>
                          </a:solidFill>
                          <a:effectLst/>
                          <a:latin typeface="+mj-lt"/>
                          <a:ea typeface="+mn-ea"/>
                          <a:cs typeface="+mn-cs"/>
                        </a:rPr>
                        <a:t>10</a:t>
                      </a:r>
                    </a:p>
                  </a:txBody>
                  <a:tcPr marL="9525" marR="9525" marT="9525" marB="0" anchor="ctr"/>
                </a:tc>
                <a:tc>
                  <a:txBody>
                    <a:bodyPr/>
                    <a:lstStyle/>
                    <a:p>
                      <a:pPr algn="l" fontAlgn="b"/>
                      <a:r>
                        <a:rPr lang="en-US" sz="1400" b="1" u="none" strike="noStrike" kern="1200" dirty="0">
                          <a:solidFill>
                            <a:srgbClr val="0070C0"/>
                          </a:solidFill>
                          <a:effectLst/>
                        </a:rPr>
                        <a:t>  Velocity</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67</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41</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37</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l" fontAlgn="b"/>
                      <a:r>
                        <a:rPr lang="en-US" sz="1200" b="0" i="0" u="none" strike="noStrike" kern="1200" dirty="0">
                          <a:solidFill>
                            <a:srgbClr val="000000"/>
                          </a:solidFill>
                          <a:effectLst/>
                          <a:latin typeface="+mj-lt"/>
                          <a:ea typeface="+mn-ea"/>
                          <a:cs typeface="+mn-cs"/>
                        </a:rPr>
                        <a:t>Number of Story Delivered Per month</a:t>
                      </a:r>
                    </a:p>
                  </a:txBody>
                  <a:tcPr marL="9525" marR="9525" marT="9525" marB="0" anchor="ctr"/>
                </a:tc>
                <a:extLst>
                  <a:ext uri="{0D108BD9-81ED-4DB2-BD59-A6C34878D82A}">
                    <a16:rowId xmlns:a16="http://schemas.microsoft.com/office/drawing/2014/main" xmlns="" val="10011"/>
                  </a:ext>
                </a:extLst>
              </a:tr>
              <a:tr h="649738">
                <a:tc>
                  <a:txBody>
                    <a:bodyPr/>
                    <a:lstStyle/>
                    <a:p>
                      <a:pPr algn="ctr" fontAlgn="b"/>
                      <a:r>
                        <a:rPr lang="en-US" sz="1400" b="1" i="0" u="none" strike="noStrike" kern="1200" dirty="0">
                          <a:solidFill>
                            <a:srgbClr val="0070C0"/>
                          </a:solidFill>
                          <a:effectLst/>
                          <a:latin typeface="+mj-lt"/>
                          <a:ea typeface="+mn-ea"/>
                          <a:cs typeface="+mn-cs"/>
                        </a:rPr>
                        <a:t>11</a:t>
                      </a:r>
                    </a:p>
                  </a:txBody>
                  <a:tcPr marL="9525" marR="9525" marT="9525" marB="0" anchor="ctr"/>
                </a:tc>
                <a:tc>
                  <a:txBody>
                    <a:bodyPr/>
                    <a:lstStyle/>
                    <a:p>
                      <a:pPr algn="l" fontAlgn="b"/>
                      <a:r>
                        <a:rPr lang="en-US" sz="1400" b="1" u="none" strike="noStrike" kern="1200" dirty="0">
                          <a:solidFill>
                            <a:srgbClr val="0070C0"/>
                          </a:solidFill>
                          <a:effectLst/>
                        </a:rPr>
                        <a:t> Done User Stories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p>
                      <a:pPr marL="0" marR="0" lvl="0" indent="0" algn="ctr" defTabSz="932962"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Wingdings" panose="05000000000000000000" pitchFamily="2" charset="2"/>
                        <a:ea typeface="+mn-ea"/>
                        <a:cs typeface="+mn-cs"/>
                      </a:endParaRPr>
                    </a:p>
                  </a:txBody>
                  <a:tcPr marL="9525" marR="9525" marT="9525" marB="0" anchor="ctr"/>
                </a:tc>
                <a:tc>
                  <a:txBody>
                    <a:bodyPr/>
                    <a:lstStyle/>
                    <a:p>
                      <a:pPr algn="l" fontAlgn="b"/>
                      <a:r>
                        <a:rPr lang="en-US" sz="1200" b="0" u="none" strike="noStrike" kern="1200" dirty="0">
                          <a:solidFill>
                            <a:srgbClr val="000000"/>
                          </a:solidFill>
                          <a:effectLst/>
                          <a:latin typeface="+mn-lt"/>
                          <a:ea typeface="+mn-ea"/>
                          <a:cs typeface="+mn-cs"/>
                        </a:rPr>
                        <a:t>(User Stories Delivered/User Stories Planned)* 100</a:t>
                      </a:r>
                    </a:p>
                  </a:txBody>
                  <a:tcPr marL="9525" marR="9525" marT="9525" marB="0" anchor="ctr"/>
                </a:tc>
                <a:extLst>
                  <a:ext uri="{0D108BD9-81ED-4DB2-BD59-A6C34878D82A}">
                    <a16:rowId xmlns:a16="http://schemas.microsoft.com/office/drawing/2014/main" xmlns="" val="10012"/>
                  </a:ext>
                </a:extLst>
              </a:tr>
              <a:tr h="375362">
                <a:tc>
                  <a:txBody>
                    <a:bodyPr/>
                    <a:lstStyle/>
                    <a:p>
                      <a:pPr algn="ctr" fontAlgn="b"/>
                      <a:r>
                        <a:rPr lang="en-US" sz="1400" b="1" i="0" u="none" strike="noStrike" kern="1200" dirty="0">
                          <a:solidFill>
                            <a:srgbClr val="0070C0"/>
                          </a:solidFill>
                          <a:effectLst/>
                          <a:latin typeface="+mj-lt"/>
                          <a:ea typeface="+mn-ea"/>
                          <a:cs typeface="+mn-cs"/>
                        </a:rPr>
                        <a:t>12</a:t>
                      </a:r>
                    </a:p>
                  </a:txBody>
                  <a:tcPr marL="9525" marR="9525" marT="9525" marB="0" anchor="ctr"/>
                </a:tc>
                <a:tc>
                  <a:txBody>
                    <a:bodyPr/>
                    <a:lstStyle/>
                    <a:p>
                      <a:pPr algn="l" fontAlgn="b"/>
                      <a:r>
                        <a:rPr lang="en-US" sz="1400" b="1" i="0" u="none" strike="noStrike" kern="1200" dirty="0">
                          <a:solidFill>
                            <a:srgbClr val="0070C0"/>
                          </a:solidFill>
                          <a:effectLst/>
                          <a:latin typeface="+mj-lt"/>
                          <a:ea typeface="+mn-ea"/>
                          <a:cs typeface="+mn-cs"/>
                        </a:rPr>
                        <a:t> Code Quality Change</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&lt;=2</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l" defTabSz="932962" rtl="0" eaLnBrk="1" fontAlgn="b" latinLnBrk="0" hangingPunct="1">
                        <a:lnSpc>
                          <a:spcPct val="100000"/>
                        </a:lnSpc>
                        <a:spcBef>
                          <a:spcPts val="0"/>
                        </a:spcBef>
                        <a:spcAft>
                          <a:spcPts val="0"/>
                        </a:spcAft>
                        <a:buClrTx/>
                        <a:buSzTx/>
                        <a:buFontTx/>
                        <a:buNone/>
                        <a:tabLst/>
                        <a:defRPr/>
                      </a:pPr>
                      <a:r>
                        <a:rPr lang="en-US" sz="1200" b="0" u="none" strike="noStrike" kern="1200" dirty="0">
                          <a:solidFill>
                            <a:srgbClr val="000000"/>
                          </a:solidFill>
                          <a:effectLst/>
                          <a:latin typeface="+mn-lt"/>
                          <a:ea typeface="+mn-ea"/>
                          <a:cs typeface="+mn-cs"/>
                        </a:rPr>
                        <a:t># of Emergency Code changes within 5 days of Code Delivery per Application tracked per Quarter =&gt; Warranty Period for Code Changes</a:t>
                      </a:r>
                    </a:p>
                  </a:txBody>
                  <a:tcPr marL="9525" marR="9525" marT="9525" marB="0" anchor="ctr"/>
                </a:tc>
                <a:extLst>
                  <a:ext uri="{0D108BD9-81ED-4DB2-BD59-A6C34878D82A}">
                    <a16:rowId xmlns:a16="http://schemas.microsoft.com/office/drawing/2014/main" xmlns="" val="1837130797"/>
                  </a:ext>
                </a:extLst>
              </a:tr>
              <a:tr h="222931">
                <a:tc>
                  <a:txBody>
                    <a:bodyPr/>
                    <a:lstStyle/>
                    <a:p>
                      <a:pPr algn="ctr" fontAlgn="b"/>
                      <a:r>
                        <a:rPr lang="en-US" sz="1400" b="1" i="0" u="none" strike="noStrike" kern="1200" dirty="0">
                          <a:solidFill>
                            <a:srgbClr val="0070C0"/>
                          </a:solidFill>
                          <a:effectLst/>
                          <a:latin typeface="+mj-lt"/>
                          <a:ea typeface="+mn-ea"/>
                          <a:cs typeface="+mn-cs"/>
                        </a:rPr>
                        <a:t>13</a:t>
                      </a:r>
                    </a:p>
                  </a:txBody>
                  <a:tcPr marL="9525" marR="9525" marT="9525" marB="0" anchor="ctr"/>
                </a:tc>
                <a:tc>
                  <a:txBody>
                    <a:bodyPr/>
                    <a:lstStyle/>
                    <a:p>
                      <a:pPr algn="l" fontAlgn="b"/>
                      <a:r>
                        <a:rPr lang="en-US" sz="1400" b="1" u="none" strike="noStrike" kern="1200" dirty="0">
                          <a:solidFill>
                            <a:srgbClr val="0070C0"/>
                          </a:solidFill>
                          <a:effectLst/>
                        </a:rPr>
                        <a:t> Rework</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&lt;30%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9%</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j-lt"/>
                          <a:ea typeface="+mn-ea"/>
                          <a:cs typeface="+mn-cs"/>
                        </a:rPr>
                        <a:t>Relates to the defect density metrics and hence the rework effort</a:t>
                      </a:r>
                    </a:p>
                  </a:txBody>
                  <a:tcPr marL="9525" marR="9525" marT="9525" marB="0" anchor="ctr"/>
                </a:tc>
                <a:extLst>
                  <a:ext uri="{0D108BD9-81ED-4DB2-BD59-A6C34878D82A}">
                    <a16:rowId xmlns:a16="http://schemas.microsoft.com/office/drawing/2014/main" xmlns="" val="10013"/>
                  </a:ext>
                </a:extLst>
              </a:tr>
              <a:tr h="436334">
                <a:tc>
                  <a:txBody>
                    <a:bodyPr/>
                    <a:lstStyle/>
                    <a:p>
                      <a:pPr algn="ctr" fontAlgn="b"/>
                      <a:r>
                        <a:rPr lang="en-US" sz="1400" b="1" i="0" u="none" strike="noStrike" kern="1200" dirty="0">
                          <a:solidFill>
                            <a:srgbClr val="0070C0"/>
                          </a:solidFill>
                          <a:effectLst/>
                          <a:latin typeface="+mj-lt"/>
                          <a:ea typeface="+mn-ea"/>
                          <a:cs typeface="+mn-cs"/>
                        </a:rPr>
                        <a:t>14</a:t>
                      </a:r>
                    </a:p>
                  </a:txBody>
                  <a:tcPr marL="9525" marR="9525" marT="9525" marB="0" anchor="ctr"/>
                </a:tc>
                <a:tc>
                  <a:txBody>
                    <a:bodyPr/>
                    <a:lstStyle/>
                    <a:p>
                      <a:pPr algn="l" fontAlgn="b"/>
                      <a:r>
                        <a:rPr lang="en-US" sz="1400" b="1" u="none" strike="noStrike" kern="1200" dirty="0">
                          <a:solidFill>
                            <a:srgbClr val="0070C0"/>
                          </a:solidFill>
                          <a:effectLst/>
                        </a:rPr>
                        <a:t> Testing Effectiveness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100%</a:t>
                      </a: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99%</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97%</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smtClean="0">
                          <a:solidFill>
                            <a:srgbClr val="000000"/>
                          </a:solidFill>
                          <a:effectLst/>
                          <a:latin typeface="+mj-lt"/>
                          <a:ea typeface="+mn-ea"/>
                          <a:cs typeface="+mn-cs"/>
                        </a:rPr>
                        <a:t>95%</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l" fontAlgn="b"/>
                      <a:r>
                        <a:rPr lang="en-US" sz="1400" b="0" i="0" u="none" strike="noStrike" kern="1200" dirty="0">
                          <a:solidFill>
                            <a:srgbClr val="000000"/>
                          </a:solidFill>
                          <a:effectLst/>
                          <a:latin typeface="+mj-lt"/>
                          <a:ea typeface="+mn-ea"/>
                          <a:cs typeface="+mn-cs"/>
                        </a:rPr>
                        <a:t>Objective is to ensure 100% test effectiveness</a:t>
                      </a:r>
                    </a:p>
                  </a:txBody>
                  <a:tcPr marL="9525" marR="9525" marT="9525" marB="0" anchor="ctr"/>
                </a:tc>
                <a:extLst>
                  <a:ext uri="{0D108BD9-81ED-4DB2-BD59-A6C34878D82A}">
                    <a16:rowId xmlns:a16="http://schemas.microsoft.com/office/drawing/2014/main" xmlns="" val="10014"/>
                  </a:ext>
                </a:extLst>
              </a:tr>
            </a:tbl>
          </a:graphicData>
        </a:graphic>
      </p:graphicFrame>
      <p:sp>
        <p:nvSpPr>
          <p:cNvPr id="6" name="Slide Number Placeholder 3">
            <a:extLst>
              <a:ext uri="{FF2B5EF4-FFF2-40B4-BE49-F238E27FC236}">
                <a16:creationId xmlns:a16="http://schemas.microsoft.com/office/drawing/2014/main" xmlns="" id="{E49FD155-AF00-4BC8-8652-883B8FEEA5D3}"/>
              </a:ext>
            </a:extLst>
          </p:cNvPr>
          <p:cNvSpPr txBox="1">
            <a:spLocks/>
          </p:cNvSpPr>
          <p:nvPr/>
        </p:nvSpPr>
        <p:spPr>
          <a:xfrm>
            <a:off x="11444193" y="52654"/>
            <a:ext cx="583684" cy="2814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mtClean="0"/>
              <a:pPr/>
              <a:t>15</a:t>
            </a:fld>
            <a:endParaRPr lang="en-US" dirty="0"/>
          </a:p>
        </p:txBody>
      </p:sp>
    </p:spTree>
    <p:extLst>
      <p:ext uri="{BB962C8B-B14F-4D97-AF65-F5344CB8AC3E}">
        <p14:creationId xmlns:p14="http://schemas.microsoft.com/office/powerpoint/2010/main" val="7769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3"/>
          <p:cNvGraphicFramePr>
            <a:graphicFrameLocks noGrp="1"/>
          </p:cNvGraphicFramePr>
          <p:nvPr>
            <p:extLst>
              <p:ext uri="{D42A27DB-BD31-4B8C-83A1-F6EECF244321}">
                <p14:modId xmlns:p14="http://schemas.microsoft.com/office/powerpoint/2010/main" val="3631365388"/>
              </p:ext>
            </p:extLst>
          </p:nvPr>
        </p:nvGraphicFramePr>
        <p:xfrm>
          <a:off x="556233" y="788977"/>
          <a:ext cx="9797589" cy="5526804"/>
        </p:xfrm>
        <a:graphic>
          <a:graphicData uri="http://schemas.openxmlformats.org/drawingml/2006/table">
            <a:tbl>
              <a:tblPr firstRow="1" bandRow="1">
                <a:tableStyleId>{5C22544A-7EE6-4342-B048-85BDC9FD1C3A}</a:tableStyleId>
              </a:tblPr>
              <a:tblGrid>
                <a:gridCol w="1915355">
                  <a:extLst>
                    <a:ext uri="{9D8B030D-6E8A-4147-A177-3AD203B41FA5}">
                      <a16:colId xmlns:a16="http://schemas.microsoft.com/office/drawing/2014/main" xmlns="" val="20000"/>
                    </a:ext>
                  </a:extLst>
                </a:gridCol>
                <a:gridCol w="971455">
                  <a:extLst>
                    <a:ext uri="{9D8B030D-6E8A-4147-A177-3AD203B41FA5}">
                      <a16:colId xmlns:a16="http://schemas.microsoft.com/office/drawing/2014/main" xmlns="" val="20002"/>
                    </a:ext>
                  </a:extLst>
                </a:gridCol>
                <a:gridCol w="1008620">
                  <a:extLst>
                    <a:ext uri="{9D8B030D-6E8A-4147-A177-3AD203B41FA5}">
                      <a16:colId xmlns:a16="http://schemas.microsoft.com/office/drawing/2014/main" xmlns="" val="20003"/>
                    </a:ext>
                  </a:extLst>
                </a:gridCol>
                <a:gridCol w="1110333">
                  <a:extLst>
                    <a:ext uri="{9D8B030D-6E8A-4147-A177-3AD203B41FA5}">
                      <a16:colId xmlns:a16="http://schemas.microsoft.com/office/drawing/2014/main" xmlns="" val="20004"/>
                    </a:ext>
                  </a:extLst>
                </a:gridCol>
                <a:gridCol w="4791826">
                  <a:extLst>
                    <a:ext uri="{9D8B030D-6E8A-4147-A177-3AD203B41FA5}">
                      <a16:colId xmlns:a16="http://schemas.microsoft.com/office/drawing/2014/main" xmlns="" val="20005"/>
                    </a:ext>
                  </a:extLst>
                </a:gridCol>
              </a:tblGrid>
              <a:tr h="484417">
                <a:tc>
                  <a:txBody>
                    <a:bodyPr/>
                    <a:lstStyle/>
                    <a:p>
                      <a:pPr algn="ctr"/>
                      <a:r>
                        <a:rPr lang="en-US" sz="1400" dirty="0"/>
                        <a:t>Category</a:t>
                      </a:r>
                      <a:endParaRPr lang="en-US" sz="1400" dirty="0">
                        <a:latin typeface="+mj-lt"/>
                      </a:endParaRPr>
                    </a:p>
                  </a:txBody>
                  <a:tcPr anchor="ctr"/>
                </a:tc>
                <a:tc>
                  <a:txBody>
                    <a:bodyPr/>
                    <a:lstStyle/>
                    <a:p>
                      <a:pPr algn="l"/>
                      <a:r>
                        <a:rPr lang="en-US" sz="1400" dirty="0" smtClean="0">
                          <a:latin typeface="+mj-lt"/>
                        </a:rPr>
                        <a:t>Jul</a:t>
                      </a:r>
                      <a:endParaRPr lang="en-US" sz="1400" dirty="0">
                        <a:latin typeface="+mj-lt"/>
                      </a:endParaRPr>
                    </a:p>
                  </a:txBody>
                  <a:tcPr anchor="ctr"/>
                </a:tc>
                <a:tc>
                  <a:txBody>
                    <a:bodyPr/>
                    <a:lstStyle/>
                    <a:p>
                      <a:pPr algn="l"/>
                      <a:r>
                        <a:rPr lang="en-US" sz="1400" dirty="0" smtClean="0">
                          <a:latin typeface="+mj-lt"/>
                        </a:rPr>
                        <a:t>Aug</a:t>
                      </a:r>
                      <a:endParaRPr lang="en-US" sz="1400" dirty="0">
                        <a:latin typeface="+mj-lt"/>
                      </a:endParaRPr>
                    </a:p>
                  </a:txBody>
                  <a:tcPr anchor="ctr"/>
                </a:tc>
                <a:tc>
                  <a:txBody>
                    <a:bodyPr/>
                    <a:lstStyle/>
                    <a:p>
                      <a:pPr algn="l"/>
                      <a:r>
                        <a:rPr lang="en-US" sz="1400" dirty="0" smtClean="0">
                          <a:latin typeface="+mj-lt"/>
                        </a:rPr>
                        <a:t>Sep</a:t>
                      </a:r>
                      <a:endParaRPr lang="en-US" sz="1400" dirty="0">
                        <a:latin typeface="+mj-lt"/>
                      </a:endParaRPr>
                    </a:p>
                  </a:txBody>
                  <a:tcPr anchor="ctr"/>
                </a:tc>
                <a:tc>
                  <a:txBody>
                    <a:bodyPr/>
                    <a:lstStyle/>
                    <a:p>
                      <a:pPr algn="ctr"/>
                      <a:r>
                        <a:rPr lang="en-US" sz="1400" dirty="0"/>
                        <a:t>Comments</a:t>
                      </a:r>
                      <a:endParaRPr lang="en-US" sz="1400" dirty="0">
                        <a:latin typeface="+mj-lt"/>
                      </a:endParaRPr>
                    </a:p>
                  </a:txBody>
                  <a:tcPr anchor="ctr"/>
                </a:tc>
                <a:extLst>
                  <a:ext uri="{0D108BD9-81ED-4DB2-BD59-A6C34878D82A}">
                    <a16:rowId xmlns:a16="http://schemas.microsoft.com/office/drawing/2014/main" xmlns="" val="10000"/>
                  </a:ext>
                </a:extLst>
              </a:tr>
              <a:tr h="442117">
                <a:tc>
                  <a:txBody>
                    <a:bodyPr/>
                    <a:lstStyle/>
                    <a:p>
                      <a:pPr algn="l" rtl="0" fontAlgn="ctr"/>
                      <a:r>
                        <a:rPr lang="en-US" sz="1400" b="1" u="none" strike="noStrike" dirty="0">
                          <a:solidFill>
                            <a:srgbClr val="0070C0"/>
                          </a:solidFill>
                          <a:effectLst/>
                        </a:rPr>
                        <a:t>Overall Ticket Closure Rate</a:t>
                      </a:r>
                      <a:endParaRPr lang="en-US" sz="1400" b="1" i="0" u="none" strike="noStrike" dirty="0">
                        <a:solidFill>
                          <a:srgbClr val="0070C0"/>
                        </a:solidFill>
                        <a:effectLst/>
                        <a:latin typeface="+mj-lt"/>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99%</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98%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Tickets Closed/Total Open Tickets for the Application. </a:t>
                      </a:r>
                    </a:p>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Our objective is to improve to 80%</a:t>
                      </a:r>
                    </a:p>
                  </a:txBody>
                  <a:tcPr anchor="ctr"/>
                </a:tc>
                <a:extLst>
                  <a:ext uri="{0D108BD9-81ED-4DB2-BD59-A6C34878D82A}">
                    <a16:rowId xmlns:a16="http://schemas.microsoft.com/office/drawing/2014/main" xmlns="" val="10001"/>
                  </a:ext>
                </a:extLst>
              </a:tr>
              <a:tr h="795811">
                <a:tc>
                  <a:txBody>
                    <a:bodyPr/>
                    <a:lstStyle/>
                    <a:p>
                      <a:pPr algn="l" rtl="0" fontAlgn="ctr"/>
                      <a:r>
                        <a:rPr lang="en-US" sz="1400" b="1" u="none" strike="noStrike" dirty="0">
                          <a:solidFill>
                            <a:srgbClr val="0070C0"/>
                          </a:solidFill>
                          <a:effectLst/>
                        </a:rPr>
                        <a:t>Overall Ticket Inflow Rate</a:t>
                      </a: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24%</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58%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22%</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
                      </a:r>
                      <a:br>
                        <a:rPr lang="en-US" sz="1200" b="0" baseline="0" dirty="0">
                          <a:solidFill>
                            <a:srgbClr val="000000"/>
                          </a:solidFill>
                        </a:rPr>
                      </a:br>
                      <a:r>
                        <a:rPr lang="en-US" sz="1200" b="0" baseline="0" dirty="0">
                          <a:solidFill>
                            <a:srgbClr val="000000"/>
                          </a:solidFill>
                        </a:rPr>
                        <a:t>Tickets Opened per month/Total open tickets for the application</a:t>
                      </a:r>
                    </a:p>
                    <a:p>
                      <a:pPr marL="0" marR="0" lvl="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SLA Metrics not available since team is not using AYS and uses ETMS for Prod tickets</a:t>
                      </a:r>
                      <a:endParaRPr lang="en-US" sz="1200" b="0" kern="1200" baseline="0" dirty="0">
                        <a:solidFill>
                          <a:srgbClr val="000000"/>
                        </a:solidFill>
                        <a:latin typeface="+mn-lt"/>
                        <a:ea typeface="+mn-ea"/>
                        <a:cs typeface="+mn-cs"/>
                      </a:endParaRPr>
                    </a:p>
                  </a:txBody>
                  <a:tcPr anchor="ctr"/>
                </a:tc>
                <a:extLst>
                  <a:ext uri="{0D108BD9-81ED-4DB2-BD59-A6C34878D82A}">
                    <a16:rowId xmlns:a16="http://schemas.microsoft.com/office/drawing/2014/main" xmlns="" val="10002"/>
                  </a:ext>
                </a:extLst>
              </a:tr>
              <a:tr h="494356">
                <a:tc>
                  <a:txBody>
                    <a:bodyPr/>
                    <a:lstStyle/>
                    <a:p>
                      <a:pPr algn="l" rtl="0" fontAlgn="ctr"/>
                      <a:r>
                        <a:rPr lang="en-US" sz="1400" b="1" i="0" u="none" strike="noStrike" kern="1200" dirty="0">
                          <a:solidFill>
                            <a:srgbClr val="0070C0"/>
                          </a:solidFill>
                          <a:effectLst/>
                          <a:latin typeface="+mn-lt"/>
                          <a:ea typeface="+mn-ea"/>
                          <a:cs typeface="+mn-cs"/>
                        </a:rPr>
                        <a:t>P1 Tickets Closure Rate</a:t>
                      </a: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P1 Tickets Closed/Total Open Tickets for the Application</a:t>
                      </a:r>
                      <a:endParaRPr lang="en-US" sz="1200" b="0" kern="1200" baseline="0" dirty="0">
                        <a:solidFill>
                          <a:srgbClr val="000000"/>
                        </a:solidFill>
                        <a:latin typeface="+mn-lt"/>
                        <a:ea typeface="+mn-ea"/>
                        <a:cs typeface="+mn-cs"/>
                      </a:endParaRPr>
                    </a:p>
                  </a:txBody>
                  <a:tcPr anchor="ctr"/>
                </a:tc>
                <a:extLst>
                  <a:ext uri="{0D108BD9-81ED-4DB2-BD59-A6C34878D82A}">
                    <a16:rowId xmlns:a16="http://schemas.microsoft.com/office/drawing/2014/main" xmlns="" val="3264807517"/>
                  </a:ext>
                </a:extLst>
              </a:tr>
              <a:tr h="628175">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400" b="1" i="0" u="none" strike="noStrike" kern="1200" dirty="0">
                          <a:solidFill>
                            <a:srgbClr val="0070C0"/>
                          </a:solidFill>
                          <a:effectLst/>
                          <a:latin typeface="+mn-lt"/>
                          <a:ea typeface="+mn-ea"/>
                          <a:cs typeface="+mn-cs"/>
                        </a:rPr>
                        <a:t/>
                      </a:r>
                      <a:br>
                        <a:rPr lang="en-US" sz="1400" b="1" i="0" u="none" strike="noStrike" kern="1200" dirty="0">
                          <a:solidFill>
                            <a:srgbClr val="0070C0"/>
                          </a:solidFill>
                          <a:effectLst/>
                          <a:latin typeface="+mn-lt"/>
                          <a:ea typeface="+mn-ea"/>
                          <a:cs typeface="+mn-cs"/>
                        </a:rPr>
                      </a:br>
                      <a:r>
                        <a:rPr lang="en-US" sz="1400" b="1" i="0" u="none" strike="noStrike" kern="1200" dirty="0">
                          <a:solidFill>
                            <a:srgbClr val="0070C0"/>
                          </a:solidFill>
                          <a:effectLst/>
                          <a:latin typeface="+mn-lt"/>
                          <a:ea typeface="+mn-ea"/>
                          <a:cs typeface="+mn-cs"/>
                        </a:rPr>
                        <a:t>P1 Tickets Inflow Rate</a:t>
                      </a:r>
                    </a:p>
                    <a:p>
                      <a:pPr algn="l" rtl="0" fontAlgn="ct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88%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52%</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84%</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P1 Tickets Opened /Total Open Tickets Open for the Application</a:t>
                      </a:r>
                    </a:p>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baseline="0" dirty="0">
                        <a:solidFill>
                          <a:srgbClr val="000000"/>
                        </a:solidFill>
                        <a:latin typeface="+mn-lt"/>
                        <a:ea typeface="+mn-ea"/>
                        <a:cs typeface="+mn-cs"/>
                      </a:endParaRPr>
                    </a:p>
                  </a:txBody>
                  <a:tcPr anchor="ctr"/>
                </a:tc>
                <a:extLst>
                  <a:ext uri="{0D108BD9-81ED-4DB2-BD59-A6C34878D82A}">
                    <a16:rowId xmlns:a16="http://schemas.microsoft.com/office/drawing/2014/main" xmlns="" val="2169824221"/>
                  </a:ext>
                </a:extLst>
              </a:tr>
              <a:tr h="623505">
                <a:tc>
                  <a:txBody>
                    <a:bodyPr/>
                    <a:lstStyle/>
                    <a:p>
                      <a:pPr algn="l" rtl="0" fontAlgn="ctr"/>
                      <a:r>
                        <a:rPr lang="en-US" sz="1400" b="1" u="none" strike="noStrike" dirty="0">
                          <a:solidFill>
                            <a:srgbClr val="0070C0"/>
                          </a:solidFill>
                          <a:effectLst/>
                        </a:rPr>
                        <a:t>Bug Fix Productivity</a:t>
                      </a:r>
                      <a:endParaRPr lang="en-US" sz="1400" b="1" i="0" u="none" strike="noStrike" dirty="0">
                        <a:solidFill>
                          <a:srgbClr val="0070C0"/>
                        </a:solidFill>
                        <a:effectLst/>
                        <a:latin typeface="+mj-lt"/>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23.2</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24.9</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21.0</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mj-lt"/>
                        <a:buNone/>
                        <a:tabLst/>
                        <a:defRPr/>
                      </a:pPr>
                      <a:r>
                        <a:rPr lang="en-US" sz="1200" b="0" dirty="0">
                          <a:solidFill>
                            <a:srgbClr val="000000"/>
                          </a:solidFill>
                        </a:rPr>
                        <a:t>Total No. of Bugs Fixed  /Person Month</a:t>
                      </a:r>
                    </a:p>
                    <a:p>
                      <a:pPr marL="0" marR="0" indent="0" algn="l" defTabSz="932962" rtl="0" eaLnBrk="1" fontAlgn="auto" latinLnBrk="0" hangingPunct="1">
                        <a:lnSpc>
                          <a:spcPct val="100000"/>
                        </a:lnSpc>
                        <a:spcBef>
                          <a:spcPts val="0"/>
                        </a:spcBef>
                        <a:spcAft>
                          <a:spcPts val="0"/>
                        </a:spcAft>
                        <a:buClrTx/>
                        <a:buSzTx/>
                        <a:buFont typeface="+mj-lt"/>
                        <a:buNone/>
                        <a:tabLst/>
                        <a:defRPr/>
                      </a:pPr>
                      <a:r>
                        <a:rPr lang="en-US" sz="1200" b="0" dirty="0">
                          <a:solidFill>
                            <a:srgbClr val="000000"/>
                          </a:solidFill>
                        </a:rPr>
                        <a:t>Internal target is to maintain 25</a:t>
                      </a:r>
                    </a:p>
                  </a:txBody>
                  <a:tcPr anchor="ctr"/>
                </a:tc>
                <a:extLst>
                  <a:ext uri="{0D108BD9-81ED-4DB2-BD59-A6C34878D82A}">
                    <a16:rowId xmlns:a16="http://schemas.microsoft.com/office/drawing/2014/main" xmlns="" val="10003"/>
                  </a:ext>
                </a:extLst>
              </a:tr>
              <a:tr h="707387">
                <a:tc>
                  <a:txBody>
                    <a:bodyPr/>
                    <a:lstStyle/>
                    <a:p>
                      <a:pPr algn="l" rtl="0" fontAlgn="ctr"/>
                      <a:r>
                        <a:rPr lang="en-US" sz="1400" b="1" u="none" strike="noStrike" kern="1200" dirty="0">
                          <a:solidFill>
                            <a:srgbClr val="0070C0"/>
                          </a:solidFill>
                          <a:effectLst/>
                        </a:rPr>
                        <a:t>Aging View of Tickets </a:t>
                      </a:r>
                      <a:endParaRPr lang="en-US" sz="1400" b="1" i="0" u="none" strike="noStrike" dirty="0">
                        <a:solidFill>
                          <a:srgbClr val="0070C0"/>
                        </a:solidFill>
                        <a:effectLst/>
                        <a:latin typeface="+mj-lt"/>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2.67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329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4.2</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2.2</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indent="0" algn="l" defTabSz="932962" rtl="0" eaLnBrk="1" fontAlgn="auto" latinLnBrk="0" hangingPunct="1">
                        <a:lnSpc>
                          <a:spcPct val="100000"/>
                        </a:lnSpc>
                        <a:spcBef>
                          <a:spcPts val="0"/>
                        </a:spcBef>
                        <a:spcAft>
                          <a:spcPts val="0"/>
                        </a:spcAft>
                        <a:buClrTx/>
                        <a:buSzTx/>
                        <a:buFontTx/>
                        <a:buNone/>
                        <a:tabLst/>
                        <a:defRPr/>
                      </a:pPr>
                      <a:r>
                        <a:rPr lang="en-US" sz="1200" b="0" u="none" strike="noStrike" kern="1200" dirty="0">
                          <a:solidFill>
                            <a:srgbClr val="000000"/>
                          </a:solidFill>
                          <a:effectLst/>
                          <a:latin typeface="+mn-lt"/>
                          <a:ea typeface="+mn-ea"/>
                          <a:cs typeface="+mn-cs"/>
                        </a:rPr>
                        <a:t>Monthly average age of tickets</a:t>
                      </a:r>
                    </a:p>
                    <a:p>
                      <a:pPr marL="0" marR="0" indent="0" algn="l" defTabSz="932962" rtl="0" eaLnBrk="1" fontAlgn="auto" latinLnBrk="0" hangingPunct="1">
                        <a:lnSpc>
                          <a:spcPct val="100000"/>
                        </a:lnSpc>
                        <a:spcBef>
                          <a:spcPts val="0"/>
                        </a:spcBef>
                        <a:spcAft>
                          <a:spcPts val="0"/>
                        </a:spcAft>
                        <a:buClrTx/>
                        <a:buSzTx/>
                        <a:buFontTx/>
                        <a:buNone/>
                        <a:tabLst/>
                        <a:defRPr/>
                      </a:pPr>
                      <a:r>
                        <a:rPr lang="en-US" sz="1200" b="0" u="none" strike="noStrike" kern="1200" dirty="0">
                          <a:solidFill>
                            <a:srgbClr val="000000"/>
                          </a:solidFill>
                          <a:effectLst/>
                          <a:latin typeface="+mn-lt"/>
                          <a:ea typeface="+mn-ea"/>
                          <a:cs typeface="+mn-cs"/>
                        </a:rPr>
                        <a:t>Verizon recommended age – not greater than 7 Days average age</a:t>
                      </a:r>
                    </a:p>
                  </a:txBody>
                  <a:tcPr anchor="ctr"/>
                </a:tc>
                <a:extLst>
                  <a:ext uri="{0D108BD9-81ED-4DB2-BD59-A6C34878D82A}">
                    <a16:rowId xmlns:a16="http://schemas.microsoft.com/office/drawing/2014/main" xmlns="" val="10004"/>
                  </a:ext>
                </a:extLst>
              </a:tr>
              <a:tr h="707387">
                <a:tc>
                  <a:txBody>
                    <a:bodyPr/>
                    <a:lstStyle/>
                    <a:p>
                      <a:pPr marL="0" marR="0" lvl="0" indent="0" algn="l" defTabSz="1219170" rtl="0" eaLnBrk="1" fontAlgn="b" latinLnBrk="0" hangingPunct="1">
                        <a:lnSpc>
                          <a:spcPct val="100000"/>
                        </a:lnSpc>
                        <a:spcBef>
                          <a:spcPts val="0"/>
                        </a:spcBef>
                        <a:spcAft>
                          <a:spcPts val="0"/>
                        </a:spcAft>
                        <a:buClrTx/>
                        <a:buSzTx/>
                        <a:buFontTx/>
                        <a:buNone/>
                        <a:tabLst/>
                        <a:defRPr/>
                      </a:pPr>
                      <a:r>
                        <a:rPr lang="en-US" sz="1400" b="1" u="none" strike="noStrike" dirty="0">
                          <a:solidFill>
                            <a:srgbClr val="0070C0"/>
                          </a:solidFill>
                          <a:effectLst/>
                        </a:rPr>
                        <a:t>Security Vulnerabilities</a:t>
                      </a: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Fortify-0</a:t>
                      </a: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mn-lt"/>
                          <a:ea typeface="+mn-ea"/>
                          <a:cs typeface="+mn-cs"/>
                        </a:rPr>
                        <a:t>Blackduck</a:t>
                      </a:r>
                      <a:r>
                        <a:rPr kumimoji="0" lang="en-US" sz="1400" b="0" i="0" u="none" strike="noStrike" kern="1200" cap="none" spc="0" normalizeH="0" baseline="0" noProof="0" dirty="0">
                          <a:ln>
                            <a:noFill/>
                          </a:ln>
                          <a:solidFill>
                            <a:srgbClr val="000000"/>
                          </a:solidFill>
                          <a:effectLst/>
                          <a:uLnTx/>
                          <a:uFillTx/>
                          <a:latin typeface="+mn-lt"/>
                          <a:ea typeface="+mn-ea"/>
                          <a:cs typeface="+mn-cs"/>
                        </a:rPr>
                        <a:t>- 758</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Fortify-0</a:t>
                      </a: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Blackduck-433</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Fortify-0</a:t>
                      </a: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Blackduck-380</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strike="noStrike" kern="1200" dirty="0">
                          <a:solidFill>
                            <a:srgbClr val="000000"/>
                          </a:solidFill>
                          <a:effectLst/>
                          <a:latin typeface="+mn-lt"/>
                          <a:ea typeface="+mn-ea"/>
                          <a:cs typeface="+mn-cs"/>
                        </a:rPr>
                        <a:t>Critical, High, Medium, Low Fortify/Black duck Vulnerabilities</a:t>
                      </a:r>
                    </a:p>
                  </a:txBody>
                  <a:tcPr anchor="ctr"/>
                </a:tc>
                <a:extLst>
                  <a:ext uri="{0D108BD9-81ED-4DB2-BD59-A6C34878D82A}">
                    <a16:rowId xmlns:a16="http://schemas.microsoft.com/office/drawing/2014/main" xmlns="" val="10005"/>
                  </a:ext>
                </a:extLst>
              </a:tr>
              <a:tr h="531721">
                <a:tc>
                  <a:txBody>
                    <a:bodyPr/>
                    <a:lstStyle/>
                    <a:p>
                      <a:pPr algn="l" fontAlgn="b"/>
                      <a:r>
                        <a:rPr lang="en-US" sz="1400" b="1" u="none" strike="noStrike" kern="1200" dirty="0">
                          <a:solidFill>
                            <a:srgbClr val="0070C0"/>
                          </a:solidFill>
                          <a:effectLst/>
                        </a:rPr>
                        <a:t>Aging View of Vulnerabilities</a:t>
                      </a: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 Days</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 Days</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 Days</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u="none" strike="noStrike" kern="1200" baseline="0" dirty="0">
                        <a:solidFill>
                          <a:srgbClr val="000000"/>
                        </a:solidFill>
                        <a:effectLst/>
                        <a:latin typeface="+mn-lt"/>
                        <a:ea typeface="+mn-ea"/>
                        <a:cs typeface="+mn-cs"/>
                      </a:endParaRPr>
                    </a:p>
                  </a:txBody>
                  <a:tcPr anchor="ctr"/>
                </a:tc>
                <a:extLst>
                  <a:ext uri="{0D108BD9-81ED-4DB2-BD59-A6C34878D82A}">
                    <a16:rowId xmlns:a16="http://schemas.microsoft.com/office/drawing/2014/main" xmlns="" val="10006"/>
                  </a:ext>
                </a:extLst>
              </a:tr>
            </a:tbl>
          </a:graphicData>
        </a:graphic>
      </p:graphicFrame>
      <p:sp>
        <p:nvSpPr>
          <p:cNvPr id="6" name="Title 3"/>
          <p:cNvSpPr>
            <a:spLocks noGrp="1"/>
          </p:cNvSpPr>
          <p:nvPr>
            <p:ph type="title"/>
          </p:nvPr>
        </p:nvSpPr>
        <p:spPr>
          <a:xfrm>
            <a:off x="786873" y="279927"/>
            <a:ext cx="10904247" cy="509050"/>
          </a:xfrm>
        </p:spPr>
        <p:txBody>
          <a:bodyPr>
            <a:normAutofit/>
          </a:bodyPr>
          <a:lstStyle/>
          <a:p>
            <a:r>
              <a:rPr lang="en-US" sz="2670" dirty="0">
                <a:solidFill>
                  <a:schemeClr val="accent1"/>
                </a:solidFill>
              </a:rPr>
              <a:t>Key Performance Indicators – Application Maintenance</a:t>
            </a:r>
            <a:endParaRPr lang="en-US" sz="2670" b="1" dirty="0">
              <a:solidFill>
                <a:schemeClr val="accent1"/>
              </a:solidFill>
            </a:endParaRPr>
          </a:p>
        </p:txBody>
      </p:sp>
      <p:sp>
        <p:nvSpPr>
          <p:cNvPr id="8" name="Slide Number Placeholder 3">
            <a:extLst>
              <a:ext uri="{FF2B5EF4-FFF2-40B4-BE49-F238E27FC236}">
                <a16:creationId xmlns:a16="http://schemas.microsoft.com/office/drawing/2014/main" xmlns="" id="{0720D8BF-6C70-4013-A8E2-3645C66FA103}"/>
              </a:ext>
            </a:extLst>
          </p:cNvPr>
          <p:cNvSpPr txBox="1">
            <a:spLocks/>
          </p:cNvSpPr>
          <p:nvPr/>
        </p:nvSpPr>
        <p:spPr>
          <a:xfrm>
            <a:off x="11444193" y="52654"/>
            <a:ext cx="477567" cy="227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mtClean="0"/>
              <a:pPr/>
              <a:t>16</a:t>
            </a:fld>
            <a:endParaRPr lang="en-US" dirty="0"/>
          </a:p>
        </p:txBody>
      </p:sp>
    </p:spTree>
    <p:extLst>
      <p:ext uri="{BB962C8B-B14F-4D97-AF65-F5344CB8AC3E}">
        <p14:creationId xmlns:p14="http://schemas.microsoft.com/office/powerpoint/2010/main" val="357451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4ADC4-D773-415B-9D41-699AF0888747}"/>
              </a:ext>
            </a:extLst>
          </p:cNvPr>
          <p:cNvSpPr>
            <a:spLocks noGrp="1"/>
          </p:cNvSpPr>
          <p:nvPr>
            <p:ph type="title"/>
          </p:nvPr>
        </p:nvSpPr>
        <p:spPr>
          <a:xfrm>
            <a:off x="168887" y="52654"/>
            <a:ext cx="10750965" cy="708469"/>
          </a:xfrm>
        </p:spPr>
        <p:txBody>
          <a:bodyPr>
            <a:normAutofit/>
          </a:bodyPr>
          <a:lstStyle/>
          <a:p>
            <a:r>
              <a:rPr lang="en-US" sz="2670" dirty="0"/>
              <a:t>L3 Measurement Analysis – Customer ticket trend</a:t>
            </a:r>
          </a:p>
        </p:txBody>
      </p:sp>
      <p:sp>
        <p:nvSpPr>
          <p:cNvPr id="4" name="Slide Number Placeholder 3">
            <a:extLst>
              <a:ext uri="{FF2B5EF4-FFF2-40B4-BE49-F238E27FC236}">
                <a16:creationId xmlns:a16="http://schemas.microsoft.com/office/drawing/2014/main" xmlns="" id="{44DD5CFD-E2A3-4110-B868-65D099E64F59}"/>
              </a:ext>
            </a:extLst>
          </p:cNvPr>
          <p:cNvSpPr>
            <a:spLocks noGrp="1"/>
          </p:cNvSpPr>
          <p:nvPr>
            <p:ph type="sldNum" sz="quarter" idx="12"/>
          </p:nvPr>
        </p:nvSpPr>
        <p:spPr/>
        <p:txBody>
          <a:bodyPr/>
          <a:lstStyle/>
          <a:p>
            <a:fld id="{F312CAC8-5AB6-4C28-B055-AF7B5F45997B}" type="slidenum">
              <a:rPr lang="en-US" smtClean="0"/>
              <a:t>17</a:t>
            </a:fld>
            <a:endParaRPr lang="en-US"/>
          </a:p>
        </p:txBody>
      </p:sp>
      <p:sp>
        <p:nvSpPr>
          <p:cNvPr id="10" name="TextBox 9">
            <a:extLst>
              <a:ext uri="{FF2B5EF4-FFF2-40B4-BE49-F238E27FC236}">
                <a16:creationId xmlns:a16="http://schemas.microsoft.com/office/drawing/2014/main" xmlns="" id="{4C1F1E21-F552-4DC8-945C-2E8FA9025A85}"/>
              </a:ext>
            </a:extLst>
          </p:cNvPr>
          <p:cNvSpPr txBox="1"/>
          <p:nvPr/>
        </p:nvSpPr>
        <p:spPr>
          <a:xfrm>
            <a:off x="6452307" y="848751"/>
            <a:ext cx="5444197" cy="5909310"/>
          </a:xfrm>
          <a:prstGeom prst="rect">
            <a:avLst/>
          </a:prstGeom>
          <a:noFill/>
        </p:spPr>
        <p:txBody>
          <a:bodyPr wrap="square" rtlCol="0">
            <a:spAutoFit/>
          </a:bodyPr>
          <a:lstStyle/>
          <a:p>
            <a:endParaRPr lang="en-US" b="1" dirty="0">
              <a:solidFill>
                <a:schemeClr val="accent1"/>
              </a:solidFill>
              <a:latin typeface="Arial" pitchFamily="34" charset="0"/>
              <a:cs typeface="Arial" pitchFamily="34" charset="0"/>
            </a:endParaRPr>
          </a:p>
          <a:p>
            <a:r>
              <a:rPr lang="en-US" b="1" dirty="0">
                <a:solidFill>
                  <a:schemeClr val="accent1"/>
                </a:solidFill>
                <a:latin typeface="Arial" pitchFamily="34" charset="0"/>
                <a:cs typeface="Arial" pitchFamily="34" charset="0"/>
              </a:rPr>
              <a:t>Best Practices Followed</a:t>
            </a:r>
          </a:p>
          <a:p>
            <a:endParaRPr lang="en-US" b="1" dirty="0">
              <a:latin typeface="Arial" pitchFamily="34" charset="0"/>
              <a:cs typeface="Arial" pitchFamily="34" charset="0"/>
            </a:endParaRPr>
          </a:p>
          <a:p>
            <a:endParaRPr lang="en-US" b="1" dirty="0">
              <a:latin typeface="Arial" pitchFamily="34" charset="0"/>
              <a:cs typeface="Arial" pitchFamily="34" charset="0"/>
            </a:endParaRPr>
          </a:p>
          <a:p>
            <a:pPr marL="285750" indent="-285750">
              <a:buFont typeface="Wingdings" panose="05000000000000000000" pitchFamily="2" charset="2"/>
              <a:buChar char="Ø"/>
            </a:pPr>
            <a:r>
              <a:rPr lang="en-US" dirty="0">
                <a:latin typeface="Arial" pitchFamily="34" charset="0"/>
                <a:cs typeface="Arial" pitchFamily="34" charset="0"/>
              </a:rPr>
              <a:t>Several customer tickets on backlog with Helpdesk team pending clarification or confirmation from reporter to close</a:t>
            </a:r>
          </a:p>
          <a:p>
            <a:endParaRPr lang="en-US" dirty="0">
              <a:latin typeface="Arial" pitchFamily="34" charset="0"/>
              <a:cs typeface="Arial" pitchFamily="34" charset="0"/>
            </a:endParaRPr>
          </a:p>
          <a:p>
            <a:endParaRPr lang="en-US" dirty="0">
              <a:latin typeface="Arial" pitchFamily="34" charset="0"/>
              <a:cs typeface="Arial" pitchFamily="34" charset="0"/>
            </a:endParaRPr>
          </a:p>
          <a:p>
            <a:pPr marL="285750" indent="-285750">
              <a:buFont typeface="Wingdings" panose="05000000000000000000" pitchFamily="2" charset="2"/>
              <a:buChar char="Ø"/>
            </a:pPr>
            <a:r>
              <a:rPr lang="en-US" dirty="0">
                <a:latin typeface="Arial" pitchFamily="34" charset="0"/>
                <a:cs typeface="Arial" pitchFamily="34" charset="0"/>
              </a:rPr>
              <a:t>A regular weekly cadence set up with Tier2 VZ Helpdesk team to clarify issues and push the closure of pending tickets</a:t>
            </a:r>
          </a:p>
          <a:p>
            <a:pPr marL="285750" indent="-285750">
              <a:buFont typeface="Wingdings" panose="05000000000000000000" pitchFamily="2" charset="2"/>
              <a:buChar char="Ø"/>
            </a:pPr>
            <a:endParaRPr lang="en-US" dirty="0">
              <a:latin typeface="Arial" pitchFamily="34" charset="0"/>
              <a:cs typeface="Arial" pitchFamily="34" charset="0"/>
            </a:endParaRPr>
          </a:p>
          <a:p>
            <a:pPr marL="285750" indent="-285750">
              <a:buFont typeface="Wingdings" panose="05000000000000000000" pitchFamily="2" charset="2"/>
              <a:buChar char="Ø"/>
            </a:pPr>
            <a:r>
              <a:rPr lang="en-US" dirty="0">
                <a:latin typeface="Arial" pitchFamily="34" charset="0"/>
                <a:cs typeface="Arial" pitchFamily="34" charset="0"/>
              </a:rPr>
              <a:t>A regular pattern of decrease in the number of outstanding tickets noticed from Jan to March. 12% decrease in Feb and 19% in March, with an overall decrease of 29%</a:t>
            </a:r>
          </a:p>
          <a:p>
            <a:endParaRPr lang="en-US" dirty="0">
              <a:latin typeface="Arial" pitchFamily="34" charset="0"/>
              <a:cs typeface="Arial" pitchFamily="34" charset="0"/>
            </a:endParaRPr>
          </a:p>
          <a:p>
            <a:endParaRPr lang="en-US" b="1"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p:txBody>
      </p:sp>
      <p:graphicFrame>
        <p:nvGraphicFramePr>
          <p:cNvPr id="9" name="Chart 8">
            <a:extLst>
              <a:ext uri="{FF2B5EF4-FFF2-40B4-BE49-F238E27FC236}">
                <a16:creationId xmlns:a16="http://schemas.microsoft.com/office/drawing/2014/main" xmlns="" id="{B557105E-5EDC-4A1A-BF07-CB6B6ACEC0CD}"/>
              </a:ext>
            </a:extLst>
          </p:cNvPr>
          <p:cNvGraphicFramePr>
            <a:graphicFrameLocks/>
          </p:cNvGraphicFramePr>
          <p:nvPr>
            <p:extLst>
              <p:ext uri="{D42A27DB-BD31-4B8C-83A1-F6EECF244321}">
                <p14:modId xmlns:p14="http://schemas.microsoft.com/office/powerpoint/2010/main" val="1389219124"/>
              </p:ext>
            </p:extLst>
          </p:nvPr>
        </p:nvGraphicFramePr>
        <p:xfrm>
          <a:off x="602565" y="1157068"/>
          <a:ext cx="5024511" cy="46247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208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18</a:t>
            </a:fld>
            <a:endParaRPr lang="en-US" dirty="0"/>
          </a:p>
        </p:txBody>
      </p:sp>
      <p:sp>
        <p:nvSpPr>
          <p:cNvPr id="3" name="Title 2">
            <a:extLst>
              <a:ext uri="{FF2B5EF4-FFF2-40B4-BE49-F238E27FC236}">
                <a16:creationId xmlns:a16="http://schemas.microsoft.com/office/drawing/2014/main" xmlns="" id="{151DF8EE-EFDA-4CA8-AE30-4B0624FAEC10}"/>
              </a:ext>
            </a:extLst>
          </p:cNvPr>
          <p:cNvSpPr>
            <a:spLocks noGrp="1"/>
          </p:cNvSpPr>
          <p:nvPr>
            <p:ph type="title"/>
          </p:nvPr>
        </p:nvSpPr>
        <p:spPr>
          <a:xfrm>
            <a:off x="942535" y="-137617"/>
            <a:ext cx="11504228" cy="622595"/>
          </a:xfrm>
        </p:spPr>
        <p:txBody>
          <a:bodyPr>
            <a:normAutofit/>
          </a:bodyPr>
          <a:lstStyle/>
          <a:p>
            <a:r>
              <a:rPr lang="en-US" sz="2670" dirty="0"/>
              <a:t>	Silver to Gold Assessment</a:t>
            </a:r>
          </a:p>
        </p:txBody>
      </p:sp>
      <p:pic>
        <p:nvPicPr>
          <p:cNvPr id="6" name="Picture 5">
            <a:extLst>
              <a:ext uri="{FF2B5EF4-FFF2-40B4-BE49-F238E27FC236}">
                <a16:creationId xmlns:a16="http://schemas.microsoft.com/office/drawing/2014/main" xmlns="" id="{DD4DE2B1-5FB7-4E7C-9419-EF5297A0684D}"/>
              </a:ext>
            </a:extLst>
          </p:cNvPr>
          <p:cNvPicPr>
            <a:picLocks noChangeAspect="1"/>
          </p:cNvPicPr>
          <p:nvPr/>
        </p:nvPicPr>
        <p:blipFill>
          <a:blip r:embed="rId2"/>
          <a:stretch>
            <a:fillRect/>
          </a:stretch>
        </p:blipFill>
        <p:spPr>
          <a:xfrm>
            <a:off x="942535" y="524277"/>
            <a:ext cx="9703226" cy="5651439"/>
          </a:xfrm>
          <a:prstGeom prst="rect">
            <a:avLst/>
          </a:prstGeom>
        </p:spPr>
      </p:pic>
    </p:spTree>
    <p:extLst>
      <p:ext uri="{BB962C8B-B14F-4D97-AF65-F5344CB8AC3E}">
        <p14:creationId xmlns:p14="http://schemas.microsoft.com/office/powerpoint/2010/main" val="328566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19</a:t>
            </a:fld>
            <a:endParaRPr lang="en-US" dirty="0"/>
          </a:p>
        </p:txBody>
      </p:sp>
      <p:sp>
        <p:nvSpPr>
          <p:cNvPr id="3" name="Title 2">
            <a:extLst>
              <a:ext uri="{FF2B5EF4-FFF2-40B4-BE49-F238E27FC236}">
                <a16:creationId xmlns:a16="http://schemas.microsoft.com/office/drawing/2014/main" xmlns="" id="{151DF8EE-EFDA-4CA8-AE30-4B0624FAEC10}"/>
              </a:ext>
            </a:extLst>
          </p:cNvPr>
          <p:cNvSpPr>
            <a:spLocks noGrp="1"/>
          </p:cNvSpPr>
          <p:nvPr>
            <p:ph type="title"/>
          </p:nvPr>
        </p:nvSpPr>
        <p:spPr>
          <a:xfrm>
            <a:off x="500880" y="-59527"/>
            <a:ext cx="11579517" cy="708469"/>
          </a:xfrm>
        </p:spPr>
        <p:txBody>
          <a:bodyPr>
            <a:normAutofit/>
          </a:bodyPr>
          <a:lstStyle/>
          <a:p>
            <a:r>
              <a:rPr lang="en-US" sz="2670" dirty="0"/>
              <a:t>	Client Requested Action Items and Feedback</a:t>
            </a:r>
          </a:p>
        </p:txBody>
      </p:sp>
      <p:sp>
        <p:nvSpPr>
          <p:cNvPr id="5" name="TextBox 4">
            <a:extLst>
              <a:ext uri="{FF2B5EF4-FFF2-40B4-BE49-F238E27FC236}">
                <a16:creationId xmlns:a16="http://schemas.microsoft.com/office/drawing/2014/main" xmlns="" id="{1EF27904-B578-48B5-A42E-95846ECE5549}"/>
              </a:ext>
            </a:extLst>
          </p:cNvPr>
          <p:cNvSpPr txBox="1"/>
          <p:nvPr/>
        </p:nvSpPr>
        <p:spPr>
          <a:xfrm>
            <a:off x="312634" y="720388"/>
            <a:ext cx="11378486" cy="3970318"/>
          </a:xfrm>
          <a:prstGeom prst="rect">
            <a:avLst/>
          </a:prstGeom>
          <a:noFill/>
        </p:spPr>
        <p:txBody>
          <a:bodyPr wrap="square" rtlCol="0">
            <a:spAutoFit/>
          </a:bodyPr>
          <a:lstStyle/>
          <a:p>
            <a:endParaRPr lang="en-US" dirty="0">
              <a:latin typeface="Arial" pitchFamily="34" charset="0"/>
              <a:cs typeface="Arial" pitchFamily="34" charset="0"/>
            </a:endParaRPr>
          </a:p>
          <a:p>
            <a:pPr marL="285750" indent="-285750">
              <a:buFont typeface="Wingdings" panose="05000000000000000000" pitchFamily="2" charset="2"/>
              <a:buChar char="Ø"/>
            </a:pPr>
            <a:r>
              <a:rPr lang="en-US" dirty="0">
                <a:latin typeface="Arial" pitchFamily="34" charset="0"/>
                <a:cs typeface="Arial" pitchFamily="34" charset="0"/>
              </a:rPr>
              <a:t>Customers had pain point in updating marketing communication and notifications from an existing Admin tool. The tool had issues supporting marketing content, rich text </a:t>
            </a:r>
            <a:r>
              <a:rPr lang="en-US" dirty="0" err="1">
                <a:latin typeface="Arial" pitchFamily="34" charset="0"/>
                <a:cs typeface="Arial" pitchFamily="34" charset="0"/>
              </a:rPr>
              <a:t>etc</a:t>
            </a:r>
            <a:r>
              <a:rPr lang="en-US" dirty="0">
                <a:latin typeface="Arial" pitchFamily="34" charset="0"/>
                <a:cs typeface="Arial" pitchFamily="34" charset="0"/>
              </a:rPr>
              <a:t> which customer wanted us to address</a:t>
            </a:r>
          </a:p>
          <a:p>
            <a:pPr marL="285750" indent="-285750">
              <a:buFont typeface="Wingdings" panose="05000000000000000000" pitchFamily="2" charset="2"/>
              <a:buChar char="Ø"/>
            </a:pPr>
            <a:r>
              <a:rPr lang="en-US" dirty="0">
                <a:latin typeface="Arial" pitchFamily="34" charset="0"/>
                <a:cs typeface="Arial" pitchFamily="34" charset="0"/>
              </a:rPr>
              <a:t>The tool was analyzed for a tech refresh and was revamped to the new platform using Angular 5 and native Apigee exposed APIs. Team analyzed that the revamp would require lesser effort and better experience rather than fixing the legacy tool</a:t>
            </a:r>
          </a:p>
          <a:p>
            <a:pPr marL="285750" indent="-285750">
              <a:buFont typeface="Wingdings" panose="05000000000000000000" pitchFamily="2" charset="2"/>
              <a:buChar char="Ø"/>
            </a:pPr>
            <a:r>
              <a:rPr lang="en-US" dirty="0">
                <a:latin typeface="Arial" pitchFamily="34" charset="0"/>
                <a:cs typeface="Arial" pitchFamily="34" charset="0"/>
              </a:rPr>
              <a:t>The tool was implemented in a 3 week window and was well appreciated by Clients</a:t>
            </a:r>
          </a:p>
          <a:p>
            <a:pPr marL="285750" indent="-285750">
              <a:buFont typeface="Wingdings" panose="05000000000000000000" pitchFamily="2" charset="2"/>
              <a:buChar char="Ø"/>
            </a:pPr>
            <a:r>
              <a:rPr lang="en-US" dirty="0">
                <a:latin typeface="Arial" pitchFamily="34" charset="0"/>
                <a:cs typeface="Arial" pitchFamily="34" charset="0"/>
              </a:rPr>
              <a:t>All COVID-19 notifications to VZ Enterprise online customers are being posted from the new tool!!</a:t>
            </a:r>
          </a:p>
          <a:p>
            <a:pPr marL="285750" indent="-285750">
              <a:buFont typeface="Wingdings" panose="05000000000000000000" pitchFamily="2" charset="2"/>
              <a:buChar char="Ø"/>
            </a:pPr>
            <a:endParaRPr lang="en-US"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a:p>
            <a:pPr marL="1200150" lvl="2" indent="-285750">
              <a:buFont typeface="Wingdings" panose="05000000000000000000" pitchFamily="2" charset="2"/>
              <a:buChar char="v"/>
            </a:pPr>
            <a:endParaRPr lang="en-US"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p:txBody>
      </p:sp>
      <p:pic>
        <p:nvPicPr>
          <p:cNvPr id="2" name="Picture 1">
            <a:extLst>
              <a:ext uri="{FF2B5EF4-FFF2-40B4-BE49-F238E27FC236}">
                <a16:creationId xmlns:a16="http://schemas.microsoft.com/office/drawing/2014/main" xmlns="" id="{15F1AF21-BB9B-41B1-A914-A1A37C2F76E6}"/>
              </a:ext>
            </a:extLst>
          </p:cNvPr>
          <p:cNvPicPr>
            <a:picLocks noChangeAspect="1"/>
          </p:cNvPicPr>
          <p:nvPr/>
        </p:nvPicPr>
        <p:blipFill>
          <a:blip r:embed="rId2"/>
          <a:stretch>
            <a:fillRect/>
          </a:stretch>
        </p:blipFill>
        <p:spPr>
          <a:xfrm>
            <a:off x="2082017" y="3212312"/>
            <a:ext cx="6383655" cy="2925300"/>
          </a:xfrm>
          <a:prstGeom prst="rect">
            <a:avLst/>
          </a:prstGeom>
        </p:spPr>
      </p:pic>
    </p:spTree>
    <p:extLst>
      <p:ext uri="{BB962C8B-B14F-4D97-AF65-F5344CB8AC3E}">
        <p14:creationId xmlns:p14="http://schemas.microsoft.com/office/powerpoint/2010/main" val="245401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6900"/>
            <a:ext cx="12191999" cy="5186430"/>
          </a:xfrm>
          <a:prstGeom prst="rect">
            <a:avLst/>
          </a:prstGeom>
        </p:spPr>
        <p:txBody>
          <a:bodyPr wrap="square" lIns="274320" tIns="0" bIns="0" spcCol="274320">
            <a:normAutofit/>
          </a:bodyPr>
          <a:lstStyle/>
          <a:p>
            <a:pPr marL="285750" indent="-285750">
              <a:buFont typeface="Arial" panose="020B0604020202020204" pitchFamily="34" charset="0"/>
              <a:buChar char="•"/>
            </a:pPr>
            <a:endParaRPr lang="en-US" sz="1700" b="1" u="sng" dirty="0"/>
          </a:p>
          <a:p>
            <a:pPr marL="285750" indent="-285750">
              <a:buFont typeface="Arial" panose="020B0604020202020204" pitchFamily="34" charset="0"/>
              <a:buChar char="•"/>
            </a:pPr>
            <a:r>
              <a:rPr lang="en-US" sz="1700" b="1" u="sng" dirty="0"/>
              <a:t>Verizon Online Portfolio </a:t>
            </a:r>
            <a:r>
              <a:rPr lang="en-US" sz="1700" dirty="0"/>
              <a:t>for enterprise comprises of set of self serve functions available online for Verizon’s enterprise customers (VEC) as well as a bunch of support functions exposed on an employee portal (VECRM) available for Verizon call center representatives who assist their end customers. The self service functions include but not limited to online billing, ticketing, eCommerce as well as </a:t>
            </a:r>
            <a:r>
              <a:rPr lang="en-US" sz="1700" dirty="0" smtClean="0"/>
              <a:t>e - Bonded </a:t>
            </a:r>
            <a:r>
              <a:rPr lang="en-US" sz="1700" dirty="0"/>
              <a:t>capabilities. The portals provide heightened authorization controls for registration and entitlements </a:t>
            </a:r>
          </a:p>
          <a:p>
            <a:endParaRPr lang="en-US" sz="1700" dirty="0"/>
          </a:p>
          <a:p>
            <a:pPr marL="285750" indent="-285750">
              <a:buFont typeface="Arial" panose="020B0604020202020204" pitchFamily="34" charset="0"/>
              <a:buChar char="•"/>
            </a:pPr>
            <a:r>
              <a:rPr lang="en-US" sz="1700" dirty="0"/>
              <a:t>As of today, this VEC application supports ~110K online customer users and VECRM application supports ~9K VZ Employees</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Technology Stack involves -  Java + Restful services + Apigee + Angular 5</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As part of Verizon Large AMBER deal Infosys supports the Application Development  with the Task Order process.  </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Infosys also responsible  for  the Application Maintenance efforts  such as fixing  root cause issues for  JIRA/ETMS Production defects /Service NOW tickets.  It also takes care of Verizon’s stringent Security requirement  by doing  regular static/dynamic code scans and Black duck scans and also provide remediation plans as appropriate</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We are 70% AD and 30% AM. Offshore/onshore is nearly 90/10%</a:t>
            </a:r>
          </a:p>
          <a:p>
            <a:r>
              <a:rPr lang="en-US" sz="1700" dirty="0"/>
              <a:t> </a:t>
            </a:r>
          </a:p>
          <a:p>
            <a:pPr marL="285750" indent="-285750">
              <a:buFont typeface="Arial" panose="020B0604020202020204" pitchFamily="34" charset="0"/>
              <a:buChar char="•"/>
            </a:pPr>
            <a:r>
              <a:rPr lang="en-US" sz="1700" dirty="0"/>
              <a:t>BTN Idea is suggested and implemented in the application with notable business benefits.</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p:txBody>
      </p:sp>
      <p:sp>
        <p:nvSpPr>
          <p:cNvPr id="2" name="Title 1"/>
          <p:cNvSpPr>
            <a:spLocks noGrp="1"/>
          </p:cNvSpPr>
          <p:nvPr>
            <p:ph type="title"/>
          </p:nvPr>
        </p:nvSpPr>
        <p:spPr>
          <a:xfrm>
            <a:off x="2232847" y="0"/>
            <a:ext cx="7781399" cy="475261"/>
          </a:xfrm>
        </p:spPr>
        <p:txBody>
          <a:bodyPr>
            <a:normAutofit/>
          </a:bodyPr>
          <a:lstStyle/>
          <a:p>
            <a:r>
              <a:rPr lang="en-US" sz="2667" dirty="0"/>
              <a:t>VBG Online - Application Overview</a:t>
            </a:r>
          </a:p>
        </p:txBody>
      </p:sp>
      <p:grpSp>
        <p:nvGrpSpPr>
          <p:cNvPr id="11" name="Group 10"/>
          <p:cNvGrpSpPr/>
          <p:nvPr/>
        </p:nvGrpSpPr>
        <p:grpSpPr>
          <a:xfrm>
            <a:off x="350753" y="5633332"/>
            <a:ext cx="11093440" cy="666981"/>
            <a:chOff x="442920" y="3061602"/>
            <a:chExt cx="8305544" cy="1021088"/>
          </a:xfrm>
        </p:grpSpPr>
        <p:sp>
          <p:nvSpPr>
            <p:cNvPr id="12" name="Rectangle 11"/>
            <p:cNvSpPr/>
            <p:nvPr/>
          </p:nvSpPr>
          <p:spPr>
            <a:xfrm>
              <a:off x="442920" y="3061602"/>
              <a:ext cx="8305544" cy="950308"/>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grpSp>
          <p:nvGrpSpPr>
            <p:cNvPr id="13" name="Group 12"/>
            <p:cNvGrpSpPr/>
            <p:nvPr/>
          </p:nvGrpSpPr>
          <p:grpSpPr>
            <a:xfrm>
              <a:off x="683568" y="3221904"/>
              <a:ext cx="2277160" cy="641407"/>
              <a:chOff x="1700402" y="6994186"/>
              <a:chExt cx="3714367" cy="471863"/>
            </a:xfrm>
          </p:grpSpPr>
          <p:sp>
            <p:nvSpPr>
              <p:cNvPr id="27" name="TextBox 26"/>
              <p:cNvSpPr txBox="1"/>
              <p:nvPr/>
            </p:nvSpPr>
            <p:spPr>
              <a:xfrm>
                <a:off x="2211921" y="7056779"/>
                <a:ext cx="3202848" cy="275209"/>
              </a:xfrm>
              <a:prstGeom prst="rect">
                <a:avLst/>
              </a:prstGeom>
              <a:noFill/>
              <a:ln>
                <a:noFill/>
              </a:ln>
            </p:spPr>
            <p:txBody>
              <a:bodyPr wrap="square" rtlCol="0">
                <a:spAutoFit/>
              </a:bodyPr>
              <a:lstStyle/>
              <a:p>
                <a:pPr algn="l"/>
                <a:r>
                  <a:rPr lang="en-US" sz="1600" dirty="0">
                    <a:latin typeface="Segoe UI" panose="020B0502040204020203" pitchFamily="34" charset="0"/>
                    <a:cs typeface="Segoe UI" panose="020B0502040204020203" pitchFamily="34" charset="0"/>
                  </a:rPr>
                  <a:t>Project start: Dec 31, 2019</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402" y="6994186"/>
                <a:ext cx="471863" cy="471863"/>
              </a:xfrm>
              <a:prstGeom prst="rect">
                <a:avLst/>
              </a:prstGeom>
              <a:ln>
                <a:noFill/>
              </a:ln>
            </p:spPr>
          </p:pic>
        </p:grpSp>
        <p:grpSp>
          <p:nvGrpSpPr>
            <p:cNvPr id="15" name="Group 14"/>
            <p:cNvGrpSpPr/>
            <p:nvPr/>
          </p:nvGrpSpPr>
          <p:grpSpPr>
            <a:xfrm>
              <a:off x="3849903" y="3085941"/>
              <a:ext cx="1843261" cy="812084"/>
              <a:chOff x="6599755" y="6894163"/>
              <a:chExt cx="3006617" cy="597425"/>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755" y="6918153"/>
                <a:ext cx="573434" cy="573434"/>
              </a:xfrm>
              <a:prstGeom prst="rect">
                <a:avLst/>
              </a:prstGeom>
              <a:ln>
                <a:noFill/>
              </a:ln>
            </p:spPr>
          </p:pic>
          <p:sp>
            <p:nvSpPr>
              <p:cNvPr id="24" name="TextBox 23"/>
              <p:cNvSpPr txBox="1"/>
              <p:nvPr/>
            </p:nvSpPr>
            <p:spPr>
              <a:xfrm>
                <a:off x="7239695" y="6894163"/>
                <a:ext cx="2366677" cy="597425"/>
              </a:xfrm>
              <a:prstGeom prst="rect">
                <a:avLst/>
              </a:prstGeom>
              <a:noFill/>
              <a:ln>
                <a:noFill/>
              </a:ln>
            </p:spPr>
            <p:txBody>
              <a:bodyPr wrap="square" rtlCol="0">
                <a:spAutoFit/>
              </a:bodyPr>
              <a:lstStyle/>
              <a:p>
                <a:pPr algn="l"/>
                <a:r>
                  <a:rPr lang="en-US" sz="1467" dirty="0">
                    <a:latin typeface="Segoe UI" panose="020B0502040204020203" pitchFamily="34" charset="0"/>
                    <a:cs typeface="Segoe UI" panose="020B0502040204020203" pitchFamily="34" charset="0"/>
                  </a:rPr>
                  <a:t>Team size ADM Level</a:t>
                </a:r>
              </a:p>
              <a:p>
                <a:pPr algn="l"/>
                <a:r>
                  <a:rPr lang="en-US" sz="1867" b="1" dirty="0">
                    <a:latin typeface="Segoe UI" panose="020B0502040204020203" pitchFamily="34" charset="0"/>
                    <a:cs typeface="Segoe UI" panose="020B0502040204020203" pitchFamily="34" charset="0"/>
                  </a:rPr>
                  <a:t>42</a:t>
                </a:r>
              </a:p>
            </p:txBody>
          </p:sp>
        </p:grpSp>
        <p:grpSp>
          <p:nvGrpSpPr>
            <p:cNvPr id="16" name="Group 15"/>
            <p:cNvGrpSpPr/>
            <p:nvPr/>
          </p:nvGrpSpPr>
          <p:grpSpPr>
            <a:xfrm>
              <a:off x="6498653" y="3061607"/>
              <a:ext cx="1968056" cy="1021083"/>
              <a:chOff x="11568316" y="6876261"/>
              <a:chExt cx="3210176" cy="751179"/>
            </a:xfrm>
          </p:grpSpPr>
          <p:sp>
            <p:nvSpPr>
              <p:cNvPr id="21" name="TextBox 20"/>
              <p:cNvSpPr txBox="1"/>
              <p:nvPr/>
            </p:nvSpPr>
            <p:spPr>
              <a:xfrm>
                <a:off x="12334221" y="6876261"/>
                <a:ext cx="2444271" cy="751179"/>
              </a:xfrm>
              <a:prstGeom prst="rect">
                <a:avLst/>
              </a:prstGeom>
              <a:noFill/>
              <a:ln>
                <a:noFill/>
              </a:ln>
            </p:spPr>
            <p:txBody>
              <a:bodyPr wrap="square" rtlCol="0">
                <a:spAutoFit/>
              </a:bodyPr>
              <a:lstStyle/>
              <a:p>
                <a:pPr algn="l"/>
                <a:r>
                  <a:rPr lang="en-US" sz="1867" dirty="0">
                    <a:latin typeface="Segoe UI" panose="020B0502040204020203" pitchFamily="34" charset="0"/>
                    <a:cs typeface="Segoe UI" panose="020B0502040204020203" pitchFamily="34" charset="0"/>
                  </a:rPr>
                  <a:t>Peak Team size</a:t>
                </a:r>
              </a:p>
              <a:p>
                <a:pPr algn="l"/>
                <a:r>
                  <a:rPr lang="en-US" sz="1867" b="1" dirty="0">
                    <a:latin typeface="Segoe UI" panose="020B0502040204020203" pitchFamily="34" charset="0"/>
                    <a:cs typeface="Segoe UI" panose="020B0502040204020203" pitchFamily="34" charset="0"/>
                  </a:rPr>
                  <a:t>50</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8316" y="6918158"/>
                <a:ext cx="573434" cy="573434"/>
              </a:xfrm>
              <a:prstGeom prst="rect">
                <a:avLst/>
              </a:prstGeom>
              <a:ln>
                <a:noFill/>
              </a:ln>
            </p:spPr>
          </p:pic>
        </p:grpSp>
        <p:grpSp>
          <p:nvGrpSpPr>
            <p:cNvPr id="17" name="Group 16"/>
            <p:cNvGrpSpPr/>
            <p:nvPr/>
          </p:nvGrpSpPr>
          <p:grpSpPr>
            <a:xfrm>
              <a:off x="2843807" y="3124764"/>
              <a:ext cx="3590293" cy="773268"/>
              <a:chOff x="5440080" y="6922722"/>
              <a:chExt cx="5856272" cy="568869"/>
            </a:xfrm>
          </p:grpSpPr>
          <p:cxnSp>
            <p:nvCxnSpPr>
              <p:cNvPr id="18" name="Straight Connector 17"/>
              <p:cNvCxnSpPr/>
              <p:nvPr/>
            </p:nvCxnSpPr>
            <p:spPr>
              <a:xfrm>
                <a:off x="5440080" y="6922722"/>
                <a:ext cx="0" cy="54332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128000" y="6922722"/>
                <a:ext cx="0" cy="543327"/>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296352" y="6948264"/>
                <a:ext cx="0" cy="543327"/>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sp>
        <p:nvSpPr>
          <p:cNvPr id="25" name="Slide Number Placeholder 3">
            <a:extLst>
              <a:ext uri="{FF2B5EF4-FFF2-40B4-BE49-F238E27FC236}">
                <a16:creationId xmlns:a16="http://schemas.microsoft.com/office/drawing/2014/main" xmlns="" id="{604639D4-8BFA-4541-89CD-CF46C4121486}"/>
              </a:ext>
            </a:extLst>
          </p:cNvPr>
          <p:cNvSpPr>
            <a:spLocks noGrp="1"/>
          </p:cNvSpPr>
          <p:nvPr>
            <p:ph type="sldNum" sz="quarter" idx="12"/>
          </p:nvPr>
        </p:nvSpPr>
        <p:spPr>
          <a:xfrm>
            <a:off x="11444193" y="52654"/>
            <a:ext cx="246927" cy="242054"/>
          </a:xfrm>
        </p:spPr>
        <p:txBody>
          <a:bodyPr/>
          <a:lstStyle/>
          <a:p>
            <a:fld id="{14D65173-87C9-47C0-A890-7AD8E2754265}" type="slidenum">
              <a:rPr lang="en-US" smtClean="0"/>
              <a:pPr/>
              <a:t>2</a:t>
            </a:fld>
            <a:endParaRPr lang="en-US" dirty="0"/>
          </a:p>
        </p:txBody>
      </p:sp>
    </p:spTree>
    <p:extLst>
      <p:ext uri="{BB962C8B-B14F-4D97-AF65-F5344CB8AC3E}">
        <p14:creationId xmlns:p14="http://schemas.microsoft.com/office/powerpoint/2010/main" val="368643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20</a:t>
            </a:fld>
            <a:endParaRPr lang="en-US" dirty="0"/>
          </a:p>
        </p:txBody>
      </p:sp>
      <p:sp>
        <p:nvSpPr>
          <p:cNvPr id="3" name="Title 2">
            <a:extLst>
              <a:ext uri="{FF2B5EF4-FFF2-40B4-BE49-F238E27FC236}">
                <a16:creationId xmlns:a16="http://schemas.microsoft.com/office/drawing/2014/main" xmlns="" id="{151DF8EE-EFDA-4CA8-AE30-4B0624FAEC10}"/>
              </a:ext>
            </a:extLst>
          </p:cNvPr>
          <p:cNvSpPr>
            <a:spLocks noGrp="1"/>
          </p:cNvSpPr>
          <p:nvPr>
            <p:ph type="title"/>
          </p:nvPr>
        </p:nvSpPr>
        <p:spPr>
          <a:xfrm>
            <a:off x="309800" y="194692"/>
            <a:ext cx="11579517" cy="579032"/>
          </a:xfrm>
        </p:spPr>
        <p:txBody>
          <a:bodyPr>
            <a:normAutofit/>
          </a:bodyPr>
          <a:lstStyle/>
          <a:p>
            <a:r>
              <a:rPr lang="en-US" sz="2670" dirty="0"/>
              <a:t>		Client Recognition and Appreciation</a:t>
            </a:r>
          </a:p>
        </p:txBody>
      </p:sp>
      <p:pic>
        <p:nvPicPr>
          <p:cNvPr id="2" name="Picture 1">
            <a:extLst>
              <a:ext uri="{FF2B5EF4-FFF2-40B4-BE49-F238E27FC236}">
                <a16:creationId xmlns:a16="http://schemas.microsoft.com/office/drawing/2014/main" xmlns="" id="{7275D841-6D2F-408C-842C-E8726DAA88AF}"/>
              </a:ext>
            </a:extLst>
          </p:cNvPr>
          <p:cNvPicPr>
            <a:picLocks noChangeAspect="1"/>
          </p:cNvPicPr>
          <p:nvPr/>
        </p:nvPicPr>
        <p:blipFill>
          <a:blip r:embed="rId2"/>
          <a:stretch>
            <a:fillRect/>
          </a:stretch>
        </p:blipFill>
        <p:spPr>
          <a:xfrm>
            <a:off x="1162050" y="915762"/>
            <a:ext cx="10007698" cy="5099275"/>
          </a:xfrm>
          <a:prstGeom prst="rect">
            <a:avLst/>
          </a:prstGeom>
        </p:spPr>
      </p:pic>
      <p:sp>
        <p:nvSpPr>
          <p:cNvPr id="5" name="Flowchart: Alternate Process 4">
            <a:extLst>
              <a:ext uri="{FF2B5EF4-FFF2-40B4-BE49-F238E27FC236}">
                <a16:creationId xmlns:a16="http://schemas.microsoft.com/office/drawing/2014/main" xmlns="" id="{F38191B1-314D-48B0-9721-8D24816750AE}"/>
              </a:ext>
            </a:extLst>
          </p:cNvPr>
          <p:cNvSpPr/>
          <p:nvPr/>
        </p:nvSpPr>
        <p:spPr>
          <a:xfrm>
            <a:off x="6808763" y="2543965"/>
            <a:ext cx="3840480" cy="1842867"/>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 launch of the Simple Quoting tool to medium business customers within just 2 Iterations</a:t>
            </a:r>
          </a:p>
        </p:txBody>
      </p:sp>
    </p:spTree>
    <p:extLst>
      <p:ext uri="{BB962C8B-B14F-4D97-AF65-F5344CB8AC3E}">
        <p14:creationId xmlns:p14="http://schemas.microsoft.com/office/powerpoint/2010/main" val="2808764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21</a:t>
            </a:fld>
            <a:endParaRPr lang="en-US" dirty="0"/>
          </a:p>
        </p:txBody>
      </p:sp>
      <p:sp>
        <p:nvSpPr>
          <p:cNvPr id="6" name="Title 1"/>
          <p:cNvSpPr>
            <a:spLocks noGrp="1"/>
          </p:cNvSpPr>
          <p:nvPr>
            <p:ph type="title"/>
          </p:nvPr>
        </p:nvSpPr>
        <p:spPr>
          <a:xfrm>
            <a:off x="335360" y="167425"/>
            <a:ext cx="11579517" cy="1519707"/>
          </a:xfrm>
        </p:spPr>
        <p:txBody>
          <a:bodyPr>
            <a:normAutofit/>
          </a:bodyPr>
          <a:lstStyle/>
          <a:p>
            <a:r>
              <a:rPr lang="en-US" sz="3000" dirty="0"/>
              <a:t>Below are techniques/levers/opportunities considered in the analysis to improve the margin. </a:t>
            </a:r>
            <a:r>
              <a:rPr lang="en-US" sz="3600" dirty="0"/>
              <a:t/>
            </a:r>
            <a:br>
              <a:rPr lang="en-US" sz="3600" dirty="0"/>
            </a:br>
            <a:endParaRPr lang="en-US" sz="3600" dirty="0"/>
          </a:p>
        </p:txBody>
      </p:sp>
      <p:sp>
        <p:nvSpPr>
          <p:cNvPr id="7" name="Rectangle 6"/>
          <p:cNvSpPr/>
          <p:nvPr/>
        </p:nvSpPr>
        <p:spPr>
          <a:xfrm>
            <a:off x="277123" y="1404787"/>
            <a:ext cx="11137237" cy="4708981"/>
          </a:xfrm>
          <a:prstGeom prst="rect">
            <a:avLst/>
          </a:prstGeom>
        </p:spPr>
        <p:txBody>
          <a:bodyPr wrap="square">
            <a:spAutoFit/>
          </a:bodyPr>
          <a:lstStyle/>
          <a:p>
            <a:pPr marL="304792" indent="-304792">
              <a:buAutoNum type="arabicPeriod"/>
            </a:pPr>
            <a:r>
              <a:rPr lang="en-US" sz="2000" b="1" dirty="0"/>
              <a:t>Agile Scrum Process Integrated to achieve the speed to market with frequent demos to Client with early feedback to correct any deviations faced.</a:t>
            </a:r>
            <a:br>
              <a:rPr lang="en-US" sz="2000" b="1" dirty="0"/>
            </a:br>
            <a:endParaRPr lang="en-US" sz="2000" b="1" dirty="0"/>
          </a:p>
          <a:p>
            <a:pPr marL="304792" indent="-304792">
              <a:buAutoNum type="arabicPeriod"/>
            </a:pPr>
            <a:r>
              <a:rPr lang="en-US" sz="2000" b="1" dirty="0"/>
              <a:t>DevOps CICD pipeline integration with Fortify/Black duck/SonarQube integration for Code review, Jenkins Build Deployment, Code Coverage tools and Automation HCs in QA improvising on the code quality with reduced Manual Effort.</a:t>
            </a:r>
          </a:p>
          <a:p>
            <a:pPr marL="304792" indent="-304792">
              <a:buAutoNum type="arabicPeriod"/>
            </a:pPr>
            <a:endParaRPr lang="en-US" sz="2000" b="1" dirty="0"/>
          </a:p>
          <a:p>
            <a:pPr marL="304792" indent="-304792">
              <a:buAutoNum type="arabicPeriod"/>
            </a:pPr>
            <a:r>
              <a:rPr lang="en-US" sz="2000" b="1" dirty="0"/>
              <a:t>BTN Ideas implemented successfully in production with nearly 4.3K savings</a:t>
            </a:r>
          </a:p>
          <a:p>
            <a:pPr marL="304792" indent="-304792">
              <a:buAutoNum type="arabicPeriod"/>
            </a:pPr>
            <a:endParaRPr lang="en-US" sz="2000" b="1" dirty="0"/>
          </a:p>
          <a:p>
            <a:pPr marL="304792" indent="-304792">
              <a:buFontTx/>
              <a:buAutoNum type="arabicPeriod"/>
            </a:pPr>
            <a:r>
              <a:rPr lang="en-US" sz="2000" b="1" dirty="0"/>
              <a:t>Lean Automation Improvement resulting in 98% improvement in test execution timelines for PDF Invoices</a:t>
            </a:r>
          </a:p>
          <a:p>
            <a:endParaRPr lang="en-US" sz="2000" b="1" dirty="0"/>
          </a:p>
          <a:p>
            <a:endParaRPr lang="en-US" sz="2000" b="1" dirty="0"/>
          </a:p>
          <a:p>
            <a:pPr marL="304792" indent="-304792">
              <a:buAutoNum type="arabicPeriod"/>
            </a:pPr>
            <a:endParaRPr lang="en-US" sz="2000" b="1" dirty="0"/>
          </a:p>
          <a:p>
            <a:pPr marL="304792" indent="-304792">
              <a:buAutoNum type="arabicPeriod"/>
            </a:pPr>
            <a:endParaRPr lang="en-US" sz="2000" b="1" dirty="0"/>
          </a:p>
        </p:txBody>
      </p:sp>
    </p:spTree>
    <p:extLst>
      <p:ext uri="{BB962C8B-B14F-4D97-AF65-F5344CB8AC3E}">
        <p14:creationId xmlns:p14="http://schemas.microsoft.com/office/powerpoint/2010/main" val="2116741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6481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28" y="-197485"/>
            <a:ext cx="11579517" cy="708469"/>
          </a:xfrm>
        </p:spPr>
        <p:txBody>
          <a:bodyPr>
            <a:normAutofit/>
          </a:bodyPr>
          <a:lstStyle/>
          <a:p>
            <a:r>
              <a:rPr lang="en-US" sz="2667" dirty="0"/>
              <a:t>			Agile Scrum Process </a:t>
            </a:r>
          </a:p>
        </p:txBody>
      </p:sp>
      <p:sp>
        <p:nvSpPr>
          <p:cNvPr id="3" name="Rectangle 2"/>
          <p:cNvSpPr/>
          <p:nvPr/>
        </p:nvSpPr>
        <p:spPr>
          <a:xfrm>
            <a:off x="604912" y="0"/>
            <a:ext cx="11155832" cy="6463308"/>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Backlog Grooming </a:t>
            </a:r>
            <a:r>
              <a:rPr lang="en-US" dirty="0"/>
              <a:t>and </a:t>
            </a:r>
            <a:r>
              <a:rPr lang="en-US" b="1" dirty="0"/>
              <a:t>Sprint Planning</a:t>
            </a:r>
            <a:r>
              <a:rPr lang="en-US" dirty="0"/>
              <a:t> Meetings Scheduled Every Iteration.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Sprint Review </a:t>
            </a:r>
            <a:r>
              <a:rPr lang="en-US" dirty="0"/>
              <a:t>Meetings with Clients and business stake holders weekly once to discuss clarity on user stories and for demo</a:t>
            </a:r>
          </a:p>
          <a:p>
            <a:endParaRPr lang="en-US" dirty="0"/>
          </a:p>
          <a:p>
            <a:pPr marL="285750" indent="-285750">
              <a:buFont typeface="Arial" panose="020B0604020202020204" pitchFamily="34" charset="0"/>
              <a:buChar char="•"/>
            </a:pPr>
            <a:r>
              <a:rPr lang="en-US" b="1" dirty="0"/>
              <a:t>T-Shirt Size Estimation </a:t>
            </a:r>
            <a:r>
              <a:rPr lang="en-US" dirty="0"/>
              <a:t>of Enhancements with Granular Level Tasks each having Estimated LOE entered in JIRA.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LOE Approval Process </a:t>
            </a:r>
            <a:r>
              <a:rPr lang="en-US" dirty="0"/>
              <a:t>and Clarity 2.0 Authorization with Service IDs availability For Enhancement Effort to begin.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a:t>
            </a:r>
            <a:r>
              <a:rPr lang="en-US" b="1" dirty="0"/>
              <a:t> </a:t>
            </a:r>
            <a:r>
              <a:rPr lang="en-US" dirty="0"/>
              <a:t>Offshore and Onshore </a:t>
            </a:r>
            <a:r>
              <a:rPr lang="en-US" b="1" dirty="0"/>
              <a:t>Scrum Stand Up Meetings</a:t>
            </a:r>
            <a:r>
              <a:rPr lang="en-US" dirty="0"/>
              <a:t>.</a:t>
            </a:r>
            <a:br>
              <a:rPr lang="en-US" dirty="0"/>
            </a:br>
            <a:endParaRPr lang="en-US" dirty="0"/>
          </a:p>
          <a:p>
            <a:pPr marL="285750" indent="-285750">
              <a:buFont typeface="Arial" panose="020B0604020202020204" pitchFamily="34" charset="0"/>
              <a:buChar char="•"/>
            </a:pPr>
            <a:r>
              <a:rPr lang="en-US" b="1" dirty="0"/>
              <a:t>Scrum Sprint Dashboard </a:t>
            </a:r>
            <a:r>
              <a:rPr lang="en-US" dirty="0"/>
              <a:t>maintained in </a:t>
            </a:r>
            <a:r>
              <a:rPr lang="en-US" b="1" dirty="0"/>
              <a:t>JIRA</a:t>
            </a:r>
            <a:r>
              <a:rPr lang="en-US" dirty="0"/>
              <a:t> for the Enhancements Effort and Developers update the progress in JIRA Tasks with Effort Spent everyday.</a:t>
            </a:r>
            <a:br>
              <a:rPr lang="en-US" dirty="0"/>
            </a:br>
            <a:endParaRPr lang="en-US" dirty="0"/>
          </a:p>
          <a:p>
            <a:pPr marL="285750" indent="-285750">
              <a:buFont typeface="Arial" panose="020B0604020202020204" pitchFamily="34" charset="0"/>
              <a:buChar char="•"/>
            </a:pPr>
            <a:r>
              <a:rPr lang="en-US" b="1" dirty="0" smtClean="0"/>
              <a:t>Weekly internal </a:t>
            </a:r>
            <a:r>
              <a:rPr lang="en-US" b="1" dirty="0"/>
              <a:t>huddle meetings</a:t>
            </a:r>
            <a:r>
              <a:rPr lang="en-US" dirty="0"/>
              <a:t> conducted within the team for internal progress checkpoint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Change Requests </a:t>
            </a:r>
            <a:r>
              <a:rPr lang="en-US" dirty="0"/>
              <a:t>follow the same LOE Estimation process with getting added to Backlog for prioritization in the next Sprint.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Sprint Retrospective Meeting </a:t>
            </a:r>
            <a:r>
              <a:rPr lang="en-US" dirty="0"/>
              <a:t>Scheduled every Iteration at the end of the Sprint on the learning of what went good and what needs to be improvised in the  upcoming </a:t>
            </a:r>
            <a:r>
              <a:rPr lang="en-US" dirty="0" smtClean="0"/>
              <a:t>Sprint</a:t>
            </a:r>
            <a:endParaRPr lang="en-US" dirty="0"/>
          </a:p>
        </p:txBody>
      </p:sp>
      <p:sp>
        <p:nvSpPr>
          <p:cNvPr id="5" name="Slide Number Placeholder 3">
            <a:extLst>
              <a:ext uri="{FF2B5EF4-FFF2-40B4-BE49-F238E27FC236}">
                <a16:creationId xmlns:a16="http://schemas.microsoft.com/office/drawing/2014/main" xmlns="" id="{4A92C2D8-C794-4915-B629-5DD02B838D5B}"/>
              </a:ext>
            </a:extLst>
          </p:cNvPr>
          <p:cNvSpPr>
            <a:spLocks noGrp="1"/>
          </p:cNvSpPr>
          <p:nvPr>
            <p:ph type="sldNum" sz="quarter" idx="12"/>
          </p:nvPr>
        </p:nvSpPr>
        <p:spPr>
          <a:xfrm>
            <a:off x="11444193" y="52654"/>
            <a:ext cx="246927" cy="242054"/>
          </a:xfrm>
        </p:spPr>
        <p:txBody>
          <a:bodyPr/>
          <a:lstStyle/>
          <a:p>
            <a:fld id="{14D65173-87C9-47C0-A890-7AD8E2754265}" type="slidenum">
              <a:rPr lang="en-US" smtClean="0"/>
              <a:pPr/>
              <a:t>3</a:t>
            </a:fld>
            <a:endParaRPr lang="en-US" dirty="0"/>
          </a:p>
        </p:txBody>
      </p:sp>
    </p:spTree>
    <p:extLst>
      <p:ext uri="{BB962C8B-B14F-4D97-AF65-F5344CB8AC3E}">
        <p14:creationId xmlns:p14="http://schemas.microsoft.com/office/powerpoint/2010/main" val="94251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28" y="-267825"/>
            <a:ext cx="11579517" cy="708469"/>
          </a:xfrm>
        </p:spPr>
        <p:txBody>
          <a:bodyPr>
            <a:normAutofit/>
          </a:bodyPr>
          <a:lstStyle/>
          <a:p>
            <a:r>
              <a:rPr lang="en-US" sz="2667" dirty="0"/>
              <a:t>			Standard Operating Procedures</a:t>
            </a:r>
          </a:p>
        </p:txBody>
      </p:sp>
      <p:sp>
        <p:nvSpPr>
          <p:cNvPr id="3" name="Rectangle 2"/>
          <p:cNvSpPr/>
          <p:nvPr/>
        </p:nvSpPr>
        <p:spPr>
          <a:xfrm>
            <a:off x="604912" y="0"/>
            <a:ext cx="11155832" cy="646331"/>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p:txBody>
      </p:sp>
      <p:sp>
        <p:nvSpPr>
          <p:cNvPr id="5" name="Slide Number Placeholder 3">
            <a:extLst>
              <a:ext uri="{FF2B5EF4-FFF2-40B4-BE49-F238E27FC236}">
                <a16:creationId xmlns:a16="http://schemas.microsoft.com/office/drawing/2014/main" xmlns="" id="{4A92C2D8-C794-4915-B629-5DD02B838D5B}"/>
              </a:ext>
            </a:extLst>
          </p:cNvPr>
          <p:cNvSpPr>
            <a:spLocks noGrp="1"/>
          </p:cNvSpPr>
          <p:nvPr>
            <p:ph type="sldNum" sz="quarter" idx="12"/>
          </p:nvPr>
        </p:nvSpPr>
        <p:spPr>
          <a:xfrm>
            <a:off x="11444193" y="52654"/>
            <a:ext cx="246927" cy="242054"/>
          </a:xfrm>
        </p:spPr>
        <p:txBody>
          <a:bodyPr/>
          <a:lstStyle/>
          <a:p>
            <a:fld id="{14D65173-87C9-47C0-A890-7AD8E2754265}" type="slidenum">
              <a:rPr lang="en-US" smtClean="0"/>
              <a:pPr/>
              <a:t>4</a:t>
            </a:fld>
            <a:endParaRPr lang="en-US" dirty="0"/>
          </a:p>
        </p:txBody>
      </p:sp>
      <p:pic>
        <p:nvPicPr>
          <p:cNvPr id="16" name="Picture 15">
            <a:extLst>
              <a:ext uri="{FF2B5EF4-FFF2-40B4-BE49-F238E27FC236}">
                <a16:creationId xmlns:a16="http://schemas.microsoft.com/office/drawing/2014/main" xmlns="" id="{B7CBD433-BF95-451E-AAE9-AF42EEA9A356}"/>
              </a:ext>
            </a:extLst>
          </p:cNvPr>
          <p:cNvPicPr>
            <a:picLocks noChangeAspect="1"/>
          </p:cNvPicPr>
          <p:nvPr/>
        </p:nvPicPr>
        <p:blipFill>
          <a:blip r:embed="rId2"/>
          <a:stretch>
            <a:fillRect/>
          </a:stretch>
        </p:blipFill>
        <p:spPr>
          <a:xfrm>
            <a:off x="876026" y="420423"/>
            <a:ext cx="10335926" cy="5881904"/>
          </a:xfrm>
          <a:prstGeom prst="rect">
            <a:avLst/>
          </a:prstGeom>
        </p:spPr>
      </p:pic>
    </p:spTree>
    <p:extLst>
      <p:ext uri="{BB962C8B-B14F-4D97-AF65-F5344CB8AC3E}">
        <p14:creationId xmlns:p14="http://schemas.microsoft.com/office/powerpoint/2010/main" val="298216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929AD85-A9D4-4165-9F7F-5E19F187C62F}"/>
              </a:ext>
            </a:extLst>
          </p:cNvPr>
          <p:cNvSpPr>
            <a:spLocks noGrp="1"/>
          </p:cNvSpPr>
          <p:nvPr>
            <p:ph type="sldNum" sz="quarter" idx="12"/>
          </p:nvPr>
        </p:nvSpPr>
        <p:spPr/>
        <p:txBody>
          <a:bodyPr/>
          <a:lstStyle/>
          <a:p>
            <a:fld id="{F312CAC8-5AB6-4C28-B055-AF7B5F45997B}" type="slidenum">
              <a:rPr lang="en-US" smtClean="0"/>
              <a:t>5</a:t>
            </a:fld>
            <a:endParaRPr lang="en-US"/>
          </a:p>
        </p:txBody>
      </p:sp>
      <p:sp>
        <p:nvSpPr>
          <p:cNvPr id="73" name="Title 1">
            <a:extLst>
              <a:ext uri="{FF2B5EF4-FFF2-40B4-BE49-F238E27FC236}">
                <a16:creationId xmlns:a16="http://schemas.microsoft.com/office/drawing/2014/main" xmlns="" id="{72DAE888-A4FF-46C0-A243-45A74092371F}"/>
              </a:ext>
            </a:extLst>
          </p:cNvPr>
          <p:cNvSpPr>
            <a:spLocks noGrp="1"/>
          </p:cNvSpPr>
          <p:nvPr>
            <p:ph type="title"/>
          </p:nvPr>
        </p:nvSpPr>
        <p:spPr>
          <a:xfrm>
            <a:off x="181228" y="-197485"/>
            <a:ext cx="11579517" cy="708469"/>
          </a:xfrm>
        </p:spPr>
        <p:txBody>
          <a:bodyPr>
            <a:normAutofit/>
          </a:bodyPr>
          <a:lstStyle/>
          <a:p>
            <a:r>
              <a:rPr lang="en-US" sz="2667" dirty="0"/>
              <a:t>			Verizon Enterprise Center</a:t>
            </a:r>
          </a:p>
        </p:txBody>
      </p:sp>
      <p:grpSp>
        <p:nvGrpSpPr>
          <p:cNvPr id="75" name="Group 74">
            <a:extLst>
              <a:ext uri="{FF2B5EF4-FFF2-40B4-BE49-F238E27FC236}">
                <a16:creationId xmlns:a16="http://schemas.microsoft.com/office/drawing/2014/main" xmlns="" id="{8E1FC840-42E0-4237-A4BC-2F6F7B2CFE86}"/>
              </a:ext>
            </a:extLst>
          </p:cNvPr>
          <p:cNvGrpSpPr/>
          <p:nvPr/>
        </p:nvGrpSpPr>
        <p:grpSpPr>
          <a:xfrm>
            <a:off x="5898528" y="711628"/>
            <a:ext cx="4296557" cy="1873695"/>
            <a:chOff x="457200" y="1677778"/>
            <a:chExt cx="4495800" cy="1256417"/>
          </a:xfrm>
          <a:solidFill>
            <a:schemeClr val="accent3">
              <a:lumMod val="20000"/>
              <a:lumOff val="80000"/>
            </a:schemeClr>
          </a:solidFill>
        </p:grpSpPr>
        <p:sp>
          <p:nvSpPr>
            <p:cNvPr id="76" name="Rounded Rectangle 62">
              <a:extLst>
                <a:ext uri="{FF2B5EF4-FFF2-40B4-BE49-F238E27FC236}">
                  <a16:creationId xmlns:a16="http://schemas.microsoft.com/office/drawing/2014/main" xmlns="" id="{5207D9C0-0D1A-4878-A0C4-C04CC30E8761}"/>
                </a:ext>
              </a:extLst>
            </p:cNvPr>
            <p:cNvSpPr/>
            <p:nvPr/>
          </p:nvSpPr>
          <p:spPr>
            <a:xfrm>
              <a:off x="457200" y="2324595"/>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&gt;215K</a:t>
              </a:r>
              <a:endParaRPr lang="en-US" dirty="0">
                <a:solidFill>
                  <a:srgbClr val="FFFFFF"/>
                </a:solidFill>
                <a:cs typeface="VerizonApex-Medium"/>
              </a:endParaRPr>
            </a:p>
            <a:p>
              <a:pPr algn="ctr">
                <a:spcAft>
                  <a:spcPts val="800"/>
                </a:spcAft>
              </a:pPr>
              <a:r>
                <a:rPr lang="en-US" sz="1100" dirty="0">
                  <a:solidFill>
                    <a:srgbClr val="3D3D3D"/>
                  </a:solidFill>
                  <a:cs typeface="VerizonApex-Medium"/>
                </a:rPr>
                <a:t>In</a:t>
              </a:r>
              <a:r>
                <a:rPr lang="en-US" sz="1100" dirty="0">
                  <a:solidFill>
                    <a:srgbClr val="3D3D3D"/>
                  </a:solidFill>
                </a:rPr>
                <a:t>terfacing app  </a:t>
              </a:r>
              <a:r>
                <a:rPr lang="en-US" sz="1000" dirty="0">
                  <a:solidFill>
                    <a:srgbClr val="3D3D3D"/>
                  </a:solidFill>
                </a:rPr>
                <a:t>incoming calls/day</a:t>
              </a:r>
            </a:p>
          </p:txBody>
        </p:sp>
        <p:sp>
          <p:nvSpPr>
            <p:cNvPr id="77" name="Rounded Rectangle 63">
              <a:extLst>
                <a:ext uri="{FF2B5EF4-FFF2-40B4-BE49-F238E27FC236}">
                  <a16:creationId xmlns:a16="http://schemas.microsoft.com/office/drawing/2014/main" xmlns="" id="{D9FC8787-8597-4BC6-8086-B9E79134D3A8}"/>
                </a:ext>
              </a:extLst>
            </p:cNvPr>
            <p:cNvSpPr/>
            <p:nvPr/>
          </p:nvSpPr>
          <p:spPr>
            <a:xfrm>
              <a:off x="457200" y="1677778"/>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&gt;60K </a:t>
              </a:r>
              <a:endParaRPr lang="en-US" dirty="0">
                <a:solidFill>
                  <a:srgbClr val="FFFFFF"/>
                </a:solidFill>
              </a:endParaRPr>
            </a:p>
            <a:p>
              <a:pPr algn="ctr">
                <a:spcAft>
                  <a:spcPts val="800"/>
                </a:spcAft>
              </a:pPr>
              <a:r>
                <a:rPr lang="en-US" sz="1200" dirty="0">
                  <a:solidFill>
                    <a:schemeClr val="bg2">
                      <a:lumMod val="25000"/>
                    </a:schemeClr>
                  </a:solidFill>
                </a:rPr>
                <a:t>Total Customers</a:t>
              </a:r>
            </a:p>
          </p:txBody>
        </p:sp>
        <p:sp>
          <p:nvSpPr>
            <p:cNvPr id="78" name="Rounded Rectangle 66">
              <a:extLst>
                <a:ext uri="{FF2B5EF4-FFF2-40B4-BE49-F238E27FC236}">
                  <a16:creationId xmlns:a16="http://schemas.microsoft.com/office/drawing/2014/main" xmlns="" id="{2CF31176-4BEA-441F-9FAD-9EED1988AF85}"/>
                </a:ext>
              </a:extLst>
            </p:cNvPr>
            <p:cNvSpPr/>
            <p:nvPr/>
          </p:nvSpPr>
          <p:spPr>
            <a:xfrm>
              <a:off x="1981200" y="1677778"/>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$13M</a:t>
              </a:r>
            </a:p>
            <a:p>
              <a:pPr algn="ctr">
                <a:spcAft>
                  <a:spcPts val="800"/>
                </a:spcAft>
              </a:pPr>
              <a:r>
                <a:rPr lang="en-US" sz="1200" dirty="0">
                  <a:solidFill>
                    <a:srgbClr val="3D3D3D"/>
                  </a:solidFill>
                </a:rPr>
                <a:t>Online Payments /day</a:t>
              </a:r>
            </a:p>
          </p:txBody>
        </p:sp>
        <p:sp>
          <p:nvSpPr>
            <p:cNvPr id="79" name="Rounded Rectangle 67">
              <a:extLst>
                <a:ext uri="{FF2B5EF4-FFF2-40B4-BE49-F238E27FC236}">
                  <a16:creationId xmlns:a16="http://schemas.microsoft.com/office/drawing/2014/main" xmlns="" id="{7E7B4A1F-CF1E-4F0D-9652-CC15E60D75B8}"/>
                </a:ext>
              </a:extLst>
            </p:cNvPr>
            <p:cNvSpPr/>
            <p:nvPr/>
          </p:nvSpPr>
          <p:spPr>
            <a:xfrm>
              <a:off x="1981200" y="2324595"/>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9.5M</a:t>
              </a:r>
            </a:p>
            <a:p>
              <a:pPr algn="ctr">
                <a:spcAft>
                  <a:spcPts val="800"/>
                </a:spcAft>
              </a:pPr>
              <a:r>
                <a:rPr lang="en-US" sz="1200" dirty="0">
                  <a:solidFill>
                    <a:srgbClr val="3D3D3D"/>
                  </a:solidFill>
                </a:rPr>
                <a:t>Page Views </a:t>
              </a:r>
              <a:br>
                <a:rPr lang="en-US" sz="1200" dirty="0">
                  <a:solidFill>
                    <a:srgbClr val="3D3D3D"/>
                  </a:solidFill>
                </a:rPr>
              </a:br>
              <a:r>
                <a:rPr lang="en-US" sz="1200" dirty="0">
                  <a:solidFill>
                    <a:srgbClr val="3D3D3D"/>
                  </a:solidFill>
                </a:rPr>
                <a:t>/day</a:t>
              </a:r>
            </a:p>
          </p:txBody>
        </p:sp>
        <p:sp>
          <p:nvSpPr>
            <p:cNvPr id="80" name="Rounded Rectangle 68">
              <a:extLst>
                <a:ext uri="{FF2B5EF4-FFF2-40B4-BE49-F238E27FC236}">
                  <a16:creationId xmlns:a16="http://schemas.microsoft.com/office/drawing/2014/main" xmlns="" id="{B09A28A0-26DB-4A96-A60F-70E43054A86A}"/>
                </a:ext>
              </a:extLst>
            </p:cNvPr>
            <p:cNvSpPr/>
            <p:nvPr/>
          </p:nvSpPr>
          <p:spPr>
            <a:xfrm>
              <a:off x="3505200" y="1677778"/>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 15K</a:t>
              </a:r>
            </a:p>
            <a:p>
              <a:pPr algn="ctr">
                <a:spcAft>
                  <a:spcPts val="800"/>
                </a:spcAft>
              </a:pPr>
              <a:r>
                <a:rPr lang="en-US" sz="1200" dirty="0">
                  <a:solidFill>
                    <a:srgbClr val="3D3D3D"/>
                  </a:solidFill>
                </a:rPr>
                <a:t>Invoice Views </a:t>
              </a:r>
              <a:br>
                <a:rPr lang="en-US" sz="1200" dirty="0">
                  <a:solidFill>
                    <a:srgbClr val="3D3D3D"/>
                  </a:solidFill>
                </a:rPr>
              </a:br>
              <a:r>
                <a:rPr lang="en-US" sz="1200" dirty="0">
                  <a:solidFill>
                    <a:srgbClr val="3D3D3D"/>
                  </a:solidFill>
                </a:rPr>
                <a:t>/day</a:t>
              </a:r>
            </a:p>
          </p:txBody>
        </p:sp>
        <p:sp>
          <p:nvSpPr>
            <p:cNvPr id="81" name="Rounded Rectangle 69">
              <a:extLst>
                <a:ext uri="{FF2B5EF4-FFF2-40B4-BE49-F238E27FC236}">
                  <a16:creationId xmlns:a16="http://schemas.microsoft.com/office/drawing/2014/main" xmlns="" id="{98EC78E7-3AB7-4552-A05C-B47966B219F0}"/>
                </a:ext>
              </a:extLst>
            </p:cNvPr>
            <p:cNvSpPr/>
            <p:nvPr/>
          </p:nvSpPr>
          <p:spPr>
            <a:xfrm>
              <a:off x="3505200" y="2324595"/>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80%</a:t>
              </a:r>
            </a:p>
            <a:p>
              <a:pPr algn="ctr">
                <a:spcAft>
                  <a:spcPts val="800"/>
                </a:spcAft>
              </a:pPr>
              <a:r>
                <a:rPr lang="en-US" sz="1200" dirty="0">
                  <a:solidFill>
                    <a:srgbClr val="3D3D3D"/>
                  </a:solidFill>
                </a:rPr>
                <a:t>Service Online vs. Offline</a:t>
              </a:r>
            </a:p>
          </p:txBody>
        </p:sp>
      </p:grpSp>
      <p:sp>
        <p:nvSpPr>
          <p:cNvPr id="82" name="TextBox 81">
            <a:extLst>
              <a:ext uri="{FF2B5EF4-FFF2-40B4-BE49-F238E27FC236}">
                <a16:creationId xmlns:a16="http://schemas.microsoft.com/office/drawing/2014/main" xmlns="" id="{3D9B0B22-106B-4435-977B-DE30DE5159B9}"/>
              </a:ext>
            </a:extLst>
          </p:cNvPr>
          <p:cNvSpPr txBox="1"/>
          <p:nvPr/>
        </p:nvSpPr>
        <p:spPr>
          <a:xfrm>
            <a:off x="6089512" y="2674895"/>
            <a:ext cx="3944471" cy="1963658"/>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numCol="1" rtlCol="0">
            <a:spAutoFit/>
          </a:bodyPr>
          <a:lstStyle/>
          <a:p>
            <a:pPr marL="285750" indent="-285750">
              <a:spcBef>
                <a:spcPts val="400"/>
              </a:spcBef>
              <a:spcAft>
                <a:spcPts val="400"/>
              </a:spcAft>
              <a:buFont typeface="Wingdings" charset="2"/>
              <a:buChar char="²"/>
            </a:pPr>
            <a:r>
              <a:rPr lang="en-US" sz="1600" b="1" dirty="0">
                <a:solidFill>
                  <a:schemeClr val="tx1">
                    <a:lumMod val="75000"/>
                    <a:lumOff val="25000"/>
                  </a:schemeClr>
                </a:solidFill>
              </a:rPr>
              <a:t>World-Class Online &amp; Mobile </a:t>
            </a:r>
            <a:br>
              <a:rPr lang="en-US" sz="1600" b="1" dirty="0">
                <a:solidFill>
                  <a:schemeClr val="tx1">
                    <a:lumMod val="75000"/>
                    <a:lumOff val="25000"/>
                  </a:schemeClr>
                </a:solidFill>
              </a:rPr>
            </a:br>
            <a:r>
              <a:rPr lang="en-US" sz="1600" b="1" dirty="0">
                <a:solidFill>
                  <a:schemeClr val="tx1">
                    <a:lumMod val="75000"/>
                    <a:lumOff val="25000"/>
                  </a:schemeClr>
                </a:solidFill>
              </a:rPr>
              <a:t>Customer Self-service</a:t>
            </a:r>
          </a:p>
          <a:p>
            <a:pPr marL="285750" indent="-285750">
              <a:spcBef>
                <a:spcPts val="400"/>
              </a:spcBef>
              <a:spcAft>
                <a:spcPts val="400"/>
              </a:spcAft>
              <a:buFont typeface="Wingdings" charset="2"/>
              <a:buChar char="²"/>
            </a:pPr>
            <a:r>
              <a:rPr lang="en-US" sz="1600" b="1" dirty="0">
                <a:solidFill>
                  <a:schemeClr val="tx1">
                    <a:lumMod val="75000"/>
                    <a:lumOff val="25000"/>
                  </a:schemeClr>
                </a:solidFill>
              </a:rPr>
              <a:t>Integrated across all VES </a:t>
            </a:r>
            <a:br>
              <a:rPr lang="en-US" sz="1600" b="1" dirty="0">
                <a:solidFill>
                  <a:schemeClr val="tx1">
                    <a:lumMod val="75000"/>
                    <a:lumOff val="25000"/>
                  </a:schemeClr>
                </a:solidFill>
              </a:rPr>
            </a:br>
            <a:r>
              <a:rPr lang="en-US" sz="1600" b="1" dirty="0">
                <a:solidFill>
                  <a:schemeClr val="tx1">
                    <a:lumMod val="75000"/>
                    <a:lumOff val="25000"/>
                  </a:schemeClr>
                </a:solidFill>
              </a:rPr>
              <a:t>Products &amp; Services</a:t>
            </a:r>
          </a:p>
          <a:p>
            <a:pPr marL="285750" indent="-285750">
              <a:spcBef>
                <a:spcPts val="400"/>
              </a:spcBef>
              <a:spcAft>
                <a:spcPts val="400"/>
              </a:spcAft>
              <a:buFont typeface="Wingdings" charset="2"/>
              <a:buChar char="²"/>
            </a:pPr>
            <a:r>
              <a:rPr lang="en-US" sz="1600" b="1" dirty="0">
                <a:solidFill>
                  <a:schemeClr val="tx1">
                    <a:lumMod val="75000"/>
                    <a:lumOff val="25000"/>
                  </a:schemeClr>
                </a:solidFill>
              </a:rPr>
              <a:t>Robust application security </a:t>
            </a:r>
            <a:br>
              <a:rPr lang="en-US" sz="1600" b="1" dirty="0">
                <a:solidFill>
                  <a:schemeClr val="tx1">
                    <a:lumMod val="75000"/>
                    <a:lumOff val="25000"/>
                  </a:schemeClr>
                </a:solidFill>
              </a:rPr>
            </a:br>
            <a:r>
              <a:rPr lang="en-US" sz="1600" b="1" dirty="0">
                <a:solidFill>
                  <a:schemeClr val="tx1">
                    <a:lumMod val="75000"/>
                    <a:lumOff val="25000"/>
                  </a:schemeClr>
                </a:solidFill>
              </a:rPr>
              <a:t>&amp; entitlement management</a:t>
            </a:r>
          </a:p>
        </p:txBody>
      </p:sp>
      <p:grpSp>
        <p:nvGrpSpPr>
          <p:cNvPr id="83" name="Group 82">
            <a:extLst>
              <a:ext uri="{FF2B5EF4-FFF2-40B4-BE49-F238E27FC236}">
                <a16:creationId xmlns:a16="http://schemas.microsoft.com/office/drawing/2014/main" xmlns="" id="{17DA80B8-EC6E-431C-90BD-C3F9DA2F502D}"/>
              </a:ext>
            </a:extLst>
          </p:cNvPr>
          <p:cNvGrpSpPr/>
          <p:nvPr/>
        </p:nvGrpSpPr>
        <p:grpSpPr>
          <a:xfrm>
            <a:off x="1550525" y="4686289"/>
            <a:ext cx="8659540" cy="1233926"/>
            <a:chOff x="182602" y="749518"/>
            <a:chExt cx="4890639" cy="1294649"/>
          </a:xfrm>
          <a:solidFill>
            <a:schemeClr val="accent5">
              <a:lumMod val="20000"/>
              <a:lumOff val="80000"/>
            </a:schemeClr>
          </a:solidFill>
        </p:grpSpPr>
        <p:sp>
          <p:nvSpPr>
            <p:cNvPr id="84" name="Rounded Rectangle 87">
              <a:extLst>
                <a:ext uri="{FF2B5EF4-FFF2-40B4-BE49-F238E27FC236}">
                  <a16:creationId xmlns:a16="http://schemas.microsoft.com/office/drawing/2014/main" xmlns="" id="{D080705F-F437-4CD7-AD30-A5E87195C7D2}"/>
                </a:ext>
              </a:extLst>
            </p:cNvPr>
            <p:cNvSpPr/>
            <p:nvPr/>
          </p:nvSpPr>
          <p:spPr>
            <a:xfrm>
              <a:off x="188497" y="1442119"/>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~400 </a:t>
              </a:r>
              <a:r>
                <a:rPr lang="en-US" sz="1600" dirty="0">
                  <a:solidFill>
                    <a:srgbClr val="C00000"/>
                  </a:solidFill>
                </a:rPr>
                <a:t/>
              </a:r>
              <a:br>
                <a:rPr lang="en-US" sz="1600" dirty="0">
                  <a:solidFill>
                    <a:srgbClr val="C00000"/>
                  </a:solidFill>
                </a:rPr>
              </a:br>
              <a:r>
                <a:rPr lang="en-US" sz="1200" dirty="0">
                  <a:solidFill>
                    <a:srgbClr val="3D3D3D"/>
                  </a:solidFill>
                </a:rPr>
                <a:t>Deployments /</a:t>
              </a:r>
              <a:r>
                <a:rPr lang="en-US" sz="1200" dirty="0" err="1">
                  <a:solidFill>
                    <a:srgbClr val="3D3D3D"/>
                  </a:solidFill>
                </a:rPr>
                <a:t>wk</a:t>
              </a:r>
              <a:endParaRPr lang="en-US" sz="1200" dirty="0">
                <a:solidFill>
                  <a:srgbClr val="3D3D3D"/>
                </a:solidFill>
              </a:endParaRPr>
            </a:p>
          </p:txBody>
        </p:sp>
        <p:sp>
          <p:nvSpPr>
            <p:cNvPr id="85" name="Rounded Rectangle 88">
              <a:extLst>
                <a:ext uri="{FF2B5EF4-FFF2-40B4-BE49-F238E27FC236}">
                  <a16:creationId xmlns:a16="http://schemas.microsoft.com/office/drawing/2014/main" xmlns="" id="{6A57AE89-BF4E-4F62-ADF7-5E6B7073E838}"/>
                </a:ext>
              </a:extLst>
            </p:cNvPr>
            <p:cNvSpPr/>
            <p:nvPr/>
          </p:nvSpPr>
          <p:spPr>
            <a:xfrm>
              <a:off x="1847622" y="749518"/>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&gt;5.9M</a:t>
              </a:r>
            </a:p>
            <a:p>
              <a:pPr algn="ctr"/>
              <a:r>
                <a:rPr lang="en-US" sz="1200" dirty="0">
                  <a:solidFill>
                    <a:srgbClr val="3D3D3D"/>
                  </a:solidFill>
                </a:rPr>
                <a:t>Lines of Code</a:t>
              </a:r>
            </a:p>
          </p:txBody>
        </p:sp>
        <p:sp>
          <p:nvSpPr>
            <p:cNvPr id="86" name="Rounded Rectangle 90">
              <a:extLst>
                <a:ext uri="{FF2B5EF4-FFF2-40B4-BE49-F238E27FC236}">
                  <a16:creationId xmlns:a16="http://schemas.microsoft.com/office/drawing/2014/main" xmlns="" id="{F90AA89F-1F3C-4611-94CC-130917AB296C}"/>
                </a:ext>
              </a:extLst>
            </p:cNvPr>
            <p:cNvSpPr/>
            <p:nvPr/>
          </p:nvSpPr>
          <p:spPr>
            <a:xfrm>
              <a:off x="3506746" y="749518"/>
              <a:ext cx="1545524"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~1000</a:t>
              </a:r>
            </a:p>
            <a:p>
              <a:pPr algn="ctr"/>
              <a:r>
                <a:rPr lang="en-US" sz="1200" dirty="0">
                  <a:solidFill>
                    <a:srgbClr val="3D3D3D"/>
                  </a:solidFill>
                </a:rPr>
                <a:t>Automated test cases</a:t>
              </a:r>
            </a:p>
          </p:txBody>
        </p:sp>
        <p:sp>
          <p:nvSpPr>
            <p:cNvPr id="87" name="Rounded Rectangle 93">
              <a:extLst>
                <a:ext uri="{FF2B5EF4-FFF2-40B4-BE49-F238E27FC236}">
                  <a16:creationId xmlns:a16="http://schemas.microsoft.com/office/drawing/2014/main" xmlns="" id="{DB1CE57A-5CC9-4D62-A083-44F293011D12}"/>
                </a:ext>
              </a:extLst>
            </p:cNvPr>
            <p:cNvSpPr/>
            <p:nvPr/>
          </p:nvSpPr>
          <p:spPr>
            <a:xfrm>
              <a:off x="182602" y="749518"/>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1600" b="1" dirty="0">
                  <a:solidFill>
                    <a:srgbClr val="C00000"/>
                  </a:solidFill>
                  <a:cs typeface="VerizonApex-Medium"/>
                </a:rPr>
                <a:t>170</a:t>
              </a:r>
              <a:r>
                <a:rPr lang="en-US" sz="1600" dirty="0">
                  <a:solidFill>
                    <a:srgbClr val="FFFFFF"/>
                  </a:solidFill>
                  <a:cs typeface="VerizonApex-Medium"/>
                </a:rPr>
                <a:t> </a:t>
              </a:r>
              <a:endParaRPr lang="en-US" sz="1400" dirty="0">
                <a:solidFill>
                  <a:srgbClr val="FFFFFF"/>
                </a:solidFill>
                <a:cs typeface="VerizonApex-Medium"/>
              </a:endParaRPr>
            </a:p>
            <a:p>
              <a:pPr algn="ctr"/>
              <a:r>
                <a:rPr lang="en-US" sz="1200" dirty="0">
                  <a:solidFill>
                    <a:schemeClr val="bg2">
                      <a:lumMod val="25000"/>
                    </a:schemeClr>
                  </a:solidFill>
                  <a:cs typeface="VerizonApex-Medium"/>
                </a:rPr>
                <a:t>Developers </a:t>
              </a:r>
              <a:r>
                <a:rPr lang="en-US" sz="1050" dirty="0">
                  <a:solidFill>
                    <a:schemeClr val="bg2">
                      <a:lumMod val="25000"/>
                    </a:schemeClr>
                  </a:solidFill>
                </a:rPr>
                <a:t>(US, Peru, India)</a:t>
              </a:r>
            </a:p>
          </p:txBody>
        </p:sp>
        <p:sp>
          <p:nvSpPr>
            <p:cNvPr id="88" name="Rounded Rectangle 94">
              <a:extLst>
                <a:ext uri="{FF2B5EF4-FFF2-40B4-BE49-F238E27FC236}">
                  <a16:creationId xmlns:a16="http://schemas.microsoft.com/office/drawing/2014/main" xmlns="" id="{DAE7C7F6-1A84-485A-ADB5-72C4DA5DF52F}"/>
                </a:ext>
              </a:extLst>
            </p:cNvPr>
            <p:cNvSpPr/>
            <p:nvPr/>
          </p:nvSpPr>
          <p:spPr>
            <a:xfrm>
              <a:off x="1842163" y="1442119"/>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6,794</a:t>
              </a:r>
            </a:p>
            <a:p>
              <a:pPr algn="ctr"/>
              <a:r>
                <a:rPr lang="en-US" sz="1200" dirty="0">
                  <a:solidFill>
                    <a:srgbClr val="3D3D3D"/>
                  </a:solidFill>
                </a:rPr>
                <a:t>Change Packages to prod yearly</a:t>
              </a:r>
            </a:p>
          </p:txBody>
        </p:sp>
        <p:sp>
          <p:nvSpPr>
            <p:cNvPr id="89" name="Rounded Rectangle 95">
              <a:extLst>
                <a:ext uri="{FF2B5EF4-FFF2-40B4-BE49-F238E27FC236}">
                  <a16:creationId xmlns:a16="http://schemas.microsoft.com/office/drawing/2014/main" xmlns="" id="{091E49F1-F89A-40D2-8E58-A492B209EC26}"/>
                </a:ext>
              </a:extLst>
            </p:cNvPr>
            <p:cNvSpPr/>
            <p:nvPr/>
          </p:nvSpPr>
          <p:spPr>
            <a:xfrm>
              <a:off x="3497073" y="1442119"/>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~100</a:t>
              </a:r>
            </a:p>
            <a:p>
              <a:pPr algn="ctr"/>
              <a:r>
                <a:rPr lang="en-US" sz="1200" dirty="0">
                  <a:solidFill>
                    <a:srgbClr val="3D3D3D"/>
                  </a:solidFill>
                </a:rPr>
                <a:t>DB changes to Prod /</a:t>
              </a:r>
              <a:r>
                <a:rPr lang="en-US" sz="1200" dirty="0" err="1">
                  <a:solidFill>
                    <a:srgbClr val="3D3D3D"/>
                  </a:solidFill>
                </a:rPr>
                <a:t>wk</a:t>
              </a:r>
              <a:endParaRPr lang="en-US" sz="1200" dirty="0">
                <a:solidFill>
                  <a:srgbClr val="3D3D3D"/>
                </a:solidFill>
              </a:endParaRPr>
            </a:p>
          </p:txBody>
        </p:sp>
      </p:grpSp>
      <p:grpSp>
        <p:nvGrpSpPr>
          <p:cNvPr id="90" name="Group 89">
            <a:extLst>
              <a:ext uri="{FF2B5EF4-FFF2-40B4-BE49-F238E27FC236}">
                <a16:creationId xmlns:a16="http://schemas.microsoft.com/office/drawing/2014/main" xmlns="" id="{ACE73D25-8572-4535-B957-A6683472F2D8}"/>
              </a:ext>
            </a:extLst>
          </p:cNvPr>
          <p:cNvGrpSpPr/>
          <p:nvPr/>
        </p:nvGrpSpPr>
        <p:grpSpPr>
          <a:xfrm>
            <a:off x="1633606" y="764973"/>
            <a:ext cx="4029848" cy="3744667"/>
            <a:chOff x="224562" y="2148978"/>
            <a:chExt cx="3953042" cy="3673297"/>
          </a:xfrm>
        </p:grpSpPr>
        <p:grpSp>
          <p:nvGrpSpPr>
            <p:cNvPr id="91" name="Group 90">
              <a:extLst>
                <a:ext uri="{FF2B5EF4-FFF2-40B4-BE49-F238E27FC236}">
                  <a16:creationId xmlns:a16="http://schemas.microsoft.com/office/drawing/2014/main" xmlns="" id="{0F032D65-C28F-4B76-A23D-F610A0AE1E8F}"/>
                </a:ext>
              </a:extLst>
            </p:cNvPr>
            <p:cNvGrpSpPr/>
            <p:nvPr/>
          </p:nvGrpSpPr>
          <p:grpSpPr>
            <a:xfrm>
              <a:off x="691041" y="2148978"/>
              <a:ext cx="3020084" cy="1179550"/>
              <a:chOff x="775154" y="3593020"/>
              <a:chExt cx="3763640" cy="1469960"/>
            </a:xfrm>
          </p:grpSpPr>
          <p:grpSp>
            <p:nvGrpSpPr>
              <p:cNvPr id="128" name="Group 127">
                <a:extLst>
                  <a:ext uri="{FF2B5EF4-FFF2-40B4-BE49-F238E27FC236}">
                    <a16:creationId xmlns:a16="http://schemas.microsoft.com/office/drawing/2014/main" xmlns="" id="{8CA9D14C-4626-4193-AEA6-B4737771194C}"/>
                  </a:ext>
                </a:extLst>
              </p:cNvPr>
              <p:cNvGrpSpPr/>
              <p:nvPr/>
            </p:nvGrpSpPr>
            <p:grpSpPr>
              <a:xfrm>
                <a:off x="3377024" y="3593020"/>
                <a:ext cx="1161770" cy="1469960"/>
                <a:chOff x="4235608" y="2282702"/>
                <a:chExt cx="2144923" cy="2713919"/>
              </a:xfrm>
            </p:grpSpPr>
            <p:sp>
              <p:nvSpPr>
                <p:cNvPr id="138" name="Freeform 71">
                  <a:extLst>
                    <a:ext uri="{FF2B5EF4-FFF2-40B4-BE49-F238E27FC236}">
                      <a16:creationId xmlns:a16="http://schemas.microsoft.com/office/drawing/2014/main" xmlns="" id="{0ED48860-8EC9-40C2-9C6B-7B55EE3F8CA2}"/>
                    </a:ext>
                  </a:extLst>
                </p:cNvPr>
                <p:cNvSpPr/>
                <p:nvPr/>
              </p:nvSpPr>
              <p:spPr>
                <a:xfrm>
                  <a:off x="423560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39" name="Rectangle 138">
                  <a:extLst>
                    <a:ext uri="{FF2B5EF4-FFF2-40B4-BE49-F238E27FC236}">
                      <a16:creationId xmlns:a16="http://schemas.microsoft.com/office/drawing/2014/main" xmlns="" id="{F2A23C1C-2AC0-4C7E-9570-DE6CE1DC9FB1}"/>
                    </a:ext>
                  </a:extLst>
                </p:cNvPr>
                <p:cNvSpPr/>
                <p:nvPr/>
              </p:nvSpPr>
              <p:spPr>
                <a:xfrm>
                  <a:off x="4235608" y="4427626"/>
                  <a:ext cx="2144923" cy="56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Cloud</a:t>
                  </a:r>
                </a:p>
              </p:txBody>
            </p:sp>
            <p:grpSp>
              <p:nvGrpSpPr>
                <p:cNvPr id="140" name="Group 139">
                  <a:extLst>
                    <a:ext uri="{FF2B5EF4-FFF2-40B4-BE49-F238E27FC236}">
                      <a16:creationId xmlns:a16="http://schemas.microsoft.com/office/drawing/2014/main" xmlns="" id="{6AEEBC73-D5FD-40CA-BC2D-4530B7AF0A4A}"/>
                    </a:ext>
                  </a:extLst>
                </p:cNvPr>
                <p:cNvGrpSpPr/>
                <p:nvPr/>
              </p:nvGrpSpPr>
              <p:grpSpPr>
                <a:xfrm>
                  <a:off x="4855727" y="3101826"/>
                  <a:ext cx="901219" cy="496266"/>
                  <a:chOff x="7146845" y="3216366"/>
                  <a:chExt cx="1056544" cy="581797"/>
                </a:xfrm>
              </p:grpSpPr>
              <p:cxnSp>
                <p:nvCxnSpPr>
                  <p:cNvPr id="141" name="Straight Connector 140">
                    <a:extLst>
                      <a:ext uri="{FF2B5EF4-FFF2-40B4-BE49-F238E27FC236}">
                        <a16:creationId xmlns:a16="http://schemas.microsoft.com/office/drawing/2014/main" xmlns="" id="{518D57DA-BC2D-4513-B648-6D6E3B7EDCF6}"/>
                      </a:ext>
                    </a:extLst>
                  </p:cNvPr>
                  <p:cNvCxnSpPr/>
                  <p:nvPr/>
                </p:nvCxnSpPr>
                <p:spPr>
                  <a:xfrm flipV="1">
                    <a:off x="7146845" y="3216366"/>
                    <a:ext cx="1029066"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AFA8E526-B673-4E4A-BB60-CA90CFE41780}"/>
                      </a:ext>
                    </a:extLst>
                  </p:cNvPr>
                  <p:cNvCxnSpPr/>
                  <p:nvPr/>
                </p:nvCxnSpPr>
                <p:spPr>
                  <a:xfrm flipV="1">
                    <a:off x="7151455" y="3772232"/>
                    <a:ext cx="1051934"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grpSp>
          </p:grpSp>
          <p:grpSp>
            <p:nvGrpSpPr>
              <p:cNvPr id="129" name="Group 128">
                <a:extLst>
                  <a:ext uri="{FF2B5EF4-FFF2-40B4-BE49-F238E27FC236}">
                    <a16:creationId xmlns:a16="http://schemas.microsoft.com/office/drawing/2014/main" xmlns="" id="{F969DFF4-CD0E-4458-95CE-74015BB1984F}"/>
                  </a:ext>
                </a:extLst>
              </p:cNvPr>
              <p:cNvGrpSpPr/>
              <p:nvPr/>
            </p:nvGrpSpPr>
            <p:grpSpPr>
              <a:xfrm>
                <a:off x="775154" y="3593020"/>
                <a:ext cx="1161770" cy="1469960"/>
                <a:chOff x="-882958" y="2282702"/>
                <a:chExt cx="2144923" cy="2713919"/>
              </a:xfrm>
            </p:grpSpPr>
            <p:sp>
              <p:nvSpPr>
                <p:cNvPr id="136" name="Freeform 77">
                  <a:extLst>
                    <a:ext uri="{FF2B5EF4-FFF2-40B4-BE49-F238E27FC236}">
                      <a16:creationId xmlns:a16="http://schemas.microsoft.com/office/drawing/2014/main" xmlns="" id="{F1806344-5C36-48F2-A3EC-333B4C902F25}"/>
                    </a:ext>
                  </a:extLst>
                </p:cNvPr>
                <p:cNvSpPr/>
                <p:nvPr/>
              </p:nvSpPr>
              <p:spPr>
                <a:xfrm>
                  <a:off x="-88295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37" name="Rectangle 136">
                  <a:extLst>
                    <a:ext uri="{FF2B5EF4-FFF2-40B4-BE49-F238E27FC236}">
                      <a16:creationId xmlns:a16="http://schemas.microsoft.com/office/drawing/2014/main" xmlns="" id="{AA203F58-4DDA-45B3-A618-333F86D2FEBC}"/>
                    </a:ext>
                  </a:extLst>
                </p:cNvPr>
                <p:cNvSpPr/>
                <p:nvPr/>
              </p:nvSpPr>
              <p:spPr>
                <a:xfrm>
                  <a:off x="-882958" y="4427626"/>
                  <a:ext cx="2144923" cy="56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Network</a:t>
                  </a:r>
                </a:p>
              </p:txBody>
            </p:sp>
          </p:grpSp>
          <p:grpSp>
            <p:nvGrpSpPr>
              <p:cNvPr id="130" name="Group 129">
                <a:extLst>
                  <a:ext uri="{FF2B5EF4-FFF2-40B4-BE49-F238E27FC236}">
                    <a16:creationId xmlns:a16="http://schemas.microsoft.com/office/drawing/2014/main" xmlns="" id="{F7E3383E-E10D-4913-ADE9-5FE205126012}"/>
                  </a:ext>
                </a:extLst>
              </p:cNvPr>
              <p:cNvGrpSpPr/>
              <p:nvPr/>
            </p:nvGrpSpPr>
            <p:grpSpPr>
              <a:xfrm>
                <a:off x="2076089" y="3593020"/>
                <a:ext cx="1161770" cy="1469960"/>
                <a:chOff x="1676325" y="2282702"/>
                <a:chExt cx="2144923" cy="2713919"/>
              </a:xfrm>
            </p:grpSpPr>
            <p:sp>
              <p:nvSpPr>
                <p:cNvPr id="134" name="Freeform 80">
                  <a:extLst>
                    <a:ext uri="{FF2B5EF4-FFF2-40B4-BE49-F238E27FC236}">
                      <a16:creationId xmlns:a16="http://schemas.microsoft.com/office/drawing/2014/main" xmlns="" id="{F65722AE-FAF6-41AA-BA9D-E35F695D3EF0}"/>
                    </a:ext>
                  </a:extLst>
                </p:cNvPr>
                <p:cNvSpPr/>
                <p:nvPr/>
              </p:nvSpPr>
              <p:spPr>
                <a:xfrm>
                  <a:off x="1676325"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35" name="Rectangle 134">
                  <a:extLst>
                    <a:ext uri="{FF2B5EF4-FFF2-40B4-BE49-F238E27FC236}">
                      <a16:creationId xmlns:a16="http://schemas.microsoft.com/office/drawing/2014/main" xmlns="" id="{7CB8F9FC-7381-44DE-B887-AC47A0360645}"/>
                    </a:ext>
                  </a:extLst>
                </p:cNvPr>
                <p:cNvSpPr/>
                <p:nvPr/>
              </p:nvSpPr>
              <p:spPr>
                <a:xfrm>
                  <a:off x="1676325" y="4427626"/>
                  <a:ext cx="2144923" cy="56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Security</a:t>
                  </a:r>
                </a:p>
              </p:txBody>
            </p:sp>
          </p:grpSp>
          <p:pic>
            <p:nvPicPr>
              <p:cNvPr id="131" name="Picture 130">
                <a:extLst>
                  <a:ext uri="{FF2B5EF4-FFF2-40B4-BE49-F238E27FC236}">
                    <a16:creationId xmlns:a16="http://schemas.microsoft.com/office/drawing/2014/main" xmlns="" id="{ABD62975-0565-4A76-B5CD-89BFF26E2FAC}"/>
                  </a:ext>
                </a:extLst>
              </p:cNvPr>
              <p:cNvPicPr>
                <a:picLocks noChangeAspect="1"/>
              </p:cNvPicPr>
              <p:nvPr/>
            </p:nvPicPr>
            <p:blipFill>
              <a:blip r:embed="rId2">
                <a:grayscl/>
              </a:blip>
              <a:stretch>
                <a:fillRect/>
              </a:stretch>
            </p:blipFill>
            <p:spPr>
              <a:xfrm>
                <a:off x="1018614" y="3886155"/>
                <a:ext cx="674850" cy="589088"/>
              </a:xfrm>
              <a:prstGeom prst="rect">
                <a:avLst/>
              </a:prstGeom>
            </p:spPr>
          </p:pic>
          <p:pic>
            <p:nvPicPr>
              <p:cNvPr id="132" name="Picture 131">
                <a:extLst>
                  <a:ext uri="{FF2B5EF4-FFF2-40B4-BE49-F238E27FC236}">
                    <a16:creationId xmlns:a16="http://schemas.microsoft.com/office/drawing/2014/main" xmlns="" id="{8F477D81-AEBC-434D-9226-32C17240977B}"/>
                  </a:ext>
                </a:extLst>
              </p:cNvPr>
              <p:cNvPicPr>
                <a:picLocks noChangeAspect="1"/>
              </p:cNvPicPr>
              <p:nvPr/>
            </p:nvPicPr>
            <p:blipFill>
              <a:blip r:embed="rId3">
                <a:duotone>
                  <a:schemeClr val="bg2">
                    <a:shade val="45000"/>
                    <a:satMod val="135000"/>
                  </a:schemeClr>
                  <a:prstClr val="white"/>
                </a:duotone>
              </a:blip>
              <a:stretch>
                <a:fillRect/>
              </a:stretch>
            </p:blipFill>
            <p:spPr>
              <a:xfrm>
                <a:off x="3592286" y="3789420"/>
                <a:ext cx="731246" cy="731246"/>
              </a:xfrm>
              <a:prstGeom prst="rect">
                <a:avLst/>
              </a:prstGeom>
            </p:spPr>
          </p:pic>
          <p:pic>
            <p:nvPicPr>
              <p:cNvPr id="133" name="Picture 132">
                <a:extLst>
                  <a:ext uri="{FF2B5EF4-FFF2-40B4-BE49-F238E27FC236}">
                    <a16:creationId xmlns:a16="http://schemas.microsoft.com/office/drawing/2014/main" xmlns="" id="{6142A92E-EB46-4DD0-AA14-A97B37CE8B92}"/>
                  </a:ext>
                </a:extLst>
              </p:cNvPr>
              <p:cNvPicPr>
                <a:picLocks noChangeAspect="1"/>
              </p:cNvPicPr>
              <p:nvPr/>
            </p:nvPicPr>
            <p:blipFill>
              <a:blip r:embed="rId4">
                <a:duotone>
                  <a:schemeClr val="accent2">
                    <a:shade val="45000"/>
                    <a:satMod val="135000"/>
                  </a:schemeClr>
                  <a:prstClr val="white"/>
                </a:duotone>
              </a:blip>
              <a:stretch>
                <a:fillRect/>
              </a:stretch>
            </p:blipFill>
            <p:spPr>
              <a:xfrm>
                <a:off x="2349880" y="3873605"/>
                <a:ext cx="614189" cy="614189"/>
              </a:xfrm>
              <a:prstGeom prst="rect">
                <a:avLst/>
              </a:prstGeom>
            </p:spPr>
          </p:pic>
        </p:grpSp>
        <p:grpSp>
          <p:nvGrpSpPr>
            <p:cNvPr id="92" name="Group 91">
              <a:extLst>
                <a:ext uri="{FF2B5EF4-FFF2-40B4-BE49-F238E27FC236}">
                  <a16:creationId xmlns:a16="http://schemas.microsoft.com/office/drawing/2014/main" xmlns="" id="{182919BC-27B4-41AE-B252-8C9A134E5C0E}"/>
                </a:ext>
              </a:extLst>
            </p:cNvPr>
            <p:cNvGrpSpPr/>
            <p:nvPr/>
          </p:nvGrpSpPr>
          <p:grpSpPr>
            <a:xfrm>
              <a:off x="224562" y="3383382"/>
              <a:ext cx="3953042" cy="1196713"/>
              <a:chOff x="64304" y="1382094"/>
              <a:chExt cx="9027516" cy="2732917"/>
            </a:xfrm>
          </p:grpSpPr>
          <p:grpSp>
            <p:nvGrpSpPr>
              <p:cNvPr id="108" name="Group 107">
                <a:extLst>
                  <a:ext uri="{FF2B5EF4-FFF2-40B4-BE49-F238E27FC236}">
                    <a16:creationId xmlns:a16="http://schemas.microsoft.com/office/drawing/2014/main" xmlns="" id="{1258EA53-C3B9-4A80-92E5-1E88ABA5F419}"/>
                  </a:ext>
                </a:extLst>
              </p:cNvPr>
              <p:cNvGrpSpPr/>
              <p:nvPr/>
            </p:nvGrpSpPr>
            <p:grpSpPr>
              <a:xfrm>
                <a:off x="4652700" y="1382094"/>
                <a:ext cx="2144923" cy="2732917"/>
                <a:chOff x="4235608" y="2282702"/>
                <a:chExt cx="2144923" cy="2732917"/>
              </a:xfrm>
            </p:grpSpPr>
            <p:sp>
              <p:nvSpPr>
                <p:cNvPr id="123" name="Freeform 158">
                  <a:extLst>
                    <a:ext uri="{FF2B5EF4-FFF2-40B4-BE49-F238E27FC236}">
                      <a16:creationId xmlns:a16="http://schemas.microsoft.com/office/drawing/2014/main" xmlns="" id="{61F1604A-33BC-4FF4-AE3F-14349EF51BFF}"/>
                    </a:ext>
                  </a:extLst>
                </p:cNvPr>
                <p:cNvSpPr/>
                <p:nvPr/>
              </p:nvSpPr>
              <p:spPr>
                <a:xfrm>
                  <a:off x="423560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24" name="Rectangle 123">
                  <a:extLst>
                    <a:ext uri="{FF2B5EF4-FFF2-40B4-BE49-F238E27FC236}">
                      <a16:creationId xmlns:a16="http://schemas.microsoft.com/office/drawing/2014/main" xmlns="" id="{0C3DDF9E-7E54-476C-B487-5C149CDDA02A}"/>
                    </a:ext>
                  </a:extLst>
                </p:cNvPr>
                <p:cNvSpPr/>
                <p:nvPr/>
              </p:nvSpPr>
              <p:spPr>
                <a:xfrm>
                  <a:off x="4235608"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Billing</a:t>
                  </a:r>
                </a:p>
              </p:txBody>
            </p:sp>
            <p:grpSp>
              <p:nvGrpSpPr>
                <p:cNvPr id="125" name="Group 124">
                  <a:extLst>
                    <a:ext uri="{FF2B5EF4-FFF2-40B4-BE49-F238E27FC236}">
                      <a16:creationId xmlns:a16="http://schemas.microsoft.com/office/drawing/2014/main" xmlns="" id="{AB533FBF-1F4A-4AE6-A170-198FF332D27E}"/>
                    </a:ext>
                  </a:extLst>
                </p:cNvPr>
                <p:cNvGrpSpPr/>
                <p:nvPr/>
              </p:nvGrpSpPr>
              <p:grpSpPr>
                <a:xfrm>
                  <a:off x="4855727" y="3101826"/>
                  <a:ext cx="901219" cy="496266"/>
                  <a:chOff x="7146845" y="3216366"/>
                  <a:chExt cx="1056544" cy="581797"/>
                </a:xfrm>
              </p:grpSpPr>
              <p:cxnSp>
                <p:nvCxnSpPr>
                  <p:cNvPr id="126" name="Straight Connector 125">
                    <a:extLst>
                      <a:ext uri="{FF2B5EF4-FFF2-40B4-BE49-F238E27FC236}">
                        <a16:creationId xmlns:a16="http://schemas.microsoft.com/office/drawing/2014/main" xmlns="" id="{36525A79-E08D-46FD-B893-0ABB67968BFC}"/>
                      </a:ext>
                    </a:extLst>
                  </p:cNvPr>
                  <p:cNvCxnSpPr/>
                  <p:nvPr/>
                </p:nvCxnSpPr>
                <p:spPr>
                  <a:xfrm flipV="1">
                    <a:off x="7146845" y="3216366"/>
                    <a:ext cx="1029066"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C985F650-E592-4536-BB72-7635C3C6AE79}"/>
                      </a:ext>
                    </a:extLst>
                  </p:cNvPr>
                  <p:cNvCxnSpPr/>
                  <p:nvPr/>
                </p:nvCxnSpPr>
                <p:spPr>
                  <a:xfrm flipV="1">
                    <a:off x="7151455" y="3772232"/>
                    <a:ext cx="1051934"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xmlns="" id="{833A64DE-54FB-49D5-8819-C16A0CD0D5F0}"/>
                  </a:ext>
                </a:extLst>
              </p:cNvPr>
              <p:cNvGrpSpPr/>
              <p:nvPr/>
            </p:nvGrpSpPr>
            <p:grpSpPr>
              <a:xfrm>
                <a:off x="64304" y="1382094"/>
                <a:ext cx="2144923" cy="2732917"/>
                <a:chOff x="-882958" y="2282702"/>
                <a:chExt cx="2144923" cy="2732917"/>
              </a:xfrm>
            </p:grpSpPr>
            <p:sp>
              <p:nvSpPr>
                <p:cNvPr id="121" name="Freeform 156">
                  <a:extLst>
                    <a:ext uri="{FF2B5EF4-FFF2-40B4-BE49-F238E27FC236}">
                      <a16:creationId xmlns:a16="http://schemas.microsoft.com/office/drawing/2014/main" xmlns="" id="{2D0673DD-456D-4530-9CF7-E07AAAEE2FFE}"/>
                    </a:ext>
                  </a:extLst>
                </p:cNvPr>
                <p:cNvSpPr/>
                <p:nvPr/>
              </p:nvSpPr>
              <p:spPr>
                <a:xfrm>
                  <a:off x="-88295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rgbClr val="49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22" name="Rectangle 121">
                  <a:extLst>
                    <a:ext uri="{FF2B5EF4-FFF2-40B4-BE49-F238E27FC236}">
                      <a16:creationId xmlns:a16="http://schemas.microsoft.com/office/drawing/2014/main" xmlns="" id="{6CAAC462-FC2A-48C4-89B1-504202D11F90}"/>
                    </a:ext>
                  </a:extLst>
                </p:cNvPr>
                <p:cNvSpPr/>
                <p:nvPr/>
              </p:nvSpPr>
              <p:spPr>
                <a:xfrm>
                  <a:off x="-882958"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Service Assurance</a:t>
                  </a:r>
                </a:p>
              </p:txBody>
            </p:sp>
          </p:grpSp>
          <p:grpSp>
            <p:nvGrpSpPr>
              <p:cNvPr id="110" name="Group 109">
                <a:extLst>
                  <a:ext uri="{FF2B5EF4-FFF2-40B4-BE49-F238E27FC236}">
                    <a16:creationId xmlns:a16="http://schemas.microsoft.com/office/drawing/2014/main" xmlns="" id="{43FB1BDF-FB2E-4618-95F1-03A776CAEC22}"/>
                  </a:ext>
                </a:extLst>
              </p:cNvPr>
              <p:cNvGrpSpPr/>
              <p:nvPr/>
            </p:nvGrpSpPr>
            <p:grpSpPr>
              <a:xfrm>
                <a:off x="2358502" y="1382094"/>
                <a:ext cx="2144923" cy="2732917"/>
                <a:chOff x="1676325" y="2282702"/>
                <a:chExt cx="2144923" cy="2732917"/>
              </a:xfrm>
            </p:grpSpPr>
            <p:sp>
              <p:nvSpPr>
                <p:cNvPr id="119" name="Freeform 154">
                  <a:extLst>
                    <a:ext uri="{FF2B5EF4-FFF2-40B4-BE49-F238E27FC236}">
                      <a16:creationId xmlns:a16="http://schemas.microsoft.com/office/drawing/2014/main" xmlns="" id="{DF2913B1-4CAD-41E8-9046-9F617804EEBE}"/>
                    </a:ext>
                  </a:extLst>
                </p:cNvPr>
                <p:cNvSpPr/>
                <p:nvPr/>
              </p:nvSpPr>
              <p:spPr>
                <a:xfrm>
                  <a:off x="1676325"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20" name="Rectangle 119">
                  <a:extLst>
                    <a:ext uri="{FF2B5EF4-FFF2-40B4-BE49-F238E27FC236}">
                      <a16:creationId xmlns:a16="http://schemas.microsoft.com/office/drawing/2014/main" xmlns="" id="{5FAFDF78-3B25-4E4A-BBC1-6CA045059E8C}"/>
                    </a:ext>
                  </a:extLst>
                </p:cNvPr>
                <p:cNvSpPr/>
                <p:nvPr/>
              </p:nvSpPr>
              <p:spPr>
                <a:xfrm>
                  <a:off x="1676325"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Ordering</a:t>
                  </a:r>
                </a:p>
              </p:txBody>
            </p:sp>
          </p:grpSp>
          <p:grpSp>
            <p:nvGrpSpPr>
              <p:cNvPr id="111" name="Group 110">
                <a:extLst>
                  <a:ext uri="{FF2B5EF4-FFF2-40B4-BE49-F238E27FC236}">
                    <a16:creationId xmlns:a16="http://schemas.microsoft.com/office/drawing/2014/main" xmlns="" id="{E47801FD-764E-444C-84C4-A1BD4454B550}"/>
                  </a:ext>
                </a:extLst>
              </p:cNvPr>
              <p:cNvGrpSpPr/>
              <p:nvPr/>
            </p:nvGrpSpPr>
            <p:grpSpPr>
              <a:xfrm>
                <a:off x="6946897" y="1382094"/>
                <a:ext cx="2144923" cy="2732917"/>
                <a:chOff x="6794891" y="2282702"/>
                <a:chExt cx="2144923" cy="2732917"/>
              </a:xfrm>
            </p:grpSpPr>
            <p:sp>
              <p:nvSpPr>
                <p:cNvPr id="117" name="Freeform 152">
                  <a:extLst>
                    <a:ext uri="{FF2B5EF4-FFF2-40B4-BE49-F238E27FC236}">
                      <a16:creationId xmlns:a16="http://schemas.microsoft.com/office/drawing/2014/main" xmlns="" id="{1BF6AB4A-4266-44D3-BE1F-DE398F37BE65}"/>
                    </a:ext>
                  </a:extLst>
                </p:cNvPr>
                <p:cNvSpPr/>
                <p:nvPr/>
              </p:nvSpPr>
              <p:spPr>
                <a:xfrm>
                  <a:off x="6794891" y="2282702"/>
                  <a:ext cx="2144923" cy="2144923"/>
                </a:xfrm>
                <a:custGeom>
                  <a:avLst/>
                  <a:gdLst>
                    <a:gd name="connsiteX0" fmla="*/ 1257300 w 2514600"/>
                    <a:gd name="connsiteY0" fmla="*/ 309563 h 2514600"/>
                    <a:gd name="connsiteX1" fmla="*/ 309562 w 2514600"/>
                    <a:gd name="connsiteY1" fmla="*/ 1257301 h 2514600"/>
                    <a:gd name="connsiteX2" fmla="*/ 1257300 w 2514600"/>
                    <a:gd name="connsiteY2" fmla="*/ 2205039 h 2514600"/>
                    <a:gd name="connsiteX3" fmla="*/ 2205038 w 2514600"/>
                    <a:gd name="connsiteY3" fmla="*/ 1257301 h 2514600"/>
                    <a:gd name="connsiteX4" fmla="*/ 1257300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0" y="309563"/>
                      </a:moveTo>
                      <a:cubicBezTo>
                        <a:pt x="733879" y="309563"/>
                        <a:pt x="309562" y="733880"/>
                        <a:pt x="309562" y="1257301"/>
                      </a:cubicBezTo>
                      <a:cubicBezTo>
                        <a:pt x="309562" y="1780722"/>
                        <a:pt x="733879" y="2205039"/>
                        <a:pt x="1257300" y="2205039"/>
                      </a:cubicBezTo>
                      <a:cubicBezTo>
                        <a:pt x="1780721" y="2205039"/>
                        <a:pt x="2205038" y="1780722"/>
                        <a:pt x="2205038" y="1257301"/>
                      </a:cubicBezTo>
                      <a:cubicBezTo>
                        <a:pt x="2205038" y="733880"/>
                        <a:pt x="1780721" y="309563"/>
                        <a:pt x="1257300" y="309563"/>
                      </a:cubicBezTo>
                      <a:close/>
                      <a:moveTo>
                        <a:pt x="0" y="0"/>
                      </a:moveTo>
                      <a:lnTo>
                        <a:pt x="2514600" y="0"/>
                      </a:lnTo>
                      <a:lnTo>
                        <a:pt x="2514600" y="2514600"/>
                      </a:lnTo>
                      <a:lnTo>
                        <a:pt x="0" y="25146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18" name="Rectangle 117">
                  <a:extLst>
                    <a:ext uri="{FF2B5EF4-FFF2-40B4-BE49-F238E27FC236}">
                      <a16:creationId xmlns:a16="http://schemas.microsoft.com/office/drawing/2014/main" xmlns="" id="{6D7ADBFB-9603-461F-939A-6B99D712B4A0}"/>
                    </a:ext>
                  </a:extLst>
                </p:cNvPr>
                <p:cNvSpPr/>
                <p:nvPr/>
              </p:nvSpPr>
              <p:spPr>
                <a:xfrm>
                  <a:off x="6794891"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Automated Tools</a:t>
                  </a:r>
                </a:p>
              </p:txBody>
            </p:sp>
          </p:grpSp>
          <p:sp>
            <p:nvSpPr>
              <p:cNvPr id="112" name="Freeform 147">
                <a:extLst>
                  <a:ext uri="{FF2B5EF4-FFF2-40B4-BE49-F238E27FC236}">
                    <a16:creationId xmlns:a16="http://schemas.microsoft.com/office/drawing/2014/main" xmlns="" id="{82BBC5F8-C4D7-45C4-AA5F-1F93D57FBBD2}"/>
                  </a:ext>
                </a:extLst>
              </p:cNvPr>
              <p:cNvSpPr/>
              <p:nvPr/>
            </p:nvSpPr>
            <p:spPr>
              <a:xfrm>
                <a:off x="7515161" y="1935886"/>
                <a:ext cx="758494" cy="775348"/>
              </a:xfrm>
              <a:custGeom>
                <a:avLst/>
                <a:gdLst>
                  <a:gd name="connsiteX0" fmla="*/ 745762 w 1491524"/>
                  <a:gd name="connsiteY0" fmla="*/ 353961 h 1524666"/>
                  <a:gd name="connsiteX1" fmla="*/ 346267 w 1491524"/>
                  <a:gd name="connsiteY1" fmla="*/ 762333 h 1524666"/>
                  <a:gd name="connsiteX2" fmla="*/ 745762 w 1491524"/>
                  <a:gd name="connsiteY2" fmla="*/ 1170705 h 1524666"/>
                  <a:gd name="connsiteX3" fmla="*/ 1145257 w 1491524"/>
                  <a:gd name="connsiteY3" fmla="*/ 762333 h 1524666"/>
                  <a:gd name="connsiteX4" fmla="*/ 745762 w 1491524"/>
                  <a:gd name="connsiteY4" fmla="*/ 353961 h 1524666"/>
                  <a:gd name="connsiteX5" fmla="*/ 745762 w 1491524"/>
                  <a:gd name="connsiteY5" fmla="*/ 0 h 1524666"/>
                  <a:gd name="connsiteX6" fmla="*/ 796617 w 1491524"/>
                  <a:gd name="connsiteY6" fmla="*/ 2625 h 1524666"/>
                  <a:gd name="connsiteX7" fmla="*/ 902586 w 1491524"/>
                  <a:gd name="connsiteY7" fmla="*/ 177052 h 1524666"/>
                  <a:gd name="connsiteX8" fmla="*/ 1075960 w 1491524"/>
                  <a:gd name="connsiteY8" fmla="*/ 82054 h 1524666"/>
                  <a:gd name="connsiteX9" fmla="*/ 1162725 w 1491524"/>
                  <a:gd name="connsiteY9" fmla="*/ 130195 h 1524666"/>
                  <a:gd name="connsiteX10" fmla="*/ 1169799 w 1491524"/>
                  <a:gd name="connsiteY10" fmla="*/ 136160 h 1524666"/>
                  <a:gd name="connsiteX11" fmla="*/ 1174216 w 1491524"/>
                  <a:gd name="connsiteY11" fmla="*/ 333877 h 1524666"/>
                  <a:gd name="connsiteX12" fmla="*/ 1365243 w 1491524"/>
                  <a:gd name="connsiteY12" fmla="*/ 338145 h 1524666"/>
                  <a:gd name="connsiteX13" fmla="*/ 1420509 w 1491524"/>
                  <a:gd name="connsiteY13" fmla="*/ 442227 h 1524666"/>
                  <a:gd name="connsiteX14" fmla="*/ 1331041 w 1491524"/>
                  <a:gd name="connsiteY14" fmla="*/ 605507 h 1524666"/>
                  <a:gd name="connsiteX15" fmla="*/ 1488503 w 1491524"/>
                  <a:gd name="connsiteY15" fmla="*/ 701170 h 1524666"/>
                  <a:gd name="connsiteX16" fmla="*/ 1491524 w 1491524"/>
                  <a:gd name="connsiteY16" fmla="*/ 762333 h 1524666"/>
                  <a:gd name="connsiteX17" fmla="*/ 1488503 w 1491524"/>
                  <a:gd name="connsiteY17" fmla="*/ 823495 h 1524666"/>
                  <a:gd name="connsiteX18" fmla="*/ 1331041 w 1491524"/>
                  <a:gd name="connsiteY18" fmla="*/ 919157 h 1524666"/>
                  <a:gd name="connsiteX19" fmla="*/ 1420509 w 1491524"/>
                  <a:gd name="connsiteY19" fmla="*/ 1082438 h 1524666"/>
                  <a:gd name="connsiteX20" fmla="*/ 1365244 w 1491524"/>
                  <a:gd name="connsiteY20" fmla="*/ 1186519 h 1524666"/>
                  <a:gd name="connsiteX21" fmla="*/ 1174216 w 1491524"/>
                  <a:gd name="connsiteY21" fmla="*/ 1190787 h 1524666"/>
                  <a:gd name="connsiteX22" fmla="*/ 1169798 w 1491524"/>
                  <a:gd name="connsiteY22" fmla="*/ 1388506 h 1524666"/>
                  <a:gd name="connsiteX23" fmla="*/ 1162725 w 1491524"/>
                  <a:gd name="connsiteY23" fmla="*/ 1394472 h 1524666"/>
                  <a:gd name="connsiteX24" fmla="*/ 1075962 w 1491524"/>
                  <a:gd name="connsiteY24" fmla="*/ 1442611 h 1524666"/>
                  <a:gd name="connsiteX25" fmla="*/ 902586 w 1491524"/>
                  <a:gd name="connsiteY25" fmla="*/ 1347612 h 1524666"/>
                  <a:gd name="connsiteX26" fmla="*/ 796616 w 1491524"/>
                  <a:gd name="connsiteY26" fmla="*/ 1522041 h 1524666"/>
                  <a:gd name="connsiteX27" fmla="*/ 745762 w 1491524"/>
                  <a:gd name="connsiteY27" fmla="*/ 1524666 h 1524666"/>
                  <a:gd name="connsiteX28" fmla="*/ 694907 w 1491524"/>
                  <a:gd name="connsiteY28" fmla="*/ 1522041 h 1524666"/>
                  <a:gd name="connsiteX29" fmla="*/ 588936 w 1491524"/>
                  <a:gd name="connsiteY29" fmla="*/ 1347612 h 1524666"/>
                  <a:gd name="connsiteX30" fmla="*/ 415562 w 1491524"/>
                  <a:gd name="connsiteY30" fmla="*/ 1442611 h 1524666"/>
                  <a:gd name="connsiteX31" fmla="*/ 328800 w 1491524"/>
                  <a:gd name="connsiteY31" fmla="*/ 1394472 h 1524666"/>
                  <a:gd name="connsiteX32" fmla="*/ 321724 w 1491524"/>
                  <a:gd name="connsiteY32" fmla="*/ 1388504 h 1524666"/>
                  <a:gd name="connsiteX33" fmla="*/ 317306 w 1491524"/>
                  <a:gd name="connsiteY33" fmla="*/ 1190787 h 1524666"/>
                  <a:gd name="connsiteX34" fmla="*/ 126280 w 1491524"/>
                  <a:gd name="connsiteY34" fmla="*/ 1186519 h 1524666"/>
                  <a:gd name="connsiteX35" fmla="*/ 71014 w 1491524"/>
                  <a:gd name="connsiteY35" fmla="*/ 1082436 h 1524666"/>
                  <a:gd name="connsiteX36" fmla="*/ 160481 w 1491524"/>
                  <a:gd name="connsiteY36" fmla="*/ 919157 h 1524666"/>
                  <a:gd name="connsiteX37" fmla="*/ 3022 w 1491524"/>
                  <a:gd name="connsiteY37" fmla="*/ 823496 h 1524666"/>
                  <a:gd name="connsiteX38" fmla="*/ 0 w 1491524"/>
                  <a:gd name="connsiteY38" fmla="*/ 762333 h 1524666"/>
                  <a:gd name="connsiteX39" fmla="*/ 3022 w 1491524"/>
                  <a:gd name="connsiteY39" fmla="*/ 701168 h 1524666"/>
                  <a:gd name="connsiteX40" fmla="*/ 160481 w 1491524"/>
                  <a:gd name="connsiteY40" fmla="*/ 605507 h 1524666"/>
                  <a:gd name="connsiteX41" fmla="*/ 71015 w 1491524"/>
                  <a:gd name="connsiteY41" fmla="*/ 442229 h 1524666"/>
                  <a:gd name="connsiteX42" fmla="*/ 126282 w 1491524"/>
                  <a:gd name="connsiteY42" fmla="*/ 338145 h 1524666"/>
                  <a:gd name="connsiteX43" fmla="*/ 317306 w 1491524"/>
                  <a:gd name="connsiteY43" fmla="*/ 333877 h 1524666"/>
                  <a:gd name="connsiteX44" fmla="*/ 321724 w 1491524"/>
                  <a:gd name="connsiteY44" fmla="*/ 136162 h 1524666"/>
                  <a:gd name="connsiteX45" fmla="*/ 328800 w 1491524"/>
                  <a:gd name="connsiteY45" fmla="*/ 130195 h 1524666"/>
                  <a:gd name="connsiteX46" fmla="*/ 415564 w 1491524"/>
                  <a:gd name="connsiteY46" fmla="*/ 82054 h 1524666"/>
                  <a:gd name="connsiteX47" fmla="*/ 588936 w 1491524"/>
                  <a:gd name="connsiteY47" fmla="*/ 177052 h 1524666"/>
                  <a:gd name="connsiteX48" fmla="*/ 694906 w 1491524"/>
                  <a:gd name="connsiteY48" fmla="*/ 2625 h 152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91524" h="1524666">
                    <a:moveTo>
                      <a:pt x="745762" y="353961"/>
                    </a:moveTo>
                    <a:cubicBezTo>
                      <a:pt x="525127" y="353961"/>
                      <a:pt x="346267" y="536795"/>
                      <a:pt x="346267" y="762333"/>
                    </a:cubicBezTo>
                    <a:cubicBezTo>
                      <a:pt x="346267" y="987871"/>
                      <a:pt x="525127" y="1170705"/>
                      <a:pt x="745762" y="1170705"/>
                    </a:cubicBezTo>
                    <a:cubicBezTo>
                      <a:pt x="966397" y="1170705"/>
                      <a:pt x="1145257" y="987871"/>
                      <a:pt x="1145257" y="762333"/>
                    </a:cubicBezTo>
                    <a:cubicBezTo>
                      <a:pt x="1145257" y="536795"/>
                      <a:pt x="966397" y="353961"/>
                      <a:pt x="745762" y="353961"/>
                    </a:cubicBezTo>
                    <a:close/>
                    <a:moveTo>
                      <a:pt x="745762" y="0"/>
                    </a:moveTo>
                    <a:lnTo>
                      <a:pt x="796617" y="2625"/>
                    </a:lnTo>
                    <a:lnTo>
                      <a:pt x="902586" y="177052"/>
                    </a:lnTo>
                    <a:lnTo>
                      <a:pt x="1075960" y="82054"/>
                    </a:lnTo>
                    <a:lnTo>
                      <a:pt x="1162725" y="130195"/>
                    </a:lnTo>
                    <a:lnTo>
                      <a:pt x="1169799" y="136160"/>
                    </a:lnTo>
                    <a:lnTo>
                      <a:pt x="1174216" y="333877"/>
                    </a:lnTo>
                    <a:lnTo>
                      <a:pt x="1365243" y="338145"/>
                    </a:lnTo>
                    <a:lnTo>
                      <a:pt x="1420509" y="442227"/>
                    </a:lnTo>
                    <a:lnTo>
                      <a:pt x="1331041" y="605507"/>
                    </a:lnTo>
                    <a:lnTo>
                      <a:pt x="1488503" y="701170"/>
                    </a:lnTo>
                    <a:lnTo>
                      <a:pt x="1491524" y="762333"/>
                    </a:lnTo>
                    <a:lnTo>
                      <a:pt x="1488503" y="823495"/>
                    </a:lnTo>
                    <a:lnTo>
                      <a:pt x="1331041" y="919157"/>
                    </a:lnTo>
                    <a:lnTo>
                      <a:pt x="1420509" y="1082438"/>
                    </a:lnTo>
                    <a:lnTo>
                      <a:pt x="1365244" y="1186519"/>
                    </a:lnTo>
                    <a:lnTo>
                      <a:pt x="1174216" y="1190787"/>
                    </a:lnTo>
                    <a:lnTo>
                      <a:pt x="1169798" y="1388506"/>
                    </a:lnTo>
                    <a:lnTo>
                      <a:pt x="1162725" y="1394472"/>
                    </a:lnTo>
                    <a:lnTo>
                      <a:pt x="1075962" y="1442611"/>
                    </a:lnTo>
                    <a:lnTo>
                      <a:pt x="902586" y="1347612"/>
                    </a:lnTo>
                    <a:lnTo>
                      <a:pt x="796616" y="1522041"/>
                    </a:lnTo>
                    <a:lnTo>
                      <a:pt x="745762" y="1524666"/>
                    </a:lnTo>
                    <a:lnTo>
                      <a:pt x="694907" y="1522041"/>
                    </a:lnTo>
                    <a:lnTo>
                      <a:pt x="588936" y="1347612"/>
                    </a:lnTo>
                    <a:lnTo>
                      <a:pt x="415562" y="1442611"/>
                    </a:lnTo>
                    <a:lnTo>
                      <a:pt x="328800" y="1394472"/>
                    </a:lnTo>
                    <a:lnTo>
                      <a:pt x="321724" y="1388504"/>
                    </a:lnTo>
                    <a:lnTo>
                      <a:pt x="317306" y="1190787"/>
                    </a:lnTo>
                    <a:lnTo>
                      <a:pt x="126280" y="1186519"/>
                    </a:lnTo>
                    <a:lnTo>
                      <a:pt x="71014" y="1082436"/>
                    </a:lnTo>
                    <a:lnTo>
                      <a:pt x="160481" y="919157"/>
                    </a:lnTo>
                    <a:lnTo>
                      <a:pt x="3022" y="823496"/>
                    </a:lnTo>
                    <a:lnTo>
                      <a:pt x="0" y="762333"/>
                    </a:lnTo>
                    <a:lnTo>
                      <a:pt x="3022" y="701168"/>
                    </a:lnTo>
                    <a:lnTo>
                      <a:pt x="160481" y="605507"/>
                    </a:lnTo>
                    <a:lnTo>
                      <a:pt x="71015" y="442229"/>
                    </a:lnTo>
                    <a:lnTo>
                      <a:pt x="126282" y="338145"/>
                    </a:lnTo>
                    <a:lnTo>
                      <a:pt x="317306" y="333877"/>
                    </a:lnTo>
                    <a:lnTo>
                      <a:pt x="321724" y="136162"/>
                    </a:lnTo>
                    <a:lnTo>
                      <a:pt x="328800" y="130195"/>
                    </a:lnTo>
                    <a:lnTo>
                      <a:pt x="415564" y="82054"/>
                    </a:lnTo>
                    <a:lnTo>
                      <a:pt x="588936" y="177052"/>
                    </a:lnTo>
                    <a:lnTo>
                      <a:pt x="694906" y="2625"/>
                    </a:lnTo>
                    <a:close/>
                  </a:path>
                </a:pathLst>
              </a:cu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13" name="Freeform 148">
                <a:extLst>
                  <a:ext uri="{FF2B5EF4-FFF2-40B4-BE49-F238E27FC236}">
                    <a16:creationId xmlns:a16="http://schemas.microsoft.com/office/drawing/2014/main" xmlns="" id="{D5D640AC-C053-43CF-B6D4-190E1194DC21}"/>
                  </a:ext>
                </a:extLst>
              </p:cNvPr>
              <p:cNvSpPr/>
              <p:nvPr/>
            </p:nvSpPr>
            <p:spPr>
              <a:xfrm>
                <a:off x="7941244" y="2298188"/>
                <a:ext cx="582718" cy="595666"/>
              </a:xfrm>
              <a:custGeom>
                <a:avLst/>
                <a:gdLst>
                  <a:gd name="connsiteX0" fmla="*/ 745762 w 1491524"/>
                  <a:gd name="connsiteY0" fmla="*/ 353961 h 1524666"/>
                  <a:gd name="connsiteX1" fmla="*/ 346267 w 1491524"/>
                  <a:gd name="connsiteY1" fmla="*/ 762333 h 1524666"/>
                  <a:gd name="connsiteX2" fmla="*/ 745762 w 1491524"/>
                  <a:gd name="connsiteY2" fmla="*/ 1170705 h 1524666"/>
                  <a:gd name="connsiteX3" fmla="*/ 1145257 w 1491524"/>
                  <a:gd name="connsiteY3" fmla="*/ 762333 h 1524666"/>
                  <a:gd name="connsiteX4" fmla="*/ 745762 w 1491524"/>
                  <a:gd name="connsiteY4" fmla="*/ 353961 h 1524666"/>
                  <a:gd name="connsiteX5" fmla="*/ 745762 w 1491524"/>
                  <a:gd name="connsiteY5" fmla="*/ 0 h 1524666"/>
                  <a:gd name="connsiteX6" fmla="*/ 796617 w 1491524"/>
                  <a:gd name="connsiteY6" fmla="*/ 2625 h 1524666"/>
                  <a:gd name="connsiteX7" fmla="*/ 902586 w 1491524"/>
                  <a:gd name="connsiteY7" fmla="*/ 177052 h 1524666"/>
                  <a:gd name="connsiteX8" fmla="*/ 1075960 w 1491524"/>
                  <a:gd name="connsiteY8" fmla="*/ 82054 h 1524666"/>
                  <a:gd name="connsiteX9" fmla="*/ 1162725 w 1491524"/>
                  <a:gd name="connsiteY9" fmla="*/ 130195 h 1524666"/>
                  <a:gd name="connsiteX10" fmla="*/ 1169799 w 1491524"/>
                  <a:gd name="connsiteY10" fmla="*/ 136160 h 1524666"/>
                  <a:gd name="connsiteX11" fmla="*/ 1174216 w 1491524"/>
                  <a:gd name="connsiteY11" fmla="*/ 333877 h 1524666"/>
                  <a:gd name="connsiteX12" fmla="*/ 1365243 w 1491524"/>
                  <a:gd name="connsiteY12" fmla="*/ 338145 h 1524666"/>
                  <a:gd name="connsiteX13" fmla="*/ 1420509 w 1491524"/>
                  <a:gd name="connsiteY13" fmla="*/ 442227 h 1524666"/>
                  <a:gd name="connsiteX14" fmla="*/ 1331041 w 1491524"/>
                  <a:gd name="connsiteY14" fmla="*/ 605507 h 1524666"/>
                  <a:gd name="connsiteX15" fmla="*/ 1488503 w 1491524"/>
                  <a:gd name="connsiteY15" fmla="*/ 701170 h 1524666"/>
                  <a:gd name="connsiteX16" fmla="*/ 1491524 w 1491524"/>
                  <a:gd name="connsiteY16" fmla="*/ 762333 h 1524666"/>
                  <a:gd name="connsiteX17" fmla="*/ 1488503 w 1491524"/>
                  <a:gd name="connsiteY17" fmla="*/ 823495 h 1524666"/>
                  <a:gd name="connsiteX18" fmla="*/ 1331041 w 1491524"/>
                  <a:gd name="connsiteY18" fmla="*/ 919157 h 1524666"/>
                  <a:gd name="connsiteX19" fmla="*/ 1420509 w 1491524"/>
                  <a:gd name="connsiteY19" fmla="*/ 1082438 h 1524666"/>
                  <a:gd name="connsiteX20" fmla="*/ 1365244 w 1491524"/>
                  <a:gd name="connsiteY20" fmla="*/ 1186519 h 1524666"/>
                  <a:gd name="connsiteX21" fmla="*/ 1174216 w 1491524"/>
                  <a:gd name="connsiteY21" fmla="*/ 1190787 h 1524666"/>
                  <a:gd name="connsiteX22" fmla="*/ 1169798 w 1491524"/>
                  <a:gd name="connsiteY22" fmla="*/ 1388506 h 1524666"/>
                  <a:gd name="connsiteX23" fmla="*/ 1162725 w 1491524"/>
                  <a:gd name="connsiteY23" fmla="*/ 1394472 h 1524666"/>
                  <a:gd name="connsiteX24" fmla="*/ 1075962 w 1491524"/>
                  <a:gd name="connsiteY24" fmla="*/ 1442611 h 1524666"/>
                  <a:gd name="connsiteX25" fmla="*/ 902586 w 1491524"/>
                  <a:gd name="connsiteY25" fmla="*/ 1347612 h 1524666"/>
                  <a:gd name="connsiteX26" fmla="*/ 796616 w 1491524"/>
                  <a:gd name="connsiteY26" fmla="*/ 1522041 h 1524666"/>
                  <a:gd name="connsiteX27" fmla="*/ 745762 w 1491524"/>
                  <a:gd name="connsiteY27" fmla="*/ 1524666 h 1524666"/>
                  <a:gd name="connsiteX28" fmla="*/ 694907 w 1491524"/>
                  <a:gd name="connsiteY28" fmla="*/ 1522041 h 1524666"/>
                  <a:gd name="connsiteX29" fmla="*/ 588936 w 1491524"/>
                  <a:gd name="connsiteY29" fmla="*/ 1347612 h 1524666"/>
                  <a:gd name="connsiteX30" fmla="*/ 415562 w 1491524"/>
                  <a:gd name="connsiteY30" fmla="*/ 1442611 h 1524666"/>
                  <a:gd name="connsiteX31" fmla="*/ 328800 w 1491524"/>
                  <a:gd name="connsiteY31" fmla="*/ 1394472 h 1524666"/>
                  <a:gd name="connsiteX32" fmla="*/ 321724 w 1491524"/>
                  <a:gd name="connsiteY32" fmla="*/ 1388504 h 1524666"/>
                  <a:gd name="connsiteX33" fmla="*/ 317306 w 1491524"/>
                  <a:gd name="connsiteY33" fmla="*/ 1190787 h 1524666"/>
                  <a:gd name="connsiteX34" fmla="*/ 126280 w 1491524"/>
                  <a:gd name="connsiteY34" fmla="*/ 1186519 h 1524666"/>
                  <a:gd name="connsiteX35" fmla="*/ 71014 w 1491524"/>
                  <a:gd name="connsiteY35" fmla="*/ 1082436 h 1524666"/>
                  <a:gd name="connsiteX36" fmla="*/ 160481 w 1491524"/>
                  <a:gd name="connsiteY36" fmla="*/ 919157 h 1524666"/>
                  <a:gd name="connsiteX37" fmla="*/ 3022 w 1491524"/>
                  <a:gd name="connsiteY37" fmla="*/ 823496 h 1524666"/>
                  <a:gd name="connsiteX38" fmla="*/ 0 w 1491524"/>
                  <a:gd name="connsiteY38" fmla="*/ 762333 h 1524666"/>
                  <a:gd name="connsiteX39" fmla="*/ 3022 w 1491524"/>
                  <a:gd name="connsiteY39" fmla="*/ 701168 h 1524666"/>
                  <a:gd name="connsiteX40" fmla="*/ 160481 w 1491524"/>
                  <a:gd name="connsiteY40" fmla="*/ 605507 h 1524666"/>
                  <a:gd name="connsiteX41" fmla="*/ 71015 w 1491524"/>
                  <a:gd name="connsiteY41" fmla="*/ 442229 h 1524666"/>
                  <a:gd name="connsiteX42" fmla="*/ 126282 w 1491524"/>
                  <a:gd name="connsiteY42" fmla="*/ 338145 h 1524666"/>
                  <a:gd name="connsiteX43" fmla="*/ 317306 w 1491524"/>
                  <a:gd name="connsiteY43" fmla="*/ 333877 h 1524666"/>
                  <a:gd name="connsiteX44" fmla="*/ 321724 w 1491524"/>
                  <a:gd name="connsiteY44" fmla="*/ 136162 h 1524666"/>
                  <a:gd name="connsiteX45" fmla="*/ 328800 w 1491524"/>
                  <a:gd name="connsiteY45" fmla="*/ 130195 h 1524666"/>
                  <a:gd name="connsiteX46" fmla="*/ 415564 w 1491524"/>
                  <a:gd name="connsiteY46" fmla="*/ 82054 h 1524666"/>
                  <a:gd name="connsiteX47" fmla="*/ 588936 w 1491524"/>
                  <a:gd name="connsiteY47" fmla="*/ 177052 h 1524666"/>
                  <a:gd name="connsiteX48" fmla="*/ 694906 w 1491524"/>
                  <a:gd name="connsiteY48" fmla="*/ 2625 h 152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91524" h="1524666">
                    <a:moveTo>
                      <a:pt x="745762" y="353961"/>
                    </a:moveTo>
                    <a:cubicBezTo>
                      <a:pt x="525127" y="353961"/>
                      <a:pt x="346267" y="536795"/>
                      <a:pt x="346267" y="762333"/>
                    </a:cubicBezTo>
                    <a:cubicBezTo>
                      <a:pt x="346267" y="987871"/>
                      <a:pt x="525127" y="1170705"/>
                      <a:pt x="745762" y="1170705"/>
                    </a:cubicBezTo>
                    <a:cubicBezTo>
                      <a:pt x="966397" y="1170705"/>
                      <a:pt x="1145257" y="987871"/>
                      <a:pt x="1145257" y="762333"/>
                    </a:cubicBezTo>
                    <a:cubicBezTo>
                      <a:pt x="1145257" y="536795"/>
                      <a:pt x="966397" y="353961"/>
                      <a:pt x="745762" y="353961"/>
                    </a:cubicBezTo>
                    <a:close/>
                    <a:moveTo>
                      <a:pt x="745762" y="0"/>
                    </a:moveTo>
                    <a:lnTo>
                      <a:pt x="796617" y="2625"/>
                    </a:lnTo>
                    <a:lnTo>
                      <a:pt x="902586" y="177052"/>
                    </a:lnTo>
                    <a:lnTo>
                      <a:pt x="1075960" y="82054"/>
                    </a:lnTo>
                    <a:lnTo>
                      <a:pt x="1162725" y="130195"/>
                    </a:lnTo>
                    <a:lnTo>
                      <a:pt x="1169799" y="136160"/>
                    </a:lnTo>
                    <a:lnTo>
                      <a:pt x="1174216" y="333877"/>
                    </a:lnTo>
                    <a:lnTo>
                      <a:pt x="1365243" y="338145"/>
                    </a:lnTo>
                    <a:lnTo>
                      <a:pt x="1420509" y="442227"/>
                    </a:lnTo>
                    <a:lnTo>
                      <a:pt x="1331041" y="605507"/>
                    </a:lnTo>
                    <a:lnTo>
                      <a:pt x="1488503" y="701170"/>
                    </a:lnTo>
                    <a:lnTo>
                      <a:pt x="1491524" y="762333"/>
                    </a:lnTo>
                    <a:lnTo>
                      <a:pt x="1488503" y="823495"/>
                    </a:lnTo>
                    <a:lnTo>
                      <a:pt x="1331041" y="919157"/>
                    </a:lnTo>
                    <a:lnTo>
                      <a:pt x="1420509" y="1082438"/>
                    </a:lnTo>
                    <a:lnTo>
                      <a:pt x="1365244" y="1186519"/>
                    </a:lnTo>
                    <a:lnTo>
                      <a:pt x="1174216" y="1190787"/>
                    </a:lnTo>
                    <a:lnTo>
                      <a:pt x="1169798" y="1388506"/>
                    </a:lnTo>
                    <a:lnTo>
                      <a:pt x="1162725" y="1394472"/>
                    </a:lnTo>
                    <a:lnTo>
                      <a:pt x="1075962" y="1442611"/>
                    </a:lnTo>
                    <a:lnTo>
                      <a:pt x="902586" y="1347612"/>
                    </a:lnTo>
                    <a:lnTo>
                      <a:pt x="796616" y="1522041"/>
                    </a:lnTo>
                    <a:lnTo>
                      <a:pt x="745762" y="1524666"/>
                    </a:lnTo>
                    <a:lnTo>
                      <a:pt x="694907" y="1522041"/>
                    </a:lnTo>
                    <a:lnTo>
                      <a:pt x="588936" y="1347612"/>
                    </a:lnTo>
                    <a:lnTo>
                      <a:pt x="415562" y="1442611"/>
                    </a:lnTo>
                    <a:lnTo>
                      <a:pt x="328800" y="1394472"/>
                    </a:lnTo>
                    <a:lnTo>
                      <a:pt x="321724" y="1388504"/>
                    </a:lnTo>
                    <a:lnTo>
                      <a:pt x="317306" y="1190787"/>
                    </a:lnTo>
                    <a:lnTo>
                      <a:pt x="126280" y="1186519"/>
                    </a:lnTo>
                    <a:lnTo>
                      <a:pt x="71014" y="1082436"/>
                    </a:lnTo>
                    <a:lnTo>
                      <a:pt x="160481" y="919157"/>
                    </a:lnTo>
                    <a:lnTo>
                      <a:pt x="3022" y="823496"/>
                    </a:lnTo>
                    <a:lnTo>
                      <a:pt x="0" y="762333"/>
                    </a:lnTo>
                    <a:lnTo>
                      <a:pt x="3022" y="701168"/>
                    </a:lnTo>
                    <a:lnTo>
                      <a:pt x="160481" y="605507"/>
                    </a:lnTo>
                    <a:lnTo>
                      <a:pt x="71015" y="442229"/>
                    </a:lnTo>
                    <a:lnTo>
                      <a:pt x="126282" y="338145"/>
                    </a:lnTo>
                    <a:lnTo>
                      <a:pt x="317306" y="333877"/>
                    </a:lnTo>
                    <a:lnTo>
                      <a:pt x="321724" y="136162"/>
                    </a:lnTo>
                    <a:lnTo>
                      <a:pt x="328800" y="130195"/>
                    </a:lnTo>
                    <a:lnTo>
                      <a:pt x="415564" y="82054"/>
                    </a:lnTo>
                    <a:lnTo>
                      <a:pt x="588936" y="177052"/>
                    </a:lnTo>
                    <a:lnTo>
                      <a:pt x="694906" y="2625"/>
                    </a:lnTo>
                    <a:close/>
                  </a:path>
                </a:pathLst>
              </a:custGeom>
              <a:solidFill>
                <a:srgbClr val="BEC3C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pic>
            <p:nvPicPr>
              <p:cNvPr id="114" name="Picture 113">
                <a:extLst>
                  <a:ext uri="{FF2B5EF4-FFF2-40B4-BE49-F238E27FC236}">
                    <a16:creationId xmlns:a16="http://schemas.microsoft.com/office/drawing/2014/main" xmlns="" id="{88D5F794-53AE-4794-BE67-128DE47B18B2}"/>
                  </a:ext>
                </a:extLst>
              </p:cNvPr>
              <p:cNvPicPr>
                <a:picLocks noChangeAspect="1"/>
              </p:cNvPicPr>
              <p:nvPr/>
            </p:nvPicPr>
            <p:blipFill>
              <a:blip r:embed="rId5">
                <a:duotone>
                  <a:schemeClr val="bg2">
                    <a:shade val="45000"/>
                    <a:satMod val="135000"/>
                  </a:schemeClr>
                  <a:prstClr val="white"/>
                </a:duotone>
              </a:blip>
              <a:stretch>
                <a:fillRect/>
              </a:stretch>
            </p:blipFill>
            <p:spPr>
              <a:xfrm>
                <a:off x="5279563" y="1885125"/>
                <a:ext cx="871037" cy="1112147"/>
              </a:xfrm>
              <a:prstGeom prst="rect">
                <a:avLst/>
              </a:prstGeom>
            </p:spPr>
          </p:pic>
          <p:pic>
            <p:nvPicPr>
              <p:cNvPr id="115" name="Picture 114">
                <a:extLst>
                  <a:ext uri="{FF2B5EF4-FFF2-40B4-BE49-F238E27FC236}">
                    <a16:creationId xmlns:a16="http://schemas.microsoft.com/office/drawing/2014/main" xmlns="" id="{68EE5C14-31FE-4D64-886A-12029DA62A24}"/>
                  </a:ext>
                </a:extLst>
              </p:cNvPr>
              <p:cNvPicPr>
                <a:picLocks noChangeAspect="1"/>
              </p:cNvPicPr>
              <p:nvPr/>
            </p:nvPicPr>
            <p:blipFill>
              <a:blip r:embed="rId6">
                <a:duotone>
                  <a:schemeClr val="bg2">
                    <a:shade val="45000"/>
                    <a:satMod val="135000"/>
                  </a:schemeClr>
                  <a:prstClr val="white"/>
                </a:duotone>
              </a:blip>
              <a:stretch>
                <a:fillRect/>
              </a:stretch>
            </p:blipFill>
            <p:spPr>
              <a:xfrm>
                <a:off x="2916241" y="1893672"/>
                <a:ext cx="1115479" cy="1115479"/>
              </a:xfrm>
              <a:prstGeom prst="rect">
                <a:avLst/>
              </a:prstGeom>
            </p:spPr>
          </p:pic>
          <p:pic>
            <p:nvPicPr>
              <p:cNvPr id="116" name="Picture 115">
                <a:extLst>
                  <a:ext uri="{FF2B5EF4-FFF2-40B4-BE49-F238E27FC236}">
                    <a16:creationId xmlns:a16="http://schemas.microsoft.com/office/drawing/2014/main" xmlns="" id="{AE236D71-838D-4589-A336-A5518915C185}"/>
                  </a:ext>
                </a:extLst>
              </p:cNvPr>
              <p:cNvPicPr>
                <a:picLocks noChangeAspect="1"/>
              </p:cNvPicPr>
              <p:nvPr/>
            </p:nvPicPr>
            <p:blipFill>
              <a:blip r:embed="rId7">
                <a:duotone>
                  <a:schemeClr val="accent2">
                    <a:shade val="45000"/>
                    <a:satMod val="135000"/>
                  </a:schemeClr>
                  <a:prstClr val="white"/>
                </a:duotone>
              </a:blip>
              <a:stretch>
                <a:fillRect/>
              </a:stretch>
            </p:blipFill>
            <p:spPr>
              <a:xfrm>
                <a:off x="616463" y="1853351"/>
                <a:ext cx="1074801" cy="1074801"/>
              </a:xfrm>
              <a:prstGeom prst="rect">
                <a:avLst/>
              </a:prstGeom>
            </p:spPr>
          </p:pic>
        </p:grpSp>
        <p:grpSp>
          <p:nvGrpSpPr>
            <p:cNvPr id="93" name="Group 92">
              <a:extLst>
                <a:ext uri="{FF2B5EF4-FFF2-40B4-BE49-F238E27FC236}">
                  <a16:creationId xmlns:a16="http://schemas.microsoft.com/office/drawing/2014/main" xmlns="" id="{895A5FBA-01AF-43A0-AA56-200A5979C3F4}"/>
                </a:ext>
              </a:extLst>
            </p:cNvPr>
            <p:cNvGrpSpPr/>
            <p:nvPr/>
          </p:nvGrpSpPr>
          <p:grpSpPr>
            <a:xfrm>
              <a:off x="770260" y="4635208"/>
              <a:ext cx="2861646" cy="1187067"/>
              <a:chOff x="4677959" y="3593020"/>
              <a:chExt cx="3763639" cy="1561231"/>
            </a:xfrm>
          </p:grpSpPr>
          <p:grpSp>
            <p:nvGrpSpPr>
              <p:cNvPr id="94" name="Group 93">
                <a:extLst>
                  <a:ext uri="{FF2B5EF4-FFF2-40B4-BE49-F238E27FC236}">
                    <a16:creationId xmlns:a16="http://schemas.microsoft.com/office/drawing/2014/main" xmlns="" id="{6ABAEF7D-20E3-4D2B-AB4B-A28BA71E3B1C}"/>
                  </a:ext>
                </a:extLst>
              </p:cNvPr>
              <p:cNvGrpSpPr/>
              <p:nvPr/>
            </p:nvGrpSpPr>
            <p:grpSpPr>
              <a:xfrm>
                <a:off x="7279828" y="3593020"/>
                <a:ext cx="1161770" cy="1561230"/>
                <a:chOff x="6794891" y="2282702"/>
                <a:chExt cx="2144923" cy="2882426"/>
              </a:xfrm>
            </p:grpSpPr>
            <p:sp>
              <p:nvSpPr>
                <p:cNvPr id="106" name="Freeform 164">
                  <a:extLst>
                    <a:ext uri="{FF2B5EF4-FFF2-40B4-BE49-F238E27FC236}">
                      <a16:creationId xmlns:a16="http://schemas.microsoft.com/office/drawing/2014/main" xmlns="" id="{643143E8-5E73-4C47-A0EC-8C04D1646FE4}"/>
                    </a:ext>
                  </a:extLst>
                </p:cNvPr>
                <p:cNvSpPr/>
                <p:nvPr/>
              </p:nvSpPr>
              <p:spPr>
                <a:xfrm>
                  <a:off x="6794891" y="2282702"/>
                  <a:ext cx="2144923" cy="2144923"/>
                </a:xfrm>
                <a:custGeom>
                  <a:avLst/>
                  <a:gdLst>
                    <a:gd name="connsiteX0" fmla="*/ 1257300 w 2514600"/>
                    <a:gd name="connsiteY0" fmla="*/ 309563 h 2514600"/>
                    <a:gd name="connsiteX1" fmla="*/ 309562 w 2514600"/>
                    <a:gd name="connsiteY1" fmla="*/ 1257301 h 2514600"/>
                    <a:gd name="connsiteX2" fmla="*/ 1257300 w 2514600"/>
                    <a:gd name="connsiteY2" fmla="*/ 2205039 h 2514600"/>
                    <a:gd name="connsiteX3" fmla="*/ 2205038 w 2514600"/>
                    <a:gd name="connsiteY3" fmla="*/ 1257301 h 2514600"/>
                    <a:gd name="connsiteX4" fmla="*/ 1257300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0" y="309563"/>
                      </a:moveTo>
                      <a:cubicBezTo>
                        <a:pt x="733879" y="309563"/>
                        <a:pt x="309562" y="733880"/>
                        <a:pt x="309562" y="1257301"/>
                      </a:cubicBezTo>
                      <a:cubicBezTo>
                        <a:pt x="309562" y="1780722"/>
                        <a:pt x="733879" y="2205039"/>
                        <a:pt x="1257300" y="2205039"/>
                      </a:cubicBezTo>
                      <a:cubicBezTo>
                        <a:pt x="1780721" y="2205039"/>
                        <a:pt x="2205038" y="1780722"/>
                        <a:pt x="2205038" y="1257301"/>
                      </a:cubicBezTo>
                      <a:cubicBezTo>
                        <a:pt x="2205038" y="733880"/>
                        <a:pt x="1780721" y="309563"/>
                        <a:pt x="1257300" y="309563"/>
                      </a:cubicBezTo>
                      <a:close/>
                      <a:moveTo>
                        <a:pt x="0" y="0"/>
                      </a:moveTo>
                      <a:lnTo>
                        <a:pt x="2514600" y="0"/>
                      </a:lnTo>
                      <a:lnTo>
                        <a:pt x="2514600" y="2514600"/>
                      </a:lnTo>
                      <a:lnTo>
                        <a:pt x="0" y="2514600"/>
                      </a:lnTo>
                      <a:close/>
                    </a:path>
                  </a:pathLst>
                </a:custGeom>
                <a:solidFill>
                  <a:srgbClr val="1BB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7" name="Rectangle 106">
                  <a:extLst>
                    <a:ext uri="{FF2B5EF4-FFF2-40B4-BE49-F238E27FC236}">
                      <a16:creationId xmlns:a16="http://schemas.microsoft.com/office/drawing/2014/main" xmlns="" id="{F49736D6-988B-4F0A-AB6B-853C9FE68D8C}"/>
                    </a:ext>
                  </a:extLst>
                </p:cNvPr>
                <p:cNvSpPr/>
                <p:nvPr/>
              </p:nvSpPr>
              <p:spPr>
                <a:xfrm>
                  <a:off x="6794891" y="4427625"/>
                  <a:ext cx="2144923" cy="73750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ea typeface="Lato Black" panose="020F0502020204030203" pitchFamily="34" charset="0"/>
                      <a:cs typeface="Lato Black" panose="020F0502020204030203" pitchFamily="34" charset="0"/>
                    </a:rPr>
                    <a:t>Reporting</a:t>
                  </a:r>
                </a:p>
              </p:txBody>
            </p:sp>
          </p:grpSp>
          <p:grpSp>
            <p:nvGrpSpPr>
              <p:cNvPr id="95" name="Group 94">
                <a:extLst>
                  <a:ext uri="{FF2B5EF4-FFF2-40B4-BE49-F238E27FC236}">
                    <a16:creationId xmlns:a16="http://schemas.microsoft.com/office/drawing/2014/main" xmlns="" id="{6BC3D05E-3F94-455B-8C60-E85B5ACD9BF8}"/>
                  </a:ext>
                </a:extLst>
              </p:cNvPr>
              <p:cNvGrpSpPr/>
              <p:nvPr/>
            </p:nvGrpSpPr>
            <p:grpSpPr>
              <a:xfrm>
                <a:off x="7560971" y="3836492"/>
                <a:ext cx="633427" cy="640209"/>
                <a:chOff x="7563910" y="4225988"/>
                <a:chExt cx="971115" cy="981513"/>
              </a:xfrm>
            </p:grpSpPr>
            <p:sp>
              <p:nvSpPr>
                <p:cNvPr id="104" name="Pie 167">
                  <a:extLst>
                    <a:ext uri="{FF2B5EF4-FFF2-40B4-BE49-F238E27FC236}">
                      <a16:creationId xmlns:a16="http://schemas.microsoft.com/office/drawing/2014/main" xmlns="" id="{432B3B21-DB46-47A8-A0A2-15D78F653BFD}"/>
                    </a:ext>
                  </a:extLst>
                </p:cNvPr>
                <p:cNvSpPr/>
                <p:nvPr/>
              </p:nvSpPr>
              <p:spPr>
                <a:xfrm>
                  <a:off x="7563910" y="4278335"/>
                  <a:ext cx="929171" cy="929166"/>
                </a:xfrm>
                <a:prstGeom prst="pie">
                  <a:avLst/>
                </a:prstGeom>
                <a:solidFill>
                  <a:srgbClr val="7E8C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105" name="Pie 168">
                  <a:extLst>
                    <a:ext uri="{FF2B5EF4-FFF2-40B4-BE49-F238E27FC236}">
                      <a16:creationId xmlns:a16="http://schemas.microsoft.com/office/drawing/2014/main" xmlns="" id="{F3B674D7-3AF5-41D2-8E98-DF9D594C1661}"/>
                    </a:ext>
                  </a:extLst>
                </p:cNvPr>
                <p:cNvSpPr/>
                <p:nvPr/>
              </p:nvSpPr>
              <p:spPr>
                <a:xfrm>
                  <a:off x="7605856" y="4225988"/>
                  <a:ext cx="929169" cy="929166"/>
                </a:xfrm>
                <a:prstGeom prst="pie">
                  <a:avLst>
                    <a:gd name="adj1" fmla="val 16219403"/>
                    <a:gd name="adj2" fmla="val 47016"/>
                  </a:avLst>
                </a:prstGeom>
                <a:solidFill>
                  <a:srgbClr val="BEC3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grpSp>
          <p:grpSp>
            <p:nvGrpSpPr>
              <p:cNvPr id="96" name="Group 95">
                <a:extLst>
                  <a:ext uri="{FF2B5EF4-FFF2-40B4-BE49-F238E27FC236}">
                    <a16:creationId xmlns:a16="http://schemas.microsoft.com/office/drawing/2014/main" xmlns="" id="{8E0B37D9-0C80-493D-A08B-B5DFDFB9DA75}"/>
                  </a:ext>
                </a:extLst>
              </p:cNvPr>
              <p:cNvGrpSpPr/>
              <p:nvPr/>
            </p:nvGrpSpPr>
            <p:grpSpPr>
              <a:xfrm>
                <a:off x="4677959" y="3593020"/>
                <a:ext cx="1161770" cy="1561231"/>
                <a:chOff x="-882958" y="2282702"/>
                <a:chExt cx="2144923" cy="2882428"/>
              </a:xfrm>
            </p:grpSpPr>
            <p:sp>
              <p:nvSpPr>
                <p:cNvPr id="102" name="Freeform 170">
                  <a:extLst>
                    <a:ext uri="{FF2B5EF4-FFF2-40B4-BE49-F238E27FC236}">
                      <a16:creationId xmlns:a16="http://schemas.microsoft.com/office/drawing/2014/main" xmlns="" id="{95C4ACAC-25AA-4302-8EAD-3EFA6D5DD63F}"/>
                    </a:ext>
                  </a:extLst>
                </p:cNvPr>
                <p:cNvSpPr/>
                <p:nvPr/>
              </p:nvSpPr>
              <p:spPr>
                <a:xfrm>
                  <a:off x="-88295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3" name="Rectangle 102">
                  <a:extLst>
                    <a:ext uri="{FF2B5EF4-FFF2-40B4-BE49-F238E27FC236}">
                      <a16:creationId xmlns:a16="http://schemas.microsoft.com/office/drawing/2014/main" xmlns="" id="{F208B1FF-9A79-4C43-B4A7-E0DE3FBF4D44}"/>
                    </a:ext>
                  </a:extLst>
                </p:cNvPr>
                <p:cNvSpPr/>
                <p:nvPr/>
              </p:nvSpPr>
              <p:spPr>
                <a:xfrm>
                  <a:off x="-882958" y="4427627"/>
                  <a:ext cx="2144923" cy="73750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ea typeface="Lato Black" panose="020F0502020204030203" pitchFamily="34" charset="0"/>
                      <a:cs typeface="Lato Black" panose="020F0502020204030203" pitchFamily="34" charset="0"/>
                    </a:rPr>
                    <a:t>Managed Services</a:t>
                  </a:r>
                </a:p>
              </p:txBody>
            </p:sp>
          </p:grpSp>
          <p:grpSp>
            <p:nvGrpSpPr>
              <p:cNvPr id="97" name="Group 96">
                <a:extLst>
                  <a:ext uri="{FF2B5EF4-FFF2-40B4-BE49-F238E27FC236}">
                    <a16:creationId xmlns:a16="http://schemas.microsoft.com/office/drawing/2014/main" xmlns="" id="{A8E12F81-6249-4B2A-B348-E870DC7A6118}"/>
                  </a:ext>
                </a:extLst>
              </p:cNvPr>
              <p:cNvGrpSpPr/>
              <p:nvPr/>
            </p:nvGrpSpPr>
            <p:grpSpPr>
              <a:xfrm>
                <a:off x="5978894" y="3593020"/>
                <a:ext cx="1161770" cy="1561230"/>
                <a:chOff x="1676325" y="2282702"/>
                <a:chExt cx="2144923" cy="2882426"/>
              </a:xfrm>
            </p:grpSpPr>
            <p:sp>
              <p:nvSpPr>
                <p:cNvPr id="100" name="Freeform 173">
                  <a:extLst>
                    <a:ext uri="{FF2B5EF4-FFF2-40B4-BE49-F238E27FC236}">
                      <a16:creationId xmlns:a16="http://schemas.microsoft.com/office/drawing/2014/main" xmlns="" id="{8822A949-2284-41A4-8B7F-CC64524D24F4}"/>
                    </a:ext>
                  </a:extLst>
                </p:cNvPr>
                <p:cNvSpPr/>
                <p:nvPr/>
              </p:nvSpPr>
              <p:spPr>
                <a:xfrm>
                  <a:off x="1676325"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1" name="Rectangle 100">
                  <a:extLst>
                    <a:ext uri="{FF2B5EF4-FFF2-40B4-BE49-F238E27FC236}">
                      <a16:creationId xmlns:a16="http://schemas.microsoft.com/office/drawing/2014/main" xmlns="" id="{8A78A828-65EF-44C7-B2BA-E9397DB14EBF}"/>
                    </a:ext>
                  </a:extLst>
                </p:cNvPr>
                <p:cNvSpPr/>
                <p:nvPr/>
              </p:nvSpPr>
              <p:spPr>
                <a:xfrm>
                  <a:off x="1676325" y="4427625"/>
                  <a:ext cx="2144923" cy="73750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ea typeface="Lato Black" panose="020F0502020204030203" pitchFamily="34" charset="0"/>
                      <a:cs typeface="Lato Black" panose="020F0502020204030203" pitchFamily="34" charset="0"/>
                    </a:rPr>
                    <a:t>Professional Services</a:t>
                  </a:r>
                </a:p>
              </p:txBody>
            </p:sp>
          </p:grpSp>
          <p:pic>
            <p:nvPicPr>
              <p:cNvPr id="98" name="Picture 97">
                <a:extLst>
                  <a:ext uri="{FF2B5EF4-FFF2-40B4-BE49-F238E27FC236}">
                    <a16:creationId xmlns:a16="http://schemas.microsoft.com/office/drawing/2014/main" xmlns="" id="{E51C5B5D-4DB6-4786-83DE-F839426C84A4}"/>
                  </a:ext>
                </a:extLst>
              </p:cNvPr>
              <p:cNvPicPr>
                <a:picLocks noChangeAspect="1"/>
              </p:cNvPicPr>
              <p:nvPr/>
            </p:nvPicPr>
            <p:blipFill>
              <a:blip r:embed="rId8">
                <a:grayscl/>
              </a:blip>
              <a:stretch>
                <a:fillRect/>
              </a:stretch>
            </p:blipFill>
            <p:spPr>
              <a:xfrm>
                <a:off x="4913256" y="3898517"/>
                <a:ext cx="692463" cy="513052"/>
              </a:xfrm>
              <a:prstGeom prst="rect">
                <a:avLst/>
              </a:prstGeom>
            </p:spPr>
          </p:pic>
          <p:pic>
            <p:nvPicPr>
              <p:cNvPr id="99" name="Picture 98">
                <a:extLst>
                  <a:ext uri="{FF2B5EF4-FFF2-40B4-BE49-F238E27FC236}">
                    <a16:creationId xmlns:a16="http://schemas.microsoft.com/office/drawing/2014/main" xmlns="" id="{93321FE3-5A07-4487-ADB3-97D51F13622A}"/>
                  </a:ext>
                </a:extLst>
              </p:cNvPr>
              <p:cNvPicPr>
                <a:picLocks noChangeAspect="1"/>
              </p:cNvPicPr>
              <p:nvPr/>
            </p:nvPicPr>
            <p:blipFill>
              <a:blip r:embed="rId9">
                <a:grayscl/>
              </a:blip>
              <a:stretch>
                <a:fillRect/>
              </a:stretch>
            </p:blipFill>
            <p:spPr>
              <a:xfrm>
                <a:off x="6284061" y="3889725"/>
                <a:ext cx="556293" cy="556293"/>
              </a:xfrm>
              <a:prstGeom prst="rect">
                <a:avLst/>
              </a:prstGeom>
            </p:spPr>
          </p:pic>
        </p:grpSp>
      </p:grpSp>
    </p:spTree>
    <p:extLst>
      <p:ext uri="{BB962C8B-B14F-4D97-AF65-F5344CB8AC3E}">
        <p14:creationId xmlns:p14="http://schemas.microsoft.com/office/powerpoint/2010/main" val="272943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a:extLst>
              <a:ext uri="{FF2B5EF4-FFF2-40B4-BE49-F238E27FC236}">
                <a16:creationId xmlns:a16="http://schemas.microsoft.com/office/drawing/2014/main" xmlns="" id="{FA2A61A1-0682-4696-B1EC-BE120AC72F83}"/>
              </a:ext>
            </a:extLst>
          </p:cNvPr>
          <p:cNvSpPr>
            <a:spLocks noGrp="1"/>
          </p:cNvSpPr>
          <p:nvPr>
            <p:ph type="sldNum" sz="quarter" idx="12"/>
          </p:nvPr>
        </p:nvSpPr>
        <p:spPr>
          <a:xfrm>
            <a:off x="11444193" y="52654"/>
            <a:ext cx="246927" cy="242054"/>
          </a:xfrm>
        </p:spPr>
        <p:txBody>
          <a:bodyPr/>
          <a:lstStyle/>
          <a:p>
            <a:pPr>
              <a:spcAft>
                <a:spcPts val="600"/>
              </a:spcAft>
            </a:pPr>
            <a:fld id="{F312CAC8-5AB6-4C28-B055-AF7B5F45997B}" type="slidenum">
              <a:rPr lang="en-US" smtClean="0"/>
              <a:pPr>
                <a:spcAft>
                  <a:spcPts val="600"/>
                </a:spcAft>
              </a:pPr>
              <a:t>6</a:t>
            </a:fld>
            <a:endParaRPr lang="en-US"/>
          </a:p>
        </p:txBody>
      </p:sp>
      <p:pic>
        <p:nvPicPr>
          <p:cNvPr id="22" name="Picture 3" descr="C:\Users\v770212\AppData\Local\Microsoft\Windows\Temporary Internet Files\Content.IE5\2VEE38F8\delivery_pipeline.jpg">
            <a:extLst>
              <a:ext uri="{FF2B5EF4-FFF2-40B4-BE49-F238E27FC236}">
                <a16:creationId xmlns:a16="http://schemas.microsoft.com/office/drawing/2014/main" xmlns="" id="{E831F646-E7E1-4C79-A6A8-4FE16C0F5D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6518" y="562708"/>
            <a:ext cx="9144000" cy="62952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41653C74-1E3E-427B-A867-85EAD8699D21}"/>
              </a:ext>
            </a:extLst>
          </p:cNvPr>
          <p:cNvSpPr txBox="1"/>
          <p:nvPr/>
        </p:nvSpPr>
        <p:spPr>
          <a:xfrm>
            <a:off x="5303519" y="450165"/>
            <a:ext cx="5641145" cy="738664"/>
          </a:xfrm>
          <a:prstGeom prst="rect">
            <a:avLst/>
          </a:prstGeom>
          <a:solidFill>
            <a:srgbClr val="FFC000"/>
          </a:solidFill>
          <a:ln>
            <a:solidFill>
              <a:schemeClr val="accent2">
                <a:lumMod val="50000"/>
              </a:schemeClr>
            </a:solidFill>
          </a:ln>
        </p:spPr>
        <p:txBody>
          <a:bodyPr wrap="square" rtlCol="0">
            <a:spAutoFit/>
          </a:bodyPr>
          <a:lstStyle/>
          <a:p>
            <a:r>
              <a:rPr lang="en-US" sz="2000" dirty="0">
                <a:solidFill>
                  <a:schemeClr val="accent6">
                    <a:lumMod val="50000"/>
                  </a:schemeClr>
                </a:solidFill>
                <a:latin typeface="Arial" pitchFamily="34" charset="0"/>
                <a:cs typeface="Arial" pitchFamily="34" charset="0"/>
              </a:rPr>
              <a:t>CICD Assessment completed with </a:t>
            </a:r>
            <a:r>
              <a:rPr lang="en-US" sz="2200" b="1" dirty="0">
                <a:solidFill>
                  <a:schemeClr val="accent6">
                    <a:lumMod val="50000"/>
                  </a:schemeClr>
                </a:solidFill>
                <a:highlight>
                  <a:srgbClr val="00FF00"/>
                </a:highlight>
                <a:latin typeface="Arial" pitchFamily="34" charset="0"/>
                <a:cs typeface="Arial" pitchFamily="34" charset="0"/>
              </a:rPr>
              <a:t>SPRINT</a:t>
            </a:r>
            <a:r>
              <a:rPr lang="en-US" sz="2000" dirty="0">
                <a:solidFill>
                  <a:schemeClr val="accent6">
                    <a:lumMod val="50000"/>
                  </a:schemeClr>
                </a:solidFill>
                <a:latin typeface="Arial" pitchFamily="34" charset="0"/>
                <a:cs typeface="Arial" pitchFamily="34" charset="0"/>
              </a:rPr>
              <a:t> status</a:t>
            </a:r>
          </a:p>
        </p:txBody>
      </p:sp>
    </p:spTree>
    <p:extLst>
      <p:ext uri="{BB962C8B-B14F-4D97-AF65-F5344CB8AC3E}">
        <p14:creationId xmlns:p14="http://schemas.microsoft.com/office/powerpoint/2010/main" val="315183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C4DD2DE-691B-4FF8-8616-B06AC2FFEA6F}"/>
              </a:ext>
            </a:extLst>
          </p:cNvPr>
          <p:cNvSpPr>
            <a:spLocks noGrp="1"/>
          </p:cNvSpPr>
          <p:nvPr>
            <p:ph type="sldNum" sz="quarter" idx="12"/>
          </p:nvPr>
        </p:nvSpPr>
        <p:spPr/>
        <p:txBody>
          <a:bodyPr/>
          <a:lstStyle/>
          <a:p>
            <a:fld id="{F312CAC8-5AB6-4C28-B055-AF7B5F45997B}" type="slidenum">
              <a:rPr lang="en-US" smtClean="0"/>
              <a:t>7</a:t>
            </a:fld>
            <a:endParaRPr lang="en-US"/>
          </a:p>
        </p:txBody>
      </p:sp>
      <p:sp>
        <p:nvSpPr>
          <p:cNvPr id="5" name="Content Placeholder 2">
            <a:extLst>
              <a:ext uri="{FF2B5EF4-FFF2-40B4-BE49-F238E27FC236}">
                <a16:creationId xmlns:a16="http://schemas.microsoft.com/office/drawing/2014/main" xmlns="" id="{19895034-0F58-4119-B2D0-BD41946DDF05}"/>
              </a:ext>
            </a:extLst>
          </p:cNvPr>
          <p:cNvSpPr>
            <a:spLocks noGrp="1"/>
          </p:cNvSpPr>
          <p:nvPr>
            <p:ph idx="1"/>
          </p:nvPr>
        </p:nvSpPr>
        <p:spPr>
          <a:xfrm>
            <a:off x="928469" y="946220"/>
            <a:ext cx="7086600" cy="750047"/>
          </a:xfrm>
        </p:spPr>
        <p:txBody>
          <a:bodyPr>
            <a:noAutofit/>
          </a:bodyPr>
          <a:lstStyle/>
          <a:p>
            <a:pPr marL="285750" lvl="1" indent="-285750">
              <a:buFontTx/>
              <a:buChar char="•"/>
            </a:pPr>
            <a:r>
              <a:rPr lang="en-US" sz="1100" dirty="0"/>
              <a:t>Automated Delivery Pipelines</a:t>
            </a:r>
          </a:p>
          <a:p>
            <a:pPr marL="285750" lvl="1" indent="-285750">
              <a:buFontTx/>
              <a:buChar char="•"/>
            </a:pPr>
            <a:r>
              <a:rPr lang="en-US" sz="1100" dirty="0"/>
              <a:t>Automated Notifications (every step of the process</a:t>
            </a:r>
            <a:r>
              <a:rPr lang="en-US" sz="1100" dirty="0" smtClean="0"/>
              <a:t>)</a:t>
            </a:r>
            <a:endParaRPr lang="en-US" sz="1100" dirty="0"/>
          </a:p>
          <a:p>
            <a:pPr marL="285750" lvl="1" indent="-285750">
              <a:buFontTx/>
              <a:buChar char="•"/>
            </a:pPr>
            <a:r>
              <a:rPr lang="en-US" sz="1100" dirty="0" smtClean="0"/>
              <a:t>Automated deployment has been scheduled for once in 3 hours</a:t>
            </a:r>
            <a:endParaRPr lang="en-US" sz="1100" dirty="0"/>
          </a:p>
        </p:txBody>
      </p:sp>
      <p:pic>
        <p:nvPicPr>
          <p:cNvPr id="6" name="Picture 5">
            <a:extLst>
              <a:ext uri="{FF2B5EF4-FFF2-40B4-BE49-F238E27FC236}">
                <a16:creationId xmlns:a16="http://schemas.microsoft.com/office/drawing/2014/main" xmlns="" id="{6AB33FFC-1D2D-4125-8EE0-C7A194855FAF}"/>
              </a:ext>
            </a:extLst>
          </p:cNvPr>
          <p:cNvPicPr/>
          <p:nvPr/>
        </p:nvPicPr>
        <p:blipFill>
          <a:blip r:embed="rId2"/>
          <a:stretch>
            <a:fillRect/>
          </a:stretch>
        </p:blipFill>
        <p:spPr>
          <a:xfrm>
            <a:off x="928469" y="2095500"/>
            <a:ext cx="9427111" cy="2545080"/>
          </a:xfrm>
          <a:prstGeom prst="rect">
            <a:avLst/>
          </a:prstGeom>
          <a:ln>
            <a:solidFill>
              <a:srgbClr val="7F7F7F"/>
            </a:solidFill>
          </a:ln>
        </p:spPr>
      </p:pic>
      <p:sp>
        <p:nvSpPr>
          <p:cNvPr id="7" name="Title 1">
            <a:extLst>
              <a:ext uri="{FF2B5EF4-FFF2-40B4-BE49-F238E27FC236}">
                <a16:creationId xmlns:a16="http://schemas.microsoft.com/office/drawing/2014/main" xmlns="" id="{A7313D91-6322-4305-8471-B877F29BB356}"/>
              </a:ext>
            </a:extLst>
          </p:cNvPr>
          <p:cNvSpPr>
            <a:spLocks noGrp="1"/>
          </p:cNvSpPr>
          <p:nvPr>
            <p:ph type="title"/>
          </p:nvPr>
        </p:nvSpPr>
        <p:spPr>
          <a:xfrm>
            <a:off x="-891432" y="122554"/>
            <a:ext cx="11579517" cy="708469"/>
          </a:xfrm>
        </p:spPr>
        <p:txBody>
          <a:bodyPr>
            <a:normAutofit/>
          </a:bodyPr>
          <a:lstStyle/>
          <a:p>
            <a:r>
              <a:rPr lang="en-US" sz="2667" dirty="0"/>
              <a:t>			Verizon Enterprise Center – CICD</a:t>
            </a:r>
          </a:p>
        </p:txBody>
      </p:sp>
      <p:sp>
        <p:nvSpPr>
          <p:cNvPr id="8" name="Content Placeholder 2">
            <a:extLst>
              <a:ext uri="{FF2B5EF4-FFF2-40B4-BE49-F238E27FC236}">
                <a16:creationId xmlns:a16="http://schemas.microsoft.com/office/drawing/2014/main" xmlns="" id="{FE454A28-444D-4E89-AF84-599E3B159C38}"/>
              </a:ext>
            </a:extLst>
          </p:cNvPr>
          <p:cNvSpPr txBox="1">
            <a:spLocks/>
          </p:cNvSpPr>
          <p:nvPr/>
        </p:nvSpPr>
        <p:spPr>
          <a:xfrm>
            <a:off x="672906" y="4867423"/>
            <a:ext cx="8668042" cy="1237956"/>
          </a:xfrm>
          <a:prstGeom prst="rect">
            <a:avLst/>
          </a:prstGeom>
        </p:spPr>
        <p:txBody>
          <a:bodyPr vert="horz" lIns="91440" tIns="45720" rIns="91440" bIns="45720" rtlCol="0">
            <a:normAutofit fontScale="70000" lnSpcReduction="20000"/>
          </a:bodyPr>
          <a:lst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lvl="1" indent="0">
              <a:buNone/>
            </a:pPr>
            <a:r>
              <a:rPr lang="en-US" b="1" dirty="0"/>
              <a:t>Plan for CICD Metrics dashboard</a:t>
            </a:r>
          </a:p>
          <a:p>
            <a:pPr marL="285750" lvl="1" indent="-285750">
              <a:buFontTx/>
              <a:buChar char="•"/>
            </a:pPr>
            <a:r>
              <a:rPr lang="en-US" dirty="0"/>
              <a:t>Plan to configure Hygeia dashboard to globally monitor CICD build / deployments</a:t>
            </a:r>
          </a:p>
          <a:p>
            <a:pPr marL="285750" lvl="1" indent="-285750">
              <a:buFontTx/>
              <a:buChar char="•"/>
            </a:pPr>
            <a:r>
              <a:rPr lang="en-US" dirty="0"/>
              <a:t>Configure Simple Jenkins dashboard to monitor CICD process. Metrics captured manually today</a:t>
            </a:r>
          </a:p>
        </p:txBody>
      </p:sp>
    </p:spTree>
    <p:extLst>
      <p:ext uri="{BB962C8B-B14F-4D97-AF65-F5344CB8AC3E}">
        <p14:creationId xmlns:p14="http://schemas.microsoft.com/office/powerpoint/2010/main" val="410895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5AECF59-4F6B-4FCA-9D32-7AA7251EC6A3}"/>
              </a:ext>
            </a:extLst>
          </p:cNvPr>
          <p:cNvSpPr>
            <a:spLocks noGrp="1"/>
          </p:cNvSpPr>
          <p:nvPr>
            <p:ph type="sldNum" sz="quarter" idx="12"/>
          </p:nvPr>
        </p:nvSpPr>
        <p:spPr/>
        <p:txBody>
          <a:bodyPr/>
          <a:lstStyle/>
          <a:p>
            <a:fld id="{F312CAC8-5AB6-4C28-B055-AF7B5F45997B}" type="slidenum">
              <a:rPr lang="en-US" smtClean="0"/>
              <a:t>8</a:t>
            </a:fld>
            <a:endParaRPr lang="en-US"/>
          </a:p>
        </p:txBody>
      </p:sp>
      <p:sp>
        <p:nvSpPr>
          <p:cNvPr id="5" name="Title 1">
            <a:extLst>
              <a:ext uri="{FF2B5EF4-FFF2-40B4-BE49-F238E27FC236}">
                <a16:creationId xmlns:a16="http://schemas.microsoft.com/office/drawing/2014/main" xmlns="" id="{31D2E278-D6D3-403E-A443-409C9BC70219}"/>
              </a:ext>
            </a:extLst>
          </p:cNvPr>
          <p:cNvSpPr>
            <a:spLocks noGrp="1"/>
          </p:cNvSpPr>
          <p:nvPr>
            <p:ph type="title"/>
          </p:nvPr>
        </p:nvSpPr>
        <p:spPr>
          <a:xfrm>
            <a:off x="457200" y="176815"/>
            <a:ext cx="7086600" cy="457200"/>
          </a:xfrm>
        </p:spPr>
        <p:txBody>
          <a:bodyPr>
            <a:normAutofit fontScale="90000"/>
          </a:bodyPr>
          <a:lstStyle/>
          <a:p>
            <a:r>
              <a:rPr lang="en-US" dirty="0"/>
              <a:t>VEC Automated Operations – Quality</a:t>
            </a:r>
          </a:p>
        </p:txBody>
      </p:sp>
      <p:sp>
        <p:nvSpPr>
          <p:cNvPr id="6" name="Content Placeholder 2">
            <a:extLst>
              <a:ext uri="{FF2B5EF4-FFF2-40B4-BE49-F238E27FC236}">
                <a16:creationId xmlns:a16="http://schemas.microsoft.com/office/drawing/2014/main" xmlns="" id="{7FF871C4-75DA-4FC0-9132-456DF3D38B93}"/>
              </a:ext>
            </a:extLst>
          </p:cNvPr>
          <p:cNvSpPr>
            <a:spLocks noGrp="1"/>
          </p:cNvSpPr>
          <p:nvPr>
            <p:ph idx="1"/>
          </p:nvPr>
        </p:nvSpPr>
        <p:spPr>
          <a:xfrm>
            <a:off x="3742007" y="844721"/>
            <a:ext cx="3097681" cy="394696"/>
          </a:xfrm>
        </p:spPr>
        <p:txBody>
          <a:bodyPr>
            <a:normAutofit/>
          </a:bodyPr>
          <a:lstStyle/>
          <a:p>
            <a:pPr marL="0" indent="0">
              <a:buNone/>
            </a:pPr>
            <a:r>
              <a:rPr lang="en-US" sz="1500" b="1" dirty="0">
                <a:latin typeface="+mj-lt"/>
              </a:rPr>
              <a:t>Canary Environment</a:t>
            </a:r>
          </a:p>
        </p:txBody>
      </p:sp>
      <p:sp>
        <p:nvSpPr>
          <p:cNvPr id="7" name="Slide Number Placeholder 3">
            <a:extLst>
              <a:ext uri="{FF2B5EF4-FFF2-40B4-BE49-F238E27FC236}">
                <a16:creationId xmlns:a16="http://schemas.microsoft.com/office/drawing/2014/main" xmlns="" id="{8D9B4DD3-A74F-429C-96C8-1DCA9F13D8B6}"/>
              </a:ext>
            </a:extLst>
          </p:cNvPr>
          <p:cNvSpPr txBox="1">
            <a:spLocks/>
          </p:cNvSpPr>
          <p:nvPr/>
        </p:nvSpPr>
        <p:spPr>
          <a:xfrm>
            <a:off x="8458200" y="6243238"/>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smtClean="0">
                <a:solidFill>
                  <a:srgbClr val="000000"/>
                </a:solidFill>
                <a:latin typeface="NeueHaasGroteskText Std"/>
              </a:rPr>
              <a:pPr/>
              <a:t>8</a:t>
            </a:fld>
            <a:endParaRPr lang="en-US" dirty="0">
              <a:solidFill>
                <a:srgbClr val="000000"/>
              </a:solidFill>
              <a:latin typeface="NeueHaasGroteskText Std"/>
            </a:endParaRPr>
          </a:p>
        </p:txBody>
      </p:sp>
      <p:pic>
        <p:nvPicPr>
          <p:cNvPr id="9" name="Picture 3">
            <a:extLst>
              <a:ext uri="{FF2B5EF4-FFF2-40B4-BE49-F238E27FC236}">
                <a16:creationId xmlns:a16="http://schemas.microsoft.com/office/drawing/2014/main" xmlns="" id="{EF6069E1-AB6A-47A4-BF0B-2F219E18CD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982" y="3251144"/>
            <a:ext cx="5160436" cy="286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a:extLst>
              <a:ext uri="{FF2B5EF4-FFF2-40B4-BE49-F238E27FC236}">
                <a16:creationId xmlns:a16="http://schemas.microsoft.com/office/drawing/2014/main" xmlns="" id="{098F8271-5D89-4694-A3F7-76ACAFD0331C}"/>
              </a:ext>
            </a:extLst>
          </p:cNvPr>
          <p:cNvGrpSpPr/>
          <p:nvPr/>
        </p:nvGrpSpPr>
        <p:grpSpPr>
          <a:xfrm>
            <a:off x="144050" y="704355"/>
            <a:ext cx="11084247" cy="3265891"/>
            <a:chOff x="144050" y="835382"/>
            <a:chExt cx="11084247" cy="3265891"/>
          </a:xfrm>
        </p:grpSpPr>
        <p:pic>
          <p:nvPicPr>
            <p:cNvPr id="12" name="Picture 3">
              <a:extLst>
                <a:ext uri="{FF2B5EF4-FFF2-40B4-BE49-F238E27FC236}">
                  <a16:creationId xmlns:a16="http://schemas.microsoft.com/office/drawing/2014/main" xmlns="" id="{F60F3D6A-4A72-48A6-93BF-DF0D23A57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279" y="835382"/>
              <a:ext cx="4627018" cy="24236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Content Placeholder 2">
              <a:extLst>
                <a:ext uri="{FF2B5EF4-FFF2-40B4-BE49-F238E27FC236}">
                  <a16:creationId xmlns:a16="http://schemas.microsoft.com/office/drawing/2014/main" xmlns="" id="{9DC8AC29-625C-4251-96CE-074919B62B11}"/>
                </a:ext>
              </a:extLst>
            </p:cNvPr>
            <p:cNvSpPr txBox="1">
              <a:spLocks/>
            </p:cNvSpPr>
            <p:nvPr/>
          </p:nvSpPr>
          <p:spPr bwMode="gray">
            <a:xfrm>
              <a:off x="144050" y="926306"/>
              <a:ext cx="3304253" cy="3174967"/>
            </a:xfrm>
            <a:prstGeom prst="rect">
              <a:avLst/>
            </a:prstGeom>
          </p:spPr>
          <p:txBody>
            <a:bodyPr vert="horz" lIns="0" tIns="0" rIns="0" bIns="0" rtlCol="0">
              <a:noAutofit/>
            </a:bodyPr>
            <a:lst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sz="1500" dirty="0"/>
                <a:t>Sonar covers the 7 sections of code quality</a:t>
              </a:r>
            </a:p>
            <a:p>
              <a:pPr fontAlgn="base"/>
              <a:r>
                <a:rPr lang="en-US" sz="1500" dirty="0"/>
                <a:t>PMD Integration with Sonar – In progress</a:t>
              </a:r>
            </a:p>
            <a:p>
              <a:pPr marL="448056" lvl="1" indent="-171450" fontAlgn="base">
                <a:buFont typeface="Arial" panose="020B0604020202020204" pitchFamily="34" charset="0"/>
                <a:buChar char="•"/>
              </a:pPr>
              <a:r>
                <a:rPr lang="en-US" sz="1400" b="0" dirty="0"/>
                <a:t>Code Smells</a:t>
              </a:r>
            </a:p>
            <a:p>
              <a:pPr marL="448056" lvl="1" indent="-171450" fontAlgn="base">
                <a:buFont typeface="Arial" panose="020B0604020202020204" pitchFamily="34" charset="0"/>
                <a:buChar char="•"/>
              </a:pPr>
              <a:r>
                <a:rPr lang="en-US" sz="1400" b="0" dirty="0"/>
                <a:t>Unit tests</a:t>
              </a:r>
            </a:p>
            <a:p>
              <a:pPr marL="448056" lvl="1" indent="-171450" fontAlgn="base">
                <a:buFont typeface="Arial" panose="020B0604020202020204" pitchFamily="34" charset="0"/>
                <a:buChar char="•"/>
              </a:pPr>
              <a:r>
                <a:rPr lang="en-US" sz="1400" b="0" dirty="0"/>
                <a:t>Duplicated code</a:t>
              </a:r>
            </a:p>
            <a:p>
              <a:pPr marL="448056" lvl="1" indent="-171450" fontAlgn="base">
                <a:buFont typeface="Arial" panose="020B0604020202020204" pitchFamily="34" charset="0"/>
                <a:buChar char="•"/>
              </a:pPr>
              <a:r>
                <a:rPr lang="en-US" sz="1400" b="0" dirty="0"/>
                <a:t>Potential bugs</a:t>
              </a:r>
            </a:p>
            <a:p>
              <a:pPr marL="448056" lvl="1" indent="-171450" fontAlgn="base">
                <a:buFont typeface="Arial" panose="020B0604020202020204" pitchFamily="34" charset="0"/>
                <a:buChar char="•"/>
              </a:pPr>
              <a:r>
                <a:rPr lang="en-US" sz="1400" b="0" dirty="0"/>
                <a:t>Complex code</a:t>
              </a:r>
            </a:p>
            <a:p>
              <a:pPr marL="448056" lvl="1" indent="-171450" fontAlgn="base">
                <a:buFont typeface="Arial" panose="020B0604020202020204" pitchFamily="34" charset="0"/>
                <a:buChar char="•"/>
              </a:pPr>
              <a:r>
                <a:rPr lang="en-US" sz="1400" b="0" dirty="0"/>
                <a:t>Coding standards</a:t>
              </a:r>
            </a:p>
            <a:p>
              <a:pPr marL="448056" lvl="1" indent="-171450" fontAlgn="base">
                <a:buFont typeface="Arial" panose="020B0604020202020204" pitchFamily="34" charset="0"/>
                <a:buChar char="•"/>
              </a:pPr>
              <a:r>
                <a:rPr lang="en-US" sz="1400" b="0" dirty="0"/>
                <a:t>Comments</a:t>
              </a:r>
            </a:p>
            <a:p>
              <a:endParaRPr lang="en-US" sz="1050" dirty="0"/>
            </a:p>
          </p:txBody>
        </p:sp>
      </p:grpSp>
      <p:sp>
        <p:nvSpPr>
          <p:cNvPr id="14" name="Rectangle 13">
            <a:extLst>
              <a:ext uri="{FF2B5EF4-FFF2-40B4-BE49-F238E27FC236}">
                <a16:creationId xmlns:a16="http://schemas.microsoft.com/office/drawing/2014/main" xmlns="" id="{6EEECD0D-87B1-4969-B65E-0C183AE630BF}"/>
              </a:ext>
            </a:extLst>
          </p:cNvPr>
          <p:cNvSpPr/>
          <p:nvPr/>
        </p:nvSpPr>
        <p:spPr>
          <a:xfrm>
            <a:off x="3599579" y="1567155"/>
            <a:ext cx="3144129" cy="1477328"/>
          </a:xfrm>
          <a:prstGeom prst="rect">
            <a:avLst/>
          </a:prstGeom>
        </p:spPr>
        <p:txBody>
          <a:bodyPr wrap="square">
            <a:spAutoFit/>
          </a:bodyPr>
          <a:lstStyle/>
          <a:p>
            <a:pPr marL="285750" indent="-285750" fontAlgn="base">
              <a:spcBef>
                <a:spcPct val="0"/>
              </a:spcBef>
              <a:spcAft>
                <a:spcPts val="1200"/>
              </a:spcAft>
              <a:buFont typeface="Arial"/>
              <a:buChar char="•"/>
            </a:pPr>
            <a:r>
              <a:rPr lang="en-US" sz="1400" dirty="0">
                <a:cs typeface="Arial" panose="020B0604020202020204" pitchFamily="34" charset="0"/>
              </a:rPr>
              <a:t>Scaled down middleware environment for IT only testing</a:t>
            </a:r>
          </a:p>
          <a:p>
            <a:pPr marL="285750" indent="-285750" fontAlgn="base">
              <a:spcBef>
                <a:spcPct val="0"/>
              </a:spcBef>
              <a:spcAft>
                <a:spcPts val="1200"/>
              </a:spcAft>
              <a:buFont typeface="Arial"/>
              <a:buChar char="•"/>
            </a:pPr>
            <a:r>
              <a:rPr lang="en-US" sz="1400" dirty="0">
                <a:cs typeface="Arial" panose="020B0604020202020204" pitchFamily="34" charset="0"/>
              </a:rPr>
              <a:t>Exactly setup like prod </a:t>
            </a:r>
          </a:p>
          <a:p>
            <a:pPr marL="285750" indent="-285750" fontAlgn="base">
              <a:spcBef>
                <a:spcPct val="0"/>
              </a:spcBef>
              <a:spcAft>
                <a:spcPts val="1200"/>
              </a:spcAft>
              <a:buFont typeface="Arial"/>
              <a:buChar char="•"/>
            </a:pPr>
            <a:r>
              <a:rPr lang="en-US" sz="1400" dirty="0">
                <a:cs typeface="Arial" panose="020B0604020202020204" pitchFamily="34" charset="0"/>
              </a:rPr>
              <a:t>Validate new code in advance with prod back-ends</a:t>
            </a:r>
          </a:p>
        </p:txBody>
      </p:sp>
      <p:sp>
        <p:nvSpPr>
          <p:cNvPr id="11" name="Content Placeholder 2">
            <a:extLst>
              <a:ext uri="{FF2B5EF4-FFF2-40B4-BE49-F238E27FC236}">
                <a16:creationId xmlns:a16="http://schemas.microsoft.com/office/drawing/2014/main" xmlns="" id="{683CF89E-FCC9-478F-86EB-04EDAACC4CDC}"/>
              </a:ext>
            </a:extLst>
          </p:cNvPr>
          <p:cNvSpPr txBox="1">
            <a:spLocks/>
          </p:cNvSpPr>
          <p:nvPr/>
        </p:nvSpPr>
        <p:spPr>
          <a:xfrm>
            <a:off x="501898" y="4154715"/>
            <a:ext cx="3097681" cy="394696"/>
          </a:xfrm>
          <a:prstGeom prst="rect">
            <a:avLst/>
          </a:prstGeom>
        </p:spPr>
        <p:txBody>
          <a:bodyPr vert="horz" lIns="91440" tIns="45720" rIns="91440" bIns="45720" rtlCol="0">
            <a:normAutofit/>
          </a:bodyPr>
          <a:lst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r>
              <a:rPr lang="en-US" sz="1500" b="1" dirty="0">
                <a:latin typeface="+mj-lt"/>
              </a:rPr>
              <a:t>Next Steps in roadmap</a:t>
            </a:r>
          </a:p>
        </p:txBody>
      </p:sp>
      <p:sp>
        <p:nvSpPr>
          <p:cNvPr id="15" name="Rectangle 14">
            <a:extLst>
              <a:ext uri="{FF2B5EF4-FFF2-40B4-BE49-F238E27FC236}">
                <a16:creationId xmlns:a16="http://schemas.microsoft.com/office/drawing/2014/main" xmlns="" id="{FBCCEFA9-F68F-450A-AC96-B805DBC71F6A}"/>
              </a:ext>
            </a:extLst>
          </p:cNvPr>
          <p:cNvSpPr/>
          <p:nvPr/>
        </p:nvSpPr>
        <p:spPr>
          <a:xfrm>
            <a:off x="455450" y="4549411"/>
            <a:ext cx="3144129" cy="1323439"/>
          </a:xfrm>
          <a:prstGeom prst="rect">
            <a:avLst/>
          </a:prstGeom>
        </p:spPr>
        <p:txBody>
          <a:bodyPr wrap="square">
            <a:spAutoFit/>
          </a:bodyPr>
          <a:lstStyle/>
          <a:p>
            <a:pPr marL="285750" indent="-285750" fontAlgn="base">
              <a:spcBef>
                <a:spcPct val="0"/>
              </a:spcBef>
              <a:spcAft>
                <a:spcPts val="1200"/>
              </a:spcAft>
              <a:buFont typeface="Arial"/>
              <a:buChar char="•"/>
            </a:pPr>
            <a:r>
              <a:rPr lang="en-US" sz="1400" dirty="0" err="1">
                <a:cs typeface="Arial" panose="020B0604020202020204" pitchFamily="34" charset="0"/>
              </a:rPr>
              <a:t>Selenoid</a:t>
            </a:r>
            <a:r>
              <a:rPr lang="en-US" sz="1400" dirty="0">
                <a:cs typeface="Arial" panose="020B0604020202020204" pitchFamily="34" charset="0"/>
              </a:rPr>
              <a:t> – AWS Docker implementation for Test Automation</a:t>
            </a:r>
          </a:p>
          <a:p>
            <a:pPr marL="285750" indent="-285750" fontAlgn="base">
              <a:spcBef>
                <a:spcPct val="0"/>
              </a:spcBef>
              <a:spcAft>
                <a:spcPts val="1200"/>
              </a:spcAft>
              <a:buFont typeface="Arial"/>
              <a:buChar char="•"/>
            </a:pPr>
            <a:r>
              <a:rPr lang="en-US" sz="1400" dirty="0">
                <a:cs typeface="Arial" panose="020B0604020202020204" pitchFamily="34" charset="0"/>
              </a:rPr>
              <a:t>Improve smoke test coverage by 40% besides saving infrastructure costs for VZ</a:t>
            </a:r>
          </a:p>
        </p:txBody>
      </p:sp>
    </p:spTree>
    <p:extLst>
      <p:ext uri="{BB962C8B-B14F-4D97-AF65-F5344CB8AC3E}">
        <p14:creationId xmlns:p14="http://schemas.microsoft.com/office/powerpoint/2010/main" val="36344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E099E04-BFCC-429C-8F46-1BED3E6BCCFF}"/>
              </a:ext>
            </a:extLst>
          </p:cNvPr>
          <p:cNvSpPr>
            <a:spLocks noGrp="1"/>
          </p:cNvSpPr>
          <p:nvPr>
            <p:ph type="sldNum" sz="quarter" idx="12"/>
          </p:nvPr>
        </p:nvSpPr>
        <p:spPr/>
        <p:txBody>
          <a:bodyPr/>
          <a:lstStyle/>
          <a:p>
            <a:fld id="{F312CAC8-5AB6-4C28-B055-AF7B5F45997B}" type="slidenum">
              <a:rPr lang="en-US" smtClean="0"/>
              <a:t>9</a:t>
            </a:fld>
            <a:endParaRPr lang="en-US"/>
          </a:p>
        </p:txBody>
      </p:sp>
      <p:pic>
        <p:nvPicPr>
          <p:cNvPr id="5" name="Picture 4" descr="\\emscvd02.vdsi.ent.verizon.com\UPM\HOME\z823538\Desktop\300x300_it-automation.png">
            <a:extLst>
              <a:ext uri="{FF2B5EF4-FFF2-40B4-BE49-F238E27FC236}">
                <a16:creationId xmlns:a16="http://schemas.microsoft.com/office/drawing/2014/main" xmlns="" id="{5FB06FBB-B596-4BA8-890B-9446FD738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3048" y="1179565"/>
            <a:ext cx="867790" cy="8677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descr="Screen capture">
            <a:extLst>
              <a:ext uri="{FF2B5EF4-FFF2-40B4-BE49-F238E27FC236}">
                <a16:creationId xmlns:a16="http://schemas.microsoft.com/office/drawing/2014/main" xmlns="" id="{8A091103-25D2-4021-8DDF-EE467C6A6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023" y="2565811"/>
            <a:ext cx="4834516" cy="3460287"/>
          </a:xfrm>
          <a:prstGeom prst="rect">
            <a:avLst/>
          </a:prstGeom>
          <a:noFill/>
          <a:ln>
            <a:solidFill>
              <a:schemeClr val="tx1">
                <a:lumMod val="50000"/>
                <a:lumOff val="50000"/>
              </a:schemeClr>
            </a:solidFill>
          </a:ln>
          <a:effectLst/>
          <a:extLst>
            <a:ext uri="{909E8E84-426E-40DD-AFC4-6F175D3DCCD1}">
              <a14:hiddenFill xmlns:a14="http://schemas.microsoft.com/office/drawing/2010/main">
                <a:solidFill>
                  <a:srgbClr val="FFFFFF"/>
                </a:solidFill>
              </a14:hiddenFill>
            </a:ext>
          </a:extLst>
        </p:spPr>
      </p:pic>
      <p:pic>
        <p:nvPicPr>
          <p:cNvPr id="7" name="Picture 1" descr="Screen capture">
            <a:extLst>
              <a:ext uri="{FF2B5EF4-FFF2-40B4-BE49-F238E27FC236}">
                <a16:creationId xmlns:a16="http://schemas.microsoft.com/office/drawing/2014/main" xmlns="" id="{52D04ABB-925B-4BB6-873E-B04716EDD7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10" y="1294160"/>
            <a:ext cx="4849912" cy="3365703"/>
          </a:xfrm>
          <a:prstGeom prst="rect">
            <a:avLst/>
          </a:prstGeom>
          <a:noFill/>
          <a:ln w="3175">
            <a:solidFill>
              <a:schemeClr val="tx1">
                <a:lumMod val="50000"/>
                <a:lumOff val="50000"/>
              </a:schemeClr>
            </a:solidFill>
          </a:ln>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2CE373CA-7A56-45D7-AACC-1837E457A7C4}"/>
              </a:ext>
            </a:extLst>
          </p:cNvPr>
          <p:cNvSpPr>
            <a:spLocks noGrp="1"/>
          </p:cNvSpPr>
          <p:nvPr>
            <p:ph type="title"/>
          </p:nvPr>
        </p:nvSpPr>
        <p:spPr>
          <a:xfrm>
            <a:off x="457200" y="261442"/>
            <a:ext cx="8625840" cy="457200"/>
          </a:xfrm>
        </p:spPr>
        <p:txBody>
          <a:bodyPr>
            <a:normAutofit fontScale="90000"/>
          </a:bodyPr>
          <a:lstStyle/>
          <a:p>
            <a:r>
              <a:rPr lang="en-US" dirty="0" smtClean="0"/>
              <a:t>VECRM Automated </a:t>
            </a:r>
            <a:r>
              <a:rPr lang="en-US" dirty="0"/>
              <a:t>Operations - Testing</a:t>
            </a:r>
          </a:p>
        </p:txBody>
      </p:sp>
      <p:sp>
        <p:nvSpPr>
          <p:cNvPr id="9" name="Slide Number Placeholder 3">
            <a:extLst>
              <a:ext uri="{FF2B5EF4-FFF2-40B4-BE49-F238E27FC236}">
                <a16:creationId xmlns:a16="http://schemas.microsoft.com/office/drawing/2014/main" xmlns="" id="{9CF7A7B7-A650-4C2F-A3A8-DAFFAB327112}"/>
              </a:ext>
            </a:extLst>
          </p:cNvPr>
          <p:cNvSpPr txBox="1">
            <a:spLocks/>
          </p:cNvSpPr>
          <p:nvPr/>
        </p:nvSpPr>
        <p:spPr>
          <a:xfrm>
            <a:off x="8458200" y="6419088"/>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smtClean="0">
                <a:solidFill>
                  <a:srgbClr val="000000"/>
                </a:solidFill>
                <a:latin typeface="NeueHaasGroteskText Std"/>
              </a:rPr>
              <a:pPr/>
              <a:t>9</a:t>
            </a:fld>
            <a:endParaRPr lang="en-US" dirty="0">
              <a:solidFill>
                <a:srgbClr val="000000"/>
              </a:solidFill>
              <a:latin typeface="NeueHaasGroteskText Std"/>
            </a:endParaRPr>
          </a:p>
        </p:txBody>
      </p:sp>
      <p:sp>
        <p:nvSpPr>
          <p:cNvPr id="11" name="Round Diagonal Corner Rectangle 7">
            <a:extLst>
              <a:ext uri="{FF2B5EF4-FFF2-40B4-BE49-F238E27FC236}">
                <a16:creationId xmlns:a16="http://schemas.microsoft.com/office/drawing/2014/main" xmlns="" id="{354DE2CC-D627-4EE9-AB0E-9179BB0D852F}"/>
              </a:ext>
            </a:extLst>
          </p:cNvPr>
          <p:cNvSpPr/>
          <p:nvPr/>
        </p:nvSpPr>
        <p:spPr>
          <a:xfrm>
            <a:off x="6517023" y="1953648"/>
            <a:ext cx="2264657" cy="306467"/>
          </a:xfrm>
          <a:prstGeom prst="round2DiagRect">
            <a:avLst/>
          </a:prstGeom>
          <a:solidFill>
            <a:schemeClr val="accent5"/>
          </a:solidFill>
        </p:spPr>
        <p:txBody>
          <a:bodyPr wrap="square">
            <a:spAutoFit/>
          </a:bodyPr>
          <a:lstStyle/>
          <a:p>
            <a:pPr marL="0" lvl="1" algn="ctr"/>
            <a:r>
              <a:rPr lang="en-US" sz="1200" b="1" dirty="0">
                <a:solidFill>
                  <a:schemeClr val="tx2"/>
                </a:solidFill>
                <a:latin typeface="Calibri" panose="020F0502020204030204" pitchFamily="34" charset="0"/>
              </a:rPr>
              <a:t>Test Automation Architecture</a:t>
            </a:r>
          </a:p>
        </p:txBody>
      </p:sp>
      <p:sp>
        <p:nvSpPr>
          <p:cNvPr id="12" name="Rectangle 11">
            <a:extLst>
              <a:ext uri="{FF2B5EF4-FFF2-40B4-BE49-F238E27FC236}">
                <a16:creationId xmlns:a16="http://schemas.microsoft.com/office/drawing/2014/main" xmlns="" id="{841E6124-5DE6-48BB-BC27-01390BD847A5}"/>
              </a:ext>
            </a:extLst>
          </p:cNvPr>
          <p:cNvSpPr/>
          <p:nvPr/>
        </p:nvSpPr>
        <p:spPr>
          <a:xfrm>
            <a:off x="6317164" y="3231085"/>
            <a:ext cx="327334" cy="276999"/>
          </a:xfrm>
          <a:prstGeom prst="rect">
            <a:avLst/>
          </a:prstGeom>
          <a:solidFill>
            <a:srgbClr val="FFFF00"/>
          </a:solidFill>
          <a:ln>
            <a:solidFill>
              <a:schemeClr val="tx1"/>
            </a:solidFill>
          </a:ln>
        </p:spPr>
        <p:txBody>
          <a:bodyPr wrap="square">
            <a:spAutoFit/>
          </a:bodyPr>
          <a:lstStyle/>
          <a:p>
            <a:pPr marL="0" lvl="1" algn="ctr"/>
            <a:r>
              <a:rPr lang="en-US" sz="1200" b="1" dirty="0">
                <a:solidFill>
                  <a:srgbClr val="FF0000"/>
                </a:solidFill>
                <a:latin typeface="Calibri" panose="020F0502020204030204" pitchFamily="34" charset="0"/>
              </a:rPr>
              <a:t>UI</a:t>
            </a:r>
          </a:p>
        </p:txBody>
      </p:sp>
      <p:sp>
        <p:nvSpPr>
          <p:cNvPr id="13" name="Rectangle 12">
            <a:extLst>
              <a:ext uri="{FF2B5EF4-FFF2-40B4-BE49-F238E27FC236}">
                <a16:creationId xmlns:a16="http://schemas.microsoft.com/office/drawing/2014/main" xmlns="" id="{41E9ABFE-F5F7-4C84-A6B2-DE910FCD3725}"/>
              </a:ext>
            </a:extLst>
          </p:cNvPr>
          <p:cNvSpPr/>
          <p:nvPr/>
        </p:nvSpPr>
        <p:spPr>
          <a:xfrm>
            <a:off x="2789655" y="1041065"/>
            <a:ext cx="401072" cy="276999"/>
          </a:xfrm>
          <a:prstGeom prst="rect">
            <a:avLst/>
          </a:prstGeom>
          <a:solidFill>
            <a:srgbClr val="FFFF00"/>
          </a:solidFill>
          <a:ln>
            <a:solidFill>
              <a:schemeClr val="tx1"/>
            </a:solidFill>
          </a:ln>
        </p:spPr>
        <p:txBody>
          <a:bodyPr wrap="square">
            <a:spAutoFit/>
          </a:bodyPr>
          <a:lstStyle/>
          <a:p>
            <a:pPr marL="0" lvl="1" algn="ctr"/>
            <a:r>
              <a:rPr lang="en-US" sz="1200" b="1" dirty="0">
                <a:solidFill>
                  <a:srgbClr val="FF0000"/>
                </a:solidFill>
                <a:latin typeface="Calibri" panose="020F0502020204030204" pitchFamily="34" charset="0"/>
              </a:rPr>
              <a:t>API</a:t>
            </a:r>
          </a:p>
        </p:txBody>
      </p:sp>
      <p:sp>
        <p:nvSpPr>
          <p:cNvPr id="14" name="TextBox 13">
            <a:extLst>
              <a:ext uri="{FF2B5EF4-FFF2-40B4-BE49-F238E27FC236}">
                <a16:creationId xmlns:a16="http://schemas.microsoft.com/office/drawing/2014/main" xmlns="" id="{AB73E981-8908-4881-BF8F-FF58DA774760}"/>
              </a:ext>
            </a:extLst>
          </p:cNvPr>
          <p:cNvSpPr txBox="1"/>
          <p:nvPr/>
        </p:nvSpPr>
        <p:spPr>
          <a:xfrm>
            <a:off x="454855" y="4837123"/>
            <a:ext cx="5641145" cy="1077218"/>
          </a:xfrm>
          <a:prstGeom prst="rect">
            <a:avLst/>
          </a:prstGeom>
          <a:solidFill>
            <a:srgbClr val="FFC000"/>
          </a:solidFill>
          <a:ln>
            <a:solidFill>
              <a:schemeClr val="accent2">
                <a:lumMod val="50000"/>
              </a:schemeClr>
            </a:solidFill>
          </a:ln>
        </p:spPr>
        <p:txBody>
          <a:bodyPr wrap="square" rtlCol="0">
            <a:spAutoFit/>
          </a:bodyPr>
          <a:lstStyle/>
          <a:p>
            <a:r>
              <a:rPr lang="en-US" sz="1600" dirty="0">
                <a:solidFill>
                  <a:schemeClr val="accent6">
                    <a:lumMod val="50000"/>
                  </a:schemeClr>
                </a:solidFill>
                <a:latin typeface="Arial" pitchFamily="34" charset="0"/>
                <a:cs typeface="Arial" pitchFamily="34" charset="0"/>
              </a:rPr>
              <a:t>We are at </a:t>
            </a:r>
            <a:r>
              <a:rPr lang="en-US" sz="1600" b="1" dirty="0" smtClean="0">
                <a:solidFill>
                  <a:schemeClr val="accent6">
                    <a:lumMod val="50000"/>
                  </a:schemeClr>
                </a:solidFill>
                <a:highlight>
                  <a:srgbClr val="00FF00"/>
                </a:highlight>
                <a:latin typeface="Arial" pitchFamily="34" charset="0"/>
                <a:cs typeface="Arial" pitchFamily="34" charset="0"/>
              </a:rPr>
              <a:t>80</a:t>
            </a:r>
            <a:r>
              <a:rPr lang="en-US" sz="1600" b="1" dirty="0" smtClean="0">
                <a:solidFill>
                  <a:schemeClr val="accent6">
                    <a:lumMod val="50000"/>
                  </a:schemeClr>
                </a:solidFill>
                <a:highlight>
                  <a:srgbClr val="00FF00"/>
                </a:highlight>
                <a:latin typeface="Arial" pitchFamily="34" charset="0"/>
                <a:cs typeface="Arial" pitchFamily="34" charset="0"/>
              </a:rPr>
              <a:t>%</a:t>
            </a:r>
            <a:r>
              <a:rPr lang="en-US" sz="1600" dirty="0" smtClean="0">
                <a:solidFill>
                  <a:schemeClr val="accent6">
                    <a:lumMod val="50000"/>
                  </a:schemeClr>
                </a:solidFill>
                <a:latin typeface="Arial" pitchFamily="34" charset="0"/>
                <a:cs typeface="Arial" pitchFamily="34" charset="0"/>
              </a:rPr>
              <a:t> </a:t>
            </a:r>
            <a:r>
              <a:rPr lang="en-US" sz="1600" dirty="0">
                <a:solidFill>
                  <a:schemeClr val="accent6">
                    <a:lumMod val="50000"/>
                  </a:schemeClr>
                </a:solidFill>
                <a:latin typeface="Arial" pitchFamily="34" charset="0"/>
                <a:cs typeface="Arial" pitchFamily="34" charset="0"/>
              </a:rPr>
              <a:t>test automation coverage on this framework</a:t>
            </a:r>
          </a:p>
          <a:p>
            <a:r>
              <a:rPr lang="en-US" sz="1600" dirty="0">
                <a:solidFill>
                  <a:schemeClr val="accent6">
                    <a:lumMod val="50000"/>
                  </a:schemeClr>
                </a:solidFill>
                <a:latin typeface="Arial" pitchFamily="34" charset="0"/>
                <a:cs typeface="Arial" pitchFamily="34" charset="0"/>
              </a:rPr>
              <a:t>With new platform migration, </a:t>
            </a:r>
            <a:r>
              <a:rPr lang="en-US" sz="1600" dirty="0" smtClean="0">
                <a:solidFill>
                  <a:schemeClr val="accent6">
                    <a:lumMod val="50000"/>
                  </a:schemeClr>
                </a:solidFill>
                <a:latin typeface="Arial" pitchFamily="34" charset="0"/>
                <a:cs typeface="Arial" pitchFamily="34" charset="0"/>
              </a:rPr>
              <a:t>Cucumber BDD </a:t>
            </a:r>
            <a:r>
              <a:rPr lang="en-US" sz="1600" dirty="0">
                <a:solidFill>
                  <a:schemeClr val="accent6">
                    <a:lumMod val="50000"/>
                  </a:schemeClr>
                </a:solidFill>
                <a:latin typeface="Arial" pitchFamily="34" charset="0"/>
                <a:cs typeface="Arial" pitchFamily="34" charset="0"/>
              </a:rPr>
              <a:t>Framework </a:t>
            </a:r>
            <a:r>
              <a:rPr lang="en-US" sz="1600" dirty="0" smtClean="0">
                <a:solidFill>
                  <a:schemeClr val="accent6">
                    <a:lumMod val="50000"/>
                  </a:schemeClr>
                </a:solidFill>
                <a:latin typeface="Arial" pitchFamily="34" charset="0"/>
                <a:cs typeface="Arial" pitchFamily="34" charset="0"/>
              </a:rPr>
              <a:t>coupled with selenium-protractor. </a:t>
            </a:r>
            <a:r>
              <a:rPr lang="en-US" sz="1600" dirty="0">
                <a:solidFill>
                  <a:schemeClr val="accent6">
                    <a:lumMod val="50000"/>
                  </a:schemeClr>
                </a:solidFill>
                <a:latin typeface="Arial" pitchFamily="34" charset="0"/>
                <a:cs typeface="Arial" pitchFamily="34" charset="0"/>
              </a:rPr>
              <a:t>Best practice use case being evaluated and tracked in the Automation roadmap</a:t>
            </a:r>
          </a:p>
        </p:txBody>
      </p:sp>
    </p:spTree>
    <p:extLst>
      <p:ext uri="{BB962C8B-B14F-4D97-AF65-F5344CB8AC3E}">
        <p14:creationId xmlns:p14="http://schemas.microsoft.com/office/powerpoint/2010/main" val="3505979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GOKCNd2QkysGs0.uaGZtA"/>
</p:tagLst>
</file>

<file path=ppt/theme/theme1.xml><?xml version="1.0" encoding="utf-8"?>
<a:theme xmlns:a="http://schemas.openxmlformats.org/drawingml/2006/main" name="Corporate-PPT-16x9">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ICP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ICPTheme" id="{12EAF306-A483-4C87-BC42-2B1FFC3E61F6}" vid="{A894D922-E24F-4A22-9110-5A88475EAA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4301789B0BEF41AA4366071889C743" ma:contentTypeVersion="6" ma:contentTypeDescription="Create a new document." ma:contentTypeScope="" ma:versionID="9ec04884c2da390d41040a36ec377611">
  <xsd:schema xmlns:xsd="http://www.w3.org/2001/XMLSchema" xmlns:xs="http://www.w3.org/2001/XMLSchema" xmlns:p="http://schemas.microsoft.com/office/2006/metadata/properties" xmlns:ns2="ada09bf9-9a3f-46b0-89da-a00d6ffaa15b" targetNamespace="http://schemas.microsoft.com/office/2006/metadata/properties" ma:root="true" ma:fieldsID="aa96f8be7a449de2dab1f80b3898f1b9" ns2:_="">
    <xsd:import namespace="ada09bf9-9a3f-46b0-89da-a00d6ffaa15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a09bf9-9a3f-46b0-89da-a00d6ffaa1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13B134-4548-4BD2-9ACA-7DC3C4B41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a09bf9-9a3f-46b0-89da-a00d6ffaa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1AC831-72E3-4AF5-BF2B-211971F7DAF2}">
  <ds:schemaRefs>
    <ds:schemaRef ds:uri="http://www.w3.org/XML/1998/namespace"/>
    <ds:schemaRef ds:uri="http://schemas.openxmlformats.org/package/2006/metadata/core-properties"/>
    <ds:schemaRef ds:uri="http://schemas.microsoft.com/office/2006/documentManagement/types"/>
    <ds:schemaRef ds:uri="http://purl.org/dc/terms/"/>
    <ds:schemaRef ds:uri="http://purl.org/dc/dcmitype/"/>
    <ds:schemaRef ds:uri="http://schemas.microsoft.com/office/2006/metadata/properties"/>
    <ds:schemaRef ds:uri="http://purl.org/dc/elements/1.1/"/>
    <ds:schemaRef ds:uri="http://schemas.microsoft.com/office/infopath/2007/PartnerControls"/>
    <ds:schemaRef ds:uri="ada09bf9-9a3f-46b0-89da-a00d6ffaa15b"/>
  </ds:schemaRefs>
</ds:datastoreItem>
</file>

<file path=customXml/itemProps3.xml><?xml version="1.0" encoding="utf-8"?>
<ds:datastoreItem xmlns:ds="http://schemas.openxmlformats.org/officeDocument/2006/customXml" ds:itemID="{D41DD7C7-47E6-4BAF-B5D5-2063B08648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Corporate-PPT-16x9</Template>
  <TotalTime>27939</TotalTime>
  <Words>1812</Words>
  <Application>Microsoft Office PowerPoint</Application>
  <PresentationFormat>Widescreen</PresentationFormat>
  <Paragraphs>468</Paragraphs>
  <Slides>22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Lato Black</vt:lpstr>
      <vt:lpstr>NeueHaasGroteskText Std</vt:lpstr>
      <vt:lpstr>Segoe UI</vt:lpstr>
      <vt:lpstr>VerizonApex-Medium</vt:lpstr>
      <vt:lpstr>Wingdings</vt:lpstr>
      <vt:lpstr>Corporate-PPT-16x9</vt:lpstr>
      <vt:lpstr>ICPTheme</vt:lpstr>
      <vt:lpstr>VBG Online Digital - Case Study</vt:lpstr>
      <vt:lpstr>VBG Online - Application Overview</vt:lpstr>
      <vt:lpstr>   Agile Scrum Process </vt:lpstr>
      <vt:lpstr>   Standard Operating Procedures</vt:lpstr>
      <vt:lpstr>   Verizon Enterprise Center</vt:lpstr>
      <vt:lpstr>PowerPoint Presentation</vt:lpstr>
      <vt:lpstr>   Verizon Enterprise Center – CICD</vt:lpstr>
      <vt:lpstr>VEC Automated Operations – Quality</vt:lpstr>
      <vt:lpstr>VECRM Automated Operations - Testing</vt:lpstr>
      <vt:lpstr>DevSecOps - Security</vt:lpstr>
      <vt:lpstr>PowerPoint Presentation</vt:lpstr>
      <vt:lpstr>  BTN Payment Auto-Reprocessing</vt:lpstr>
      <vt:lpstr>  Lean Automation Improvements</vt:lpstr>
      <vt:lpstr>DevOps Metrics</vt:lpstr>
      <vt:lpstr>Key Performance Indicators – Application Development</vt:lpstr>
      <vt:lpstr>Key Performance Indicators – Application Maintenance</vt:lpstr>
      <vt:lpstr>L3 Measurement Analysis – Customer ticket trend</vt:lpstr>
      <vt:lpstr> Silver to Gold Assessment</vt:lpstr>
      <vt:lpstr> Client Requested Action Items and Feedback</vt:lpstr>
      <vt:lpstr>  Client Recognition and Appreciation</vt:lpstr>
      <vt:lpstr>Below are techniques/levers/opportunities considered in the analysis to improve the margin.  </vt:lpstr>
      <vt:lpstr>Thank You</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FY16 Q&amp;P Performance for HCLS</dc:title>
  <dc:creator>sangramk</dc:creator>
  <cp:lastModifiedBy>Ramanan, Venkat</cp:lastModifiedBy>
  <cp:revision>821</cp:revision>
  <dcterms:created xsi:type="dcterms:W3CDTF">2016-04-21T08:18:02Z</dcterms:created>
  <dcterms:modified xsi:type="dcterms:W3CDTF">2020-10-16T07:13:19Z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0x010100D14301789B0BEF41AA4366071889C743</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sathyanarayanan.p@ad.infosys.com</vt:lpwstr>
  </property>
  <property fmtid="{D5CDD505-2E9C-101B-9397-08002B2CF9AE}" pid="6" name="MSIP_Label_be4b3411-284d-4d31-bd4f-bc13ef7f1fd6_SetDate">
    <vt:lpwstr>2020-04-08T15:02:49.2842746Z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ActionId">
    <vt:lpwstr>a7e2f004-b260-4f18-aafa-b6fc96b6d0ee</vt:lpwstr>
  </property>
  <property fmtid="{D5CDD505-2E9C-101B-9397-08002B2CF9AE}" pid="10" name="MSIP_Label_be4b3411-284d-4d31-bd4f-bc13ef7f1fd6_Extended_MSFT_Method">
    <vt:lpwstr>Automatic</vt:lpwstr>
  </property>
  <property fmtid="{D5CDD505-2E9C-101B-9397-08002B2CF9AE}" pid="11" name="MSIP_Label_a0819fa7-4367-4500-ba88-dd630d977609_Enabled">
    <vt:lpwstr>True</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Owner">
    <vt:lpwstr>sathyanarayanan.p@ad.infosys.com</vt:lpwstr>
  </property>
  <property fmtid="{D5CDD505-2E9C-101B-9397-08002B2CF9AE}" pid="14" name="MSIP_Label_a0819fa7-4367-4500-ba88-dd630d977609_SetDate">
    <vt:lpwstr>2020-04-08T15:02:49.2842746Z</vt:lpwstr>
  </property>
  <property fmtid="{D5CDD505-2E9C-101B-9397-08002B2CF9AE}" pid="15" name="MSIP_Label_a0819fa7-4367-4500-ba88-dd630d977609_Name">
    <vt:lpwstr>Companywide usage</vt:lpwstr>
  </property>
  <property fmtid="{D5CDD505-2E9C-101B-9397-08002B2CF9AE}" pid="16" name="MSIP_Label_a0819fa7-4367-4500-ba88-dd630d977609_Application">
    <vt:lpwstr>Microsoft Azure Information Protection</vt:lpwstr>
  </property>
  <property fmtid="{D5CDD505-2E9C-101B-9397-08002B2CF9AE}" pid="17" name="MSIP_Label_a0819fa7-4367-4500-ba88-dd630d977609_ActionId">
    <vt:lpwstr>a7e2f004-b260-4f18-aafa-b6fc96b6d0ee</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