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7" r:id="rId5"/>
  </p:sldMasterIdLst>
  <p:notesMasterIdLst>
    <p:notesMasterId r:id="rId27"/>
  </p:notesMasterIdLst>
  <p:sldIdLst>
    <p:sldId id="273" r:id="rId6"/>
    <p:sldId id="286" r:id="rId7"/>
    <p:sldId id="301" r:id="rId8"/>
    <p:sldId id="325" r:id="rId9"/>
    <p:sldId id="309" r:id="rId10"/>
    <p:sldId id="310" r:id="rId11"/>
    <p:sldId id="311" r:id="rId12"/>
    <p:sldId id="312" r:id="rId13"/>
    <p:sldId id="313" r:id="rId14"/>
    <p:sldId id="314" r:id="rId15"/>
    <p:sldId id="315" r:id="rId16"/>
    <p:sldId id="303" r:id="rId17"/>
    <p:sldId id="322" r:id="rId18"/>
    <p:sldId id="288" r:id="rId19"/>
    <p:sldId id="287" r:id="rId20"/>
    <p:sldId id="324" r:id="rId21"/>
    <p:sldId id="308" r:id="rId22"/>
    <p:sldId id="307" r:id="rId23"/>
    <p:sldId id="305" r:id="rId24"/>
    <p:sldId id="285" r:id="rId25"/>
    <p:sldId id="27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vakumar Velu" initials="SV" lastIdx="6" clrIdx="0">
    <p:extLst>
      <p:ext uri="{19B8F6BF-5375-455C-9EA6-DF929625EA0E}">
        <p15:presenceInfo xmlns:p15="http://schemas.microsoft.com/office/powerpoint/2012/main" userId="S-1-5-21-266749940-1637964444-929701000-21162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5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snapToGrid="0">
      <p:cViewPr varScale="1">
        <p:scale>
          <a:sx n="87" d="100"/>
          <a:sy n="87" d="100"/>
        </p:scale>
        <p:origin x="52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enkat.ramanan\Desktop\BEST\VECRM%20AM%20Metrics%20v0.1_May%20to%20Aug.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VECRM customer ticket trend</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Sheet1!$D$6</c:f>
              <c:strCache>
                <c:ptCount val="1"/>
                <c:pt idx="0">
                  <c:v>May</c:v>
                </c:pt>
              </c:strCache>
            </c:strRef>
          </c:tx>
          <c:spPr>
            <a:solidFill>
              <a:schemeClr val="accent1"/>
            </a:solidFill>
            <a:ln>
              <a:noFill/>
            </a:ln>
            <a:effectLst/>
          </c:spPr>
          <c:invertIfNegative val="0"/>
          <c:dPt>
            <c:idx val="0"/>
            <c:invertIfNegative val="0"/>
            <c:bubble3D val="0"/>
            <c:spPr>
              <a:solidFill>
                <a:schemeClr val="accent1">
                  <a:lumMod val="75000"/>
                </a:schemeClr>
              </a:solidFill>
              <a:ln>
                <a:noFill/>
              </a:ln>
              <a:effectLst/>
            </c:spPr>
            <c:extLst xmlns:c16r2="http://schemas.microsoft.com/office/drawing/2015/06/chart">
              <c:ext xmlns:c16="http://schemas.microsoft.com/office/drawing/2014/chart" uri="{C3380CC4-5D6E-409C-BE32-E72D297353CC}">
                <c16:uniqueId val="{00000001-1011-44A1-BA16-9FDFDB8FB281}"/>
              </c:ext>
            </c:extLst>
          </c:dPt>
          <c:val>
            <c:numRef>
              <c:f>Sheet1!$E$6</c:f>
              <c:numCache>
                <c:formatCode>General</c:formatCode>
                <c:ptCount val="1"/>
                <c:pt idx="0">
                  <c:v>16</c:v>
                </c:pt>
              </c:numCache>
            </c:numRef>
          </c:val>
          <c:extLst xmlns:c16r2="http://schemas.microsoft.com/office/drawing/2015/06/chart">
            <c:ext xmlns:c16="http://schemas.microsoft.com/office/drawing/2014/chart" uri="{C3380CC4-5D6E-409C-BE32-E72D297353CC}">
              <c16:uniqueId val="{00000002-1011-44A1-BA16-9FDFDB8FB281}"/>
            </c:ext>
          </c:extLst>
        </c:ser>
        <c:ser>
          <c:idx val="1"/>
          <c:order val="1"/>
          <c:tx>
            <c:strRef>
              <c:f>Sheet1!$D$7</c:f>
              <c:strCache>
                <c:ptCount val="1"/>
                <c:pt idx="0">
                  <c:v>Jun</c:v>
                </c:pt>
              </c:strCache>
            </c:strRef>
          </c:tx>
          <c:spPr>
            <a:solidFill>
              <a:schemeClr val="accent2">
                <a:lumMod val="75000"/>
              </a:schemeClr>
            </a:solidFill>
            <a:ln>
              <a:noFill/>
            </a:ln>
            <a:effectLst/>
          </c:spPr>
          <c:invertIfNegative val="0"/>
          <c:val>
            <c:numRef>
              <c:f>Sheet1!$E$7</c:f>
              <c:numCache>
                <c:formatCode>General</c:formatCode>
                <c:ptCount val="1"/>
                <c:pt idx="0">
                  <c:v>12</c:v>
                </c:pt>
              </c:numCache>
            </c:numRef>
          </c:val>
          <c:extLst xmlns:c16r2="http://schemas.microsoft.com/office/drawing/2015/06/chart">
            <c:ext xmlns:c16="http://schemas.microsoft.com/office/drawing/2014/chart" uri="{C3380CC4-5D6E-409C-BE32-E72D297353CC}">
              <c16:uniqueId val="{00000003-1011-44A1-BA16-9FDFDB8FB281}"/>
            </c:ext>
          </c:extLst>
        </c:ser>
        <c:ser>
          <c:idx val="2"/>
          <c:order val="2"/>
          <c:tx>
            <c:strRef>
              <c:f>Sheet1!$D$8</c:f>
              <c:strCache>
                <c:ptCount val="1"/>
                <c:pt idx="0">
                  <c:v>Jul</c:v>
                </c:pt>
              </c:strCache>
            </c:strRef>
          </c:tx>
          <c:spPr>
            <a:solidFill>
              <a:schemeClr val="bg1">
                <a:lumMod val="50000"/>
              </a:schemeClr>
            </a:solidFill>
            <a:ln>
              <a:noFill/>
            </a:ln>
            <a:effectLst/>
          </c:spPr>
          <c:invertIfNegative val="0"/>
          <c:val>
            <c:numRef>
              <c:f>Sheet1!$E$8</c:f>
              <c:numCache>
                <c:formatCode>General</c:formatCode>
                <c:ptCount val="1"/>
                <c:pt idx="0">
                  <c:v>8</c:v>
                </c:pt>
              </c:numCache>
            </c:numRef>
          </c:val>
          <c:extLst xmlns:c16r2="http://schemas.microsoft.com/office/drawing/2015/06/chart">
            <c:ext xmlns:c16="http://schemas.microsoft.com/office/drawing/2014/chart" uri="{C3380CC4-5D6E-409C-BE32-E72D297353CC}">
              <c16:uniqueId val="{00000004-1011-44A1-BA16-9FDFDB8FB281}"/>
            </c:ext>
          </c:extLst>
        </c:ser>
        <c:dLbls>
          <c:showLegendKey val="0"/>
          <c:showVal val="0"/>
          <c:showCatName val="0"/>
          <c:showSerName val="0"/>
          <c:showPercent val="0"/>
          <c:showBubbleSize val="0"/>
        </c:dLbls>
        <c:gapWidth val="219"/>
        <c:overlap val="-27"/>
        <c:axId val="305602384"/>
        <c:axId val="305604016"/>
      </c:barChart>
      <c:catAx>
        <c:axId val="305602384"/>
        <c:scaling>
          <c:orientation val="minMax"/>
        </c:scaling>
        <c:delete val="1"/>
        <c:axPos val="b"/>
        <c:numFmt formatCode="General" sourceLinked="1"/>
        <c:majorTickMark val="none"/>
        <c:minorTickMark val="none"/>
        <c:tickLblPos val="nextTo"/>
        <c:crossAx val="305604016"/>
        <c:crosses val="autoZero"/>
        <c:auto val="1"/>
        <c:lblAlgn val="ctr"/>
        <c:lblOffset val="100"/>
        <c:noMultiLvlLbl val="0"/>
      </c:catAx>
      <c:valAx>
        <c:axId val="3056040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5602384"/>
        <c:crosses val="autoZero"/>
        <c:crossBetween val="between"/>
      </c:valAx>
      <c:spPr>
        <a:noFill/>
        <a:ln>
          <a:noFill/>
        </a:ln>
        <a:effectLst/>
      </c:spPr>
    </c:plotArea>
    <c:legend>
      <c:legendPos val="b"/>
      <c:layout>
        <c:manualLayout>
          <c:xMode val="edge"/>
          <c:yMode val="edge"/>
          <c:x val="0.28416033588643047"/>
          <c:y val="0.89409667541557303"/>
          <c:w val="0.40650842314207619"/>
          <c:h val="7.812554680664916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B48FDD-7BF8-4099-BFE1-934529FAC6EA}" type="datetimeFigureOut">
              <a:rPr lang="en-US" smtClean="0"/>
              <a:t>11/3/2020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80A43-D102-462F-9DEC-CCE3EF215A65}" type="slidenum">
              <a:rPr lang="en-US" smtClean="0"/>
              <a:t>‹#›</a:t>
            </a:fld>
            <a:endParaRPr lang="en-US"/>
          </a:p>
        </p:txBody>
      </p:sp>
    </p:spTree>
    <p:extLst>
      <p:ext uri="{BB962C8B-B14F-4D97-AF65-F5344CB8AC3E}">
        <p14:creationId xmlns:p14="http://schemas.microsoft.com/office/powerpoint/2010/main" val="187887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BC1D06-FF7B-422F-A387-983E3D559A1D}" type="slidenum">
              <a:rPr lang="en-US" smtClean="0"/>
              <a:pPr/>
              <a:t>14</a:t>
            </a:fld>
            <a:endParaRPr lang="en-US" dirty="0"/>
          </a:p>
        </p:txBody>
      </p:sp>
    </p:spTree>
    <p:extLst>
      <p:ext uri="{BB962C8B-B14F-4D97-AF65-F5344CB8AC3E}">
        <p14:creationId xmlns:p14="http://schemas.microsoft.com/office/powerpoint/2010/main" val="1330554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5EBC1D06-FF7B-422F-A387-983E3D559A1D}" type="slidenum">
              <a:rPr lang="en-US" smtClean="0"/>
              <a:pPr/>
              <a:t>15</a:t>
            </a:fld>
            <a:endParaRPr lang="en-US" dirty="0"/>
          </a:p>
        </p:txBody>
      </p:sp>
    </p:spTree>
    <p:extLst>
      <p:ext uri="{BB962C8B-B14F-4D97-AF65-F5344CB8AC3E}">
        <p14:creationId xmlns:p14="http://schemas.microsoft.com/office/powerpoint/2010/main" val="5342096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17.jpe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jpe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hyperlink" Target="http://www.infosyspublicservices.com/" TargetMode="External"/><Relationship Id="rId3" Type="http://schemas.openxmlformats.org/officeDocument/2006/relationships/image" Target="../media/image7.png"/><Relationship Id="rId7" Type="http://schemas.openxmlformats.org/officeDocument/2006/relationships/hyperlink" Target="mailto:askus@infosyspublicservices.com" TargetMode="External"/><Relationship Id="rId2" Type="http://schemas.openxmlformats.org/officeDocument/2006/relationships/image" Target="../media/image16.png"/><Relationship Id="rId1" Type="http://schemas.openxmlformats.org/officeDocument/2006/relationships/slideMaster" Target="../slideMasters/slideMaster2.xml"/><Relationship Id="rId6" Type="http://schemas.openxmlformats.org/officeDocument/2006/relationships/image" Target="../media/image19.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stretch>
            <a:fillRect/>
          </a:stretch>
        </p:blipFill>
        <p:spPr>
          <a:xfrm>
            <a:off x="28" y="7143"/>
            <a:ext cx="12191945" cy="6843712"/>
          </a:xfrm>
          <a:prstGeom prst="rect">
            <a:avLst/>
          </a:prstGeom>
        </p:spPr>
      </p:pic>
      <p:sp>
        <p:nvSpPr>
          <p:cNvPr id="2" name="Title 1"/>
          <p:cNvSpPr>
            <a:spLocks noGrp="1"/>
          </p:cNvSpPr>
          <p:nvPr>
            <p:ph type="ctrTitle"/>
          </p:nvPr>
        </p:nvSpPr>
        <p:spPr>
          <a:xfrm>
            <a:off x="374761" y="106181"/>
            <a:ext cx="11402964" cy="1290820"/>
          </a:xfrm>
        </p:spPr>
        <p:txBody>
          <a:bodyPr anchor="b">
            <a:normAutofit/>
          </a:bodyPr>
          <a:lstStyle>
            <a:lvl1pPr algn="l">
              <a:defRPr sz="5333" b="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74760" y="5880100"/>
            <a:ext cx="5721241" cy="762000"/>
          </a:xfrm>
        </p:spPr>
        <p:txBody>
          <a:bodyPr>
            <a:noAutofit/>
          </a:bodyPr>
          <a:lstStyle>
            <a:lvl1pPr marL="0" indent="0" algn="l">
              <a:lnSpc>
                <a:spcPct val="100000"/>
              </a:lnSpc>
              <a:spcBef>
                <a:spcPts val="0"/>
              </a:spcBef>
              <a:spcAft>
                <a:spcPts val="0"/>
              </a:spcAft>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94794" y="6081056"/>
            <a:ext cx="1505509" cy="555841"/>
          </a:xfrm>
          <a:prstGeom prst="rect">
            <a:avLst/>
          </a:prstGeom>
        </p:spPr>
      </p:pic>
    </p:spTree>
    <p:extLst>
      <p:ext uri="{BB962C8B-B14F-4D97-AF65-F5344CB8AC3E}">
        <p14:creationId xmlns:p14="http://schemas.microsoft.com/office/powerpoint/2010/main" val="3410277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One Column Text">
    <p:spTree>
      <p:nvGrpSpPr>
        <p:cNvPr id="1" name=""/>
        <p:cNvGrpSpPr/>
        <p:nvPr/>
      </p:nvGrpSpPr>
      <p:grpSpPr>
        <a:xfrm>
          <a:off x="0" y="0"/>
          <a:ext cx="0" cy="0"/>
          <a:chOff x="0" y="0"/>
          <a:chExt cx="0" cy="0"/>
        </a:xfrm>
      </p:grpSpPr>
      <p:sp>
        <p:nvSpPr>
          <p:cNvPr id="67" name="Slide Number"/>
          <p:cNvSpPr>
            <a:spLocks noGrp="1"/>
          </p:cNvSpPr>
          <p:nvPr>
            <p:ph type="sldNum" sz="quarter" idx="4"/>
            <p:custDataLst>
              <p:tags r:id="rId1"/>
            </p:custDataLst>
          </p:nvPr>
        </p:nvSpPr>
        <p:spPr bwMode="gray">
          <a:xfrm>
            <a:off x="6000241" y="6486753"/>
            <a:ext cx="214802" cy="215444"/>
          </a:xfrm>
          <a:prstGeom prst="rect">
            <a:avLst/>
          </a:prstGeom>
        </p:spPr>
        <p:txBody>
          <a:bodyPr vert="horz" wrap="none" lIns="0" tIns="0" rIns="0" bIns="0" rtlCol="0" anchor="ctr">
            <a:spAutoFit/>
          </a:bodyPr>
          <a:lstStyle>
            <a:lvl1pPr algn="ctr">
              <a:defRPr lang="en-US" sz="1400" kern="1200" baseline="0">
                <a:solidFill>
                  <a:srgbClr val="000000"/>
                </a:solidFill>
                <a:latin typeface="+mn-lt"/>
                <a:ea typeface="+mn-ea"/>
                <a:cs typeface="+mn-cs"/>
              </a:defRPr>
            </a:lvl1pPr>
          </a:lstStyle>
          <a:p>
            <a:pPr defTabSz="457200">
              <a:defRPr/>
            </a:pPr>
            <a:fld id="{31CDBFA0-7C71-4872-8DB3-6BCA8E6A4954}" type="slidenum">
              <a:rPr lang="en-US" smtClean="0"/>
              <a:pPr defTabSz="457200">
                <a:defRPr/>
              </a:pPr>
              <a:t>‹#›</a:t>
            </a:fld>
            <a:endParaRPr lang="en-US" dirty="0"/>
          </a:p>
        </p:txBody>
      </p:sp>
      <p:sp>
        <p:nvSpPr>
          <p:cNvPr id="63" name="Main Text"/>
          <p:cNvSpPr>
            <a:spLocks noGrp="1"/>
          </p:cNvSpPr>
          <p:nvPr>
            <p:ph type="body" sz="quarter" idx="10"/>
          </p:nvPr>
        </p:nvSpPr>
        <p:spPr>
          <a:xfrm>
            <a:off x="609600" y="1097280"/>
            <a:ext cx="10972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cNvSpPr>
            <a:spLocks noGrp="1"/>
          </p:cNvSpPr>
          <p:nvPr>
            <p:ph type="title"/>
          </p:nvPr>
        </p:nvSpPr>
        <p:spPr>
          <a:xfrm>
            <a:off x="609600" y="365760"/>
            <a:ext cx="10972800" cy="369332"/>
          </a:xfrm>
        </p:spPr>
        <p:txBody>
          <a:bodyPr anchor="t"/>
          <a:lstStyle>
            <a:lvl1pPr>
              <a:defRPr>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519992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stretch>
            <a:fillRect/>
          </a:stretch>
        </p:blipFill>
        <p:spPr>
          <a:xfrm>
            <a:off x="29" y="7143"/>
            <a:ext cx="12191945" cy="6843712"/>
          </a:xfrm>
          <a:prstGeom prst="rect">
            <a:avLst/>
          </a:prstGeom>
        </p:spPr>
      </p:pic>
      <p:sp>
        <p:nvSpPr>
          <p:cNvPr id="2" name="Title 1"/>
          <p:cNvSpPr>
            <a:spLocks noGrp="1"/>
          </p:cNvSpPr>
          <p:nvPr>
            <p:ph type="ctrTitle"/>
          </p:nvPr>
        </p:nvSpPr>
        <p:spPr>
          <a:xfrm>
            <a:off x="374762" y="106182"/>
            <a:ext cx="11402964" cy="1290820"/>
          </a:xfrm>
        </p:spPr>
        <p:txBody>
          <a:bodyPr anchor="b">
            <a:normAutofit/>
          </a:bodyPr>
          <a:lstStyle>
            <a:lvl1pPr algn="l">
              <a:defRPr sz="5333" b="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74761" y="5880100"/>
            <a:ext cx="5721241" cy="762000"/>
          </a:xfrm>
        </p:spPr>
        <p:txBody>
          <a:bodyPr>
            <a:noAutofit/>
          </a:bodyPr>
          <a:lstStyle>
            <a:lvl1pPr marL="0" indent="0" algn="l">
              <a:lnSpc>
                <a:spcPct val="100000"/>
              </a:lnSpc>
              <a:spcBef>
                <a:spcPts val="0"/>
              </a:spcBef>
              <a:spcAft>
                <a:spcPts val="0"/>
              </a:spcAft>
              <a:buNone/>
              <a:defRPr sz="1867">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a:t>Click to edit Master subtitle style</a:t>
            </a:r>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7456" y="6090795"/>
            <a:ext cx="3352800" cy="411660"/>
          </a:xfrm>
          <a:prstGeom prst="rect">
            <a:avLst/>
          </a:prstGeom>
        </p:spPr>
      </p:pic>
      <p:pic>
        <p:nvPicPr>
          <p:cNvPr id="8" name="Picture 7"/>
          <p:cNvPicPr>
            <a:picLocks noChangeAspect="1"/>
          </p:cNvPicPr>
          <p:nvPr userDrawn="1"/>
        </p:nvPicPr>
        <p:blipFill>
          <a:blip r:embed="rId4" cstate="print"/>
          <a:stretch>
            <a:fillRect/>
          </a:stretch>
        </p:blipFill>
        <p:spPr>
          <a:xfrm>
            <a:off x="29" y="7143"/>
            <a:ext cx="12191939" cy="6843708"/>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18400" y="6176329"/>
            <a:ext cx="4470400" cy="548880"/>
          </a:xfrm>
          <a:prstGeom prst="rect">
            <a:avLst/>
          </a:prstGeom>
        </p:spPr>
      </p:pic>
    </p:spTree>
    <p:extLst>
      <p:ext uri="{BB962C8B-B14F-4D97-AF65-F5344CB8AC3E}">
        <p14:creationId xmlns:p14="http://schemas.microsoft.com/office/powerpoint/2010/main" val="620560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B9FCF9-0472-4431-97E6-A48B9625E448}" type="datetime1">
              <a:rPr lang="en-US" smtClean="0">
                <a:solidFill>
                  <a:prstClr val="white"/>
                </a:solidFill>
              </a:rPr>
              <a:t>11/3/2020</a:t>
            </a:fld>
            <a:endParaRPr lang="en-US" dirty="0">
              <a:solidFill>
                <a:prstClr val="white"/>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14D65173-87C9-47C0-A890-7AD8E2754265}" type="slidenum">
              <a:rPr lang="en-US" smtClean="0">
                <a:solidFill>
                  <a:prstClr val="black"/>
                </a:solidFill>
              </a:rPr>
              <a:pPr/>
              <a:t>‹#›</a:t>
            </a:fld>
            <a:endParaRPr lang="en-US" dirty="0">
              <a:solidFill>
                <a:prstClr val="black"/>
              </a:solidFill>
            </a:endParaRPr>
          </a:p>
        </p:txBody>
      </p:sp>
      <p:pic>
        <p:nvPicPr>
          <p:cNvPr id="7" name="Picture 1" descr="image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6299467"/>
            <a:ext cx="2032001" cy="5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1277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29" y="7144"/>
            <a:ext cx="12191945" cy="6843712"/>
          </a:xfrm>
          <a:prstGeom prst="rect">
            <a:avLst/>
          </a:prstGeom>
        </p:spPr>
      </p:pic>
      <p:sp>
        <p:nvSpPr>
          <p:cNvPr id="2" name="Title 1"/>
          <p:cNvSpPr>
            <a:spLocks noGrp="1"/>
          </p:cNvSpPr>
          <p:nvPr>
            <p:ph type="title" hasCustomPrompt="1"/>
          </p:nvPr>
        </p:nvSpPr>
        <p:spPr>
          <a:xfrm>
            <a:off x="304803" y="945632"/>
            <a:ext cx="11584516" cy="1362075"/>
          </a:xfrm>
        </p:spPr>
        <p:txBody>
          <a:bodyPr anchor="ctr">
            <a:normAutofit/>
          </a:bodyPr>
          <a:lstStyle>
            <a:lvl1pPr algn="ctr">
              <a:defRPr sz="5333" b="0" cap="none">
                <a:solidFill>
                  <a:schemeClr val="bg1"/>
                </a:solidFill>
              </a:defRPr>
            </a:lvl1pPr>
          </a:lstStyle>
          <a:p>
            <a:r>
              <a:rPr lang="en-US" dirty="0"/>
              <a:t>Click To Edit Master Title Style</a:t>
            </a:r>
          </a:p>
        </p:txBody>
      </p:sp>
      <p:sp>
        <p:nvSpPr>
          <p:cNvPr id="6" name="Text Placeholder 2"/>
          <p:cNvSpPr txBox="1">
            <a:spLocks/>
          </p:cNvSpPr>
          <p:nvPr/>
        </p:nvSpPr>
        <p:spPr>
          <a:xfrm>
            <a:off x="475545" y="5770880"/>
            <a:ext cx="7347657"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buClr>
                <a:srgbClr val="4F81BD"/>
              </a:buClr>
            </a:pPr>
            <a:r>
              <a:rPr lang="en-US" sz="667" dirty="0">
                <a:solidFill>
                  <a:prstClr val="white"/>
                </a:solidFill>
              </a:rPr>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buClr>
                <a:srgbClr val="4F81BD"/>
              </a:buClr>
            </a:pPr>
            <a:endParaRPr lang="en-US" sz="667" dirty="0">
              <a:solidFill>
                <a:prstClr val="white"/>
              </a:solidFill>
            </a:endParaRPr>
          </a:p>
          <a:p>
            <a:pPr>
              <a:buClr>
                <a:srgbClr val="4F81BD"/>
              </a:buClr>
            </a:pPr>
            <a:endParaRPr lang="en-US" sz="667" dirty="0">
              <a:solidFill>
                <a:prstClr val="white"/>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17543" y="5858935"/>
            <a:ext cx="3352800" cy="411660"/>
          </a:xfrm>
          <a:prstGeom prst="rect">
            <a:avLst/>
          </a:prstGeom>
        </p:spPr>
      </p:pic>
    </p:spTree>
    <p:extLst>
      <p:ext uri="{BB962C8B-B14F-4D97-AF65-F5344CB8AC3E}">
        <p14:creationId xmlns:p14="http://schemas.microsoft.com/office/powerpoint/2010/main" val="1052306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32000" y="0"/>
            <a:ext cx="8839200" cy="4749800"/>
          </a:xfrm>
        </p:spPr>
        <p:txBody>
          <a:bodyPr anchor="ctr">
            <a:normAutofit/>
          </a:bodyPr>
          <a:lstStyle>
            <a:lvl1pPr algn="ctr">
              <a:defRPr sz="5333" b="0" cap="none">
                <a:solidFill>
                  <a:srgbClr val="0070C0"/>
                </a:solidFill>
              </a:defRPr>
            </a:lvl1pPr>
          </a:lstStyle>
          <a:p>
            <a:r>
              <a:rPr lang="en-US" dirty="0"/>
              <a:t>Click To Edit Master Title Style</a:t>
            </a:r>
          </a:p>
        </p:txBody>
      </p:sp>
      <p:grpSp>
        <p:nvGrpSpPr>
          <p:cNvPr id="9" name="Group 8"/>
          <p:cNvGrpSpPr/>
          <p:nvPr/>
        </p:nvGrpSpPr>
        <p:grpSpPr>
          <a:xfrm>
            <a:off x="2" y="-445"/>
            <a:ext cx="12208935" cy="6858337"/>
            <a:chOff x="0" y="-334"/>
            <a:chExt cx="9156701" cy="5143753"/>
          </a:xfrm>
        </p:grpSpPr>
        <p:grpSp>
          <p:nvGrpSpPr>
            <p:cNvPr id="10" name="Group 9"/>
            <p:cNvGrpSpPr>
              <a:grpSpLocks/>
            </p:cNvGrpSpPr>
            <p:nvPr/>
          </p:nvGrpSpPr>
          <p:grpSpPr bwMode="auto">
            <a:xfrm rot="10800000">
              <a:off x="0" y="-334"/>
              <a:ext cx="9143785" cy="5143753"/>
              <a:chOff x="-3280" y="1493"/>
              <a:chExt cx="19120" cy="10749"/>
            </a:xfrm>
          </p:grpSpPr>
          <p:pic>
            <p:nvPicPr>
              <p:cNvPr id="14" name="Picture 13"/>
              <p:cNvPicPr>
                <a:picLocks noChangeAspect="1" noChangeArrowheads="1"/>
              </p:cNvPicPr>
              <p:nvPr/>
            </p:nvPicPr>
            <p:blipFill>
              <a:blip r:embed="rId2" cstate="print"/>
              <a:srcRect/>
              <a:stretch>
                <a:fillRect/>
              </a:stretch>
            </p:blipFill>
            <p:spPr bwMode="auto">
              <a:xfrm>
                <a:off x="12569" y="10263"/>
                <a:ext cx="2048" cy="1977"/>
              </a:xfrm>
              <a:prstGeom prst="rect">
                <a:avLst/>
              </a:prstGeom>
              <a:noFill/>
            </p:spPr>
          </p:pic>
          <p:pic>
            <p:nvPicPr>
              <p:cNvPr id="15" name="Picture 14"/>
              <p:cNvPicPr>
                <a:picLocks noChangeAspect="1" noChangeArrowheads="1"/>
              </p:cNvPicPr>
              <p:nvPr/>
            </p:nvPicPr>
            <p:blipFill>
              <a:blip r:embed="rId3" cstate="print"/>
              <a:srcRect/>
              <a:stretch>
                <a:fillRect/>
              </a:stretch>
            </p:blipFill>
            <p:spPr bwMode="auto">
              <a:xfrm>
                <a:off x="14617" y="8216"/>
                <a:ext cx="1223" cy="2048"/>
              </a:xfrm>
              <a:prstGeom prst="rect">
                <a:avLst/>
              </a:prstGeom>
              <a:noFill/>
            </p:spPr>
          </p:pic>
          <p:pic>
            <p:nvPicPr>
              <p:cNvPr id="16" name="Picture 15"/>
              <p:cNvPicPr>
                <a:picLocks noChangeAspect="1" noChangeArrowheads="1"/>
              </p:cNvPicPr>
              <p:nvPr/>
            </p:nvPicPr>
            <p:blipFill>
              <a:blip r:embed="rId4" cstate="print"/>
              <a:srcRect/>
              <a:stretch>
                <a:fillRect/>
              </a:stretch>
            </p:blipFill>
            <p:spPr bwMode="auto">
              <a:xfrm>
                <a:off x="12569" y="6168"/>
                <a:ext cx="2048" cy="2048"/>
              </a:xfrm>
              <a:prstGeom prst="rect">
                <a:avLst/>
              </a:prstGeom>
              <a:noFill/>
            </p:spPr>
          </p:pic>
          <p:pic>
            <p:nvPicPr>
              <p:cNvPr id="17" name="Picture 16"/>
              <p:cNvPicPr>
                <a:picLocks noChangeAspect="1" noChangeArrowheads="1"/>
              </p:cNvPicPr>
              <p:nvPr/>
            </p:nvPicPr>
            <p:blipFill>
              <a:blip r:embed="rId5" cstate="print"/>
              <a:srcRect t="4661"/>
              <a:stretch>
                <a:fillRect/>
              </a:stretch>
            </p:blipFill>
            <p:spPr bwMode="auto">
              <a:xfrm>
                <a:off x="14617" y="4269"/>
                <a:ext cx="1223" cy="1900"/>
              </a:xfrm>
              <a:prstGeom prst="rect">
                <a:avLst/>
              </a:prstGeom>
              <a:noFill/>
            </p:spPr>
          </p:pic>
          <p:pic>
            <p:nvPicPr>
              <p:cNvPr id="18" name="Picture 17"/>
              <p:cNvPicPr>
                <a:picLocks noChangeAspect="1" noChangeArrowheads="1"/>
              </p:cNvPicPr>
              <p:nvPr/>
            </p:nvPicPr>
            <p:blipFill>
              <a:blip r:embed="rId4" cstate="print"/>
              <a:srcRect/>
              <a:stretch>
                <a:fillRect/>
              </a:stretch>
            </p:blipFill>
            <p:spPr bwMode="auto">
              <a:xfrm>
                <a:off x="-3280" y="10259"/>
                <a:ext cx="2048" cy="1983"/>
              </a:xfrm>
              <a:prstGeom prst="rect">
                <a:avLst/>
              </a:prstGeom>
              <a:noFill/>
            </p:spPr>
          </p:pic>
          <p:pic>
            <p:nvPicPr>
              <p:cNvPr id="19" name="Picture 18"/>
              <p:cNvPicPr>
                <a:picLocks noChangeAspect="1" noChangeArrowheads="1"/>
              </p:cNvPicPr>
              <p:nvPr/>
            </p:nvPicPr>
            <p:blipFill>
              <a:blip r:embed="rId5" cstate="print"/>
              <a:srcRect t="4661"/>
              <a:stretch>
                <a:fillRect/>
              </a:stretch>
            </p:blipFill>
            <p:spPr bwMode="auto">
              <a:xfrm>
                <a:off x="14617" y="1493"/>
                <a:ext cx="1223" cy="1552"/>
              </a:xfrm>
              <a:prstGeom prst="rect">
                <a:avLst/>
              </a:prstGeom>
              <a:noFill/>
            </p:spPr>
          </p:pic>
          <p:pic>
            <p:nvPicPr>
              <p:cNvPr id="20" name="Picture 19"/>
              <p:cNvPicPr>
                <a:picLocks noChangeAspect="1" noChangeArrowheads="1"/>
              </p:cNvPicPr>
              <p:nvPr/>
            </p:nvPicPr>
            <p:blipFill>
              <a:blip r:embed="rId4" cstate="print"/>
              <a:srcRect/>
              <a:stretch>
                <a:fillRect/>
              </a:stretch>
            </p:blipFill>
            <p:spPr bwMode="auto">
              <a:xfrm>
                <a:off x="-3280" y="1493"/>
                <a:ext cx="2048" cy="1552"/>
              </a:xfrm>
              <a:prstGeom prst="rect">
                <a:avLst/>
              </a:prstGeom>
              <a:noFill/>
            </p:spPr>
          </p:pic>
          <p:pic>
            <p:nvPicPr>
              <p:cNvPr id="21" name="Picture 20"/>
              <p:cNvPicPr>
                <a:picLocks noChangeAspect="1" noChangeArrowheads="1"/>
              </p:cNvPicPr>
              <p:nvPr/>
            </p:nvPicPr>
            <p:blipFill>
              <a:blip r:embed="rId4" cstate="print"/>
              <a:srcRect/>
              <a:stretch>
                <a:fillRect/>
              </a:stretch>
            </p:blipFill>
            <p:spPr bwMode="auto">
              <a:xfrm>
                <a:off x="885" y="1493"/>
                <a:ext cx="2048" cy="1552"/>
              </a:xfrm>
              <a:prstGeom prst="rect">
                <a:avLst/>
              </a:prstGeom>
              <a:noFill/>
            </p:spPr>
          </p:pic>
          <p:pic>
            <p:nvPicPr>
              <p:cNvPr id="22" name="Picture 21"/>
              <p:cNvPicPr>
                <a:picLocks noChangeAspect="1" noChangeArrowheads="1"/>
              </p:cNvPicPr>
              <p:nvPr/>
            </p:nvPicPr>
            <p:blipFill>
              <a:blip r:embed="rId5" cstate="print"/>
              <a:srcRect t="4661"/>
              <a:stretch>
                <a:fillRect/>
              </a:stretch>
            </p:blipFill>
            <p:spPr bwMode="auto">
              <a:xfrm>
                <a:off x="8116" y="1493"/>
                <a:ext cx="1223" cy="1552"/>
              </a:xfrm>
              <a:prstGeom prst="rect">
                <a:avLst/>
              </a:prstGeom>
              <a:noFill/>
            </p:spPr>
          </p:pic>
        </p:grpSp>
        <p:pic>
          <p:nvPicPr>
            <p:cNvPr id="11" name="Picture 10" descr="1.jpg"/>
            <p:cNvPicPr>
              <a:picLocks noChangeAspect="1"/>
            </p:cNvPicPr>
            <p:nvPr/>
          </p:nvPicPr>
          <p:blipFill>
            <a:blip r:embed="rId6" cstate="print"/>
            <a:stretch>
              <a:fillRect/>
            </a:stretch>
          </p:blipFill>
          <p:spPr>
            <a:xfrm>
              <a:off x="8166101" y="946150"/>
              <a:ext cx="990600" cy="1614126"/>
            </a:xfrm>
            <a:prstGeom prst="rect">
              <a:avLst/>
            </a:prstGeom>
          </p:spPr>
        </p:pic>
        <p:pic>
          <p:nvPicPr>
            <p:cNvPr id="12" name="Picture 11" descr="2.jpg"/>
            <p:cNvPicPr>
              <a:picLocks noChangeAspect="1"/>
            </p:cNvPicPr>
            <p:nvPr/>
          </p:nvPicPr>
          <p:blipFill>
            <a:blip r:embed="rId7" cstate="print"/>
            <a:srcRect t="8182" r="39937"/>
            <a:stretch>
              <a:fillRect/>
            </a:stretch>
          </p:blipFill>
          <p:spPr>
            <a:xfrm>
              <a:off x="7155544" y="2571750"/>
              <a:ext cx="1019175" cy="1039764"/>
            </a:xfrm>
            <a:prstGeom prst="rect">
              <a:avLst/>
            </a:prstGeom>
          </p:spPr>
        </p:pic>
        <p:pic>
          <p:nvPicPr>
            <p:cNvPr id="13" name="Picture 12" descr="3.jpg"/>
            <p:cNvPicPr>
              <a:picLocks noChangeAspect="1"/>
            </p:cNvPicPr>
            <p:nvPr/>
          </p:nvPicPr>
          <p:blipFill>
            <a:blip r:embed="rId8" cstate="print"/>
            <a:srcRect l="3822" t="2724" b="11021"/>
            <a:stretch>
              <a:fillRect/>
            </a:stretch>
          </p:blipFill>
          <p:spPr>
            <a:xfrm>
              <a:off x="586740" y="2899410"/>
              <a:ext cx="2514302" cy="1501140"/>
            </a:xfrm>
            <a:prstGeom prst="rect">
              <a:avLst/>
            </a:prstGeom>
          </p:spPr>
        </p:pic>
      </p:grpSp>
      <p:pic>
        <p:nvPicPr>
          <p:cNvPr id="23" name="Picture 2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7144"/>
            <a:ext cx="12192000" cy="6843712"/>
          </a:xfrm>
          <a:prstGeom prst="rect">
            <a:avLst/>
          </a:prstGeom>
        </p:spPr>
      </p:pic>
    </p:spTree>
    <p:extLst>
      <p:ext uri="{BB962C8B-B14F-4D97-AF65-F5344CB8AC3E}">
        <p14:creationId xmlns:p14="http://schemas.microsoft.com/office/powerpoint/2010/main" val="229464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144"/>
            <a:ext cx="12192000" cy="6843712"/>
          </a:xfrm>
          <a:prstGeom prst="rect">
            <a:avLst/>
          </a:prstGeom>
        </p:spPr>
      </p:pic>
      <p:sp>
        <p:nvSpPr>
          <p:cNvPr id="2" name="Title 1"/>
          <p:cNvSpPr>
            <a:spLocks noGrp="1"/>
          </p:cNvSpPr>
          <p:nvPr>
            <p:ph type="title" hasCustomPrompt="1"/>
          </p:nvPr>
        </p:nvSpPr>
        <p:spPr>
          <a:xfrm>
            <a:off x="304803" y="2747964"/>
            <a:ext cx="11584516" cy="1362075"/>
          </a:xfrm>
        </p:spPr>
        <p:txBody>
          <a:bodyPr anchor="ctr">
            <a:normAutofit/>
          </a:bodyPr>
          <a:lstStyle>
            <a:lvl1pPr algn="ctr">
              <a:defRPr sz="5333" b="0" cap="none">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961380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4799" y="1119267"/>
            <a:ext cx="5711252" cy="4976735"/>
          </a:xfr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65958" y="1119267"/>
            <a:ext cx="5711252" cy="4976735"/>
          </a:xfr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26A77B-43CA-48EC-881E-6472764E08DB}" type="datetime1">
              <a:rPr lang="en-US" smtClean="0">
                <a:solidFill>
                  <a:prstClr val="white"/>
                </a:solidFill>
              </a:rPr>
              <a:t>11/3/2020</a:t>
            </a:fld>
            <a:endParaRPr lang="en-US" dirty="0">
              <a:solidFill>
                <a:prstClr val="white"/>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14D65173-87C9-47C0-A890-7AD8E2754265}" type="slidenum">
              <a:rPr lang="en-US" smtClean="0">
                <a:solidFill>
                  <a:prstClr val="black"/>
                </a:solidFill>
              </a:rPr>
              <a:pPr/>
              <a:t>‹#›</a:t>
            </a:fld>
            <a:endParaRPr lang="en-US" dirty="0">
              <a:solidFill>
                <a:prstClr val="black"/>
              </a:solidFill>
            </a:endParaRPr>
          </a:p>
        </p:txBody>
      </p:sp>
      <p:pic>
        <p:nvPicPr>
          <p:cNvPr id="8" name="Picture 1" descr="image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2802" y="6312300"/>
            <a:ext cx="2032001" cy="5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05486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799" y="1119265"/>
            <a:ext cx="5691717" cy="639763"/>
          </a:xfrm>
        </p:spPr>
        <p:txBody>
          <a:bodyPr anchor="b">
            <a:normAutofit/>
          </a:bodyPr>
          <a:lstStyle>
            <a:lvl1pPr marL="0" indent="0">
              <a:buNone/>
              <a:defRPr sz="2667" b="1">
                <a:solidFill>
                  <a:schemeClr val="accent5"/>
                </a:solidFill>
              </a:defRPr>
            </a:lvl1pPr>
            <a:lvl2pPr marL="609570" indent="0">
              <a:buNone/>
              <a:defRPr sz="2667" b="1"/>
            </a:lvl2pPr>
            <a:lvl3pPr marL="1219140" indent="0">
              <a:buNone/>
              <a:defRPr sz="2400" b="1"/>
            </a:lvl3pPr>
            <a:lvl4pPr marL="1828709" indent="0">
              <a:buNone/>
              <a:defRPr sz="2133" b="1"/>
            </a:lvl4pPr>
            <a:lvl5pPr marL="2438278" indent="0">
              <a:buNone/>
              <a:defRPr sz="2133" b="1"/>
            </a:lvl5pPr>
            <a:lvl6pPr marL="3047848" indent="0">
              <a:buNone/>
              <a:defRPr sz="2133" b="1"/>
            </a:lvl6pPr>
            <a:lvl7pPr marL="3657418" indent="0">
              <a:buNone/>
              <a:defRPr sz="2133" b="1"/>
            </a:lvl7pPr>
            <a:lvl8pPr marL="4266987" indent="0">
              <a:buNone/>
              <a:defRPr sz="2133" b="1"/>
            </a:lvl8pPr>
            <a:lvl9pPr marL="4876557" indent="0">
              <a:buNone/>
              <a:defRPr sz="2133" b="1"/>
            </a:lvl9pPr>
          </a:lstStyle>
          <a:p>
            <a:pPr lvl="0"/>
            <a:r>
              <a:rPr lang="en-US"/>
              <a:t>Click to edit Master text styles</a:t>
            </a:r>
          </a:p>
        </p:txBody>
      </p:sp>
      <p:sp>
        <p:nvSpPr>
          <p:cNvPr id="4" name="Content Placeholder 3"/>
          <p:cNvSpPr>
            <a:spLocks noGrp="1"/>
          </p:cNvSpPr>
          <p:nvPr>
            <p:ph sz="half" idx="2"/>
          </p:nvPr>
        </p:nvSpPr>
        <p:spPr>
          <a:xfrm>
            <a:off x="304800" y="1828801"/>
            <a:ext cx="5691717" cy="4267200"/>
          </a:xfrm>
        </p:spPr>
        <p:txBody>
          <a:bodyPr>
            <a:normAutofit/>
          </a:bodyPr>
          <a:lstStyle>
            <a:lvl1pPr>
              <a:defRPr sz="2400"/>
            </a:lvl1pPr>
            <a:lvl2pPr>
              <a:defRPr sz="2133"/>
            </a:lvl2pPr>
            <a:lvl3pPr>
              <a:defRPr sz="1867"/>
            </a:lvl3pPr>
            <a:lvl4pPr>
              <a:defRPr sz="1600"/>
            </a:lvl4pPr>
            <a:lvl5pPr>
              <a:defRPr sz="1600"/>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70" y="1119265"/>
            <a:ext cx="5695948" cy="639763"/>
          </a:xfrm>
        </p:spPr>
        <p:txBody>
          <a:bodyPr anchor="b">
            <a:normAutofit/>
          </a:bodyPr>
          <a:lstStyle>
            <a:lvl1pPr marL="0" indent="0">
              <a:buNone/>
              <a:defRPr sz="2667" b="1">
                <a:solidFill>
                  <a:schemeClr val="accent5"/>
                </a:solidFill>
              </a:defRPr>
            </a:lvl1pPr>
            <a:lvl2pPr marL="609570" indent="0">
              <a:buNone/>
              <a:defRPr sz="2667" b="1"/>
            </a:lvl2pPr>
            <a:lvl3pPr marL="1219140" indent="0">
              <a:buNone/>
              <a:defRPr sz="2400" b="1"/>
            </a:lvl3pPr>
            <a:lvl4pPr marL="1828709" indent="0">
              <a:buNone/>
              <a:defRPr sz="2133" b="1"/>
            </a:lvl4pPr>
            <a:lvl5pPr marL="2438278" indent="0">
              <a:buNone/>
              <a:defRPr sz="2133" b="1"/>
            </a:lvl5pPr>
            <a:lvl6pPr marL="3047848" indent="0">
              <a:buNone/>
              <a:defRPr sz="2133" b="1"/>
            </a:lvl6pPr>
            <a:lvl7pPr marL="3657418" indent="0">
              <a:buNone/>
              <a:defRPr sz="2133" b="1"/>
            </a:lvl7pPr>
            <a:lvl8pPr marL="4266987" indent="0">
              <a:buNone/>
              <a:defRPr sz="2133" b="1"/>
            </a:lvl8pPr>
            <a:lvl9pPr marL="4876557"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1" y="1828801"/>
            <a:ext cx="5695948" cy="4267200"/>
          </a:xfrm>
        </p:spPr>
        <p:txBody>
          <a:bodyPr>
            <a:normAutofit/>
          </a:bodyPr>
          <a:lstStyle>
            <a:lvl1pPr>
              <a:defRPr sz="2400"/>
            </a:lvl1pPr>
            <a:lvl2pPr>
              <a:defRPr sz="2133"/>
            </a:lvl2pPr>
            <a:lvl3pPr>
              <a:defRPr sz="1867"/>
            </a:lvl3pPr>
            <a:lvl4pPr>
              <a:defRPr sz="1600"/>
            </a:lvl4pPr>
            <a:lvl5pPr>
              <a:defRPr sz="1600"/>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6B89ED-3E2B-4DEB-B1DD-EAAA52967490}" type="datetime1">
              <a:rPr lang="en-US" smtClean="0">
                <a:solidFill>
                  <a:prstClr val="white"/>
                </a:solidFill>
              </a:rPr>
              <a:t>11/3/2020</a:t>
            </a:fld>
            <a:endParaRPr lang="en-US" dirty="0">
              <a:solidFill>
                <a:prstClr val="white"/>
              </a:solidFill>
            </a:endParaRPr>
          </a:p>
        </p:txBody>
      </p:sp>
      <p:sp>
        <p:nvSpPr>
          <p:cNvPr id="8" name="Footer Placeholder 7"/>
          <p:cNvSpPr>
            <a:spLocks noGrp="1"/>
          </p:cNvSpPr>
          <p:nvPr>
            <p:ph type="ftr" sz="quarter" idx="11"/>
          </p:nvPr>
        </p:nvSpPr>
        <p:spPr/>
        <p:txBody>
          <a:bodyPr/>
          <a:lstStyle/>
          <a:p>
            <a:endParaRPr lang="en-US" dirty="0">
              <a:solidFill>
                <a:prstClr val="black"/>
              </a:solidFill>
            </a:endParaRPr>
          </a:p>
        </p:txBody>
      </p:sp>
      <p:sp>
        <p:nvSpPr>
          <p:cNvPr id="9" name="Slide Number Placeholder 8"/>
          <p:cNvSpPr>
            <a:spLocks noGrp="1"/>
          </p:cNvSpPr>
          <p:nvPr>
            <p:ph type="sldNum" sz="quarter" idx="12"/>
          </p:nvPr>
        </p:nvSpPr>
        <p:spPr/>
        <p:txBody>
          <a:bodyPr/>
          <a:lstStyle/>
          <a:p>
            <a:fld id="{14D65173-87C9-47C0-A890-7AD8E2754265}" type="slidenum">
              <a:rPr lang="en-US" smtClean="0">
                <a:solidFill>
                  <a:prstClr val="black"/>
                </a:solidFill>
              </a:rPr>
              <a:pPr/>
              <a:t>‹#›</a:t>
            </a:fld>
            <a:endParaRPr lang="en-US" dirty="0">
              <a:solidFill>
                <a:prstClr val="black"/>
              </a:solidFill>
            </a:endParaRPr>
          </a:p>
        </p:txBody>
      </p:sp>
      <p:pic>
        <p:nvPicPr>
          <p:cNvPr id="10" name="Picture 1" descr="image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2802" y="6312300"/>
            <a:ext cx="2032001" cy="5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88257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441534-6B5E-452F-B4B4-38EAC5A468C3}" type="datetime1">
              <a:rPr lang="en-US" smtClean="0">
                <a:solidFill>
                  <a:prstClr val="white"/>
                </a:solidFill>
              </a:rPr>
              <a:t>11/3/2020</a:t>
            </a:fld>
            <a:endParaRPr lang="en-US" dirty="0">
              <a:solidFill>
                <a:prstClr val="white"/>
              </a:solidFill>
            </a:endParaRPr>
          </a:p>
        </p:txBody>
      </p:sp>
      <p:sp>
        <p:nvSpPr>
          <p:cNvPr id="4" name="Footer Placeholder 3"/>
          <p:cNvSpPr>
            <a:spLocks noGrp="1"/>
          </p:cNvSpPr>
          <p:nvPr>
            <p:ph type="ftr" sz="quarter" idx="11"/>
          </p:nvPr>
        </p:nvSpPr>
        <p:spPr/>
        <p:txBody>
          <a:bodyPr/>
          <a:lstStyle/>
          <a:p>
            <a:endParaRPr lang="en-US" dirty="0">
              <a:solidFill>
                <a:prstClr val="black"/>
              </a:solidFill>
            </a:endParaRPr>
          </a:p>
        </p:txBody>
      </p:sp>
      <p:sp>
        <p:nvSpPr>
          <p:cNvPr id="5" name="Slide Number Placeholder 4"/>
          <p:cNvSpPr>
            <a:spLocks noGrp="1"/>
          </p:cNvSpPr>
          <p:nvPr>
            <p:ph type="sldNum" sz="quarter" idx="12"/>
          </p:nvPr>
        </p:nvSpPr>
        <p:spPr/>
        <p:txBody>
          <a:bodyPr/>
          <a:lstStyle/>
          <a:p>
            <a:fld id="{14D65173-87C9-47C0-A890-7AD8E2754265}" type="slidenum">
              <a:rPr lang="en-US" smtClean="0">
                <a:solidFill>
                  <a:prstClr val="black"/>
                </a:solidFill>
              </a:rPr>
              <a:pPr/>
              <a:t>‹#›</a:t>
            </a:fld>
            <a:endParaRPr lang="en-US" dirty="0">
              <a:solidFill>
                <a:prstClr val="black"/>
              </a:solidFill>
            </a:endParaRPr>
          </a:p>
        </p:txBody>
      </p:sp>
      <p:pic>
        <p:nvPicPr>
          <p:cNvPr id="6" name="Picture 1" descr="image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2802" y="6312300"/>
            <a:ext cx="2032001" cy="5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64040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4B278A-9E18-414A-A099-026EFE8F1D5C}" type="datetime1">
              <a:rPr lang="en-US" smtClean="0">
                <a:solidFill>
                  <a:prstClr val="white"/>
                </a:solidFill>
              </a:rPr>
              <a:t>11/3/2020</a:t>
            </a:fld>
            <a:endParaRPr lang="en-US" dirty="0">
              <a:solidFill>
                <a:prstClr val="white"/>
              </a:solidFill>
            </a:endParaRPr>
          </a:p>
        </p:txBody>
      </p:sp>
      <p:sp>
        <p:nvSpPr>
          <p:cNvPr id="3" name="Footer Placeholder 2"/>
          <p:cNvSpPr>
            <a:spLocks noGrp="1"/>
          </p:cNvSpPr>
          <p:nvPr>
            <p:ph type="ftr" sz="quarter" idx="11"/>
          </p:nvPr>
        </p:nvSpPr>
        <p:spPr/>
        <p:txBody>
          <a:bodyPr/>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prstClr val="black"/>
                </a:solidFill>
              </a:rPr>
              <a:pPr/>
              <a:t>‹#›</a:t>
            </a:fld>
            <a:endParaRPr lang="en-US" dirty="0">
              <a:solidFill>
                <a:prstClr val="black"/>
              </a:solidFill>
            </a:endParaRPr>
          </a:p>
        </p:txBody>
      </p:sp>
      <p:pic>
        <p:nvPicPr>
          <p:cNvPr id="5" name="Picture 1" descr="image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2802" y="6312300"/>
            <a:ext cx="2032001" cy="5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1933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FDA07B-4AC9-4893-BBDA-453B45BBF9A0}" type="datetime1">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12CAC8-5AB6-4C28-B055-AF7B5F45997B}" type="slidenum">
              <a:rPr lang="en-US" smtClean="0"/>
              <a:t>‹#›</a:t>
            </a:fld>
            <a:endParaRPr lang="en-US"/>
          </a:p>
        </p:txBody>
      </p:sp>
    </p:spTree>
    <p:extLst>
      <p:ext uri="{BB962C8B-B14F-4D97-AF65-F5344CB8AC3E}">
        <p14:creationId xmlns:p14="http://schemas.microsoft.com/office/powerpoint/2010/main" val="18309152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3_Section Header">
    <p:spTree>
      <p:nvGrpSpPr>
        <p:cNvPr id="1" name=""/>
        <p:cNvGrpSpPr/>
        <p:nvPr/>
      </p:nvGrpSpPr>
      <p:grpSpPr>
        <a:xfrm>
          <a:off x="0" y="0"/>
          <a:ext cx="0" cy="0"/>
          <a:chOff x="0" y="0"/>
          <a:chExt cx="0" cy="0"/>
        </a:xfrm>
      </p:grpSpPr>
      <p:pic>
        <p:nvPicPr>
          <p:cNvPr id="31" name="Picture 30"/>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2" y="6248400"/>
            <a:ext cx="12191999" cy="609600"/>
          </a:xfrm>
          <a:prstGeom prst="rect">
            <a:avLst/>
          </a:prstGeom>
        </p:spPr>
      </p:pic>
      <p:grpSp>
        <p:nvGrpSpPr>
          <p:cNvPr id="37" name="Group 36"/>
          <p:cNvGrpSpPr/>
          <p:nvPr userDrawn="1"/>
        </p:nvGrpSpPr>
        <p:grpSpPr>
          <a:xfrm>
            <a:off x="2" y="-443"/>
            <a:ext cx="12191999" cy="1905213"/>
            <a:chOff x="0" y="-334"/>
            <a:chExt cx="12328699" cy="1926575"/>
          </a:xfrm>
        </p:grpSpPr>
        <p:grpSp>
          <p:nvGrpSpPr>
            <p:cNvPr id="36" name="Group 35"/>
            <p:cNvGrpSpPr/>
            <p:nvPr userDrawn="1"/>
          </p:nvGrpSpPr>
          <p:grpSpPr>
            <a:xfrm>
              <a:off x="0" y="623"/>
              <a:ext cx="1564295" cy="1925618"/>
              <a:chOff x="0" y="623"/>
              <a:chExt cx="1564295" cy="1925618"/>
            </a:xfrm>
          </p:grpSpPr>
          <p:pic>
            <p:nvPicPr>
              <p:cNvPr id="33" name="Picture 32"/>
              <p:cNvPicPr>
                <a:picLocks noChangeAspect="1" noChangeArrowheads="1"/>
              </p:cNvPicPr>
              <p:nvPr userDrawn="1"/>
            </p:nvPicPr>
            <p:blipFill>
              <a:blip r:embed="rId3" cstate="print"/>
              <a:srcRect/>
              <a:stretch>
                <a:fillRect/>
              </a:stretch>
            </p:blipFill>
            <p:spPr bwMode="auto">
              <a:xfrm rot="10800000">
                <a:off x="584877" y="623"/>
                <a:ext cx="979418" cy="946060"/>
              </a:xfrm>
              <a:prstGeom prst="rect">
                <a:avLst/>
              </a:prstGeom>
              <a:noFill/>
            </p:spPr>
          </p:pic>
          <p:pic>
            <p:nvPicPr>
              <p:cNvPr id="34" name="Picture 33"/>
              <p:cNvPicPr>
                <a:picLocks noChangeAspect="1" noChangeArrowheads="1"/>
              </p:cNvPicPr>
              <p:nvPr userDrawn="1"/>
            </p:nvPicPr>
            <p:blipFill>
              <a:blip r:embed="rId4" cstate="print"/>
              <a:srcRect/>
              <a:stretch>
                <a:fillRect/>
              </a:stretch>
            </p:blipFill>
            <p:spPr bwMode="auto">
              <a:xfrm rot="10800000">
                <a:off x="0" y="946205"/>
                <a:ext cx="584877" cy="980036"/>
              </a:xfrm>
              <a:prstGeom prst="rect">
                <a:avLst/>
              </a:prstGeom>
              <a:noFill/>
            </p:spPr>
          </p:pic>
        </p:grpSp>
        <p:pic>
          <p:nvPicPr>
            <p:cNvPr id="35" name="Picture 34"/>
            <p:cNvPicPr>
              <a:picLocks noChangeAspect="1" noChangeArrowheads="1"/>
            </p:cNvPicPr>
            <p:nvPr userDrawn="1"/>
          </p:nvPicPr>
          <p:blipFill>
            <a:blip r:embed="rId5" cstate="print"/>
            <a:srcRect/>
            <a:stretch>
              <a:fillRect/>
            </a:stretch>
          </p:blipFill>
          <p:spPr bwMode="auto">
            <a:xfrm rot="10800000">
              <a:off x="11349281" y="-334"/>
              <a:ext cx="979418" cy="948931"/>
            </a:xfrm>
            <a:prstGeom prst="rect">
              <a:avLst/>
            </a:prstGeom>
            <a:noFill/>
          </p:spPr>
        </p:pic>
      </p:grpSp>
      <p:pic>
        <p:nvPicPr>
          <p:cNvPr id="23" name="Picture 22" descr="IPS_natural_horz_BTE-01.png"/>
          <p:cNvPicPr>
            <a:picLocks noChangeAspect="1"/>
          </p:cNvPicPr>
          <p:nvPr userDrawn="1"/>
        </p:nvPicPr>
        <p:blipFill>
          <a:blip r:embed="rId6" cstate="print"/>
          <a:srcRect r="6053"/>
          <a:stretch>
            <a:fillRect/>
          </a:stretch>
        </p:blipFill>
        <p:spPr>
          <a:xfrm>
            <a:off x="3163902" y="1168400"/>
            <a:ext cx="5864199" cy="924995"/>
          </a:xfrm>
          <a:prstGeom prst="rect">
            <a:avLst/>
          </a:prstGeom>
        </p:spPr>
      </p:pic>
      <p:sp>
        <p:nvSpPr>
          <p:cNvPr id="25" name="Title 1"/>
          <p:cNvSpPr txBox="1">
            <a:spLocks/>
          </p:cNvSpPr>
          <p:nvPr userDrawn="1"/>
        </p:nvSpPr>
        <p:spPr bwMode="auto">
          <a:xfrm>
            <a:off x="512190" y="4648201"/>
            <a:ext cx="3998316" cy="412849"/>
          </a:xfrm>
          <a:prstGeom prst="rect">
            <a:avLst/>
          </a:prstGeom>
          <a:noFill/>
          <a:ln>
            <a:miter lim="800000"/>
            <a:headEnd/>
            <a:tailEnd/>
          </a:ln>
        </p:spPr>
        <p:txBody>
          <a:bodyPr vert="horz" wrap="square" lIns="121920" tIns="60960" rIns="121920" bIns="60960" numCol="1" anchor="b" anchorCtr="0" compatLnSpc="1">
            <a:prstTxWarp prst="textNoShape">
              <a:avLst/>
            </a:prstTxWarp>
            <a:noAutofit/>
          </a:bodyPr>
          <a:lstStyle/>
          <a:p>
            <a:pPr eaLnBrk="0" hangingPunct="0"/>
            <a:r>
              <a:rPr lang="en-US" sz="1467" dirty="0">
                <a:solidFill>
                  <a:srgbClr val="0070C0"/>
                </a:solidFill>
                <a:latin typeface="Arial" pitchFamily="34" charset="0"/>
                <a:cs typeface="Arial" pitchFamily="34" charset="0"/>
                <a:hlinkClick r:id="rId7"/>
              </a:rPr>
              <a:t>askus@infosyspublicservices.com</a:t>
            </a:r>
            <a:endParaRPr lang="en-US" sz="1467" dirty="0">
              <a:solidFill>
                <a:srgbClr val="0070C0"/>
              </a:solidFill>
              <a:latin typeface="Arial" pitchFamily="34" charset="0"/>
              <a:cs typeface="Arial" pitchFamily="34" charset="0"/>
            </a:endParaRPr>
          </a:p>
        </p:txBody>
      </p:sp>
      <p:sp>
        <p:nvSpPr>
          <p:cNvPr id="32" name="Title 1"/>
          <p:cNvSpPr txBox="1">
            <a:spLocks/>
          </p:cNvSpPr>
          <p:nvPr userDrawn="1"/>
        </p:nvSpPr>
        <p:spPr bwMode="auto">
          <a:xfrm>
            <a:off x="7713953" y="4648201"/>
            <a:ext cx="3998316" cy="412849"/>
          </a:xfrm>
          <a:prstGeom prst="rect">
            <a:avLst/>
          </a:prstGeom>
          <a:noFill/>
          <a:ln>
            <a:miter lim="800000"/>
            <a:headEnd/>
            <a:tailEnd/>
          </a:ln>
        </p:spPr>
        <p:txBody>
          <a:bodyPr vert="horz" wrap="square" lIns="121920" tIns="60960" rIns="121920" bIns="60960" numCol="1" anchor="b" anchorCtr="0" compatLnSpc="1">
            <a:prstTxWarp prst="textNoShape">
              <a:avLst/>
            </a:prstTxWarp>
            <a:noAutofit/>
          </a:bodyPr>
          <a:lstStyle/>
          <a:p>
            <a:pPr algn="r" eaLnBrk="0" hangingPunct="0"/>
            <a:r>
              <a:rPr lang="en-US" sz="1467" dirty="0">
                <a:solidFill>
                  <a:srgbClr val="0070C0"/>
                </a:solidFill>
                <a:latin typeface="Arial" pitchFamily="34" charset="0"/>
                <a:cs typeface="Arial" pitchFamily="34" charset="0"/>
              </a:rPr>
              <a:t> </a:t>
            </a:r>
            <a:r>
              <a:rPr lang="en-US" sz="1467" dirty="0">
                <a:solidFill>
                  <a:srgbClr val="0070C0"/>
                </a:solidFill>
                <a:latin typeface="Arial" pitchFamily="34" charset="0"/>
                <a:cs typeface="Arial" pitchFamily="34" charset="0"/>
                <a:hlinkClick r:id="rId8"/>
              </a:rPr>
              <a:t>www.infosyspublicservices.com</a:t>
            </a:r>
            <a:endParaRPr lang="en-US" sz="1467" dirty="0">
              <a:solidFill>
                <a:srgbClr val="0070C0"/>
              </a:solidFill>
              <a:latin typeface="Arial" pitchFamily="34" charset="0"/>
              <a:cs typeface="Arial" pitchFamily="34" charset="0"/>
            </a:endParaRPr>
          </a:p>
        </p:txBody>
      </p:sp>
      <p:grpSp>
        <p:nvGrpSpPr>
          <p:cNvPr id="38" name="Group 37"/>
          <p:cNvGrpSpPr/>
          <p:nvPr userDrawn="1"/>
        </p:nvGrpSpPr>
        <p:grpSpPr>
          <a:xfrm>
            <a:off x="609600" y="2298701"/>
            <a:ext cx="10972800" cy="2247900"/>
            <a:chOff x="457200" y="1724025"/>
            <a:chExt cx="8229600" cy="2057400"/>
          </a:xfrm>
        </p:grpSpPr>
        <p:cxnSp>
          <p:nvCxnSpPr>
            <p:cNvPr id="39" name="Straight Connector 38"/>
            <p:cNvCxnSpPr/>
            <p:nvPr userDrawn="1"/>
          </p:nvCxnSpPr>
          <p:spPr>
            <a:xfrm>
              <a:off x="457200" y="3781425"/>
              <a:ext cx="8229600" cy="0"/>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457200" y="1724025"/>
              <a:ext cx="8229600" cy="0"/>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45" name="Text Placeholder 2"/>
          <p:cNvSpPr txBox="1">
            <a:spLocks/>
          </p:cNvSpPr>
          <p:nvPr userDrawn="1"/>
        </p:nvSpPr>
        <p:spPr>
          <a:xfrm>
            <a:off x="517833" y="5562600"/>
            <a:ext cx="11208457" cy="4013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buClr>
                <a:srgbClr val="4F81BD"/>
              </a:buClr>
            </a:pPr>
            <a:r>
              <a:rPr lang="en-US" sz="800" dirty="0">
                <a:solidFill>
                  <a:prstClr val="black"/>
                </a:solidFill>
              </a:rPr>
              <a:t>© 2013 Infosys Public Services, Inc., Rockville, Maryland, USA. All Rights Reserved. Infosys Public Services believes the information in this document is accurate as of its publication date; such information is subject to change without notice. Infosys Public Services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Public Services and/ or any named intellectual property rights holders under this document.</a:t>
            </a:r>
          </a:p>
        </p:txBody>
      </p:sp>
      <p:grpSp>
        <p:nvGrpSpPr>
          <p:cNvPr id="52" name="Group 51"/>
          <p:cNvGrpSpPr/>
          <p:nvPr userDrawn="1"/>
        </p:nvGrpSpPr>
        <p:grpSpPr>
          <a:xfrm>
            <a:off x="508000" y="2707543"/>
            <a:ext cx="11277600" cy="1503739"/>
            <a:chOff x="381000" y="1962150"/>
            <a:chExt cx="8458200" cy="1127804"/>
          </a:xfrm>
        </p:grpSpPr>
        <p:sp>
          <p:nvSpPr>
            <p:cNvPr id="53" name="Rectangle 52"/>
            <p:cNvSpPr/>
            <p:nvPr userDrawn="1"/>
          </p:nvSpPr>
          <p:spPr>
            <a:xfrm>
              <a:off x="4419600" y="1962150"/>
              <a:ext cx="2019300" cy="1100542"/>
            </a:xfrm>
            <a:prstGeom prst="rect">
              <a:avLst/>
            </a:prstGeom>
          </p:spPr>
          <p:txBody>
            <a:bodyPr wrap="square">
              <a:spAutoFit/>
            </a:bodyPr>
            <a:lstStyle/>
            <a:p>
              <a:pPr algn="ctr" eaLnBrk="0" hangingPunct="0"/>
              <a:r>
                <a:rPr lang="en-US" sz="1600" b="1" dirty="0">
                  <a:solidFill>
                    <a:srgbClr val="0070C0"/>
                  </a:solidFill>
                  <a:latin typeface="Arial" pitchFamily="34" charset="0"/>
                  <a:cs typeface="Arial" pitchFamily="34" charset="0"/>
                </a:rPr>
                <a:t>CANADA</a:t>
              </a:r>
            </a:p>
            <a:p>
              <a:pPr algn="ctr" eaLnBrk="0" hangingPunct="0"/>
              <a:endParaRPr lang="en-US" sz="1467" dirty="0">
                <a:solidFill>
                  <a:prstClr val="black"/>
                </a:solidFill>
                <a:latin typeface="Arial" pitchFamily="34" charset="0"/>
                <a:cs typeface="Arial" pitchFamily="34" charset="0"/>
              </a:endParaRPr>
            </a:p>
            <a:p>
              <a:pPr algn="ctr" eaLnBrk="0" hangingPunct="0"/>
              <a:endParaRPr lang="en-US" sz="1467" dirty="0">
                <a:solidFill>
                  <a:prstClr val="black"/>
                </a:solidFill>
                <a:latin typeface="Arial" pitchFamily="34" charset="0"/>
                <a:cs typeface="Arial" pitchFamily="34" charset="0"/>
              </a:endParaRPr>
            </a:p>
            <a:p>
              <a:pPr algn="ctr" eaLnBrk="0" hangingPunct="0"/>
              <a:r>
                <a:rPr lang="en-US" sz="1467" dirty="0">
                  <a:solidFill>
                    <a:prstClr val="black"/>
                  </a:solidFill>
                  <a:latin typeface="Arial" pitchFamily="34" charset="0"/>
                  <a:cs typeface="Arial" pitchFamily="34" charset="0"/>
                </a:rPr>
                <a:t>5140 Yonge Street</a:t>
              </a:r>
              <a:br>
                <a:rPr lang="en-US" sz="1467" dirty="0">
                  <a:solidFill>
                    <a:prstClr val="black"/>
                  </a:solidFill>
                  <a:latin typeface="Arial" pitchFamily="34" charset="0"/>
                  <a:cs typeface="Arial" pitchFamily="34" charset="0"/>
                </a:rPr>
              </a:br>
              <a:r>
                <a:rPr lang="en-US" sz="1467" dirty="0">
                  <a:solidFill>
                    <a:prstClr val="black"/>
                  </a:solidFill>
                  <a:latin typeface="Arial" pitchFamily="34" charset="0"/>
                  <a:cs typeface="Arial" pitchFamily="34" charset="0"/>
                </a:rPr>
                <a:t>Suite 1400</a:t>
              </a:r>
              <a:br>
                <a:rPr lang="en-US" sz="1467" dirty="0">
                  <a:solidFill>
                    <a:prstClr val="black"/>
                  </a:solidFill>
                  <a:latin typeface="Arial" pitchFamily="34" charset="0"/>
                  <a:cs typeface="Arial" pitchFamily="34" charset="0"/>
                </a:rPr>
              </a:br>
              <a:r>
                <a:rPr lang="en-US" sz="1467" dirty="0">
                  <a:solidFill>
                    <a:prstClr val="black"/>
                  </a:solidFill>
                  <a:latin typeface="Arial" pitchFamily="34" charset="0"/>
                  <a:cs typeface="Arial" pitchFamily="34" charset="0"/>
                </a:rPr>
                <a:t>Toronto, Ontario M2N 6L7  </a:t>
              </a:r>
              <a:endParaRPr lang="en-GB" sz="1467" dirty="0">
                <a:solidFill>
                  <a:prstClr val="black"/>
                </a:solidFill>
                <a:latin typeface="Arial" pitchFamily="34" charset="0"/>
                <a:cs typeface="Arial" pitchFamily="34" charset="0"/>
              </a:endParaRPr>
            </a:p>
          </p:txBody>
        </p:sp>
        <p:sp>
          <p:nvSpPr>
            <p:cNvPr id="54" name="Rectangle 53"/>
            <p:cNvSpPr/>
            <p:nvPr userDrawn="1"/>
          </p:nvSpPr>
          <p:spPr>
            <a:xfrm>
              <a:off x="6705600" y="1962150"/>
              <a:ext cx="2133600" cy="1100542"/>
            </a:xfrm>
            <a:prstGeom prst="rect">
              <a:avLst/>
            </a:prstGeom>
          </p:spPr>
          <p:txBody>
            <a:bodyPr wrap="square">
              <a:spAutoFit/>
            </a:bodyPr>
            <a:lstStyle/>
            <a:p>
              <a:pPr algn="ctr" eaLnBrk="0" hangingPunct="0"/>
              <a:r>
                <a:rPr lang="en-US" sz="1600" b="1" dirty="0">
                  <a:solidFill>
                    <a:srgbClr val="0070C0"/>
                  </a:solidFill>
                  <a:latin typeface="Arial" pitchFamily="34" charset="0"/>
                  <a:cs typeface="Arial" pitchFamily="34" charset="0"/>
                </a:rPr>
                <a:t>INDIA</a:t>
              </a:r>
            </a:p>
            <a:p>
              <a:pPr algn="ctr" eaLnBrk="0" hangingPunct="0"/>
              <a:endParaRPr lang="en-US" sz="1467" dirty="0">
                <a:solidFill>
                  <a:prstClr val="black"/>
                </a:solidFill>
                <a:latin typeface="Arial" pitchFamily="34" charset="0"/>
                <a:cs typeface="Arial" pitchFamily="34" charset="0"/>
              </a:endParaRPr>
            </a:p>
            <a:p>
              <a:pPr algn="ctr" eaLnBrk="0" hangingPunct="0"/>
              <a:endParaRPr lang="en-US" sz="1467" dirty="0">
                <a:solidFill>
                  <a:prstClr val="black"/>
                </a:solidFill>
                <a:latin typeface="Arial" pitchFamily="34" charset="0"/>
                <a:cs typeface="Arial" pitchFamily="34" charset="0"/>
              </a:endParaRPr>
            </a:p>
            <a:p>
              <a:pPr algn="ctr" eaLnBrk="0" hangingPunct="0"/>
              <a:r>
                <a:rPr lang="en-US" sz="1467" dirty="0">
                  <a:solidFill>
                    <a:prstClr val="black"/>
                  </a:solidFill>
                  <a:latin typeface="Arial" pitchFamily="34" charset="0"/>
                  <a:cs typeface="Arial" pitchFamily="34" charset="0"/>
                </a:rPr>
                <a:t>Plot No. 44 &amp; 97A</a:t>
              </a:r>
            </a:p>
            <a:p>
              <a:pPr algn="ctr" eaLnBrk="0" hangingPunct="0"/>
              <a:r>
                <a:rPr lang="en-US" sz="1467" dirty="0">
                  <a:solidFill>
                    <a:prstClr val="black"/>
                  </a:solidFill>
                  <a:latin typeface="Arial" pitchFamily="34" charset="0"/>
                  <a:cs typeface="Arial" pitchFamily="34" charset="0"/>
                </a:rPr>
                <a:t>Electronics City, Hosur Road</a:t>
              </a:r>
              <a:br>
                <a:rPr lang="en-US" sz="1467" dirty="0">
                  <a:solidFill>
                    <a:prstClr val="black"/>
                  </a:solidFill>
                  <a:latin typeface="Arial" pitchFamily="34" charset="0"/>
                  <a:cs typeface="Arial" pitchFamily="34" charset="0"/>
                </a:rPr>
              </a:br>
              <a:r>
                <a:rPr lang="en-US" sz="1467" dirty="0">
                  <a:solidFill>
                    <a:prstClr val="black"/>
                  </a:solidFill>
                  <a:latin typeface="Arial" pitchFamily="34" charset="0"/>
                  <a:cs typeface="Arial" pitchFamily="34" charset="0"/>
                </a:rPr>
                <a:t>Bangalore, Karnataka 560 100 </a:t>
              </a:r>
              <a:endParaRPr lang="en-GB" sz="1467" dirty="0">
                <a:solidFill>
                  <a:prstClr val="black"/>
                </a:solidFill>
                <a:latin typeface="Arial" pitchFamily="34" charset="0"/>
                <a:cs typeface="Arial" pitchFamily="34" charset="0"/>
              </a:endParaRPr>
            </a:p>
          </p:txBody>
        </p:sp>
        <p:grpSp>
          <p:nvGrpSpPr>
            <p:cNvPr id="55" name="Group 49"/>
            <p:cNvGrpSpPr/>
            <p:nvPr userDrawn="1"/>
          </p:nvGrpSpPr>
          <p:grpSpPr>
            <a:xfrm>
              <a:off x="381000" y="1962150"/>
              <a:ext cx="4114800" cy="1127804"/>
              <a:chOff x="381000" y="1962150"/>
              <a:chExt cx="4114800" cy="1127804"/>
            </a:xfrm>
          </p:grpSpPr>
          <p:sp>
            <p:nvSpPr>
              <p:cNvPr id="58" name="Rectangle 57"/>
              <p:cNvSpPr/>
              <p:nvPr userDrawn="1"/>
            </p:nvSpPr>
            <p:spPr>
              <a:xfrm>
                <a:off x="2362200" y="2343403"/>
                <a:ext cx="1828800" cy="746551"/>
              </a:xfrm>
              <a:prstGeom prst="rect">
                <a:avLst/>
              </a:prstGeom>
            </p:spPr>
            <p:txBody>
              <a:bodyPr wrap="square">
                <a:spAutoFit/>
              </a:bodyPr>
              <a:lstStyle/>
              <a:p>
                <a:pPr algn="ctr"/>
                <a:endParaRPr lang="en-US" sz="1467" dirty="0">
                  <a:solidFill>
                    <a:prstClr val="black"/>
                  </a:solidFill>
                  <a:latin typeface="Arial" pitchFamily="34" charset="0"/>
                  <a:cs typeface="Arial" pitchFamily="34" charset="0"/>
                </a:endParaRPr>
              </a:p>
              <a:p>
                <a:pPr algn="ctr"/>
                <a:r>
                  <a:rPr lang="en-US" sz="1467" dirty="0">
                    <a:solidFill>
                      <a:prstClr val="black"/>
                    </a:solidFill>
                    <a:latin typeface="Arial" pitchFamily="34" charset="0"/>
                    <a:cs typeface="Arial" pitchFamily="34" charset="0"/>
                  </a:rPr>
                  <a:t>12021 Sunset Hills Road</a:t>
                </a:r>
                <a:br>
                  <a:rPr lang="en-US" sz="1467" dirty="0">
                    <a:solidFill>
                      <a:prstClr val="black"/>
                    </a:solidFill>
                    <a:latin typeface="Arial" pitchFamily="34" charset="0"/>
                    <a:cs typeface="Arial" pitchFamily="34" charset="0"/>
                  </a:rPr>
                </a:br>
                <a:r>
                  <a:rPr lang="en-US" sz="1467" dirty="0">
                    <a:solidFill>
                      <a:prstClr val="black"/>
                    </a:solidFill>
                    <a:latin typeface="Arial" pitchFamily="34" charset="0"/>
                    <a:cs typeface="Arial" pitchFamily="34" charset="0"/>
                  </a:rPr>
                  <a:t>Suite 340</a:t>
                </a:r>
                <a:br>
                  <a:rPr lang="en-US" sz="1467" dirty="0">
                    <a:solidFill>
                      <a:prstClr val="black"/>
                    </a:solidFill>
                    <a:latin typeface="Arial" pitchFamily="34" charset="0"/>
                    <a:cs typeface="Arial" pitchFamily="34" charset="0"/>
                  </a:rPr>
                </a:br>
                <a:r>
                  <a:rPr lang="en-US" sz="1467" dirty="0">
                    <a:solidFill>
                      <a:prstClr val="black"/>
                    </a:solidFill>
                    <a:latin typeface="Arial" pitchFamily="34" charset="0"/>
                    <a:cs typeface="Arial" pitchFamily="34" charset="0"/>
                  </a:rPr>
                  <a:t>Reston, VA 20190</a:t>
                </a:r>
                <a:r>
                  <a:rPr lang="en-US" sz="1467" b="1" dirty="0">
                    <a:solidFill>
                      <a:srgbClr val="6D6E71"/>
                    </a:solidFill>
                    <a:latin typeface="Arial" pitchFamily="34" charset="0"/>
                    <a:cs typeface="Arial" pitchFamily="34" charset="0"/>
                  </a:rPr>
                  <a:t> </a:t>
                </a:r>
                <a:endParaRPr lang="en-US" sz="2400" dirty="0">
                  <a:solidFill>
                    <a:prstClr val="black"/>
                  </a:solidFill>
                </a:endParaRPr>
              </a:p>
            </p:txBody>
          </p:sp>
          <p:sp>
            <p:nvSpPr>
              <p:cNvPr id="59" name="Rectangle 58"/>
              <p:cNvSpPr/>
              <p:nvPr userDrawn="1"/>
            </p:nvSpPr>
            <p:spPr>
              <a:xfrm>
                <a:off x="381000" y="2343403"/>
                <a:ext cx="1828800" cy="738809"/>
              </a:xfrm>
              <a:prstGeom prst="rect">
                <a:avLst/>
              </a:prstGeom>
            </p:spPr>
            <p:txBody>
              <a:bodyPr wrap="square">
                <a:spAutoFit/>
              </a:bodyPr>
              <a:lstStyle/>
              <a:p>
                <a:pPr algn="ctr">
                  <a:defRPr/>
                </a:pPr>
                <a:r>
                  <a:rPr lang="en-US" sz="1400" b="1" i="1" dirty="0">
                    <a:solidFill>
                      <a:prstClr val="black"/>
                    </a:solidFill>
                    <a:latin typeface="Arial" pitchFamily="34" charset="0"/>
                    <a:cs typeface="Arial" pitchFamily="34" charset="0"/>
                  </a:rPr>
                  <a:t>(Headquarters)</a:t>
                </a:r>
                <a:r>
                  <a:rPr lang="en-US" sz="1600" b="1" dirty="0">
                    <a:solidFill>
                      <a:prstClr val="white"/>
                    </a:solidFill>
                    <a:latin typeface="Arial" pitchFamily="34" charset="0"/>
                    <a:cs typeface="Arial" pitchFamily="34" charset="0"/>
                  </a:rPr>
                  <a:t/>
                </a:r>
                <a:br>
                  <a:rPr lang="en-US" sz="1600" b="1" dirty="0">
                    <a:solidFill>
                      <a:prstClr val="white"/>
                    </a:solidFill>
                    <a:latin typeface="Arial" pitchFamily="34" charset="0"/>
                    <a:cs typeface="Arial" pitchFamily="34" charset="0"/>
                  </a:rPr>
                </a:br>
                <a:r>
                  <a:rPr lang="en-US" sz="1467" dirty="0">
                    <a:solidFill>
                      <a:prstClr val="black"/>
                    </a:solidFill>
                    <a:latin typeface="Arial" pitchFamily="34" charset="0"/>
                    <a:cs typeface="Arial" pitchFamily="34" charset="0"/>
                  </a:rPr>
                  <a:t>800 King Farm Boulevard</a:t>
                </a:r>
              </a:p>
              <a:p>
                <a:pPr algn="ctr">
                  <a:defRPr/>
                </a:pPr>
                <a:r>
                  <a:rPr lang="en-US" sz="1467" dirty="0">
                    <a:solidFill>
                      <a:prstClr val="black"/>
                    </a:solidFill>
                    <a:latin typeface="Arial" pitchFamily="34" charset="0"/>
                    <a:cs typeface="Arial" pitchFamily="34" charset="0"/>
                  </a:rPr>
                  <a:t>Suite 505</a:t>
                </a:r>
              </a:p>
              <a:p>
                <a:pPr algn="ctr">
                  <a:defRPr/>
                </a:pPr>
                <a:r>
                  <a:rPr lang="en-US" sz="1467" dirty="0">
                    <a:solidFill>
                      <a:prstClr val="black"/>
                    </a:solidFill>
                    <a:latin typeface="Arial" pitchFamily="34" charset="0"/>
                    <a:cs typeface="Arial" pitchFamily="34" charset="0"/>
                  </a:rPr>
                  <a:t>Rockville, MD 20850</a:t>
                </a:r>
              </a:p>
            </p:txBody>
          </p:sp>
          <p:sp>
            <p:nvSpPr>
              <p:cNvPr id="60" name="Rectangle 59"/>
              <p:cNvSpPr/>
              <p:nvPr userDrawn="1"/>
            </p:nvSpPr>
            <p:spPr>
              <a:xfrm>
                <a:off x="457200" y="1962150"/>
                <a:ext cx="4038600" cy="253915"/>
              </a:xfrm>
              <a:prstGeom prst="rect">
                <a:avLst/>
              </a:prstGeom>
            </p:spPr>
            <p:txBody>
              <a:bodyPr wrap="square">
                <a:spAutoFit/>
              </a:bodyPr>
              <a:lstStyle/>
              <a:p>
                <a:pPr algn="ctr"/>
                <a:r>
                  <a:rPr lang="en-US" sz="1600" b="1" dirty="0">
                    <a:solidFill>
                      <a:srgbClr val="0070C0"/>
                    </a:solidFill>
                    <a:latin typeface="Arial" pitchFamily="34" charset="0"/>
                    <a:cs typeface="Arial" pitchFamily="34" charset="0"/>
                  </a:rPr>
                  <a:t>UNITED STATES</a:t>
                </a:r>
                <a:endParaRPr lang="en-US" sz="2400" dirty="0">
                  <a:solidFill>
                    <a:prstClr val="black"/>
                  </a:solidFill>
                </a:endParaRPr>
              </a:p>
            </p:txBody>
          </p:sp>
        </p:grpSp>
        <p:cxnSp>
          <p:nvCxnSpPr>
            <p:cNvPr id="56" name="Straight Connector 55"/>
            <p:cNvCxnSpPr/>
            <p:nvPr userDrawn="1"/>
          </p:nvCxnSpPr>
          <p:spPr>
            <a:xfrm>
              <a:off x="4343400" y="2362200"/>
              <a:ext cx="0" cy="68580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6477000" y="2362200"/>
              <a:ext cx="0" cy="68580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81347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V_2H">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0" y="1219201"/>
            <a:ext cx="5486400" cy="4931833"/>
          </a:xfrm>
        </p:spPr>
        <p:txBody>
          <a:bodyPr/>
          <a:lstStyle>
            <a:lvl1pPr>
              <a:defRPr sz="2400"/>
            </a:lvl1pPr>
            <a:lvl2pPr>
              <a:defRPr sz="2133"/>
            </a:lvl2pPr>
            <a:lvl3pPr>
              <a:defRPr sz="1867"/>
            </a:lvl3pPr>
            <a:lvl4pPr>
              <a:defRPr sz="1867"/>
            </a:lvl4pPr>
            <a:lvl5pP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5"/>
          <p:cNvSpPr>
            <a:spLocks noGrp="1"/>
          </p:cNvSpPr>
          <p:nvPr>
            <p:ph type="title"/>
          </p:nvPr>
        </p:nvSpPr>
        <p:spPr>
          <a:xfrm>
            <a:off x="508000" y="107952"/>
            <a:ext cx="11176000" cy="745489"/>
          </a:xfrm>
        </p:spPr>
        <p:txBody>
          <a:bodyPr/>
          <a:lstStyle>
            <a:lvl1pPr algn="l" rtl="0" fontAlgn="base">
              <a:lnSpc>
                <a:spcPts val="4800"/>
              </a:lnSpc>
              <a:spcBef>
                <a:spcPct val="0"/>
              </a:spcBef>
              <a:spcAft>
                <a:spcPct val="0"/>
              </a:spcAft>
              <a:defRPr lang="en-GB" sz="2933" kern="1200" spc="-200" dirty="0">
                <a:gradFill flip="none" rotWithShape="1">
                  <a:gsLst>
                    <a:gs pos="0">
                      <a:srgbClr val="156DC7"/>
                    </a:gs>
                    <a:gs pos="100000">
                      <a:srgbClr val="469DF7"/>
                    </a:gs>
                  </a:gsLst>
                  <a:lin ang="5400000" scaled="1"/>
                  <a:tileRect/>
                </a:gradFill>
                <a:latin typeface="Calibri" pitchFamily="34" charset="0"/>
                <a:ea typeface="+mn-ea"/>
                <a:cs typeface="Calibri" pitchFamily="34" charset="0"/>
              </a:defRPr>
            </a:lvl1pPr>
          </a:lstStyle>
          <a:p>
            <a:r>
              <a:rPr lang="en-US" dirty="0"/>
              <a:t>Click to edit Master title style</a:t>
            </a:r>
            <a:endParaRPr lang="en-GB" dirty="0"/>
          </a:p>
        </p:txBody>
      </p:sp>
      <p:sp>
        <p:nvSpPr>
          <p:cNvPr id="5" name="Slide Number Placeholder 5"/>
          <p:cNvSpPr>
            <a:spLocks noGrp="1"/>
          </p:cNvSpPr>
          <p:nvPr>
            <p:ph type="sldNum" sz="quarter" idx="4"/>
          </p:nvPr>
        </p:nvSpPr>
        <p:spPr bwMode="gray">
          <a:xfrm>
            <a:off x="5932334" y="6375984"/>
            <a:ext cx="327333" cy="235898"/>
          </a:xfrm>
          <a:prstGeom prst="rect">
            <a:avLst/>
          </a:prstGeom>
        </p:spPr>
        <p:txBody>
          <a:bodyPr vert="horz" lIns="91440" tIns="45720" rIns="91440" bIns="45720" rtlCol="0" anchor="ctr"/>
          <a:lstStyle>
            <a:lvl1pPr algn="ctr" fontAlgn="auto">
              <a:spcBef>
                <a:spcPts val="0"/>
              </a:spcBef>
              <a:spcAft>
                <a:spcPts val="0"/>
              </a:spcAft>
              <a:defRPr sz="933">
                <a:solidFill>
                  <a:schemeClr val="bg1"/>
                </a:solidFill>
                <a:latin typeface="+mn-lt"/>
              </a:defRPr>
            </a:lvl1pPr>
          </a:lstStyle>
          <a:p>
            <a:pPr>
              <a:defRPr/>
            </a:pPr>
            <a:fld id="{C4CB27F2-16A8-4A19-9A49-FC3C1D46B430}" type="slidenum">
              <a:rPr lang="en-GB">
                <a:solidFill>
                  <a:prstClr val="white"/>
                </a:solidFill>
              </a:rPr>
              <a:pPr>
                <a:defRPr/>
              </a:pPr>
              <a:t>‹#›</a:t>
            </a:fld>
            <a:endParaRPr lang="en-GB" dirty="0">
              <a:solidFill>
                <a:prstClr val="white"/>
              </a:solidFill>
            </a:endParaRPr>
          </a:p>
        </p:txBody>
      </p:sp>
      <p:sp>
        <p:nvSpPr>
          <p:cNvPr id="8" name="Content Placeholder 2"/>
          <p:cNvSpPr>
            <a:spLocks noGrp="1"/>
          </p:cNvSpPr>
          <p:nvPr>
            <p:ph idx="10"/>
          </p:nvPr>
        </p:nvSpPr>
        <p:spPr>
          <a:xfrm>
            <a:off x="6096000" y="1219201"/>
            <a:ext cx="5486400" cy="2311400"/>
          </a:xfrm>
        </p:spPr>
        <p:txBody>
          <a:bodyPr/>
          <a:lstStyle>
            <a:lvl1pPr>
              <a:defRPr sz="2400"/>
            </a:lvl1pPr>
            <a:lvl2pPr>
              <a:defRPr sz="2133"/>
            </a:lvl2pPr>
            <a:lvl3pPr>
              <a:defRPr sz="1867"/>
            </a:lvl3pPr>
            <a:lvl4pPr>
              <a:defRPr sz="1867"/>
            </a:lvl4pPr>
            <a:lvl5pP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2"/>
          <p:cNvSpPr>
            <a:spLocks noGrp="1"/>
          </p:cNvSpPr>
          <p:nvPr>
            <p:ph idx="11"/>
          </p:nvPr>
        </p:nvSpPr>
        <p:spPr>
          <a:xfrm>
            <a:off x="6096000" y="3733800"/>
            <a:ext cx="5486400" cy="2313600"/>
          </a:xfrm>
        </p:spPr>
        <p:txBody>
          <a:bodyPr/>
          <a:lstStyle>
            <a:lvl1pPr>
              <a:defRPr sz="2400"/>
            </a:lvl1pPr>
            <a:lvl2pPr>
              <a:defRPr sz="2133"/>
            </a:lvl2pPr>
            <a:lvl3pPr>
              <a:defRPr sz="1867"/>
            </a:lvl3pPr>
            <a:lvl4pPr>
              <a:defRPr sz="1867"/>
            </a:lvl4pPr>
            <a:lvl5pP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7" name="Picture 1" descr="image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2802" y="6312300"/>
            <a:ext cx="2032001" cy="558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6974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28" y="7144"/>
            <a:ext cx="12191945" cy="6843712"/>
          </a:xfrm>
          <a:prstGeom prst="rect">
            <a:avLst/>
          </a:prstGeom>
        </p:spPr>
      </p:pic>
      <p:sp>
        <p:nvSpPr>
          <p:cNvPr id="2" name="Title 1"/>
          <p:cNvSpPr>
            <a:spLocks noGrp="1"/>
          </p:cNvSpPr>
          <p:nvPr>
            <p:ph type="title" hasCustomPrompt="1"/>
          </p:nvPr>
        </p:nvSpPr>
        <p:spPr>
          <a:xfrm>
            <a:off x="304802" y="945631"/>
            <a:ext cx="11584516" cy="1362075"/>
          </a:xfrm>
        </p:spPr>
        <p:txBody>
          <a:bodyPr anchor="ctr">
            <a:normAutofit/>
          </a:bodyPr>
          <a:lstStyle>
            <a:lvl1pPr algn="ctr">
              <a:defRPr sz="5333" b="0" cap="none">
                <a:solidFill>
                  <a:schemeClr val="bg1"/>
                </a:solidFill>
              </a:defRPr>
            </a:lvl1pPr>
          </a:lstStyle>
          <a:p>
            <a:r>
              <a:rPr lang="en-US" dirty="0"/>
              <a:t>Click To Edit Master Title Style</a:t>
            </a:r>
          </a:p>
        </p:txBody>
      </p:sp>
      <p:sp>
        <p:nvSpPr>
          <p:cNvPr id="6" name="Text Placeholder 2"/>
          <p:cNvSpPr txBox="1">
            <a:spLocks/>
          </p:cNvSpPr>
          <p:nvPr/>
        </p:nvSpPr>
        <p:spPr>
          <a:xfrm>
            <a:off x="475544" y="5770880"/>
            <a:ext cx="9332075"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ts val="1067"/>
              </a:lnSpc>
            </a:pPr>
            <a:r>
              <a:rPr lang="en-US" sz="667" dirty="0"/>
              <a:t>© 2015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lnSpc>
                <a:spcPts val="1067"/>
              </a:lnSpc>
            </a:pPr>
            <a:endParaRPr lang="en-US" sz="667" dirty="0"/>
          </a:p>
          <a:p>
            <a:pPr>
              <a:lnSpc>
                <a:spcPts val="1067"/>
              </a:lnSpc>
            </a:pPr>
            <a:endParaRPr lang="en-US" sz="667"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3200" y="5811815"/>
            <a:ext cx="1273189" cy="470068"/>
          </a:xfrm>
          <a:prstGeom prst="rect">
            <a:avLst/>
          </a:prstGeom>
        </p:spPr>
      </p:pic>
    </p:spTree>
    <p:extLst>
      <p:ext uri="{BB962C8B-B14F-4D97-AF65-F5344CB8AC3E}">
        <p14:creationId xmlns:p14="http://schemas.microsoft.com/office/powerpoint/2010/main" val="2472592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32000" y="0"/>
            <a:ext cx="8839200" cy="4749800"/>
          </a:xfrm>
        </p:spPr>
        <p:txBody>
          <a:bodyPr anchor="ctr">
            <a:normAutofit/>
          </a:bodyPr>
          <a:lstStyle>
            <a:lvl1pPr algn="ctr">
              <a:defRPr sz="5333" b="0" cap="none">
                <a:solidFill>
                  <a:srgbClr val="0070C0"/>
                </a:solidFill>
              </a:defRPr>
            </a:lvl1pPr>
          </a:lstStyle>
          <a:p>
            <a:r>
              <a:rPr lang="en-US" dirty="0"/>
              <a:t>Click To Edit Master Title Style</a:t>
            </a:r>
          </a:p>
        </p:txBody>
      </p:sp>
      <p:grpSp>
        <p:nvGrpSpPr>
          <p:cNvPr id="9" name="Group 8"/>
          <p:cNvGrpSpPr/>
          <p:nvPr/>
        </p:nvGrpSpPr>
        <p:grpSpPr>
          <a:xfrm>
            <a:off x="1" y="-445"/>
            <a:ext cx="12208935" cy="6858337"/>
            <a:chOff x="0" y="-334"/>
            <a:chExt cx="9156701" cy="5143753"/>
          </a:xfrm>
        </p:grpSpPr>
        <p:grpSp>
          <p:nvGrpSpPr>
            <p:cNvPr id="10" name="Group 9"/>
            <p:cNvGrpSpPr>
              <a:grpSpLocks/>
            </p:cNvGrpSpPr>
            <p:nvPr/>
          </p:nvGrpSpPr>
          <p:grpSpPr bwMode="auto">
            <a:xfrm rot="10800000">
              <a:off x="0" y="-334"/>
              <a:ext cx="9143785" cy="5143753"/>
              <a:chOff x="-3280" y="1493"/>
              <a:chExt cx="19120" cy="10749"/>
            </a:xfrm>
          </p:grpSpPr>
          <p:pic>
            <p:nvPicPr>
              <p:cNvPr id="14" name="Picture 13"/>
              <p:cNvPicPr>
                <a:picLocks noChangeAspect="1" noChangeArrowheads="1"/>
              </p:cNvPicPr>
              <p:nvPr/>
            </p:nvPicPr>
            <p:blipFill>
              <a:blip r:embed="rId2" cstate="print"/>
              <a:srcRect/>
              <a:stretch>
                <a:fillRect/>
              </a:stretch>
            </p:blipFill>
            <p:spPr bwMode="auto">
              <a:xfrm>
                <a:off x="12569" y="10263"/>
                <a:ext cx="2048" cy="1977"/>
              </a:xfrm>
              <a:prstGeom prst="rect">
                <a:avLst/>
              </a:prstGeom>
              <a:noFill/>
            </p:spPr>
          </p:pic>
          <p:pic>
            <p:nvPicPr>
              <p:cNvPr id="15" name="Picture 14"/>
              <p:cNvPicPr>
                <a:picLocks noChangeAspect="1" noChangeArrowheads="1"/>
              </p:cNvPicPr>
              <p:nvPr/>
            </p:nvPicPr>
            <p:blipFill>
              <a:blip r:embed="rId3" cstate="print"/>
              <a:srcRect/>
              <a:stretch>
                <a:fillRect/>
              </a:stretch>
            </p:blipFill>
            <p:spPr bwMode="auto">
              <a:xfrm>
                <a:off x="14617" y="8216"/>
                <a:ext cx="1223" cy="2048"/>
              </a:xfrm>
              <a:prstGeom prst="rect">
                <a:avLst/>
              </a:prstGeom>
              <a:noFill/>
            </p:spPr>
          </p:pic>
          <p:pic>
            <p:nvPicPr>
              <p:cNvPr id="16" name="Picture 15"/>
              <p:cNvPicPr>
                <a:picLocks noChangeAspect="1" noChangeArrowheads="1"/>
              </p:cNvPicPr>
              <p:nvPr/>
            </p:nvPicPr>
            <p:blipFill>
              <a:blip r:embed="rId4" cstate="print"/>
              <a:srcRect/>
              <a:stretch>
                <a:fillRect/>
              </a:stretch>
            </p:blipFill>
            <p:spPr bwMode="auto">
              <a:xfrm>
                <a:off x="12569" y="6168"/>
                <a:ext cx="2048" cy="2048"/>
              </a:xfrm>
              <a:prstGeom prst="rect">
                <a:avLst/>
              </a:prstGeom>
              <a:noFill/>
            </p:spPr>
          </p:pic>
          <p:pic>
            <p:nvPicPr>
              <p:cNvPr id="17" name="Picture 16"/>
              <p:cNvPicPr>
                <a:picLocks noChangeAspect="1" noChangeArrowheads="1"/>
              </p:cNvPicPr>
              <p:nvPr/>
            </p:nvPicPr>
            <p:blipFill>
              <a:blip r:embed="rId5" cstate="print"/>
              <a:srcRect t="4661"/>
              <a:stretch>
                <a:fillRect/>
              </a:stretch>
            </p:blipFill>
            <p:spPr bwMode="auto">
              <a:xfrm>
                <a:off x="14617" y="4269"/>
                <a:ext cx="1223" cy="1900"/>
              </a:xfrm>
              <a:prstGeom prst="rect">
                <a:avLst/>
              </a:prstGeom>
              <a:noFill/>
            </p:spPr>
          </p:pic>
          <p:pic>
            <p:nvPicPr>
              <p:cNvPr id="18" name="Picture 17"/>
              <p:cNvPicPr>
                <a:picLocks noChangeAspect="1" noChangeArrowheads="1"/>
              </p:cNvPicPr>
              <p:nvPr/>
            </p:nvPicPr>
            <p:blipFill>
              <a:blip r:embed="rId4" cstate="print"/>
              <a:srcRect/>
              <a:stretch>
                <a:fillRect/>
              </a:stretch>
            </p:blipFill>
            <p:spPr bwMode="auto">
              <a:xfrm>
                <a:off x="-3280" y="10259"/>
                <a:ext cx="2048" cy="1983"/>
              </a:xfrm>
              <a:prstGeom prst="rect">
                <a:avLst/>
              </a:prstGeom>
              <a:noFill/>
            </p:spPr>
          </p:pic>
          <p:pic>
            <p:nvPicPr>
              <p:cNvPr id="19" name="Picture 18"/>
              <p:cNvPicPr>
                <a:picLocks noChangeAspect="1" noChangeArrowheads="1"/>
              </p:cNvPicPr>
              <p:nvPr/>
            </p:nvPicPr>
            <p:blipFill>
              <a:blip r:embed="rId5" cstate="print"/>
              <a:srcRect t="4661"/>
              <a:stretch>
                <a:fillRect/>
              </a:stretch>
            </p:blipFill>
            <p:spPr bwMode="auto">
              <a:xfrm>
                <a:off x="14617" y="1493"/>
                <a:ext cx="1223" cy="1552"/>
              </a:xfrm>
              <a:prstGeom prst="rect">
                <a:avLst/>
              </a:prstGeom>
              <a:noFill/>
            </p:spPr>
          </p:pic>
          <p:pic>
            <p:nvPicPr>
              <p:cNvPr id="20" name="Picture 19"/>
              <p:cNvPicPr>
                <a:picLocks noChangeAspect="1" noChangeArrowheads="1"/>
              </p:cNvPicPr>
              <p:nvPr/>
            </p:nvPicPr>
            <p:blipFill>
              <a:blip r:embed="rId4" cstate="print"/>
              <a:srcRect/>
              <a:stretch>
                <a:fillRect/>
              </a:stretch>
            </p:blipFill>
            <p:spPr bwMode="auto">
              <a:xfrm>
                <a:off x="-3280" y="1493"/>
                <a:ext cx="2048" cy="1552"/>
              </a:xfrm>
              <a:prstGeom prst="rect">
                <a:avLst/>
              </a:prstGeom>
              <a:noFill/>
            </p:spPr>
          </p:pic>
          <p:pic>
            <p:nvPicPr>
              <p:cNvPr id="21" name="Picture 20"/>
              <p:cNvPicPr>
                <a:picLocks noChangeAspect="1" noChangeArrowheads="1"/>
              </p:cNvPicPr>
              <p:nvPr/>
            </p:nvPicPr>
            <p:blipFill>
              <a:blip r:embed="rId4" cstate="print"/>
              <a:srcRect/>
              <a:stretch>
                <a:fillRect/>
              </a:stretch>
            </p:blipFill>
            <p:spPr bwMode="auto">
              <a:xfrm>
                <a:off x="885" y="1493"/>
                <a:ext cx="2048" cy="1552"/>
              </a:xfrm>
              <a:prstGeom prst="rect">
                <a:avLst/>
              </a:prstGeom>
              <a:noFill/>
            </p:spPr>
          </p:pic>
          <p:pic>
            <p:nvPicPr>
              <p:cNvPr id="22" name="Picture 21"/>
              <p:cNvPicPr>
                <a:picLocks noChangeAspect="1" noChangeArrowheads="1"/>
              </p:cNvPicPr>
              <p:nvPr/>
            </p:nvPicPr>
            <p:blipFill>
              <a:blip r:embed="rId5" cstate="print"/>
              <a:srcRect t="4661"/>
              <a:stretch>
                <a:fillRect/>
              </a:stretch>
            </p:blipFill>
            <p:spPr bwMode="auto">
              <a:xfrm>
                <a:off x="8116" y="1493"/>
                <a:ext cx="1223" cy="1552"/>
              </a:xfrm>
              <a:prstGeom prst="rect">
                <a:avLst/>
              </a:prstGeom>
              <a:noFill/>
            </p:spPr>
          </p:pic>
        </p:grpSp>
        <p:pic>
          <p:nvPicPr>
            <p:cNvPr id="11" name="Picture 10" descr="1.jpg"/>
            <p:cNvPicPr>
              <a:picLocks noChangeAspect="1"/>
            </p:cNvPicPr>
            <p:nvPr/>
          </p:nvPicPr>
          <p:blipFill>
            <a:blip r:embed="rId6" cstate="print"/>
            <a:stretch>
              <a:fillRect/>
            </a:stretch>
          </p:blipFill>
          <p:spPr>
            <a:xfrm>
              <a:off x="8166101" y="946150"/>
              <a:ext cx="990600" cy="1614126"/>
            </a:xfrm>
            <a:prstGeom prst="rect">
              <a:avLst/>
            </a:prstGeom>
          </p:spPr>
        </p:pic>
        <p:pic>
          <p:nvPicPr>
            <p:cNvPr id="12" name="Picture 11" descr="2.jpg"/>
            <p:cNvPicPr>
              <a:picLocks noChangeAspect="1"/>
            </p:cNvPicPr>
            <p:nvPr/>
          </p:nvPicPr>
          <p:blipFill>
            <a:blip r:embed="rId7" cstate="print"/>
            <a:srcRect t="8182" r="39937"/>
            <a:stretch>
              <a:fillRect/>
            </a:stretch>
          </p:blipFill>
          <p:spPr>
            <a:xfrm>
              <a:off x="7155544" y="2571750"/>
              <a:ext cx="1019175" cy="1039764"/>
            </a:xfrm>
            <a:prstGeom prst="rect">
              <a:avLst/>
            </a:prstGeom>
          </p:spPr>
        </p:pic>
        <p:pic>
          <p:nvPicPr>
            <p:cNvPr id="13" name="Picture 12" descr="3.jpg"/>
            <p:cNvPicPr>
              <a:picLocks noChangeAspect="1"/>
            </p:cNvPicPr>
            <p:nvPr/>
          </p:nvPicPr>
          <p:blipFill>
            <a:blip r:embed="rId8" cstate="print"/>
            <a:srcRect l="3822" t="2724" b="11021"/>
            <a:stretch>
              <a:fillRect/>
            </a:stretch>
          </p:blipFill>
          <p:spPr>
            <a:xfrm>
              <a:off x="586740" y="2899410"/>
              <a:ext cx="2514302" cy="1501140"/>
            </a:xfrm>
            <a:prstGeom prst="rect">
              <a:avLst/>
            </a:prstGeom>
          </p:spPr>
        </p:pic>
      </p:grpSp>
    </p:spTree>
    <p:extLst>
      <p:ext uri="{BB962C8B-B14F-4D97-AF65-F5344CB8AC3E}">
        <p14:creationId xmlns:p14="http://schemas.microsoft.com/office/powerpoint/2010/main" val="1134242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2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144"/>
            <a:ext cx="12192000" cy="6843712"/>
          </a:xfrm>
          <a:prstGeom prst="rect">
            <a:avLst/>
          </a:prstGeom>
        </p:spPr>
      </p:pic>
      <p:sp>
        <p:nvSpPr>
          <p:cNvPr id="2" name="Title 1"/>
          <p:cNvSpPr>
            <a:spLocks noGrp="1"/>
          </p:cNvSpPr>
          <p:nvPr>
            <p:ph type="title" hasCustomPrompt="1"/>
          </p:nvPr>
        </p:nvSpPr>
        <p:spPr>
          <a:xfrm>
            <a:off x="304802" y="2747963"/>
            <a:ext cx="11584516" cy="1362075"/>
          </a:xfrm>
        </p:spPr>
        <p:txBody>
          <a:bodyPr anchor="ctr">
            <a:normAutofit/>
          </a:bodyPr>
          <a:lstStyle>
            <a:lvl1pPr algn="ctr">
              <a:defRPr sz="5333" b="0" cap="none">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960024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4799" y="1119266"/>
            <a:ext cx="5711252" cy="4976735"/>
          </a:xfr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65957" y="1119266"/>
            <a:ext cx="5711252" cy="4976735"/>
          </a:xfr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4E5C76-85CA-4AAE-91A3-1613F2B458C7}" type="datetime1">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12CAC8-5AB6-4C28-B055-AF7B5F45997B}" type="slidenum">
              <a:rPr lang="en-US" smtClean="0"/>
              <a:t>‹#›</a:t>
            </a:fld>
            <a:endParaRPr lang="en-US"/>
          </a:p>
        </p:txBody>
      </p:sp>
    </p:spTree>
    <p:extLst>
      <p:ext uri="{BB962C8B-B14F-4D97-AF65-F5344CB8AC3E}">
        <p14:creationId xmlns:p14="http://schemas.microsoft.com/office/powerpoint/2010/main" val="3021047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798" y="1119265"/>
            <a:ext cx="5691717" cy="639763"/>
          </a:xfrm>
        </p:spPr>
        <p:txBody>
          <a:bodyPr anchor="b">
            <a:normAutofit/>
          </a:bodyPr>
          <a:lstStyle>
            <a:lvl1pPr marL="0" indent="0">
              <a:buNone/>
              <a:defRPr sz="2667" b="1">
                <a:solidFill>
                  <a:schemeClr val="accent5"/>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304800" y="1828801"/>
            <a:ext cx="5691717" cy="4267200"/>
          </a:xfrm>
        </p:spPr>
        <p:txBody>
          <a:bodyPr>
            <a:normAutofit/>
          </a:bodyPr>
          <a:lstStyle>
            <a:lvl1pPr>
              <a:defRPr sz="2400"/>
            </a:lvl1pPr>
            <a:lvl2pPr>
              <a:defRPr sz="2133"/>
            </a:lvl2pPr>
            <a:lvl3pPr>
              <a:defRPr sz="1867"/>
            </a:lvl3pPr>
            <a:lvl4pPr>
              <a:defRPr sz="1600"/>
            </a:lvl4pPr>
            <a:lvl5pPr>
              <a:defRPr sz="1600"/>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9" y="1119265"/>
            <a:ext cx="5695948" cy="639763"/>
          </a:xfrm>
        </p:spPr>
        <p:txBody>
          <a:bodyPr anchor="b">
            <a:normAutofit/>
          </a:bodyPr>
          <a:lstStyle>
            <a:lvl1pPr marL="0" indent="0">
              <a:buNone/>
              <a:defRPr sz="2667" b="1">
                <a:solidFill>
                  <a:schemeClr val="accent5"/>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1" y="1828801"/>
            <a:ext cx="5695948" cy="4267200"/>
          </a:xfrm>
        </p:spPr>
        <p:txBody>
          <a:bodyPr>
            <a:normAutofit/>
          </a:bodyPr>
          <a:lstStyle>
            <a:lvl1pPr>
              <a:defRPr sz="2400"/>
            </a:lvl1pPr>
            <a:lvl2pPr>
              <a:defRPr sz="2133"/>
            </a:lvl2pPr>
            <a:lvl3pPr>
              <a:defRPr sz="1867"/>
            </a:lvl3pPr>
            <a:lvl4pPr>
              <a:defRPr sz="1600"/>
            </a:lvl4pPr>
            <a:lvl5pPr>
              <a:defRPr sz="1600"/>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C9FC84-2086-4489-85DA-E96E2792C68D}" type="datetime1">
              <a:rPr lang="en-US" smtClean="0"/>
              <a:t>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12CAC8-5AB6-4C28-B055-AF7B5F45997B}" type="slidenum">
              <a:rPr lang="en-US" smtClean="0"/>
              <a:t>‹#›</a:t>
            </a:fld>
            <a:endParaRPr lang="en-US"/>
          </a:p>
        </p:txBody>
      </p:sp>
    </p:spTree>
    <p:extLst>
      <p:ext uri="{BB962C8B-B14F-4D97-AF65-F5344CB8AC3E}">
        <p14:creationId xmlns:p14="http://schemas.microsoft.com/office/powerpoint/2010/main" val="2001289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2C6D6A-7982-4411-B84D-425FFE7F2019}" type="datetime1">
              <a:rPr lang="en-US" smtClean="0"/>
              <a:t>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12CAC8-5AB6-4C28-B055-AF7B5F45997B}" type="slidenum">
              <a:rPr lang="en-US" smtClean="0"/>
              <a:t>‹#›</a:t>
            </a:fld>
            <a:endParaRPr lang="en-US"/>
          </a:p>
        </p:txBody>
      </p:sp>
    </p:spTree>
    <p:extLst>
      <p:ext uri="{BB962C8B-B14F-4D97-AF65-F5344CB8AC3E}">
        <p14:creationId xmlns:p14="http://schemas.microsoft.com/office/powerpoint/2010/main" val="2332551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7FAF56-D970-4E2F-9F91-A47536EB4561}" type="datetime1">
              <a:rPr lang="en-US" smtClean="0"/>
              <a:t>11/3/2020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12CAC8-5AB6-4C28-B055-AF7B5F45997B}" type="slidenum">
              <a:rPr lang="en-US" smtClean="0"/>
              <a:t>‹#›</a:t>
            </a:fld>
            <a:endParaRPr lang="en-US"/>
          </a:p>
        </p:txBody>
      </p:sp>
    </p:spTree>
    <p:extLst>
      <p:ext uri="{BB962C8B-B14F-4D97-AF65-F5344CB8AC3E}">
        <p14:creationId xmlns:p14="http://schemas.microsoft.com/office/powerpoint/2010/main" val="2191662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16.png"/><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1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2" cstate="print">
            <a:extLst>
              <a:ext uri="{28A0092B-C50C-407E-A947-70E740481C1C}">
                <a14:useLocalDpi xmlns:a14="http://schemas.microsoft.com/office/drawing/2010/main" val="0"/>
              </a:ext>
            </a:extLst>
          </a:blip>
          <a:srcRect t="91913"/>
          <a:stretch/>
        </p:blipFill>
        <p:spPr>
          <a:xfrm>
            <a:off x="2" y="6248400"/>
            <a:ext cx="12191999" cy="609600"/>
          </a:xfrm>
          <a:prstGeom prst="rect">
            <a:avLst/>
          </a:prstGeom>
        </p:spPr>
      </p:pic>
      <p:sp>
        <p:nvSpPr>
          <p:cNvPr id="2" name="Title Placeholder 1"/>
          <p:cNvSpPr>
            <a:spLocks noGrp="1"/>
          </p:cNvSpPr>
          <p:nvPr>
            <p:ph type="title"/>
          </p:nvPr>
        </p:nvSpPr>
        <p:spPr>
          <a:xfrm>
            <a:off x="309800" y="194691"/>
            <a:ext cx="11579517" cy="7084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309800" y="1106776"/>
            <a:ext cx="11579517" cy="4989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0" y="6424171"/>
            <a:ext cx="2844800" cy="365125"/>
          </a:xfrm>
          <a:prstGeom prst="rect">
            <a:avLst/>
          </a:prstGeom>
        </p:spPr>
        <p:txBody>
          <a:bodyPr vert="horz" lIns="91440" tIns="45720" rIns="91440" bIns="45720" rtlCol="0" anchor="ctr"/>
          <a:lstStyle>
            <a:lvl1pPr algn="ctr">
              <a:defRPr sz="1333">
                <a:solidFill>
                  <a:schemeClr val="bg1"/>
                </a:solidFill>
                <a:latin typeface="Arial" pitchFamily="34" charset="0"/>
                <a:cs typeface="Arial" pitchFamily="34" charset="0"/>
              </a:defRPr>
            </a:lvl1pPr>
          </a:lstStyle>
          <a:p>
            <a:fld id="{9CFA46A0-FEF8-411D-96D8-2030CC944885}" type="datetime1">
              <a:rPr lang="en-US" smtClean="0"/>
              <a:t>11/3/2020</a:t>
            </a:fld>
            <a:endParaRPr lang="en-US"/>
          </a:p>
        </p:txBody>
      </p:sp>
      <p:sp>
        <p:nvSpPr>
          <p:cNvPr id="5" name="Footer Placeholder 4"/>
          <p:cNvSpPr>
            <a:spLocks noGrp="1"/>
          </p:cNvSpPr>
          <p:nvPr>
            <p:ph type="ftr" sz="quarter" idx="3"/>
          </p:nvPr>
        </p:nvSpPr>
        <p:spPr>
          <a:xfrm>
            <a:off x="7416802" y="52654"/>
            <a:ext cx="3556087" cy="242054"/>
          </a:xfrm>
          <a:prstGeom prst="rect">
            <a:avLst/>
          </a:prstGeom>
        </p:spPr>
        <p:txBody>
          <a:bodyPr vert="horz" wrap="square" lIns="18288" tIns="18288" rIns="18288" bIns="18288" rtlCol="0" anchor="ctr">
            <a:spAutoFit/>
          </a:bodyPr>
          <a:lstStyle>
            <a:lvl1pPr algn="r">
              <a:defRPr sz="1333" b="1">
                <a:solidFill>
                  <a:schemeClr val="tx1"/>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11444193" y="52654"/>
            <a:ext cx="246927" cy="242054"/>
          </a:xfrm>
          <a:prstGeom prst="rect">
            <a:avLst/>
          </a:prstGeom>
        </p:spPr>
        <p:txBody>
          <a:bodyPr vert="horz" wrap="none" lIns="18288" tIns="18288" rIns="18288" bIns="18288" rtlCol="0" anchor="ctr">
            <a:spAutoFit/>
          </a:bodyPr>
          <a:lstStyle>
            <a:lvl1pPr algn="ctr">
              <a:defRPr sz="1333" b="1">
                <a:solidFill>
                  <a:schemeClr val="tx1"/>
                </a:solidFill>
                <a:latin typeface="Arial" pitchFamily="34" charset="0"/>
                <a:cs typeface="Arial" pitchFamily="34" charset="0"/>
              </a:defRPr>
            </a:lvl1pPr>
          </a:lstStyle>
          <a:p>
            <a:fld id="{F312CAC8-5AB6-4C28-B055-AF7B5F45997B}" type="slidenum">
              <a:rPr lang="en-US" smtClean="0"/>
              <a:t>‹#›</a:t>
            </a:fld>
            <a:endParaRPr lang="en-US"/>
          </a:p>
        </p:txBody>
      </p:sp>
      <p:sp>
        <p:nvSpPr>
          <p:cNvPr id="8" name="Rectangle 7"/>
          <p:cNvSpPr/>
          <p:nvPr/>
        </p:nvSpPr>
        <p:spPr>
          <a:xfrm>
            <a:off x="497418" y="1"/>
            <a:ext cx="1468967" cy="194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itchFamily="34" charset="0"/>
            </a:endParaRPr>
          </a:p>
        </p:txBody>
      </p:sp>
      <p:cxnSp>
        <p:nvCxnSpPr>
          <p:cNvPr id="10" name="Straight Connector 9"/>
          <p:cNvCxnSpPr/>
          <p:nvPr/>
        </p:nvCxnSpPr>
        <p:spPr>
          <a:xfrm>
            <a:off x="11205595" y="108054"/>
            <a:ext cx="0" cy="1312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730166" y="6382534"/>
            <a:ext cx="1132303" cy="418052"/>
          </a:xfrm>
          <a:prstGeom prst="rect">
            <a:avLst/>
          </a:prstGeom>
        </p:spPr>
      </p:pic>
    </p:spTree>
    <p:extLst>
      <p:ext uri="{BB962C8B-B14F-4D97-AF65-F5344CB8AC3E}">
        <p14:creationId xmlns:p14="http://schemas.microsoft.com/office/powerpoint/2010/main" val="28368637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89" r:id="rId10"/>
  </p:sldLayoutIdLst>
  <p:hf hdr="0" ftr="0" dt="0"/>
  <p:txStyles>
    <p:titleStyle>
      <a:lvl1pPr algn="l" defTabSz="1219170" rtl="0" eaLnBrk="1" latinLnBrk="0" hangingPunct="1">
        <a:lnSpc>
          <a:spcPct val="90000"/>
        </a:lnSpc>
        <a:spcBef>
          <a:spcPct val="0"/>
        </a:spcBef>
        <a:buNone/>
        <a:defRPr sz="3333" b="1" kern="1200">
          <a:solidFill>
            <a:schemeClr val="accent1"/>
          </a:solidFill>
          <a:latin typeface="Arial" pitchFamily="34" charset="0"/>
          <a:ea typeface="+mj-ea"/>
          <a:cs typeface="Arial" pitchFamily="34" charset="0"/>
        </a:defRPr>
      </a:lvl1pPr>
    </p:titleStyle>
    <p:bodyStyle>
      <a:lvl1pPr marL="309026" indent="-309026" algn="l" defTabSz="1219170" rtl="0" eaLnBrk="1" latinLnBrk="0" hangingPunct="1">
        <a:lnSpc>
          <a:spcPct val="110000"/>
        </a:lnSpc>
        <a:spcBef>
          <a:spcPts val="800"/>
        </a:spcBef>
        <a:spcAft>
          <a:spcPts val="800"/>
        </a:spcAft>
        <a:buClr>
          <a:schemeClr val="accent1"/>
        </a:buClr>
        <a:buFont typeface="Arial" pitchFamily="34" charset="0"/>
        <a:buChar char="•"/>
        <a:defRPr sz="2400" kern="1200">
          <a:solidFill>
            <a:schemeClr val="tx1"/>
          </a:solidFill>
          <a:latin typeface="Arial" pitchFamily="34" charset="0"/>
          <a:ea typeface="+mn-ea"/>
          <a:cs typeface="Arial" pitchFamily="34" charset="0"/>
        </a:defRPr>
      </a:lvl1pPr>
      <a:lvl2pPr marL="609585" indent="-300559" algn="l" defTabSz="1219170" rtl="0" eaLnBrk="1" latinLnBrk="0" hangingPunct="1">
        <a:lnSpc>
          <a:spcPct val="110000"/>
        </a:lnSpc>
        <a:spcBef>
          <a:spcPts val="800"/>
        </a:spcBef>
        <a:spcAft>
          <a:spcPts val="800"/>
        </a:spcAft>
        <a:buClr>
          <a:schemeClr val="accent1"/>
        </a:buClr>
        <a:buFont typeface="Arial" pitchFamily="34" charset="0"/>
        <a:buChar char="–"/>
        <a:defRPr sz="2133" kern="1200">
          <a:solidFill>
            <a:schemeClr val="tx1"/>
          </a:solidFill>
          <a:latin typeface="Arial" pitchFamily="34" charset="0"/>
          <a:ea typeface="+mn-ea"/>
          <a:cs typeface="Arial" pitchFamily="34" charset="0"/>
        </a:defRPr>
      </a:lvl2pPr>
      <a:lvl3pPr marL="918610" indent="-309026" algn="l" defTabSz="1219170" rtl="0" eaLnBrk="1" latinLnBrk="0" hangingPunct="1">
        <a:lnSpc>
          <a:spcPct val="110000"/>
        </a:lnSpc>
        <a:spcBef>
          <a:spcPts val="800"/>
        </a:spcBef>
        <a:spcAft>
          <a:spcPts val="800"/>
        </a:spcAft>
        <a:buClr>
          <a:schemeClr val="accent1"/>
        </a:buClr>
        <a:buFont typeface="Arial" pitchFamily="34" charset="0"/>
        <a:buChar char="•"/>
        <a:defRPr sz="1867" kern="1200">
          <a:solidFill>
            <a:schemeClr val="tx1"/>
          </a:solidFill>
          <a:latin typeface="Arial" pitchFamily="34" charset="0"/>
          <a:ea typeface="+mn-ea"/>
          <a:cs typeface="Arial" pitchFamily="34" charset="0"/>
        </a:defRPr>
      </a:lvl3pPr>
      <a:lvl4pPr marL="1219170" indent="-230712" algn="l" defTabSz="1219170" rtl="0" eaLnBrk="1" latinLnBrk="0" hangingPunct="1">
        <a:lnSpc>
          <a:spcPct val="110000"/>
        </a:lnSpc>
        <a:spcBef>
          <a:spcPts val="800"/>
        </a:spcBef>
        <a:spcAft>
          <a:spcPts val="8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4pPr>
      <a:lvl5pPr marL="1449881" indent="-230712" algn="l" defTabSz="1219170" rtl="0" eaLnBrk="1" latinLnBrk="0" hangingPunct="1">
        <a:lnSpc>
          <a:spcPct val="110000"/>
        </a:lnSpc>
        <a:spcBef>
          <a:spcPts val="800"/>
        </a:spcBef>
        <a:spcAft>
          <a:spcPts val="8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3" cstate="print">
            <a:extLst>
              <a:ext uri="{28A0092B-C50C-407E-A947-70E740481C1C}">
                <a14:useLocalDpi xmlns:a14="http://schemas.microsoft.com/office/drawing/2010/main" val="0"/>
              </a:ext>
            </a:extLst>
          </a:blip>
          <a:srcRect t="91913"/>
          <a:stretch/>
        </p:blipFill>
        <p:spPr>
          <a:xfrm>
            <a:off x="3" y="6248400"/>
            <a:ext cx="12191999" cy="609600"/>
          </a:xfrm>
          <a:prstGeom prst="rect">
            <a:avLst/>
          </a:prstGeom>
        </p:spPr>
      </p:pic>
      <p:sp>
        <p:nvSpPr>
          <p:cNvPr id="2" name="Title Placeholder 1"/>
          <p:cNvSpPr>
            <a:spLocks noGrp="1"/>
          </p:cNvSpPr>
          <p:nvPr>
            <p:ph type="title"/>
          </p:nvPr>
        </p:nvSpPr>
        <p:spPr>
          <a:xfrm>
            <a:off x="309800" y="194691"/>
            <a:ext cx="11579517" cy="7084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309800" y="1106777"/>
            <a:ext cx="11579517" cy="4989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0" y="6424172"/>
            <a:ext cx="2844800" cy="365125"/>
          </a:xfrm>
          <a:prstGeom prst="rect">
            <a:avLst/>
          </a:prstGeom>
        </p:spPr>
        <p:txBody>
          <a:bodyPr vert="horz" lIns="91440" tIns="45720" rIns="91440" bIns="45720" rtlCol="0" anchor="ctr"/>
          <a:lstStyle>
            <a:lvl1pPr algn="ctr">
              <a:defRPr sz="1333">
                <a:solidFill>
                  <a:schemeClr val="bg1"/>
                </a:solidFill>
                <a:latin typeface="Arial" pitchFamily="34" charset="0"/>
                <a:cs typeface="Arial" pitchFamily="34" charset="0"/>
              </a:defRPr>
            </a:lvl1pPr>
          </a:lstStyle>
          <a:p>
            <a:fld id="{3130C67B-7702-44B4-A36C-7E6B884F4AC0}" type="datetime1">
              <a:rPr lang="en-US" smtClean="0">
                <a:solidFill>
                  <a:prstClr val="white"/>
                </a:solidFill>
              </a:rPr>
              <a:t>11/3/2020</a:t>
            </a:fld>
            <a:endParaRPr lang="en-US" dirty="0">
              <a:solidFill>
                <a:prstClr val="white"/>
              </a:solidFill>
            </a:endParaRPr>
          </a:p>
        </p:txBody>
      </p:sp>
      <p:sp>
        <p:nvSpPr>
          <p:cNvPr id="5" name="Footer Placeholder 4"/>
          <p:cNvSpPr>
            <a:spLocks noGrp="1"/>
          </p:cNvSpPr>
          <p:nvPr>
            <p:ph type="ftr" sz="quarter" idx="3"/>
          </p:nvPr>
        </p:nvSpPr>
        <p:spPr>
          <a:xfrm>
            <a:off x="7416803" y="52654"/>
            <a:ext cx="3556087" cy="242054"/>
          </a:xfrm>
          <a:prstGeom prst="rect">
            <a:avLst/>
          </a:prstGeom>
        </p:spPr>
        <p:txBody>
          <a:bodyPr vert="horz" wrap="square" lIns="18288" tIns="18288" rIns="18288" bIns="18288" rtlCol="0" anchor="ctr">
            <a:spAutoFit/>
          </a:bodyPr>
          <a:lstStyle>
            <a:lvl1pPr algn="r">
              <a:defRPr sz="1333" b="1">
                <a:solidFill>
                  <a:schemeClr val="tx1"/>
                </a:solidFill>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4"/>
          </p:nvPr>
        </p:nvSpPr>
        <p:spPr>
          <a:xfrm>
            <a:off x="11444194" y="52654"/>
            <a:ext cx="246927" cy="242054"/>
          </a:xfrm>
          <a:prstGeom prst="rect">
            <a:avLst/>
          </a:prstGeom>
        </p:spPr>
        <p:txBody>
          <a:bodyPr vert="horz" wrap="none" lIns="18288" tIns="18288" rIns="18288" bIns="18288" rtlCol="0" anchor="ctr">
            <a:spAutoFit/>
          </a:bodyPr>
          <a:lstStyle>
            <a:lvl1pPr algn="ctr">
              <a:defRPr sz="1333" b="1">
                <a:solidFill>
                  <a:schemeClr val="tx1"/>
                </a:solidFill>
                <a:latin typeface="Arial" pitchFamily="34" charset="0"/>
                <a:cs typeface="Arial" pitchFamily="34" charset="0"/>
              </a:defRPr>
            </a:lvl1pPr>
          </a:lstStyle>
          <a:p>
            <a:fld id="{14D65173-87C9-47C0-A890-7AD8E2754265}" type="slidenum">
              <a:rPr lang="en-US" smtClean="0">
                <a:solidFill>
                  <a:prstClr val="black"/>
                </a:solidFill>
              </a:rPr>
              <a:pPr/>
              <a:t>‹#›</a:t>
            </a:fld>
            <a:endParaRPr lang="en-US" dirty="0">
              <a:solidFill>
                <a:prstClr val="black"/>
              </a:solidFill>
            </a:endParaRPr>
          </a:p>
        </p:txBody>
      </p:sp>
      <p:sp>
        <p:nvSpPr>
          <p:cNvPr id="8" name="Rectangle 7"/>
          <p:cNvSpPr/>
          <p:nvPr/>
        </p:nvSpPr>
        <p:spPr>
          <a:xfrm>
            <a:off x="497419" y="1"/>
            <a:ext cx="1468967" cy="194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latin typeface="Arial" pitchFamily="34" charset="0"/>
            </a:endParaRPr>
          </a:p>
        </p:txBody>
      </p:sp>
      <p:cxnSp>
        <p:nvCxnSpPr>
          <p:cNvPr id="10" name="Straight Connector 9"/>
          <p:cNvCxnSpPr/>
          <p:nvPr/>
        </p:nvCxnSpPr>
        <p:spPr>
          <a:xfrm>
            <a:off x="11205595" y="108055"/>
            <a:ext cx="0" cy="1312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432800" y="6395992"/>
            <a:ext cx="3267456" cy="401181"/>
          </a:xfrm>
          <a:prstGeom prst="rect">
            <a:avLst/>
          </a:prstGeom>
        </p:spPr>
      </p:pic>
      <p:sp>
        <p:nvSpPr>
          <p:cNvPr id="14" name="TextBox 13"/>
          <p:cNvSpPr txBox="1"/>
          <p:nvPr/>
        </p:nvSpPr>
        <p:spPr>
          <a:xfrm>
            <a:off x="314859" y="6347827"/>
            <a:ext cx="2844800" cy="461665"/>
          </a:xfrm>
          <a:prstGeom prst="rect">
            <a:avLst/>
          </a:prstGeom>
          <a:noFill/>
        </p:spPr>
        <p:txBody>
          <a:bodyPr wrap="square" rtlCol="0">
            <a:spAutoFit/>
          </a:bodyPr>
          <a:lstStyle/>
          <a:p>
            <a:r>
              <a:rPr lang="en-US" sz="2400" dirty="0">
                <a:solidFill>
                  <a:prstClr val="white"/>
                </a:solidFill>
                <a:latin typeface="Arial" pitchFamily="34" charset="0"/>
                <a:cs typeface="Arial" pitchFamily="34" charset="0"/>
              </a:rPr>
              <a:t>Insurance Practice</a:t>
            </a:r>
          </a:p>
        </p:txBody>
      </p:sp>
      <p:pic>
        <p:nvPicPr>
          <p:cNvPr id="12" name="Picture 11"/>
          <p:cNvPicPr>
            <a:picLocks noChangeAspect="1"/>
          </p:cNvPicPr>
          <p:nvPr userDrawn="1"/>
        </p:nvPicPr>
        <p:blipFill rotWithShape="1">
          <a:blip r:embed="rId15" cstate="print">
            <a:extLst>
              <a:ext uri="{28A0092B-C50C-407E-A947-70E740481C1C}">
                <a14:useLocalDpi xmlns:a14="http://schemas.microsoft.com/office/drawing/2010/main" val="0"/>
              </a:ext>
            </a:extLst>
          </a:blip>
          <a:srcRect/>
          <a:stretch/>
        </p:blipFill>
        <p:spPr>
          <a:xfrm>
            <a:off x="2" y="6248400"/>
            <a:ext cx="12191999" cy="609600"/>
          </a:xfrm>
          <a:prstGeom prst="rect">
            <a:avLst/>
          </a:prstGeom>
        </p:spPr>
      </p:pic>
      <p:sp>
        <p:nvSpPr>
          <p:cNvPr id="15" name="Rectangle 14"/>
          <p:cNvSpPr/>
          <p:nvPr userDrawn="1"/>
        </p:nvSpPr>
        <p:spPr>
          <a:xfrm>
            <a:off x="766234" y="1"/>
            <a:ext cx="1468967" cy="194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latin typeface="Arial" pitchFamily="34" charset="0"/>
            </a:endParaRPr>
          </a:p>
        </p:txBody>
      </p:sp>
      <p:cxnSp>
        <p:nvCxnSpPr>
          <p:cNvPr id="16" name="Straight Connector 15"/>
          <p:cNvCxnSpPr/>
          <p:nvPr userDrawn="1"/>
        </p:nvCxnSpPr>
        <p:spPr>
          <a:xfrm>
            <a:off x="11205595" y="108054"/>
            <a:ext cx="0" cy="1312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620000" y="6347827"/>
            <a:ext cx="4470400" cy="548880"/>
          </a:xfrm>
          <a:prstGeom prst="rect">
            <a:avLst/>
          </a:prstGeom>
        </p:spPr>
      </p:pic>
    </p:spTree>
    <p:extLst>
      <p:ext uri="{BB962C8B-B14F-4D97-AF65-F5344CB8AC3E}">
        <p14:creationId xmlns:p14="http://schemas.microsoft.com/office/powerpoint/2010/main" val="405744943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defTabSz="1219140" rtl="0" eaLnBrk="1" latinLnBrk="0" hangingPunct="1">
        <a:lnSpc>
          <a:spcPct val="90000"/>
        </a:lnSpc>
        <a:spcBef>
          <a:spcPct val="0"/>
        </a:spcBef>
        <a:buNone/>
        <a:defRPr sz="3333" b="1" kern="1200">
          <a:solidFill>
            <a:schemeClr val="accent1"/>
          </a:solidFill>
          <a:latin typeface="Arial" pitchFamily="34" charset="0"/>
          <a:ea typeface="+mj-ea"/>
          <a:cs typeface="Arial" pitchFamily="34" charset="0"/>
        </a:defRPr>
      </a:lvl1pPr>
    </p:titleStyle>
    <p:bodyStyle>
      <a:lvl1pPr marL="309019" indent="-309019" algn="l" defTabSz="1219140" rtl="0" eaLnBrk="1" latinLnBrk="0" hangingPunct="1">
        <a:lnSpc>
          <a:spcPct val="110000"/>
        </a:lnSpc>
        <a:spcBef>
          <a:spcPts val="800"/>
        </a:spcBef>
        <a:spcAft>
          <a:spcPts val="800"/>
        </a:spcAft>
        <a:buClr>
          <a:schemeClr val="accent1"/>
        </a:buClr>
        <a:buFont typeface="Arial" pitchFamily="34" charset="0"/>
        <a:buChar char="•"/>
        <a:defRPr sz="2400" kern="1200">
          <a:solidFill>
            <a:schemeClr val="tx1"/>
          </a:solidFill>
          <a:latin typeface="Arial" pitchFamily="34" charset="0"/>
          <a:ea typeface="+mn-ea"/>
          <a:cs typeface="Arial" pitchFamily="34" charset="0"/>
        </a:defRPr>
      </a:lvl1pPr>
      <a:lvl2pPr marL="609570" indent="-300551" algn="l" defTabSz="1219140" rtl="0" eaLnBrk="1" latinLnBrk="0" hangingPunct="1">
        <a:lnSpc>
          <a:spcPct val="110000"/>
        </a:lnSpc>
        <a:spcBef>
          <a:spcPts val="800"/>
        </a:spcBef>
        <a:spcAft>
          <a:spcPts val="800"/>
        </a:spcAft>
        <a:buClr>
          <a:schemeClr val="accent1"/>
        </a:buClr>
        <a:buFont typeface="Arial" pitchFamily="34" charset="0"/>
        <a:buChar char="–"/>
        <a:defRPr sz="2133" kern="1200">
          <a:solidFill>
            <a:schemeClr val="tx1"/>
          </a:solidFill>
          <a:latin typeface="Arial" pitchFamily="34" charset="0"/>
          <a:ea typeface="+mn-ea"/>
          <a:cs typeface="Arial" pitchFamily="34" charset="0"/>
        </a:defRPr>
      </a:lvl2pPr>
      <a:lvl3pPr marL="918588" indent="-309019" algn="l" defTabSz="1219140" rtl="0" eaLnBrk="1" latinLnBrk="0" hangingPunct="1">
        <a:lnSpc>
          <a:spcPct val="110000"/>
        </a:lnSpc>
        <a:spcBef>
          <a:spcPts val="800"/>
        </a:spcBef>
        <a:spcAft>
          <a:spcPts val="800"/>
        </a:spcAft>
        <a:buClr>
          <a:schemeClr val="accent1"/>
        </a:buClr>
        <a:buFont typeface="Arial" pitchFamily="34" charset="0"/>
        <a:buChar char="•"/>
        <a:defRPr sz="1867" kern="1200">
          <a:solidFill>
            <a:schemeClr val="tx1"/>
          </a:solidFill>
          <a:latin typeface="Arial" pitchFamily="34" charset="0"/>
          <a:ea typeface="+mn-ea"/>
          <a:cs typeface="Arial" pitchFamily="34" charset="0"/>
        </a:defRPr>
      </a:lvl3pPr>
      <a:lvl4pPr marL="1219140" indent="-230706" algn="l" defTabSz="1219140" rtl="0" eaLnBrk="1" latinLnBrk="0" hangingPunct="1">
        <a:lnSpc>
          <a:spcPct val="110000"/>
        </a:lnSpc>
        <a:spcBef>
          <a:spcPts val="800"/>
        </a:spcBef>
        <a:spcAft>
          <a:spcPts val="8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4pPr>
      <a:lvl5pPr marL="1449845" indent="-230706" algn="l" defTabSz="1219140" rtl="0" eaLnBrk="1" latinLnBrk="0" hangingPunct="1">
        <a:lnSpc>
          <a:spcPct val="110000"/>
        </a:lnSpc>
        <a:spcBef>
          <a:spcPts val="800"/>
        </a:spcBef>
        <a:spcAft>
          <a:spcPts val="8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5pPr>
      <a:lvl6pPr marL="335263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jpe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11.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jpe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JPG"/><Relationship Id="rId4" Type="http://schemas.openxmlformats.org/officeDocument/2006/relationships/image" Target="../media/image5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2"/>
          <p:cNvSpPr>
            <a:spLocks noGrp="1"/>
          </p:cNvSpPr>
          <p:nvPr>
            <p:ph type="ctrTitle"/>
          </p:nvPr>
        </p:nvSpPr>
        <p:spPr>
          <a:xfrm>
            <a:off x="374651" y="787400"/>
            <a:ext cx="11402483" cy="609600"/>
          </a:xfrm>
        </p:spPr>
        <p:txBody>
          <a:bodyPr/>
          <a:lstStyle/>
          <a:p>
            <a:pPr eaLnBrk="1" hangingPunct="1"/>
            <a:r>
              <a:rPr lang="en-US" altLang="en-US" sz="3200" dirty="0"/>
              <a:t>VBG Online Digital - Case Study</a:t>
            </a:r>
          </a:p>
        </p:txBody>
      </p:sp>
      <p:sp>
        <p:nvSpPr>
          <p:cNvPr id="4" name="Subtitle 3"/>
          <p:cNvSpPr>
            <a:spLocks noGrp="1"/>
          </p:cNvSpPr>
          <p:nvPr>
            <p:ph type="subTitle" idx="1"/>
          </p:nvPr>
        </p:nvSpPr>
        <p:spPr>
          <a:xfrm>
            <a:off x="374651" y="5880101"/>
            <a:ext cx="1250949" cy="292100"/>
          </a:xfrm>
        </p:spPr>
        <p:txBody>
          <a:bodyPr rtlCol="0">
            <a:normAutofit fontScale="92500" lnSpcReduction="20000"/>
          </a:bodyPr>
          <a:lstStyle/>
          <a:p>
            <a:pPr eaLnBrk="1" fontAlgn="auto" hangingPunct="1">
              <a:defRPr/>
            </a:pPr>
            <a:r>
              <a:rPr lang="en-US" sz="1600" dirty="0"/>
              <a:t>Aug 2020</a:t>
            </a:r>
          </a:p>
        </p:txBody>
      </p:sp>
    </p:spTree>
    <p:extLst>
      <p:ext uri="{BB962C8B-B14F-4D97-AF65-F5344CB8AC3E}">
        <p14:creationId xmlns:p14="http://schemas.microsoft.com/office/powerpoint/2010/main" val="55446370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9A17079C-9F91-47D8-BACC-3F3BF8AB34FD}"/>
              </a:ext>
            </a:extLst>
          </p:cNvPr>
          <p:cNvSpPr>
            <a:spLocks noGrp="1"/>
          </p:cNvSpPr>
          <p:nvPr>
            <p:ph type="sldNum" sz="quarter" idx="12"/>
          </p:nvPr>
        </p:nvSpPr>
        <p:spPr/>
        <p:txBody>
          <a:bodyPr/>
          <a:lstStyle/>
          <a:p>
            <a:fld id="{F312CAC8-5AB6-4C28-B055-AF7B5F45997B}" type="slidenum">
              <a:rPr lang="en-US" smtClean="0"/>
              <a:t>10</a:t>
            </a:fld>
            <a:endParaRPr lang="en-US"/>
          </a:p>
        </p:txBody>
      </p:sp>
      <p:sp>
        <p:nvSpPr>
          <p:cNvPr id="5" name="Slide Number Placeholder 3">
            <a:extLst>
              <a:ext uri="{FF2B5EF4-FFF2-40B4-BE49-F238E27FC236}">
                <a16:creationId xmlns:a16="http://schemas.microsoft.com/office/drawing/2014/main" xmlns="" id="{0D72014A-3C66-4F67-B996-7B45CD16E43D}"/>
              </a:ext>
            </a:extLst>
          </p:cNvPr>
          <p:cNvSpPr txBox="1">
            <a:spLocks/>
          </p:cNvSpPr>
          <p:nvPr/>
        </p:nvSpPr>
        <p:spPr>
          <a:xfrm>
            <a:off x="8458200" y="6419088"/>
            <a:ext cx="228600" cy="228600"/>
          </a:xfrm>
          <a:prstGeom prst="rect">
            <a:avLst/>
          </a:prstGeom>
        </p:spPr>
        <p:txBody>
          <a:bodyPr vert="horz" wrap="none" lIns="18288" tIns="18288" rIns="18288" bIns="18288" rtlCol="0" anchor="ctr">
            <a:spAutoFit/>
          </a:bodyPr>
          <a:lstStyle>
            <a:defPPr>
              <a:defRPr lang="en-US"/>
            </a:defPPr>
            <a:lvl1pPr marL="0" algn="ctr" defTabSz="914400" rtl="0" eaLnBrk="1" latinLnBrk="0" hangingPunct="1">
              <a:defRPr sz="1333" b="1"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12D0507-9F86-7A45-BE8E-43760B9F92AA}" type="slidenum">
              <a:rPr lang="en-US" smtClean="0">
                <a:solidFill>
                  <a:srgbClr val="000000"/>
                </a:solidFill>
                <a:latin typeface="NeueHaasGroteskText Std"/>
              </a:rPr>
              <a:pPr/>
              <a:t>10</a:t>
            </a:fld>
            <a:endParaRPr lang="en-US" dirty="0">
              <a:solidFill>
                <a:srgbClr val="000000"/>
              </a:solidFill>
              <a:latin typeface="NeueHaasGroteskText Std"/>
            </a:endParaRPr>
          </a:p>
        </p:txBody>
      </p:sp>
      <p:sp>
        <p:nvSpPr>
          <p:cNvPr id="6" name="Content Placeholder 2">
            <a:extLst>
              <a:ext uri="{FF2B5EF4-FFF2-40B4-BE49-F238E27FC236}">
                <a16:creationId xmlns:a16="http://schemas.microsoft.com/office/drawing/2014/main" xmlns="" id="{2E3380AD-C4E6-4BA1-BFAC-EEDAC2F7494B}"/>
              </a:ext>
            </a:extLst>
          </p:cNvPr>
          <p:cNvSpPr txBox="1">
            <a:spLocks/>
          </p:cNvSpPr>
          <p:nvPr/>
        </p:nvSpPr>
        <p:spPr>
          <a:xfrm>
            <a:off x="268941" y="423004"/>
            <a:ext cx="4496791" cy="5746021"/>
          </a:xfrm>
          <a:prstGeom prst="rect">
            <a:avLst/>
          </a:prstGeom>
        </p:spPr>
        <p:txBody>
          <a:bodyPr>
            <a:normAutofit/>
          </a:bodyPr>
          <a:lstStyle>
            <a:lvl1pPr marL="309026" indent="-309026" algn="l" defTabSz="1219170" rtl="0" eaLnBrk="1" latinLnBrk="0" hangingPunct="1">
              <a:lnSpc>
                <a:spcPct val="110000"/>
              </a:lnSpc>
              <a:spcBef>
                <a:spcPts val="800"/>
              </a:spcBef>
              <a:spcAft>
                <a:spcPts val="800"/>
              </a:spcAft>
              <a:buClr>
                <a:schemeClr val="accent1"/>
              </a:buClr>
              <a:buFont typeface="Arial" pitchFamily="34" charset="0"/>
              <a:buChar char="•"/>
              <a:defRPr sz="2400" kern="1200">
                <a:solidFill>
                  <a:schemeClr val="tx1"/>
                </a:solidFill>
                <a:latin typeface="Arial" pitchFamily="34" charset="0"/>
                <a:ea typeface="+mn-ea"/>
                <a:cs typeface="Arial" pitchFamily="34" charset="0"/>
              </a:defRPr>
            </a:lvl1pPr>
            <a:lvl2pPr marL="609585" indent="-300559" algn="l" defTabSz="1219170" rtl="0" eaLnBrk="1" latinLnBrk="0" hangingPunct="1">
              <a:lnSpc>
                <a:spcPct val="110000"/>
              </a:lnSpc>
              <a:spcBef>
                <a:spcPts val="800"/>
              </a:spcBef>
              <a:spcAft>
                <a:spcPts val="800"/>
              </a:spcAft>
              <a:buClr>
                <a:schemeClr val="accent1"/>
              </a:buClr>
              <a:buFont typeface="Arial" pitchFamily="34" charset="0"/>
              <a:buChar char="–"/>
              <a:defRPr sz="2133" kern="1200">
                <a:solidFill>
                  <a:schemeClr val="tx1"/>
                </a:solidFill>
                <a:latin typeface="Arial" pitchFamily="34" charset="0"/>
                <a:ea typeface="+mn-ea"/>
                <a:cs typeface="Arial" pitchFamily="34" charset="0"/>
              </a:defRPr>
            </a:lvl2pPr>
            <a:lvl3pPr marL="918610" indent="-309026" algn="l" defTabSz="1219170" rtl="0" eaLnBrk="1" latinLnBrk="0" hangingPunct="1">
              <a:lnSpc>
                <a:spcPct val="110000"/>
              </a:lnSpc>
              <a:spcBef>
                <a:spcPts val="800"/>
              </a:spcBef>
              <a:spcAft>
                <a:spcPts val="800"/>
              </a:spcAft>
              <a:buClr>
                <a:schemeClr val="accent1"/>
              </a:buClr>
              <a:buFont typeface="Arial" pitchFamily="34" charset="0"/>
              <a:buChar char="•"/>
              <a:defRPr sz="1867" kern="1200">
                <a:solidFill>
                  <a:schemeClr val="tx1"/>
                </a:solidFill>
                <a:latin typeface="Arial" pitchFamily="34" charset="0"/>
                <a:ea typeface="+mn-ea"/>
                <a:cs typeface="Arial" pitchFamily="34" charset="0"/>
              </a:defRPr>
            </a:lvl3pPr>
            <a:lvl4pPr marL="1219170" indent="-230712" algn="l" defTabSz="1219170" rtl="0" eaLnBrk="1" latinLnBrk="0" hangingPunct="1">
              <a:lnSpc>
                <a:spcPct val="110000"/>
              </a:lnSpc>
              <a:spcBef>
                <a:spcPts val="800"/>
              </a:spcBef>
              <a:spcAft>
                <a:spcPts val="8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4pPr>
            <a:lvl5pPr marL="1449881" indent="-230712" algn="l" defTabSz="1219170" rtl="0" eaLnBrk="1" latinLnBrk="0" hangingPunct="1">
              <a:lnSpc>
                <a:spcPct val="110000"/>
              </a:lnSpc>
              <a:spcBef>
                <a:spcPts val="800"/>
              </a:spcBef>
              <a:spcAft>
                <a:spcPts val="8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en-US" sz="1800" dirty="0"/>
              <a:t> </a:t>
            </a:r>
            <a:br>
              <a:rPr lang="en-US" sz="1800" dirty="0"/>
            </a:br>
            <a:endParaRPr lang="en-US" sz="1800" dirty="0"/>
          </a:p>
          <a:p>
            <a:r>
              <a:rPr lang="en-US" sz="1800" dirty="0"/>
              <a:t>Automated &amp; Integrated Scanning &amp; Analysis</a:t>
            </a:r>
          </a:p>
          <a:p>
            <a:pPr marL="285750" lvl="1" indent="-285750">
              <a:buFontTx/>
              <a:buChar char="•"/>
            </a:pPr>
            <a:r>
              <a:rPr lang="en-US" sz="1800" dirty="0"/>
              <a:t>Scanning &amp; Dashboard</a:t>
            </a:r>
          </a:p>
          <a:p>
            <a:pPr marL="285750" lvl="1" indent="-285750">
              <a:buFontTx/>
              <a:buChar char="•"/>
            </a:pPr>
            <a:r>
              <a:rPr lang="en-US" sz="1800" dirty="0"/>
              <a:t>Pipeline Integration</a:t>
            </a:r>
          </a:p>
          <a:p>
            <a:pPr marL="285750" lvl="1" indent="-285750">
              <a:buFontTx/>
              <a:buChar char="•"/>
            </a:pPr>
            <a:r>
              <a:rPr lang="en-US" sz="1800" dirty="0"/>
              <a:t>BDD – Security Framework</a:t>
            </a:r>
          </a:p>
          <a:p>
            <a:pPr marL="285750" lvl="1" indent="-285750">
              <a:buFontTx/>
              <a:buChar char="•"/>
            </a:pPr>
            <a:r>
              <a:rPr lang="en-US" sz="1800" dirty="0" err="1"/>
              <a:t>WebInspect</a:t>
            </a:r>
            <a:endParaRPr lang="en-US" sz="1800" dirty="0"/>
          </a:p>
          <a:p>
            <a:pPr marL="285750" lvl="1" indent="-285750">
              <a:buFontTx/>
              <a:buChar char="•"/>
            </a:pPr>
            <a:r>
              <a:rPr lang="en-US" sz="1800" dirty="0" err="1"/>
              <a:t>SQLMap</a:t>
            </a:r>
            <a:endParaRPr lang="en-US" sz="1800" dirty="0"/>
          </a:p>
          <a:p>
            <a:pPr marL="285750" lvl="1" indent="-285750">
              <a:buFontTx/>
              <a:buChar char="•"/>
            </a:pPr>
            <a:r>
              <a:rPr lang="en-US" sz="1800" dirty="0"/>
              <a:t>Threat Modeling Analysis</a:t>
            </a:r>
          </a:p>
        </p:txBody>
      </p:sp>
      <p:pic>
        <p:nvPicPr>
          <p:cNvPr id="8" name="Picture 5" descr="image001">
            <a:extLst>
              <a:ext uri="{FF2B5EF4-FFF2-40B4-BE49-F238E27FC236}">
                <a16:creationId xmlns:a16="http://schemas.microsoft.com/office/drawing/2014/main" xmlns="" id="{48530DD5-ABE6-4FC9-8B38-1723143DCD7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19596" y="3808086"/>
            <a:ext cx="3545809" cy="235179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xmlns="" id="{E63B0E0C-76EE-449E-B79D-BD0B1CCD78BD}"/>
              </a:ext>
            </a:extLst>
          </p:cNvPr>
          <p:cNvGrpSpPr/>
          <p:nvPr/>
        </p:nvGrpSpPr>
        <p:grpSpPr>
          <a:xfrm>
            <a:off x="4793934" y="66008"/>
            <a:ext cx="6889233" cy="1613953"/>
            <a:chOff x="40336" y="885933"/>
            <a:chExt cx="9085501" cy="3007680"/>
          </a:xfrm>
        </p:grpSpPr>
        <p:grpSp>
          <p:nvGrpSpPr>
            <p:cNvPr id="10" name="Group 9">
              <a:extLst>
                <a:ext uri="{FF2B5EF4-FFF2-40B4-BE49-F238E27FC236}">
                  <a16:creationId xmlns:a16="http://schemas.microsoft.com/office/drawing/2014/main" xmlns="" id="{E2D4CF3A-AE93-4D90-81EB-27DA6FAEE96E}"/>
                </a:ext>
              </a:extLst>
            </p:cNvPr>
            <p:cNvGrpSpPr/>
            <p:nvPr/>
          </p:nvGrpSpPr>
          <p:grpSpPr>
            <a:xfrm>
              <a:off x="2175718" y="1376142"/>
              <a:ext cx="553746" cy="1977195"/>
              <a:chOff x="2175718" y="1376142"/>
              <a:chExt cx="553746" cy="1977195"/>
            </a:xfrm>
            <a:solidFill>
              <a:schemeClr val="accent4">
                <a:lumMod val="50000"/>
              </a:schemeClr>
            </a:solidFill>
          </p:grpSpPr>
          <p:grpSp>
            <p:nvGrpSpPr>
              <p:cNvPr id="26" name="Group 25">
                <a:extLst>
                  <a:ext uri="{FF2B5EF4-FFF2-40B4-BE49-F238E27FC236}">
                    <a16:creationId xmlns:a16="http://schemas.microsoft.com/office/drawing/2014/main" xmlns="" id="{09CBD33E-0808-4762-BD5C-09727E613767}"/>
                  </a:ext>
                </a:extLst>
              </p:cNvPr>
              <p:cNvGrpSpPr/>
              <p:nvPr/>
            </p:nvGrpSpPr>
            <p:grpSpPr>
              <a:xfrm rot="16200000">
                <a:off x="1336886" y="2214974"/>
                <a:ext cx="1977195" cy="299531"/>
                <a:chOff x="2316479" y="3792081"/>
                <a:chExt cx="4534392" cy="299531"/>
              </a:xfrm>
              <a:grpFill/>
            </p:grpSpPr>
            <p:sp>
              <p:nvSpPr>
                <p:cNvPr id="29" name="Rectangle 28">
                  <a:extLst>
                    <a:ext uri="{FF2B5EF4-FFF2-40B4-BE49-F238E27FC236}">
                      <a16:creationId xmlns:a16="http://schemas.microsoft.com/office/drawing/2014/main" xmlns="" id="{534976F1-C156-491F-B68E-B7E531829BC1}"/>
                    </a:ext>
                  </a:extLst>
                </p:cNvPr>
                <p:cNvSpPr/>
                <p:nvPr/>
              </p:nvSpPr>
              <p:spPr>
                <a:xfrm>
                  <a:off x="2316479" y="4046294"/>
                  <a:ext cx="4534392" cy="45318"/>
                </a:xfrm>
                <a:prstGeom prst="rect">
                  <a:avLst/>
                </a:prstGeom>
                <a:grp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0" name="Rectangle 29">
                  <a:extLst>
                    <a:ext uri="{FF2B5EF4-FFF2-40B4-BE49-F238E27FC236}">
                      <a16:creationId xmlns:a16="http://schemas.microsoft.com/office/drawing/2014/main" xmlns="" id="{222857BB-7D01-48AE-BF83-CF88E83F49AD}"/>
                    </a:ext>
                  </a:extLst>
                </p:cNvPr>
                <p:cNvSpPr/>
                <p:nvPr/>
              </p:nvSpPr>
              <p:spPr>
                <a:xfrm rot="5400000">
                  <a:off x="4448813" y="3869665"/>
                  <a:ext cx="254214" cy="99045"/>
                </a:xfrm>
                <a:prstGeom prst="rect">
                  <a:avLst/>
                </a:prstGeom>
                <a:grp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27" name="Rectangle 26">
                <a:extLst>
                  <a:ext uri="{FF2B5EF4-FFF2-40B4-BE49-F238E27FC236}">
                    <a16:creationId xmlns:a16="http://schemas.microsoft.com/office/drawing/2014/main" xmlns="" id="{4435BAB9-4B4F-4054-A0EF-8F2A67B7BC4B}"/>
                  </a:ext>
                </a:extLst>
              </p:cNvPr>
              <p:cNvSpPr/>
              <p:nvPr/>
            </p:nvSpPr>
            <p:spPr>
              <a:xfrm rot="10800000">
                <a:off x="2475250" y="1376142"/>
                <a:ext cx="254214" cy="75097"/>
              </a:xfrm>
              <a:prstGeom prst="rect">
                <a:avLst/>
              </a:prstGeom>
              <a:grp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8" name="Rectangle 27">
                <a:extLst>
                  <a:ext uri="{FF2B5EF4-FFF2-40B4-BE49-F238E27FC236}">
                    <a16:creationId xmlns:a16="http://schemas.microsoft.com/office/drawing/2014/main" xmlns="" id="{C42C9769-A964-4793-A543-807746840C83}"/>
                  </a:ext>
                </a:extLst>
              </p:cNvPr>
              <p:cNvSpPr/>
              <p:nvPr/>
            </p:nvSpPr>
            <p:spPr>
              <a:xfrm rot="10800000">
                <a:off x="2446590" y="3275771"/>
                <a:ext cx="254214" cy="75097"/>
              </a:xfrm>
              <a:prstGeom prst="rect">
                <a:avLst/>
              </a:prstGeom>
              <a:grp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11" name="Group 10">
              <a:extLst>
                <a:ext uri="{FF2B5EF4-FFF2-40B4-BE49-F238E27FC236}">
                  <a16:creationId xmlns:a16="http://schemas.microsoft.com/office/drawing/2014/main" xmlns="" id="{FD5A1803-ADDB-4BF7-888E-D7C24CFB05D7}"/>
                </a:ext>
              </a:extLst>
            </p:cNvPr>
            <p:cNvGrpSpPr/>
            <p:nvPr/>
          </p:nvGrpSpPr>
          <p:grpSpPr>
            <a:xfrm>
              <a:off x="2325974" y="885933"/>
              <a:ext cx="6799863" cy="3007680"/>
              <a:chOff x="-18510" y="920157"/>
              <a:chExt cx="8705310" cy="3921316"/>
            </a:xfrm>
          </p:grpSpPr>
          <p:pic>
            <p:nvPicPr>
              <p:cNvPr id="13" name="Picture 4" descr="\\emscvd02.vdsi.ent.verizon.com\UPM\HOME\z823538\Desktop\firefox-512-noshadow.png">
                <a:extLst>
                  <a:ext uri="{FF2B5EF4-FFF2-40B4-BE49-F238E27FC236}">
                    <a16:creationId xmlns:a16="http://schemas.microsoft.com/office/drawing/2014/main" xmlns="" id="{FB2D82DC-FCB3-4866-B473-11E53C2A51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2757" y="1723180"/>
                <a:ext cx="1044166" cy="104416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5" descr="\\emscvd02.vdsi.ent.verizon.com\UPM\HOME\z823538\Desktop\zap-banner.png">
                <a:extLst>
                  <a:ext uri="{FF2B5EF4-FFF2-40B4-BE49-F238E27FC236}">
                    <a16:creationId xmlns:a16="http://schemas.microsoft.com/office/drawing/2014/main" xmlns="" id="{41605517-FD32-4216-A69A-AA106BEA85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8905" y="1649951"/>
                <a:ext cx="1190625" cy="119062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emscvd02.vdsi.ent.verizon.com\UPM\HOME\z823538\Desktop\download.jpg">
                <a:extLst>
                  <a:ext uri="{FF2B5EF4-FFF2-40B4-BE49-F238E27FC236}">
                    <a16:creationId xmlns:a16="http://schemas.microsoft.com/office/drawing/2014/main" xmlns="" id="{9F25EBA7-9B85-4194-91F1-DEC658A28B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6776" y="1375251"/>
                <a:ext cx="1740024" cy="1740024"/>
              </a:xfrm>
              <a:prstGeom prst="rect">
                <a:avLst/>
              </a:prstGeom>
              <a:noFill/>
              <a:extLst>
                <a:ext uri="{909E8E84-426E-40DD-AFC4-6F175D3DCCD1}">
                  <a14:hiddenFill xmlns:a14="http://schemas.microsoft.com/office/drawing/2010/main">
                    <a:solidFill>
                      <a:srgbClr val="FFFFFF"/>
                    </a:solidFill>
                  </a14:hiddenFill>
                </a:ext>
              </a:extLst>
            </p:spPr>
          </p:pic>
          <p:sp>
            <p:nvSpPr>
              <p:cNvPr id="16" name="Right Arrow 14">
                <a:extLst>
                  <a:ext uri="{FF2B5EF4-FFF2-40B4-BE49-F238E27FC236}">
                    <a16:creationId xmlns:a16="http://schemas.microsoft.com/office/drawing/2014/main" xmlns="" id="{804E7A18-15BD-4C2D-979E-56377DFD7440}"/>
                  </a:ext>
                </a:extLst>
              </p:cNvPr>
              <p:cNvSpPr/>
              <p:nvPr/>
            </p:nvSpPr>
            <p:spPr>
              <a:xfrm>
                <a:off x="4234885" y="2158848"/>
                <a:ext cx="715224" cy="172831"/>
              </a:xfrm>
              <a:prstGeom prst="rightArrow">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ight Arrow 15">
                <a:extLst>
                  <a:ext uri="{FF2B5EF4-FFF2-40B4-BE49-F238E27FC236}">
                    <a16:creationId xmlns:a16="http://schemas.microsoft.com/office/drawing/2014/main" xmlns="" id="{BA35B394-79A1-4AE7-97C0-5CBD555AADA7}"/>
                  </a:ext>
                </a:extLst>
              </p:cNvPr>
              <p:cNvSpPr/>
              <p:nvPr/>
            </p:nvSpPr>
            <p:spPr>
              <a:xfrm>
                <a:off x="6165068" y="2158848"/>
                <a:ext cx="715224" cy="172831"/>
              </a:xfrm>
              <a:prstGeom prst="rightArrow">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xmlns="" id="{FD42775B-BEE7-4618-815A-42119550D6D0}"/>
                  </a:ext>
                </a:extLst>
              </p:cNvPr>
              <p:cNvGrpSpPr/>
              <p:nvPr/>
            </p:nvGrpSpPr>
            <p:grpSpPr>
              <a:xfrm>
                <a:off x="-18510" y="2447302"/>
                <a:ext cx="2621230" cy="2394171"/>
                <a:chOff x="-34237" y="1294645"/>
                <a:chExt cx="2621230" cy="2394171"/>
              </a:xfrm>
            </p:grpSpPr>
            <p:sp>
              <p:nvSpPr>
                <p:cNvPr id="22" name="Rounded Rectangle 20">
                  <a:extLst>
                    <a:ext uri="{FF2B5EF4-FFF2-40B4-BE49-F238E27FC236}">
                      <a16:creationId xmlns:a16="http://schemas.microsoft.com/office/drawing/2014/main" xmlns="" id="{EACE1254-2056-4D23-87A4-D13AE3CAFE56}"/>
                    </a:ext>
                  </a:extLst>
                </p:cNvPr>
                <p:cNvSpPr/>
                <p:nvPr/>
              </p:nvSpPr>
              <p:spPr>
                <a:xfrm>
                  <a:off x="542642" y="1294645"/>
                  <a:ext cx="1430452" cy="2082297"/>
                </a:xfrm>
                <a:prstGeom prst="roundRect">
                  <a:avLst/>
                </a:prstGeom>
                <a:solidFill>
                  <a:schemeClr val="accent5">
                    <a:lumMod val="20000"/>
                    <a:lumOff val="80000"/>
                  </a:schemeClr>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 descr="\\emscvd02.vdsi.ent.verizon.com\UPM\HOME\z823538\Desktop\zap256x256.png">
                  <a:extLst>
                    <a:ext uri="{FF2B5EF4-FFF2-40B4-BE49-F238E27FC236}">
                      <a16:creationId xmlns:a16="http://schemas.microsoft.com/office/drawing/2014/main" xmlns="" id="{698E2628-4ECF-4FA8-A6F8-551FD9CD9AB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8159" y="1420149"/>
                  <a:ext cx="879418" cy="87941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emscvd02.vdsi.ent.verizon.com\UPM\HOME\Z823538\Documents\big-logo.png">
                  <a:extLst>
                    <a:ext uri="{FF2B5EF4-FFF2-40B4-BE49-F238E27FC236}">
                      <a16:creationId xmlns:a16="http://schemas.microsoft.com/office/drawing/2014/main" xmlns="" id="{76636391-CEA6-4D15-BEC1-E862A0DE08D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16" y="2397938"/>
                  <a:ext cx="972104" cy="87941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xmlns="" id="{AFE3F341-4FAD-4D8C-AF4D-136C588F9B8B}"/>
                    </a:ext>
                  </a:extLst>
                </p:cNvPr>
                <p:cNvSpPr txBox="1"/>
                <p:nvPr/>
              </p:nvSpPr>
              <p:spPr>
                <a:xfrm>
                  <a:off x="-34237" y="3427206"/>
                  <a:ext cx="2621230" cy="261610"/>
                </a:xfrm>
                <a:prstGeom prst="rect">
                  <a:avLst/>
                </a:prstGeom>
                <a:noFill/>
              </p:spPr>
              <p:txBody>
                <a:bodyPr wrap="none" rtlCol="0">
                  <a:spAutoFit/>
                </a:bodyPr>
                <a:lstStyle/>
                <a:p>
                  <a:r>
                    <a:rPr lang="en-US" sz="1100" b="1" dirty="0"/>
                    <a:t>BDD Security (Selenium &amp; ZAP API)</a:t>
                  </a:r>
                </a:p>
              </p:txBody>
            </p:sp>
          </p:grpSp>
          <p:pic>
            <p:nvPicPr>
              <p:cNvPr id="19" name="Picture 7" descr="\\emscvd02.vdsi.ent.verizon.com\UPM\HOME\z823538\Desktop\User-icon.png">
                <a:extLst>
                  <a:ext uri="{FF2B5EF4-FFF2-40B4-BE49-F238E27FC236}">
                    <a16:creationId xmlns:a16="http://schemas.microsoft.com/office/drawing/2014/main" xmlns="" id="{34137CBF-76E5-4D4B-9E27-FD2C2117501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63264" y="920157"/>
                <a:ext cx="1257681" cy="1257681"/>
              </a:xfrm>
              <a:prstGeom prst="rect">
                <a:avLst/>
              </a:prstGeom>
              <a:noFill/>
              <a:extLst>
                <a:ext uri="{909E8E84-426E-40DD-AFC4-6F175D3DCCD1}">
                  <a14:hiddenFill xmlns:a14="http://schemas.microsoft.com/office/drawing/2010/main">
                    <a:solidFill>
                      <a:srgbClr val="FFFFFF"/>
                    </a:solidFill>
                  </a14:hiddenFill>
                </a:ext>
              </a:extLst>
            </p:spPr>
          </p:pic>
          <p:sp>
            <p:nvSpPr>
              <p:cNvPr id="20" name="Right Arrow 18">
                <a:extLst>
                  <a:ext uri="{FF2B5EF4-FFF2-40B4-BE49-F238E27FC236}">
                    <a16:creationId xmlns:a16="http://schemas.microsoft.com/office/drawing/2014/main" xmlns="" id="{5AB6E724-0816-4EDC-A16D-1F75F4AEBAC2}"/>
                  </a:ext>
                </a:extLst>
              </p:cNvPr>
              <p:cNvSpPr/>
              <p:nvPr/>
            </p:nvSpPr>
            <p:spPr>
              <a:xfrm rot="1173391">
                <a:off x="2165353" y="1554403"/>
                <a:ext cx="715224" cy="172831"/>
              </a:xfrm>
              <a:prstGeom prst="rightArrow">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ight Arrow 19">
                <a:extLst>
                  <a:ext uri="{FF2B5EF4-FFF2-40B4-BE49-F238E27FC236}">
                    <a16:creationId xmlns:a16="http://schemas.microsoft.com/office/drawing/2014/main" xmlns="" id="{D3C45EFB-8243-41A0-A6A1-7368DD978B00}"/>
                  </a:ext>
                </a:extLst>
              </p:cNvPr>
              <p:cNvSpPr/>
              <p:nvPr/>
            </p:nvSpPr>
            <p:spPr>
              <a:xfrm rot="19864298">
                <a:off x="2174406" y="2651179"/>
                <a:ext cx="715224" cy="172831"/>
              </a:xfrm>
              <a:prstGeom prst="rightArrow">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2" name="Picture 2" descr="\\emscvd02.vdsi.ent.verizon.com\UPM\HOME\z823538\Desktop\owaspv4-tg-logo.png">
              <a:extLst>
                <a:ext uri="{FF2B5EF4-FFF2-40B4-BE49-F238E27FC236}">
                  <a16:creationId xmlns:a16="http://schemas.microsoft.com/office/drawing/2014/main" xmlns="" id="{BC500605-FCCA-4FF1-904E-5C22FA1ABB37}"/>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0336" y="2106930"/>
              <a:ext cx="2290432" cy="515619"/>
            </a:xfrm>
            <a:prstGeom prst="rect">
              <a:avLst/>
            </a:prstGeom>
            <a:noFill/>
            <a:extLst>
              <a:ext uri="{909E8E84-426E-40DD-AFC4-6F175D3DCCD1}">
                <a14:hiddenFill xmlns:a14="http://schemas.microsoft.com/office/drawing/2010/main">
                  <a:solidFill>
                    <a:srgbClr val="FFFFFF"/>
                  </a:solidFill>
                </a14:hiddenFill>
              </a:ext>
            </a:extLst>
          </p:spPr>
        </p:pic>
      </p:grpSp>
      <p:pic>
        <p:nvPicPr>
          <p:cNvPr id="31" name="Picture 2">
            <a:extLst>
              <a:ext uri="{FF2B5EF4-FFF2-40B4-BE49-F238E27FC236}">
                <a16:creationId xmlns:a16="http://schemas.microsoft.com/office/drawing/2014/main" xmlns="" id="{0E1F17FA-C20D-4BE8-B9F9-AD0325A5BD8D}"/>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001850" y="1811275"/>
            <a:ext cx="3689270" cy="1840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3">
            <a:extLst>
              <a:ext uri="{FF2B5EF4-FFF2-40B4-BE49-F238E27FC236}">
                <a16:creationId xmlns:a16="http://schemas.microsoft.com/office/drawing/2014/main" xmlns="" id="{F1FBB25A-29EF-439A-B473-F8B7A51373A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995764" y="4043972"/>
            <a:ext cx="3784732" cy="2052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Picture 4">
            <a:extLst>
              <a:ext uri="{FF2B5EF4-FFF2-40B4-BE49-F238E27FC236}">
                <a16:creationId xmlns:a16="http://schemas.microsoft.com/office/drawing/2014/main" xmlns="" id="{9863DFA0-112F-44E3-9030-EA5B94C97056}"/>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11616" y="1915543"/>
            <a:ext cx="3656586" cy="2065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Title 1">
            <a:extLst>
              <a:ext uri="{FF2B5EF4-FFF2-40B4-BE49-F238E27FC236}">
                <a16:creationId xmlns:a16="http://schemas.microsoft.com/office/drawing/2014/main" xmlns="" id="{55F37BDE-88A1-4329-B8D0-35044514AC3D}"/>
              </a:ext>
            </a:extLst>
          </p:cNvPr>
          <p:cNvSpPr>
            <a:spLocks noGrp="1"/>
          </p:cNvSpPr>
          <p:nvPr>
            <p:ph type="title"/>
          </p:nvPr>
        </p:nvSpPr>
        <p:spPr>
          <a:xfrm>
            <a:off x="457200" y="261442"/>
            <a:ext cx="7086600" cy="457200"/>
          </a:xfrm>
        </p:spPr>
        <p:txBody>
          <a:bodyPr>
            <a:normAutofit fontScale="90000"/>
          </a:bodyPr>
          <a:lstStyle/>
          <a:p>
            <a:r>
              <a:rPr lang="en-US" dirty="0" err="1"/>
              <a:t>DevSecOps</a:t>
            </a:r>
            <a:r>
              <a:rPr lang="en-US" dirty="0"/>
              <a:t> - Security</a:t>
            </a:r>
          </a:p>
        </p:txBody>
      </p:sp>
    </p:spTree>
    <p:extLst>
      <p:ext uri="{BB962C8B-B14F-4D97-AF65-F5344CB8AC3E}">
        <p14:creationId xmlns:p14="http://schemas.microsoft.com/office/powerpoint/2010/main" val="1413368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433D1E7-4AF9-4821-AC23-D19EBE7E4F53}"/>
              </a:ext>
            </a:extLst>
          </p:cNvPr>
          <p:cNvSpPr>
            <a:spLocks noGrp="1"/>
          </p:cNvSpPr>
          <p:nvPr>
            <p:ph type="sldNum" sz="quarter" idx="12"/>
          </p:nvPr>
        </p:nvSpPr>
        <p:spPr>
          <a:xfrm>
            <a:off x="13607109" y="52654"/>
            <a:ext cx="246927" cy="242054"/>
          </a:xfrm>
        </p:spPr>
        <p:txBody>
          <a:bodyPr/>
          <a:lstStyle/>
          <a:p>
            <a:fld id="{F312CAC8-5AB6-4C28-B055-AF7B5F45997B}" type="slidenum">
              <a:rPr lang="en-US" smtClean="0"/>
              <a:t>11</a:t>
            </a:fld>
            <a:endParaRPr lang="en-US"/>
          </a:p>
        </p:txBody>
      </p:sp>
      <p:sp>
        <p:nvSpPr>
          <p:cNvPr id="5" name="Rectangle 4">
            <a:extLst>
              <a:ext uri="{FF2B5EF4-FFF2-40B4-BE49-F238E27FC236}">
                <a16:creationId xmlns:a16="http://schemas.microsoft.com/office/drawing/2014/main" xmlns="" id="{6ED26D15-8FE3-4C2D-A31F-1C6F102602BE}"/>
              </a:ext>
            </a:extLst>
          </p:cNvPr>
          <p:cNvSpPr/>
          <p:nvPr/>
        </p:nvSpPr>
        <p:spPr>
          <a:xfrm>
            <a:off x="5287116" y="2901940"/>
            <a:ext cx="5872473" cy="2971800"/>
          </a:xfrm>
          <a:prstGeom prst="rect">
            <a:avLst/>
          </a:prstGeom>
          <a:solidFill>
            <a:schemeClr val="bg1">
              <a:lumMod val="75000"/>
            </a:schemeClr>
          </a:solidFill>
          <a:ln>
            <a:no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7AFB9306-02AD-4A5C-935A-57DEC5037403}"/>
              </a:ext>
            </a:extLst>
          </p:cNvPr>
          <p:cNvSpPr/>
          <p:nvPr/>
        </p:nvSpPr>
        <p:spPr>
          <a:xfrm>
            <a:off x="5287116" y="76200"/>
            <a:ext cx="5872473" cy="2743200"/>
          </a:xfrm>
          <a:prstGeom prst="rect">
            <a:avLst/>
          </a:prstGeom>
          <a:solidFill>
            <a:schemeClr val="bg1">
              <a:lumMod val="75000"/>
            </a:schemeClr>
          </a:solidFill>
          <a:ln>
            <a:no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Slide Number Placeholder 1">
            <a:extLst>
              <a:ext uri="{FF2B5EF4-FFF2-40B4-BE49-F238E27FC236}">
                <a16:creationId xmlns:a16="http://schemas.microsoft.com/office/drawing/2014/main" xmlns="" id="{687D564B-43BE-4A8B-B513-CA69610BEDC0}"/>
              </a:ext>
            </a:extLst>
          </p:cNvPr>
          <p:cNvSpPr txBox="1">
            <a:spLocks/>
          </p:cNvSpPr>
          <p:nvPr/>
        </p:nvSpPr>
        <p:spPr>
          <a:xfrm>
            <a:off x="10849012" y="6477000"/>
            <a:ext cx="228600" cy="228600"/>
          </a:xfrm>
          <a:prstGeom prst="rect">
            <a:avLst/>
          </a:prstGeom>
        </p:spPr>
        <p:txBody>
          <a:bodyPr vert="horz" wrap="none" lIns="18288" tIns="18288" rIns="18288" bIns="18288" rtlCol="0" anchor="ctr">
            <a:spAutoFit/>
          </a:bodyPr>
          <a:lstStyle>
            <a:defPPr>
              <a:defRPr lang="en-US"/>
            </a:defPPr>
            <a:lvl1pPr marL="0" algn="ctr" defTabSz="914400" rtl="0" eaLnBrk="1" latinLnBrk="0" hangingPunct="1">
              <a:defRPr sz="1333" b="1"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12D0507-9F86-7A45-BE8E-43760B9F92AA}" type="slidenum">
              <a:rPr lang="en-US" b="0" smtClean="0"/>
              <a:pPr/>
              <a:t>11</a:t>
            </a:fld>
            <a:endParaRPr lang="en-US" b="0" dirty="0"/>
          </a:p>
        </p:txBody>
      </p:sp>
      <p:sp>
        <p:nvSpPr>
          <p:cNvPr id="9" name="Rectangle 8">
            <a:extLst>
              <a:ext uri="{FF2B5EF4-FFF2-40B4-BE49-F238E27FC236}">
                <a16:creationId xmlns:a16="http://schemas.microsoft.com/office/drawing/2014/main" xmlns="" id="{180E7B91-2C7B-4112-A1BC-FE9EA8F1C4E2}"/>
              </a:ext>
            </a:extLst>
          </p:cNvPr>
          <p:cNvSpPr/>
          <p:nvPr/>
        </p:nvSpPr>
        <p:spPr>
          <a:xfrm>
            <a:off x="5287115" y="3146543"/>
            <a:ext cx="5872473" cy="3178057"/>
          </a:xfrm>
          <a:prstGeom prst="rect">
            <a:avLst/>
          </a:prstGeom>
          <a:solidFill>
            <a:schemeClr val="bg1">
              <a:lumMod val="65000"/>
            </a:schemeClr>
          </a:solidFill>
          <a:ln>
            <a:no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Picture 2">
            <a:extLst>
              <a:ext uri="{FF2B5EF4-FFF2-40B4-BE49-F238E27FC236}">
                <a16:creationId xmlns:a16="http://schemas.microsoft.com/office/drawing/2014/main" xmlns="" id="{90725E5E-6D5D-491C-9A44-A90AD3AB4F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978" y="5070474"/>
            <a:ext cx="1618938" cy="1101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4">
            <a:extLst>
              <a:ext uri="{FF2B5EF4-FFF2-40B4-BE49-F238E27FC236}">
                <a16:creationId xmlns:a16="http://schemas.microsoft.com/office/drawing/2014/main" xmlns="" id="{41AA7836-88BE-4CF5-8C76-9FB870016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8062" y="5051884"/>
            <a:ext cx="1812854" cy="1120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11">
            <a:extLst>
              <a:ext uri="{FF2B5EF4-FFF2-40B4-BE49-F238E27FC236}">
                <a16:creationId xmlns:a16="http://schemas.microsoft.com/office/drawing/2014/main" xmlns="" id="{7E99C6B2-8831-4864-8013-616049F189E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56642" y="3505200"/>
            <a:ext cx="1671273" cy="1226720"/>
          </a:xfrm>
          <a:prstGeom prst="rect">
            <a:avLst/>
          </a:prstGeom>
        </p:spPr>
      </p:pic>
      <p:pic>
        <p:nvPicPr>
          <p:cNvPr id="13" name="Picture 12">
            <a:extLst>
              <a:ext uri="{FF2B5EF4-FFF2-40B4-BE49-F238E27FC236}">
                <a16:creationId xmlns:a16="http://schemas.microsoft.com/office/drawing/2014/main" xmlns="" id="{0FD66DEB-5D49-42CB-80D8-AE8C91395DE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44156" y="3505200"/>
            <a:ext cx="1747042" cy="1226721"/>
          </a:xfrm>
          <a:prstGeom prst="rect">
            <a:avLst/>
          </a:prstGeom>
        </p:spPr>
      </p:pic>
      <p:sp>
        <p:nvSpPr>
          <p:cNvPr id="14" name="TextBox 13">
            <a:extLst>
              <a:ext uri="{FF2B5EF4-FFF2-40B4-BE49-F238E27FC236}">
                <a16:creationId xmlns:a16="http://schemas.microsoft.com/office/drawing/2014/main" xmlns="" id="{20EC2639-30A7-4EE4-9757-54D5EC3DCA93}"/>
              </a:ext>
            </a:extLst>
          </p:cNvPr>
          <p:cNvSpPr txBox="1"/>
          <p:nvPr/>
        </p:nvSpPr>
        <p:spPr>
          <a:xfrm>
            <a:off x="281355" y="228600"/>
            <a:ext cx="4954962" cy="769441"/>
          </a:xfrm>
          <a:prstGeom prst="rect">
            <a:avLst/>
          </a:prstGeom>
          <a:noFill/>
        </p:spPr>
        <p:txBody>
          <a:bodyPr wrap="square" rtlCol="0">
            <a:spAutoFit/>
          </a:bodyPr>
          <a:lstStyle/>
          <a:p>
            <a:r>
              <a:rPr lang="en-US" sz="2200" b="1" dirty="0">
                <a:solidFill>
                  <a:schemeClr val="accent1"/>
                </a:solidFill>
              </a:rPr>
              <a:t>Streamlining &amp; Standardizing Application Logging Practices</a:t>
            </a:r>
          </a:p>
        </p:txBody>
      </p:sp>
      <p:grpSp>
        <p:nvGrpSpPr>
          <p:cNvPr id="15" name="Group 14">
            <a:extLst>
              <a:ext uri="{FF2B5EF4-FFF2-40B4-BE49-F238E27FC236}">
                <a16:creationId xmlns:a16="http://schemas.microsoft.com/office/drawing/2014/main" xmlns="" id="{7665D864-9CE2-4679-AA44-50FA174AE6DB}"/>
              </a:ext>
            </a:extLst>
          </p:cNvPr>
          <p:cNvGrpSpPr/>
          <p:nvPr/>
        </p:nvGrpSpPr>
        <p:grpSpPr>
          <a:xfrm>
            <a:off x="9211042" y="4953000"/>
            <a:ext cx="1831147" cy="1219199"/>
            <a:chOff x="7072482" y="4903374"/>
            <a:chExt cx="2688073" cy="1388181"/>
          </a:xfrm>
        </p:grpSpPr>
        <p:sp>
          <p:nvSpPr>
            <p:cNvPr id="16" name="Rectangle 15">
              <a:extLst>
                <a:ext uri="{FF2B5EF4-FFF2-40B4-BE49-F238E27FC236}">
                  <a16:creationId xmlns:a16="http://schemas.microsoft.com/office/drawing/2014/main" xmlns="" id="{7AE6F473-2272-42DF-B22A-FBE438253D31}"/>
                </a:ext>
              </a:extLst>
            </p:cNvPr>
            <p:cNvSpPr/>
            <p:nvPr/>
          </p:nvSpPr>
          <p:spPr>
            <a:xfrm>
              <a:off x="7072485" y="4903374"/>
              <a:ext cx="2688070" cy="1388181"/>
            </a:xfrm>
            <a:prstGeom prst="rect">
              <a:avLst/>
            </a:prstGeom>
            <a:solidFill>
              <a:srgbClr val="00B0F0"/>
            </a:solid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xmlns="" id="{008DA63F-A67E-423F-AD86-8C6F622A9FFD}"/>
                </a:ext>
              </a:extLst>
            </p:cNvPr>
            <p:cNvSpPr txBox="1"/>
            <p:nvPr/>
          </p:nvSpPr>
          <p:spPr>
            <a:xfrm>
              <a:off x="7158579" y="5296932"/>
              <a:ext cx="2486187" cy="977122"/>
            </a:xfrm>
            <a:prstGeom prst="rect">
              <a:avLst/>
            </a:prstGeom>
            <a:noFill/>
          </p:spPr>
          <p:txBody>
            <a:bodyPr wrap="square" rtlCol="0">
              <a:spAutoFit/>
            </a:bodyPr>
            <a:lstStyle/>
            <a:p>
              <a:pPr marL="120650" indent="-120650">
                <a:buFont typeface="Arial" panose="020B0604020202020204" pitchFamily="34" charset="0"/>
                <a:buChar char="•"/>
              </a:pPr>
              <a:r>
                <a:rPr lang="en-US" sz="950" dirty="0"/>
                <a:t>Quarter</a:t>
              </a:r>
            </a:p>
            <a:p>
              <a:pPr marL="120650" indent="-120650">
                <a:buFont typeface="Arial" panose="020B0604020202020204" pitchFamily="34" charset="0"/>
                <a:buChar char="•"/>
              </a:pPr>
              <a:r>
                <a:rPr lang="en-US" sz="950" dirty="0"/>
                <a:t>Month</a:t>
              </a:r>
            </a:p>
            <a:p>
              <a:pPr marL="120650" indent="-120650">
                <a:buFont typeface="Arial" panose="020B0604020202020204" pitchFamily="34" charset="0"/>
                <a:buChar char="•"/>
              </a:pPr>
              <a:r>
                <a:rPr lang="en-US" sz="950" dirty="0"/>
                <a:t>Week</a:t>
              </a:r>
            </a:p>
            <a:p>
              <a:pPr marL="120650" indent="-120650">
                <a:buFont typeface="Arial" panose="020B0604020202020204" pitchFamily="34" charset="0"/>
                <a:buChar char="•"/>
              </a:pPr>
              <a:r>
                <a:rPr lang="en-US" sz="950" dirty="0"/>
                <a:t>Hour</a:t>
              </a:r>
            </a:p>
            <a:p>
              <a:pPr marL="120650" indent="-120650">
                <a:buFont typeface="Arial" panose="020B0604020202020204" pitchFamily="34" charset="0"/>
                <a:buChar char="•"/>
              </a:pPr>
              <a:r>
                <a:rPr lang="en-US" sz="950" dirty="0"/>
                <a:t>Exception Based Notify</a:t>
              </a:r>
            </a:p>
          </p:txBody>
        </p:sp>
        <p:sp>
          <p:nvSpPr>
            <p:cNvPr id="18" name="TextBox 17">
              <a:extLst>
                <a:ext uri="{FF2B5EF4-FFF2-40B4-BE49-F238E27FC236}">
                  <a16:creationId xmlns:a16="http://schemas.microsoft.com/office/drawing/2014/main" xmlns="" id="{824AFE59-25AB-431B-AB05-3CB7A9B72C31}"/>
                </a:ext>
              </a:extLst>
            </p:cNvPr>
            <p:cNvSpPr txBox="1"/>
            <p:nvPr/>
          </p:nvSpPr>
          <p:spPr>
            <a:xfrm>
              <a:off x="7072482" y="4916829"/>
              <a:ext cx="2688070" cy="438335"/>
            </a:xfrm>
            <a:prstGeom prst="rect">
              <a:avLst/>
            </a:prstGeom>
            <a:noFill/>
          </p:spPr>
          <p:txBody>
            <a:bodyPr wrap="square" rtlCol="0">
              <a:spAutoFit/>
            </a:bodyPr>
            <a:lstStyle/>
            <a:p>
              <a:r>
                <a:rPr lang="en-US" b="1" dirty="0">
                  <a:solidFill>
                    <a:schemeClr val="bg1"/>
                  </a:solidFill>
                </a:rPr>
                <a:t>Views by:</a:t>
              </a:r>
            </a:p>
          </p:txBody>
        </p:sp>
      </p:grpSp>
      <p:sp>
        <p:nvSpPr>
          <p:cNvPr id="19" name="TextBox 18">
            <a:extLst>
              <a:ext uri="{FF2B5EF4-FFF2-40B4-BE49-F238E27FC236}">
                <a16:creationId xmlns:a16="http://schemas.microsoft.com/office/drawing/2014/main" xmlns="" id="{1A5DB82F-30A3-4A23-9F49-2935C3B6C2F5}"/>
              </a:ext>
            </a:extLst>
          </p:cNvPr>
          <p:cNvSpPr txBox="1"/>
          <p:nvPr/>
        </p:nvSpPr>
        <p:spPr>
          <a:xfrm>
            <a:off x="7479598" y="391886"/>
            <a:ext cx="1371600" cy="369332"/>
          </a:xfrm>
          <a:prstGeom prst="rect">
            <a:avLst/>
          </a:prstGeom>
          <a:noFill/>
        </p:spPr>
        <p:txBody>
          <a:bodyPr wrap="square" rtlCol="0">
            <a:spAutoFit/>
          </a:bodyPr>
          <a:lstStyle/>
          <a:p>
            <a:r>
              <a:rPr lang="en-US" b="1" dirty="0">
                <a:solidFill>
                  <a:schemeClr val="accent1"/>
                </a:solidFill>
              </a:rPr>
              <a:t>ELK Stack</a:t>
            </a:r>
          </a:p>
        </p:txBody>
      </p:sp>
      <p:pic>
        <p:nvPicPr>
          <p:cNvPr id="20" name="Picture 3">
            <a:extLst>
              <a:ext uri="{FF2B5EF4-FFF2-40B4-BE49-F238E27FC236}">
                <a16:creationId xmlns:a16="http://schemas.microsoft.com/office/drawing/2014/main" xmlns="" id="{18A687FF-D832-40D2-BCF0-8A0FA3490E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0055" y="463810"/>
            <a:ext cx="5624062" cy="2215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a:extLst>
              <a:ext uri="{FF2B5EF4-FFF2-40B4-BE49-F238E27FC236}">
                <a16:creationId xmlns:a16="http://schemas.microsoft.com/office/drawing/2014/main" xmlns="" id="{5BF15643-74B3-4C38-8F12-90F120B2EA00}"/>
              </a:ext>
            </a:extLst>
          </p:cNvPr>
          <p:cNvSpPr txBox="1"/>
          <p:nvPr/>
        </p:nvSpPr>
        <p:spPr>
          <a:xfrm>
            <a:off x="5344162" y="2893089"/>
            <a:ext cx="5459662" cy="307777"/>
          </a:xfrm>
          <a:prstGeom prst="rect">
            <a:avLst/>
          </a:prstGeom>
          <a:noFill/>
        </p:spPr>
        <p:txBody>
          <a:bodyPr wrap="square" rtlCol="0">
            <a:spAutoFit/>
          </a:bodyPr>
          <a:lstStyle/>
          <a:p>
            <a:r>
              <a:rPr lang="en-US" sz="1400" b="1" dirty="0">
                <a:solidFill>
                  <a:schemeClr val="accent1"/>
                </a:solidFill>
              </a:rPr>
              <a:t>Sample View From VEC application </a:t>
            </a:r>
          </a:p>
        </p:txBody>
      </p:sp>
      <p:sp>
        <p:nvSpPr>
          <p:cNvPr id="22" name="TextBox 21">
            <a:extLst>
              <a:ext uri="{FF2B5EF4-FFF2-40B4-BE49-F238E27FC236}">
                <a16:creationId xmlns:a16="http://schemas.microsoft.com/office/drawing/2014/main" xmlns="" id="{F5320C24-FFDE-415F-9B2E-AA2B2B7F0095}"/>
              </a:ext>
            </a:extLst>
          </p:cNvPr>
          <p:cNvSpPr txBox="1"/>
          <p:nvPr/>
        </p:nvSpPr>
        <p:spPr>
          <a:xfrm>
            <a:off x="5591916" y="3200866"/>
            <a:ext cx="1388713" cy="338554"/>
          </a:xfrm>
          <a:prstGeom prst="rect">
            <a:avLst/>
          </a:prstGeom>
          <a:noFill/>
        </p:spPr>
        <p:txBody>
          <a:bodyPr wrap="none" rtlCol="0">
            <a:spAutoFit/>
          </a:bodyPr>
          <a:lstStyle/>
          <a:p>
            <a:r>
              <a:rPr lang="en-US" sz="1600" dirty="0"/>
              <a:t>Data Volume</a:t>
            </a:r>
          </a:p>
        </p:txBody>
      </p:sp>
      <p:sp>
        <p:nvSpPr>
          <p:cNvPr id="23" name="TextBox 22">
            <a:extLst>
              <a:ext uri="{FF2B5EF4-FFF2-40B4-BE49-F238E27FC236}">
                <a16:creationId xmlns:a16="http://schemas.microsoft.com/office/drawing/2014/main" xmlns="" id="{89336A10-5383-4C50-BD0B-BF096D8A8A6C}"/>
              </a:ext>
            </a:extLst>
          </p:cNvPr>
          <p:cNvSpPr txBox="1"/>
          <p:nvPr/>
        </p:nvSpPr>
        <p:spPr>
          <a:xfrm>
            <a:off x="9674169" y="3200400"/>
            <a:ext cx="1010918" cy="338554"/>
          </a:xfrm>
          <a:prstGeom prst="rect">
            <a:avLst/>
          </a:prstGeom>
          <a:noFill/>
        </p:spPr>
        <p:txBody>
          <a:bodyPr wrap="none" rtlCol="0">
            <a:spAutoFit/>
          </a:bodyPr>
          <a:lstStyle/>
          <a:p>
            <a:r>
              <a:rPr lang="en-US" sz="1600" dirty="0"/>
              <a:t>Location</a:t>
            </a:r>
          </a:p>
        </p:txBody>
      </p:sp>
      <p:pic>
        <p:nvPicPr>
          <p:cNvPr id="24" name="Picture 23">
            <a:extLst>
              <a:ext uri="{FF2B5EF4-FFF2-40B4-BE49-F238E27FC236}">
                <a16:creationId xmlns:a16="http://schemas.microsoft.com/office/drawing/2014/main" xmlns="" id="{02870107-DA52-4F8E-803E-7CBC214EB64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129831" y="3514992"/>
            <a:ext cx="1929271" cy="1216927"/>
          </a:xfrm>
          <a:prstGeom prst="rect">
            <a:avLst/>
          </a:prstGeom>
        </p:spPr>
      </p:pic>
      <p:sp>
        <p:nvSpPr>
          <p:cNvPr id="25" name="TextBox 24">
            <a:extLst>
              <a:ext uri="{FF2B5EF4-FFF2-40B4-BE49-F238E27FC236}">
                <a16:creationId xmlns:a16="http://schemas.microsoft.com/office/drawing/2014/main" xmlns="" id="{7910C8E7-6A2B-419E-B9E2-9301ACD43FF8}"/>
              </a:ext>
            </a:extLst>
          </p:cNvPr>
          <p:cNvSpPr txBox="1"/>
          <p:nvPr/>
        </p:nvSpPr>
        <p:spPr>
          <a:xfrm>
            <a:off x="7503661" y="4731919"/>
            <a:ext cx="911981" cy="338554"/>
          </a:xfrm>
          <a:prstGeom prst="rect">
            <a:avLst/>
          </a:prstGeom>
          <a:noFill/>
        </p:spPr>
        <p:txBody>
          <a:bodyPr wrap="none" rtlCol="0">
            <a:spAutoFit/>
          </a:bodyPr>
          <a:lstStyle/>
          <a:p>
            <a:r>
              <a:rPr lang="en-US" sz="1600" dirty="0"/>
              <a:t>User-ID</a:t>
            </a:r>
          </a:p>
        </p:txBody>
      </p:sp>
      <p:sp>
        <p:nvSpPr>
          <p:cNvPr id="26" name="TextBox 25">
            <a:extLst>
              <a:ext uri="{FF2B5EF4-FFF2-40B4-BE49-F238E27FC236}">
                <a16:creationId xmlns:a16="http://schemas.microsoft.com/office/drawing/2014/main" xmlns="" id="{4D8F56FC-0CC5-43F7-AE40-068A4188098B}"/>
              </a:ext>
            </a:extLst>
          </p:cNvPr>
          <p:cNvSpPr txBox="1"/>
          <p:nvPr/>
        </p:nvSpPr>
        <p:spPr>
          <a:xfrm>
            <a:off x="7542495" y="3174097"/>
            <a:ext cx="1026243" cy="338554"/>
          </a:xfrm>
          <a:prstGeom prst="rect">
            <a:avLst/>
          </a:prstGeom>
          <a:noFill/>
        </p:spPr>
        <p:txBody>
          <a:bodyPr wrap="none" rtlCol="0">
            <a:spAutoFit/>
          </a:bodyPr>
          <a:lstStyle/>
          <a:p>
            <a:r>
              <a:rPr lang="en-US" sz="1600" dirty="0"/>
              <a:t>URL Hits</a:t>
            </a:r>
          </a:p>
        </p:txBody>
      </p:sp>
      <p:sp>
        <p:nvSpPr>
          <p:cNvPr id="27" name="TextBox 26">
            <a:extLst>
              <a:ext uri="{FF2B5EF4-FFF2-40B4-BE49-F238E27FC236}">
                <a16:creationId xmlns:a16="http://schemas.microsoft.com/office/drawing/2014/main" xmlns="" id="{57B20879-9592-4922-A117-22C19FC6441E}"/>
              </a:ext>
            </a:extLst>
          </p:cNvPr>
          <p:cNvSpPr txBox="1"/>
          <p:nvPr/>
        </p:nvSpPr>
        <p:spPr>
          <a:xfrm>
            <a:off x="6143304" y="4711993"/>
            <a:ext cx="370614" cy="338554"/>
          </a:xfrm>
          <a:prstGeom prst="rect">
            <a:avLst/>
          </a:prstGeom>
          <a:noFill/>
        </p:spPr>
        <p:txBody>
          <a:bodyPr wrap="none" rtlCol="0">
            <a:spAutoFit/>
          </a:bodyPr>
          <a:lstStyle/>
          <a:p>
            <a:r>
              <a:rPr lang="en-US" sz="1600" dirty="0"/>
              <a:t>IP</a:t>
            </a:r>
          </a:p>
        </p:txBody>
      </p:sp>
      <p:sp>
        <p:nvSpPr>
          <p:cNvPr id="28" name="TextBox 27">
            <a:extLst>
              <a:ext uri="{FF2B5EF4-FFF2-40B4-BE49-F238E27FC236}">
                <a16:creationId xmlns:a16="http://schemas.microsoft.com/office/drawing/2014/main" xmlns="" id="{E6547581-14AD-46BB-BD2D-A8F8D380A3CA}"/>
              </a:ext>
            </a:extLst>
          </p:cNvPr>
          <p:cNvSpPr txBox="1"/>
          <p:nvPr/>
        </p:nvSpPr>
        <p:spPr>
          <a:xfrm>
            <a:off x="1716598" y="1447800"/>
            <a:ext cx="2453218" cy="1200329"/>
          </a:xfrm>
          <a:prstGeom prst="rect">
            <a:avLst/>
          </a:prstGeom>
          <a:noFill/>
        </p:spPr>
        <p:txBody>
          <a:bodyPr wrap="square" rtlCol="0">
            <a:spAutoFit/>
          </a:bodyPr>
          <a:lstStyle/>
          <a:p>
            <a:pPr>
              <a:spcAft>
                <a:spcPts val="1200"/>
              </a:spcAft>
            </a:pPr>
            <a:r>
              <a:rPr lang="en-US" b="1" dirty="0"/>
              <a:t>Daily operational monitoring of anomalous data conditions</a:t>
            </a:r>
          </a:p>
        </p:txBody>
      </p:sp>
      <p:sp>
        <p:nvSpPr>
          <p:cNvPr id="29" name="Rectangle 28">
            <a:extLst>
              <a:ext uri="{FF2B5EF4-FFF2-40B4-BE49-F238E27FC236}">
                <a16:creationId xmlns:a16="http://schemas.microsoft.com/office/drawing/2014/main" xmlns="" id="{FAC278CF-4913-4267-BD24-FCEEFF9CBD3A}"/>
              </a:ext>
            </a:extLst>
          </p:cNvPr>
          <p:cNvSpPr/>
          <p:nvPr/>
        </p:nvSpPr>
        <p:spPr>
          <a:xfrm>
            <a:off x="1568032" y="2887888"/>
            <a:ext cx="2676963" cy="1631216"/>
          </a:xfrm>
          <a:prstGeom prst="rect">
            <a:avLst/>
          </a:prstGeom>
        </p:spPr>
        <p:txBody>
          <a:bodyPr wrap="square">
            <a:spAutoFit/>
          </a:bodyPr>
          <a:lstStyle/>
          <a:p>
            <a:pPr marL="285750" indent="-285750">
              <a:spcAft>
                <a:spcPts val="600"/>
              </a:spcAft>
              <a:buFont typeface="Wingdings" panose="05000000000000000000" pitchFamily="2" charset="2"/>
              <a:buChar char="v"/>
            </a:pPr>
            <a:r>
              <a:rPr lang="en-US" sz="1600" dirty="0"/>
              <a:t> Log Analysis</a:t>
            </a:r>
          </a:p>
          <a:p>
            <a:pPr marL="285750" indent="-285750">
              <a:spcAft>
                <a:spcPts val="600"/>
              </a:spcAft>
              <a:buFont typeface="Wingdings" panose="05000000000000000000" pitchFamily="2" charset="2"/>
              <a:buChar char="v"/>
            </a:pPr>
            <a:r>
              <a:rPr lang="en-US" sz="1600" dirty="0"/>
              <a:t> Intrusion Dashboard</a:t>
            </a:r>
          </a:p>
          <a:p>
            <a:pPr marL="285750" indent="-285750">
              <a:spcAft>
                <a:spcPts val="600"/>
              </a:spcAft>
              <a:buFont typeface="Wingdings" panose="05000000000000000000" pitchFamily="2" charset="2"/>
              <a:buChar char="v"/>
            </a:pPr>
            <a:r>
              <a:rPr lang="en-US" sz="1600" dirty="0"/>
              <a:t> Alerts</a:t>
            </a:r>
          </a:p>
          <a:p>
            <a:pPr marL="285750" indent="-285750">
              <a:spcAft>
                <a:spcPts val="600"/>
              </a:spcAft>
              <a:buFont typeface="Wingdings" panose="05000000000000000000" pitchFamily="2" charset="2"/>
              <a:buChar char="v"/>
            </a:pPr>
            <a:r>
              <a:rPr lang="en-US" sz="1600" dirty="0"/>
              <a:t> CA-APM Alerts</a:t>
            </a:r>
          </a:p>
          <a:p>
            <a:pPr marL="285750" indent="-285750">
              <a:spcAft>
                <a:spcPts val="600"/>
              </a:spcAft>
              <a:buFont typeface="Wingdings" panose="05000000000000000000" pitchFamily="2" charset="2"/>
              <a:buChar char="v"/>
            </a:pPr>
            <a:r>
              <a:rPr lang="en-US" sz="1600" dirty="0"/>
              <a:t> Public URI Responses</a:t>
            </a:r>
          </a:p>
        </p:txBody>
      </p:sp>
      <p:sp>
        <p:nvSpPr>
          <p:cNvPr id="2" name="TextBox 1">
            <a:extLst>
              <a:ext uri="{FF2B5EF4-FFF2-40B4-BE49-F238E27FC236}">
                <a16:creationId xmlns:a16="http://schemas.microsoft.com/office/drawing/2014/main" xmlns="" id="{E67D616F-E448-4F57-8838-671109C9AF65}"/>
              </a:ext>
            </a:extLst>
          </p:cNvPr>
          <p:cNvSpPr txBox="1"/>
          <p:nvPr/>
        </p:nvSpPr>
        <p:spPr>
          <a:xfrm>
            <a:off x="281356" y="4633442"/>
            <a:ext cx="4652066" cy="1508105"/>
          </a:xfrm>
          <a:prstGeom prst="rect">
            <a:avLst/>
          </a:prstGeom>
          <a:noFill/>
        </p:spPr>
        <p:txBody>
          <a:bodyPr wrap="square" rtlCol="0">
            <a:spAutoFit/>
          </a:bodyPr>
          <a:lstStyle/>
          <a:p>
            <a:r>
              <a:rPr lang="en-US" b="1" dirty="0">
                <a:latin typeface="Arial" pitchFamily="34" charset="0"/>
                <a:cs typeface="Arial" pitchFamily="34" charset="0"/>
              </a:rPr>
              <a:t>Recent Accomplishments – June2020</a:t>
            </a:r>
            <a:r>
              <a:rPr lang="en-US" dirty="0">
                <a:latin typeface="Arial" pitchFamily="34" charset="0"/>
                <a:cs typeface="Arial" pitchFamily="34" charset="0"/>
              </a:rPr>
              <a:t>:</a:t>
            </a:r>
          </a:p>
          <a:p>
            <a:endParaRPr lang="en-US" dirty="0">
              <a:latin typeface="Arial" pitchFamily="34" charset="0"/>
              <a:cs typeface="Arial" pitchFamily="34" charset="0"/>
            </a:endParaRPr>
          </a:p>
          <a:p>
            <a:pPr marL="285750" indent="-285750">
              <a:buFont typeface="Wingdings" panose="05000000000000000000" pitchFamily="2" charset="2"/>
              <a:buChar char="Ø"/>
            </a:pPr>
            <a:r>
              <a:rPr lang="en-US" sz="1400" dirty="0">
                <a:latin typeface="Arial" pitchFamily="34" charset="0"/>
                <a:cs typeface="Arial" pitchFamily="34" charset="0"/>
              </a:rPr>
              <a:t>Create </a:t>
            </a:r>
            <a:r>
              <a:rPr lang="en-US" sz="1400" b="1" i="1" dirty="0">
                <a:highlight>
                  <a:srgbClr val="FFFF00"/>
                </a:highlight>
                <a:latin typeface="Arial" pitchFamily="34" charset="0"/>
                <a:cs typeface="Arial" pitchFamily="34" charset="0"/>
              </a:rPr>
              <a:t>AppSec logging framework </a:t>
            </a:r>
            <a:r>
              <a:rPr lang="en-US" sz="1400" dirty="0">
                <a:latin typeface="Arial" pitchFamily="34" charset="0"/>
                <a:cs typeface="Arial" pitchFamily="34" charset="0"/>
              </a:rPr>
              <a:t>with </a:t>
            </a:r>
            <a:r>
              <a:rPr lang="en-US" sz="1400" dirty="0" err="1">
                <a:latin typeface="Arial" pitchFamily="34" charset="0"/>
                <a:cs typeface="Arial" pitchFamily="34" charset="0"/>
              </a:rPr>
              <a:t>usecases</a:t>
            </a:r>
            <a:r>
              <a:rPr lang="en-US" sz="1400" dirty="0">
                <a:latin typeface="Arial" pitchFamily="34" charset="0"/>
                <a:cs typeface="Arial" pitchFamily="34" charset="0"/>
              </a:rPr>
              <a:t> to push to central Splunk</a:t>
            </a:r>
          </a:p>
          <a:p>
            <a:pPr marL="285750" indent="-285750">
              <a:buFont typeface="Wingdings" panose="05000000000000000000" pitchFamily="2" charset="2"/>
              <a:buChar char="Ø"/>
            </a:pPr>
            <a:r>
              <a:rPr lang="en-US" sz="1400" dirty="0">
                <a:latin typeface="Arial" pitchFamily="34" charset="0"/>
                <a:cs typeface="Arial" pitchFamily="34" charset="0"/>
              </a:rPr>
              <a:t>Separate Federal logs to different server to enable Prod clearance request from </a:t>
            </a:r>
            <a:r>
              <a:rPr lang="en-US" sz="1400" dirty="0" err="1">
                <a:latin typeface="Arial" pitchFamily="34" charset="0"/>
                <a:cs typeface="Arial" pitchFamily="34" charset="0"/>
              </a:rPr>
              <a:t>InfosysDTS</a:t>
            </a:r>
            <a:endParaRPr lang="en-US" sz="1400" dirty="0">
              <a:latin typeface="Arial" pitchFamily="34" charset="0"/>
              <a:cs typeface="Arial" pitchFamily="34" charset="0"/>
            </a:endParaRPr>
          </a:p>
        </p:txBody>
      </p:sp>
    </p:spTree>
    <p:extLst>
      <p:ext uri="{BB962C8B-B14F-4D97-AF65-F5344CB8AC3E}">
        <p14:creationId xmlns:p14="http://schemas.microsoft.com/office/powerpoint/2010/main" val="3070750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409027" y="479050"/>
            <a:ext cx="246927" cy="242054"/>
          </a:xfrm>
        </p:spPr>
        <p:txBody>
          <a:bodyPr/>
          <a:lstStyle/>
          <a:p>
            <a:fld id="{14D65173-87C9-47C0-A890-7AD8E2754265}" type="slidenum">
              <a:rPr lang="en-US" smtClean="0"/>
              <a:pPr/>
              <a:t>12</a:t>
            </a:fld>
            <a:endParaRPr lang="en-US" dirty="0"/>
          </a:p>
        </p:txBody>
      </p:sp>
      <p:sp>
        <p:nvSpPr>
          <p:cNvPr id="5" name="Title 1"/>
          <p:cNvSpPr>
            <a:spLocks noGrp="1"/>
          </p:cNvSpPr>
          <p:nvPr>
            <p:ph type="title"/>
          </p:nvPr>
        </p:nvSpPr>
        <p:spPr>
          <a:xfrm>
            <a:off x="246547" y="33008"/>
            <a:ext cx="11550649" cy="567069"/>
          </a:xfrm>
        </p:spPr>
        <p:txBody>
          <a:bodyPr>
            <a:normAutofit/>
          </a:bodyPr>
          <a:lstStyle/>
          <a:p>
            <a:r>
              <a:rPr lang="en-US" sz="2670" dirty="0">
                <a:solidFill>
                  <a:schemeClr val="tx2"/>
                </a:solidFill>
              </a:rPr>
              <a:t>		</a:t>
            </a:r>
            <a:r>
              <a:rPr lang="en-US" sz="2670" dirty="0"/>
              <a:t>Lean Automation Improvements</a:t>
            </a:r>
          </a:p>
        </p:txBody>
      </p:sp>
      <p:sp>
        <p:nvSpPr>
          <p:cNvPr id="26" name="Rectangle 25">
            <a:extLst>
              <a:ext uri="{FF2B5EF4-FFF2-40B4-BE49-F238E27FC236}">
                <a16:creationId xmlns:a16="http://schemas.microsoft.com/office/drawing/2014/main" xmlns="" id="{B64E83BA-8D13-45D7-B4A0-AC560CFF701C}"/>
              </a:ext>
            </a:extLst>
          </p:cNvPr>
          <p:cNvSpPr/>
          <p:nvPr/>
        </p:nvSpPr>
        <p:spPr>
          <a:xfrm>
            <a:off x="1916726" y="1151158"/>
            <a:ext cx="7413674" cy="76518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xmlns="" id="{CC897D5C-9CDD-47A3-BE86-CE95D13E1317}"/>
              </a:ext>
            </a:extLst>
          </p:cNvPr>
          <p:cNvSpPr/>
          <p:nvPr/>
        </p:nvSpPr>
        <p:spPr>
          <a:xfrm>
            <a:off x="2163272" y="1122574"/>
            <a:ext cx="6773231" cy="710707"/>
          </a:xfrm>
          <a:prstGeom prst="rect">
            <a:avLst/>
          </a:prstGeom>
        </p:spPr>
        <p:txBody>
          <a:bodyPr wrap="square">
            <a:spAutoFit/>
          </a:bodyPr>
          <a:lstStyle/>
          <a:p>
            <a:pPr lvl="0" algn="ctr">
              <a:lnSpc>
                <a:spcPct val="115000"/>
              </a:lnSpc>
              <a:spcBef>
                <a:spcPts val="1200"/>
              </a:spcBef>
            </a:pPr>
            <a:r>
              <a:rPr lang="en-US" i="1" dirty="0">
                <a:solidFill>
                  <a:schemeClr val="accent3">
                    <a:lumMod val="75000"/>
                  </a:schemeClr>
                </a:solidFill>
              </a:rPr>
              <a:t>Leverage the Regression automation test suite and using it on a daily basis</a:t>
            </a:r>
          </a:p>
        </p:txBody>
      </p:sp>
      <p:sp>
        <p:nvSpPr>
          <p:cNvPr id="28" name="Rectangle 27">
            <a:extLst>
              <a:ext uri="{FF2B5EF4-FFF2-40B4-BE49-F238E27FC236}">
                <a16:creationId xmlns:a16="http://schemas.microsoft.com/office/drawing/2014/main" xmlns="" id="{524A1F8D-6F55-474E-8BAA-9B03E03EE3AD}"/>
              </a:ext>
            </a:extLst>
          </p:cNvPr>
          <p:cNvSpPr/>
          <p:nvPr/>
        </p:nvSpPr>
        <p:spPr>
          <a:xfrm>
            <a:off x="1916726" y="1972337"/>
            <a:ext cx="7413674" cy="392159"/>
          </a:xfrm>
          <a:prstGeom prst="rect">
            <a:avLst/>
          </a:prstGeom>
          <a:solidFill>
            <a:schemeClr val="accent5">
              <a:lumMod val="40000"/>
              <a:lumOff val="60000"/>
            </a:schemeClr>
          </a:solidFill>
        </p:spPr>
        <p:txBody>
          <a:bodyPr wrap="square">
            <a:spAutoFit/>
          </a:bodyPr>
          <a:lstStyle/>
          <a:p>
            <a:pPr lvl="0" algn="ctr">
              <a:lnSpc>
                <a:spcPct val="115000"/>
              </a:lnSpc>
              <a:spcBef>
                <a:spcPts val="1200"/>
              </a:spcBef>
            </a:pPr>
            <a:r>
              <a:rPr lang="en-US" b="1" dirty="0">
                <a:solidFill>
                  <a:schemeClr val="accent3">
                    <a:lumMod val="75000"/>
                  </a:schemeClr>
                </a:solidFill>
              </a:rPr>
              <a:t>Implementation:</a:t>
            </a:r>
            <a:endParaRPr lang="en-US" sz="2500" b="1" i="1" dirty="0">
              <a:solidFill>
                <a:schemeClr val="accent3">
                  <a:lumMod val="75000"/>
                </a:schemeClr>
              </a:solidFill>
            </a:endParaRPr>
          </a:p>
        </p:txBody>
      </p:sp>
      <p:sp>
        <p:nvSpPr>
          <p:cNvPr id="29" name="Rectangle 28">
            <a:extLst>
              <a:ext uri="{FF2B5EF4-FFF2-40B4-BE49-F238E27FC236}">
                <a16:creationId xmlns:a16="http://schemas.microsoft.com/office/drawing/2014/main" xmlns="" id="{4A9E9B74-A6A0-49B5-9DE5-4545AD487BE7}"/>
              </a:ext>
            </a:extLst>
          </p:cNvPr>
          <p:cNvSpPr/>
          <p:nvPr/>
        </p:nvSpPr>
        <p:spPr>
          <a:xfrm>
            <a:off x="1916726" y="698002"/>
            <a:ext cx="7413674" cy="392159"/>
          </a:xfrm>
          <a:prstGeom prst="rect">
            <a:avLst/>
          </a:prstGeom>
          <a:solidFill>
            <a:schemeClr val="accent2">
              <a:lumMod val="40000"/>
              <a:lumOff val="60000"/>
            </a:schemeClr>
          </a:solidFill>
        </p:spPr>
        <p:txBody>
          <a:bodyPr wrap="square">
            <a:spAutoFit/>
          </a:bodyPr>
          <a:lstStyle/>
          <a:p>
            <a:pPr lvl="0" algn="ctr">
              <a:lnSpc>
                <a:spcPct val="115000"/>
              </a:lnSpc>
              <a:spcBef>
                <a:spcPts val="1200"/>
              </a:spcBef>
            </a:pPr>
            <a:r>
              <a:rPr lang="en-US" b="1" dirty="0">
                <a:solidFill>
                  <a:schemeClr val="accent3">
                    <a:lumMod val="75000"/>
                  </a:schemeClr>
                </a:solidFill>
              </a:rPr>
              <a:t>Opportunity</a:t>
            </a:r>
            <a:r>
              <a:rPr lang="en-US" b="1" dirty="0">
                <a:solidFill>
                  <a:schemeClr val="tx2"/>
                </a:solidFill>
              </a:rPr>
              <a:t> </a:t>
            </a:r>
            <a:r>
              <a:rPr lang="en-US" b="1" dirty="0">
                <a:solidFill>
                  <a:schemeClr val="accent3">
                    <a:lumMod val="75000"/>
                  </a:schemeClr>
                </a:solidFill>
              </a:rPr>
              <a:t>:</a:t>
            </a:r>
            <a:endParaRPr lang="en-US" sz="2500" i="1" dirty="0">
              <a:solidFill>
                <a:schemeClr val="accent3">
                  <a:lumMod val="75000"/>
                </a:schemeClr>
              </a:solidFill>
            </a:endParaRPr>
          </a:p>
        </p:txBody>
      </p:sp>
      <p:sp>
        <p:nvSpPr>
          <p:cNvPr id="30" name="Rectangle 29">
            <a:extLst>
              <a:ext uri="{FF2B5EF4-FFF2-40B4-BE49-F238E27FC236}">
                <a16:creationId xmlns:a16="http://schemas.microsoft.com/office/drawing/2014/main" xmlns="" id="{391A2008-36CF-4264-8FDF-0CF9D6E33618}"/>
              </a:ext>
            </a:extLst>
          </p:cNvPr>
          <p:cNvSpPr/>
          <p:nvPr/>
        </p:nvSpPr>
        <p:spPr>
          <a:xfrm>
            <a:off x="1916722" y="2420768"/>
            <a:ext cx="7413676" cy="26193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099B7116-9D41-4FE3-958E-A8B5DC292F10}"/>
              </a:ext>
            </a:extLst>
          </p:cNvPr>
          <p:cNvSpPr/>
          <p:nvPr/>
        </p:nvSpPr>
        <p:spPr>
          <a:xfrm>
            <a:off x="1916725" y="1970937"/>
            <a:ext cx="7413673" cy="2956450"/>
          </a:xfrm>
          <a:prstGeom prst="rect">
            <a:avLst/>
          </a:prstGeom>
        </p:spPr>
        <p:txBody>
          <a:bodyPr wrap="square">
            <a:spAutoFit/>
          </a:bodyPr>
          <a:lstStyle/>
          <a:p>
            <a:pPr marL="412750" lvl="0" indent="-285750">
              <a:lnSpc>
                <a:spcPct val="115000"/>
              </a:lnSpc>
              <a:spcBef>
                <a:spcPts val="1200"/>
              </a:spcBef>
              <a:buClr>
                <a:srgbClr val="000000"/>
              </a:buClr>
              <a:buSzPts val="1600"/>
              <a:buFont typeface="Wingdings" panose="05000000000000000000" pitchFamily="2" charset="2"/>
              <a:buChar char="Ø"/>
            </a:pPr>
            <a:endParaRPr lang="en-US" sz="1600" b="1" i="1" dirty="0">
              <a:solidFill>
                <a:schemeClr val="accent3">
                  <a:lumMod val="75000"/>
                </a:schemeClr>
              </a:solidFill>
            </a:endParaRPr>
          </a:p>
          <a:p>
            <a:pPr marL="412750" lvl="0" indent="-285750">
              <a:lnSpc>
                <a:spcPct val="115000"/>
              </a:lnSpc>
              <a:spcBef>
                <a:spcPts val="1200"/>
              </a:spcBef>
              <a:buClr>
                <a:srgbClr val="000000"/>
              </a:buClr>
              <a:buSzPts val="1600"/>
              <a:buFont typeface="Wingdings" panose="05000000000000000000" pitchFamily="2" charset="2"/>
              <a:buChar char="Ø"/>
            </a:pPr>
            <a:r>
              <a:rPr lang="en-US" sz="1600" b="1" i="1" dirty="0">
                <a:solidFill>
                  <a:schemeClr val="accent3">
                    <a:lumMod val="75000"/>
                  </a:schemeClr>
                </a:solidFill>
              </a:rPr>
              <a:t>VECRM functionalities like dashboard, daily alerts, customer 360 , </a:t>
            </a:r>
            <a:r>
              <a:rPr lang="en-US" sz="1600" b="1" i="1" dirty="0" err="1">
                <a:solidFill>
                  <a:schemeClr val="accent3">
                    <a:lumMod val="75000"/>
                  </a:schemeClr>
                </a:solidFill>
              </a:rPr>
              <a:t>Kedb</a:t>
            </a:r>
            <a:r>
              <a:rPr lang="en-US" sz="1600" b="1" i="1" dirty="0">
                <a:solidFill>
                  <a:schemeClr val="accent3">
                    <a:lumMod val="75000"/>
                  </a:schemeClr>
                </a:solidFill>
              </a:rPr>
              <a:t>, DMS are all targeted</a:t>
            </a:r>
          </a:p>
          <a:p>
            <a:pPr marL="412750" lvl="0" indent="-285750">
              <a:lnSpc>
                <a:spcPct val="115000"/>
              </a:lnSpc>
              <a:spcBef>
                <a:spcPts val="1200"/>
              </a:spcBef>
              <a:buClr>
                <a:srgbClr val="000000"/>
              </a:buClr>
              <a:buSzPts val="1600"/>
              <a:buFont typeface="Wingdings" panose="05000000000000000000" pitchFamily="2" charset="2"/>
              <a:buChar char="Ø"/>
            </a:pPr>
            <a:r>
              <a:rPr lang="en-US" sz="1600" b="1" i="1" dirty="0">
                <a:solidFill>
                  <a:schemeClr val="accent3">
                    <a:lumMod val="75000"/>
                  </a:schemeClr>
                </a:solidFill>
              </a:rPr>
              <a:t>Customized suite using the reusable classes are built for all the regression test cases</a:t>
            </a:r>
          </a:p>
          <a:p>
            <a:pPr marL="412750" lvl="0" indent="-285750">
              <a:lnSpc>
                <a:spcPct val="115000"/>
              </a:lnSpc>
              <a:spcBef>
                <a:spcPts val="1200"/>
              </a:spcBef>
              <a:buClr>
                <a:srgbClr val="000000"/>
              </a:buClr>
              <a:buSzPts val="1600"/>
              <a:buFont typeface="Wingdings" panose="05000000000000000000" pitchFamily="2" charset="2"/>
              <a:buChar char="Ø"/>
            </a:pPr>
            <a:r>
              <a:rPr lang="en-US" sz="1600" b="1" i="1" dirty="0">
                <a:solidFill>
                  <a:schemeClr val="accent3">
                    <a:lumMod val="75000"/>
                  </a:schemeClr>
                </a:solidFill>
              </a:rPr>
              <a:t>Test suite run has been done on the daily basis</a:t>
            </a:r>
          </a:p>
          <a:p>
            <a:pPr marL="412750" lvl="0" indent="-285750">
              <a:lnSpc>
                <a:spcPct val="115000"/>
              </a:lnSpc>
              <a:spcBef>
                <a:spcPts val="1200"/>
              </a:spcBef>
              <a:buClr>
                <a:srgbClr val="000000"/>
              </a:buClr>
              <a:buSzPts val="1600"/>
              <a:buFont typeface="Wingdings" panose="05000000000000000000" pitchFamily="2" charset="2"/>
              <a:buChar char="Ø"/>
            </a:pPr>
            <a:r>
              <a:rPr lang="en-US" sz="1600" b="1" i="1" dirty="0">
                <a:solidFill>
                  <a:schemeClr val="accent3">
                    <a:lumMod val="75000"/>
                  </a:schemeClr>
                </a:solidFill>
              </a:rPr>
              <a:t>The entire regression suite run which includes testing all the critical functions and validations would take 45 mins.</a:t>
            </a:r>
          </a:p>
        </p:txBody>
      </p:sp>
      <p:sp>
        <p:nvSpPr>
          <p:cNvPr id="32" name="Rectangle 31">
            <a:extLst>
              <a:ext uri="{FF2B5EF4-FFF2-40B4-BE49-F238E27FC236}">
                <a16:creationId xmlns:a16="http://schemas.microsoft.com/office/drawing/2014/main" xmlns="" id="{B0A32AA9-48D7-4EF6-99D7-CDD9F210789F}"/>
              </a:ext>
            </a:extLst>
          </p:cNvPr>
          <p:cNvSpPr/>
          <p:nvPr/>
        </p:nvSpPr>
        <p:spPr>
          <a:xfrm>
            <a:off x="1916726" y="5134590"/>
            <a:ext cx="7413674" cy="1029256"/>
          </a:xfrm>
          <a:prstGeom prst="rect">
            <a:avLst/>
          </a:prstGeom>
          <a:solidFill>
            <a:schemeClr val="accent6">
              <a:lumMod val="60000"/>
              <a:lumOff val="40000"/>
            </a:schemeClr>
          </a:solidFill>
        </p:spPr>
        <p:txBody>
          <a:bodyPr wrap="square">
            <a:spAutoFit/>
          </a:bodyPr>
          <a:lstStyle/>
          <a:p>
            <a:pPr algn="ctr">
              <a:lnSpc>
                <a:spcPct val="115000"/>
              </a:lnSpc>
              <a:spcBef>
                <a:spcPts val="1200"/>
              </a:spcBef>
            </a:pPr>
            <a:r>
              <a:rPr lang="en-US" b="1" dirty="0">
                <a:solidFill>
                  <a:schemeClr val="accent3">
                    <a:lumMod val="75000"/>
                  </a:schemeClr>
                </a:solidFill>
              </a:rPr>
              <a:t>Benefits:</a:t>
            </a:r>
            <a:br>
              <a:rPr lang="en-US" b="1" dirty="0">
                <a:solidFill>
                  <a:schemeClr val="accent3">
                    <a:lumMod val="75000"/>
                  </a:schemeClr>
                </a:solidFill>
              </a:rPr>
            </a:br>
            <a:r>
              <a:rPr lang="en-US" b="1" dirty="0">
                <a:solidFill>
                  <a:schemeClr val="accent3">
                    <a:lumMod val="75000"/>
                  </a:schemeClr>
                </a:solidFill>
              </a:rPr>
              <a:t>Around 90% savings achieved in the run time using the automated test approach rather than manual</a:t>
            </a:r>
          </a:p>
        </p:txBody>
      </p:sp>
    </p:spTree>
    <p:extLst>
      <p:ext uri="{BB962C8B-B14F-4D97-AF65-F5344CB8AC3E}">
        <p14:creationId xmlns:p14="http://schemas.microsoft.com/office/powerpoint/2010/main" val="4076640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4D65173-87C9-47C0-A890-7AD8E2754265}" type="slidenum">
              <a:rPr lang="en-US" smtClean="0"/>
              <a:pPr/>
              <a:t>13</a:t>
            </a:fld>
            <a:endParaRPr lang="en-US" dirty="0"/>
          </a:p>
        </p:txBody>
      </p:sp>
      <p:sp>
        <p:nvSpPr>
          <p:cNvPr id="6" name="Title 1"/>
          <p:cNvSpPr>
            <a:spLocks noGrp="1"/>
          </p:cNvSpPr>
          <p:nvPr>
            <p:ph type="title"/>
          </p:nvPr>
        </p:nvSpPr>
        <p:spPr>
          <a:xfrm>
            <a:off x="397988" y="-64716"/>
            <a:ext cx="11579517" cy="662569"/>
          </a:xfrm>
        </p:spPr>
        <p:txBody>
          <a:bodyPr>
            <a:normAutofit/>
          </a:bodyPr>
          <a:lstStyle/>
          <a:p>
            <a:pPr algn="ctr"/>
            <a:r>
              <a:rPr lang="en-US" sz="2500" dirty="0"/>
              <a:t>DevOps Metrics</a:t>
            </a:r>
          </a:p>
        </p:txBody>
      </p:sp>
      <p:graphicFrame>
        <p:nvGraphicFramePr>
          <p:cNvPr id="5" name="Table 4">
            <a:extLst>
              <a:ext uri="{FF2B5EF4-FFF2-40B4-BE49-F238E27FC236}">
                <a16:creationId xmlns:a16="http://schemas.microsoft.com/office/drawing/2014/main" xmlns="" id="{52A1C9DD-8FC7-4177-8B54-8C835505D0EF}"/>
              </a:ext>
            </a:extLst>
          </p:cNvPr>
          <p:cNvGraphicFramePr>
            <a:graphicFrameLocks noGrp="1"/>
          </p:cNvGraphicFramePr>
          <p:nvPr/>
        </p:nvGraphicFramePr>
        <p:xfrm>
          <a:off x="524600" y="600986"/>
          <a:ext cx="10407172" cy="5480183"/>
        </p:xfrm>
        <a:graphic>
          <a:graphicData uri="http://schemas.openxmlformats.org/drawingml/2006/table">
            <a:tbl>
              <a:tblPr>
                <a:tableStyleId>{5C22544A-7EE6-4342-B048-85BDC9FD1C3A}</a:tableStyleId>
              </a:tblPr>
              <a:tblGrid>
                <a:gridCol w="1927811">
                  <a:extLst>
                    <a:ext uri="{9D8B030D-6E8A-4147-A177-3AD203B41FA5}">
                      <a16:colId xmlns:a16="http://schemas.microsoft.com/office/drawing/2014/main" xmlns="" val="703097718"/>
                    </a:ext>
                  </a:extLst>
                </a:gridCol>
                <a:gridCol w="3117633">
                  <a:extLst>
                    <a:ext uri="{9D8B030D-6E8A-4147-A177-3AD203B41FA5}">
                      <a16:colId xmlns:a16="http://schemas.microsoft.com/office/drawing/2014/main" xmlns="" val="1172706627"/>
                    </a:ext>
                  </a:extLst>
                </a:gridCol>
                <a:gridCol w="1837446">
                  <a:extLst>
                    <a:ext uri="{9D8B030D-6E8A-4147-A177-3AD203B41FA5}">
                      <a16:colId xmlns:a16="http://schemas.microsoft.com/office/drawing/2014/main" xmlns="" val="3717478772"/>
                    </a:ext>
                  </a:extLst>
                </a:gridCol>
                <a:gridCol w="1837446">
                  <a:extLst>
                    <a:ext uri="{9D8B030D-6E8A-4147-A177-3AD203B41FA5}">
                      <a16:colId xmlns:a16="http://schemas.microsoft.com/office/drawing/2014/main" xmlns="" val="823358305"/>
                    </a:ext>
                  </a:extLst>
                </a:gridCol>
                <a:gridCol w="1686836">
                  <a:extLst>
                    <a:ext uri="{9D8B030D-6E8A-4147-A177-3AD203B41FA5}">
                      <a16:colId xmlns:a16="http://schemas.microsoft.com/office/drawing/2014/main" xmlns="" val="4260891316"/>
                    </a:ext>
                  </a:extLst>
                </a:gridCol>
              </a:tblGrid>
              <a:tr h="182077">
                <a:tc rowSpan="2">
                  <a:txBody>
                    <a:bodyPr/>
                    <a:lstStyle/>
                    <a:p>
                      <a:pPr algn="ctr" rtl="0" fontAlgn="ctr"/>
                      <a:r>
                        <a:rPr lang="en-US" sz="1400" b="1" u="none" strike="noStrike" dirty="0">
                          <a:effectLst/>
                        </a:rPr>
                        <a:t>KPI</a:t>
                      </a:r>
                      <a:endParaRPr lang="en-US" sz="1400" b="1" i="0" u="none" strike="noStrike" dirty="0">
                        <a:solidFill>
                          <a:srgbClr val="FFFFFF"/>
                        </a:solidFill>
                        <a:effectLst/>
                        <a:latin typeface="Calibri" panose="020F0502020204030204" pitchFamily="34" charset="0"/>
                      </a:endParaRPr>
                    </a:p>
                  </a:txBody>
                  <a:tcPr marL="8769" marR="8769" marT="8769" marB="0" anchor="ctr">
                    <a:solidFill>
                      <a:schemeClr val="accent6">
                        <a:lumMod val="40000"/>
                        <a:lumOff val="60000"/>
                      </a:schemeClr>
                    </a:solidFill>
                  </a:tcPr>
                </a:tc>
                <a:tc rowSpan="2">
                  <a:txBody>
                    <a:bodyPr/>
                    <a:lstStyle/>
                    <a:p>
                      <a:pPr algn="ctr" rtl="0" fontAlgn="ctr"/>
                      <a:r>
                        <a:rPr lang="en-US" sz="1400" b="1" u="none" strike="noStrike" dirty="0">
                          <a:effectLst/>
                        </a:rPr>
                        <a:t>Metrics</a:t>
                      </a:r>
                      <a:endParaRPr lang="en-US" sz="1400" b="1" i="0" u="none" strike="noStrike" dirty="0">
                        <a:solidFill>
                          <a:srgbClr val="FFFFFF"/>
                        </a:solidFill>
                        <a:effectLst/>
                        <a:latin typeface="Calibri" panose="020F0502020204030204" pitchFamily="34" charset="0"/>
                      </a:endParaRPr>
                    </a:p>
                  </a:txBody>
                  <a:tcPr marL="8769" marR="8769" marT="8769" marB="0" anchor="ctr">
                    <a:solidFill>
                      <a:schemeClr val="accent6">
                        <a:lumMod val="40000"/>
                        <a:lumOff val="60000"/>
                      </a:schemeClr>
                    </a:solidFill>
                  </a:tcPr>
                </a:tc>
                <a:tc>
                  <a:txBody>
                    <a:bodyPr/>
                    <a:lstStyle/>
                    <a:p>
                      <a:pPr algn="ctr" rtl="0" fontAlgn="ctr"/>
                      <a:r>
                        <a:rPr lang="en-US" sz="1400" b="1" u="none" strike="noStrike" dirty="0">
                          <a:effectLst/>
                        </a:rPr>
                        <a:t>CI/CD</a:t>
                      </a:r>
                      <a:endParaRPr lang="en-US" sz="1400" b="1" i="0" u="none" strike="noStrike" dirty="0">
                        <a:solidFill>
                          <a:srgbClr val="FFFFFF"/>
                        </a:solidFill>
                        <a:effectLst/>
                        <a:latin typeface="Calibri" panose="020F0502020204030204" pitchFamily="34" charset="0"/>
                      </a:endParaRPr>
                    </a:p>
                  </a:txBody>
                  <a:tcPr marL="8769" marR="8769" marT="8769" marB="0" anchor="ctr">
                    <a:solidFill>
                      <a:schemeClr val="accent6">
                        <a:lumMod val="40000"/>
                        <a:lumOff val="60000"/>
                      </a:schemeClr>
                    </a:solidFill>
                  </a:tcPr>
                </a:tc>
                <a:tc>
                  <a:txBody>
                    <a:bodyPr/>
                    <a:lstStyle/>
                    <a:p>
                      <a:pPr algn="ctr" rtl="0" fontAlgn="ctr"/>
                      <a:r>
                        <a:rPr lang="en-US" sz="1400" b="1" u="none" strike="noStrike" dirty="0">
                          <a:effectLst/>
                        </a:rPr>
                        <a:t>CI/CD</a:t>
                      </a:r>
                      <a:endParaRPr lang="en-US" sz="1400" b="1" i="0" u="none" strike="noStrike" dirty="0">
                        <a:solidFill>
                          <a:srgbClr val="FFFFFF"/>
                        </a:solidFill>
                        <a:effectLst/>
                        <a:latin typeface="Calibri" panose="020F0502020204030204" pitchFamily="34" charset="0"/>
                      </a:endParaRPr>
                    </a:p>
                  </a:txBody>
                  <a:tcPr marL="8769" marR="8769" marT="8769" marB="0" anchor="ctr">
                    <a:solidFill>
                      <a:schemeClr val="accent6">
                        <a:lumMod val="40000"/>
                        <a:lumOff val="60000"/>
                      </a:schemeClr>
                    </a:solidFill>
                  </a:tcPr>
                </a:tc>
                <a:tc>
                  <a:txBody>
                    <a:bodyPr/>
                    <a:lstStyle/>
                    <a:p>
                      <a:pPr algn="ctr" rtl="0" fontAlgn="ctr"/>
                      <a:r>
                        <a:rPr lang="en-US" sz="1400" u="none" strike="noStrike" dirty="0">
                          <a:effectLst/>
                        </a:rPr>
                        <a:t> </a:t>
                      </a:r>
                      <a:endParaRPr lang="en-US" sz="1400" b="1" i="0" u="none" strike="noStrike" dirty="0">
                        <a:solidFill>
                          <a:srgbClr val="FFFFFF"/>
                        </a:solidFill>
                        <a:effectLst/>
                        <a:latin typeface="Calibri" panose="020F0502020204030204" pitchFamily="34" charset="0"/>
                      </a:endParaRPr>
                    </a:p>
                  </a:txBody>
                  <a:tcPr marL="8769" marR="8769" marT="8769" marB="0" anchor="ctr">
                    <a:solidFill>
                      <a:schemeClr val="accent6">
                        <a:lumMod val="40000"/>
                        <a:lumOff val="60000"/>
                      </a:schemeClr>
                    </a:solidFill>
                  </a:tcPr>
                </a:tc>
                <a:extLst>
                  <a:ext uri="{0D108BD9-81ED-4DB2-BD59-A6C34878D82A}">
                    <a16:rowId xmlns:a16="http://schemas.microsoft.com/office/drawing/2014/main" xmlns="" val="1463839137"/>
                  </a:ext>
                </a:extLst>
              </a:tr>
              <a:tr h="182077">
                <a:tc vMerge="1">
                  <a:txBody>
                    <a:bodyPr/>
                    <a:lstStyle/>
                    <a:p>
                      <a:endParaRPr lang="en-US"/>
                    </a:p>
                  </a:txBody>
                  <a:tcPr/>
                </a:tc>
                <a:tc vMerge="1">
                  <a:txBody>
                    <a:bodyPr/>
                    <a:lstStyle/>
                    <a:p>
                      <a:endParaRPr lang="en-US"/>
                    </a:p>
                  </a:txBody>
                  <a:tcPr/>
                </a:tc>
                <a:tc>
                  <a:txBody>
                    <a:bodyPr/>
                    <a:lstStyle/>
                    <a:p>
                      <a:pPr algn="ctr" rtl="0" fontAlgn="ctr"/>
                      <a:r>
                        <a:rPr lang="en-US" sz="1400" b="1" u="none" strike="noStrike" dirty="0">
                          <a:effectLst/>
                        </a:rPr>
                        <a:t>RUN</a:t>
                      </a:r>
                      <a:endParaRPr lang="en-US" sz="1400" b="1" i="0" u="none" strike="noStrike" dirty="0">
                        <a:solidFill>
                          <a:srgbClr val="FFFFFF"/>
                        </a:solidFill>
                        <a:effectLst/>
                        <a:latin typeface="Calibri" panose="020F0502020204030204" pitchFamily="34" charset="0"/>
                      </a:endParaRPr>
                    </a:p>
                  </a:txBody>
                  <a:tcPr marL="8769" marR="8769" marT="8769" marB="0" anchor="ctr">
                    <a:solidFill>
                      <a:schemeClr val="accent6">
                        <a:lumMod val="40000"/>
                        <a:lumOff val="60000"/>
                      </a:schemeClr>
                    </a:solidFill>
                  </a:tcPr>
                </a:tc>
                <a:tc>
                  <a:txBody>
                    <a:bodyPr/>
                    <a:lstStyle/>
                    <a:p>
                      <a:pPr algn="ctr" rtl="0" fontAlgn="ctr"/>
                      <a:r>
                        <a:rPr lang="en-US" sz="1400" b="1" u="none" strike="noStrike" dirty="0">
                          <a:effectLst/>
                        </a:rPr>
                        <a:t>SPRINT</a:t>
                      </a:r>
                      <a:endParaRPr lang="en-US" sz="1400" b="1" i="0" u="none" strike="noStrike" dirty="0">
                        <a:solidFill>
                          <a:srgbClr val="FFFFFF"/>
                        </a:solidFill>
                        <a:effectLst/>
                        <a:latin typeface="Calibri" panose="020F0502020204030204" pitchFamily="34" charset="0"/>
                      </a:endParaRPr>
                    </a:p>
                  </a:txBody>
                  <a:tcPr marL="8769" marR="8769" marT="8769" marB="0" anchor="ctr">
                    <a:solidFill>
                      <a:schemeClr val="accent6">
                        <a:lumMod val="40000"/>
                        <a:lumOff val="60000"/>
                      </a:schemeClr>
                    </a:solidFill>
                  </a:tcPr>
                </a:tc>
                <a:tc>
                  <a:txBody>
                    <a:bodyPr/>
                    <a:lstStyle/>
                    <a:p>
                      <a:pPr algn="ctr" rtl="0" fontAlgn="ctr"/>
                      <a:r>
                        <a:rPr lang="en-US" sz="1400" b="1" u="none" strike="noStrike" dirty="0">
                          <a:effectLst/>
                        </a:rPr>
                        <a:t>Suggestions</a:t>
                      </a:r>
                      <a:endParaRPr lang="en-US" sz="1400" b="1" i="0" u="none" strike="noStrike" dirty="0">
                        <a:solidFill>
                          <a:srgbClr val="FFFFFF"/>
                        </a:solidFill>
                        <a:effectLst/>
                        <a:latin typeface="Calibri" panose="020F0502020204030204" pitchFamily="34" charset="0"/>
                      </a:endParaRPr>
                    </a:p>
                  </a:txBody>
                  <a:tcPr marL="8769" marR="8769" marT="8769" marB="0" anchor="ctr">
                    <a:solidFill>
                      <a:schemeClr val="accent6">
                        <a:lumMod val="40000"/>
                        <a:lumOff val="60000"/>
                      </a:schemeClr>
                    </a:solidFill>
                  </a:tcPr>
                </a:tc>
                <a:extLst>
                  <a:ext uri="{0D108BD9-81ED-4DB2-BD59-A6C34878D82A}">
                    <a16:rowId xmlns:a16="http://schemas.microsoft.com/office/drawing/2014/main" xmlns="" val="1538334048"/>
                  </a:ext>
                </a:extLst>
              </a:tr>
              <a:tr h="300428">
                <a:tc>
                  <a:txBody>
                    <a:bodyPr/>
                    <a:lstStyle/>
                    <a:p>
                      <a:pPr algn="l" rtl="0" fontAlgn="ctr"/>
                      <a:r>
                        <a:rPr lang="en-US" sz="1100" u="none" strike="noStrike" dirty="0">
                          <a:effectLst/>
                        </a:rPr>
                        <a:t>Unit test coverage</a:t>
                      </a:r>
                      <a:endParaRPr lang="en-US" sz="1100" b="0" i="0" u="none" strike="noStrike" dirty="0">
                        <a:solidFill>
                          <a:srgbClr val="000000"/>
                        </a:solidFill>
                        <a:effectLst/>
                        <a:latin typeface="Calibri" panose="020F0502020204030204" pitchFamily="34" charset="0"/>
                      </a:endParaRPr>
                    </a:p>
                  </a:txBody>
                  <a:tcPr marL="8769" marR="8769" marT="8769" marB="0" anchor="ctr"/>
                </a:tc>
                <a:tc>
                  <a:txBody>
                    <a:bodyPr/>
                    <a:lstStyle/>
                    <a:p>
                      <a:pPr algn="l" rtl="0" fontAlgn="ctr"/>
                      <a:r>
                        <a:rPr lang="en-US" sz="1100" u="none" strike="noStrike">
                          <a:effectLst/>
                        </a:rPr>
                        <a:t>Unit test coverage</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algn="ctr" rtl="0" fontAlgn="ctr"/>
                      <a:r>
                        <a:rPr lang="en-US" sz="1100" b="0" i="0" u="none" strike="noStrike" dirty="0">
                          <a:solidFill>
                            <a:schemeClr val="dk1"/>
                          </a:solidFill>
                          <a:effectLst/>
                          <a:latin typeface="+mn-lt"/>
                        </a:rPr>
                        <a:t>20</a:t>
                      </a:r>
                      <a:endParaRPr lang="en-US" sz="1100" b="0" i="0" u="none" strike="noStrike" dirty="0">
                        <a:solidFill>
                          <a:srgbClr val="000000"/>
                        </a:solidFill>
                        <a:effectLst/>
                        <a:latin typeface="Calibri" panose="020F0502020204030204" pitchFamily="34" charset="0"/>
                      </a:endParaRPr>
                    </a:p>
                  </a:txBody>
                  <a:tcPr marL="8769" marR="8769" marT="8769" marB="0" anchor="ctr"/>
                </a:tc>
                <a:tc>
                  <a:txBody>
                    <a:bodyPr/>
                    <a:lstStyle/>
                    <a:p>
                      <a:pPr algn="ctr" rtl="0" fontAlgn="ctr"/>
                      <a:r>
                        <a:rPr lang="en-US" sz="1100" u="none" strike="noStrike" dirty="0">
                          <a:effectLst/>
                        </a:rPr>
                        <a:t>59</a:t>
                      </a:r>
                      <a:endParaRPr lang="en-US" sz="1100" b="0" i="0" u="none" strike="noStrike" dirty="0">
                        <a:solidFill>
                          <a:srgbClr val="000000"/>
                        </a:solidFill>
                        <a:effectLst/>
                        <a:latin typeface="Calibri" panose="020F0502020204030204" pitchFamily="34" charset="0"/>
                      </a:endParaRPr>
                    </a:p>
                  </a:txBody>
                  <a:tcPr marL="8769" marR="8769" marT="8769" marB="0" anchor="ctr"/>
                </a:tc>
                <a:tc>
                  <a:txBody>
                    <a:bodyPr/>
                    <a:lstStyle/>
                    <a:p>
                      <a:pPr marL="171450" indent="-171450" algn="ctr" rtl="0" fontAlgn="b">
                        <a:lnSpc>
                          <a:spcPct val="100000"/>
                        </a:lnSpc>
                        <a:buClr>
                          <a:schemeClr val="accent6"/>
                        </a:buClr>
                        <a:buSzPts val="1000"/>
                        <a:buFont typeface="Wingdings" panose="05000000000000000000" pitchFamily="2" charset="2"/>
                        <a:buChar char="ü"/>
                      </a:pPr>
                      <a:r>
                        <a:rPr lang="en-US" sz="1100" u="none" strike="noStrike" dirty="0">
                          <a:effectLst/>
                        </a:rPr>
                        <a:t>JASMINE / KARMA</a:t>
                      </a:r>
                      <a:endParaRPr lang="en-US" sz="1100" b="0" i="0" u="none" strike="noStrike" dirty="0">
                        <a:solidFill>
                          <a:srgbClr val="7DC66F"/>
                        </a:solidFill>
                        <a:effectLst/>
                        <a:latin typeface="Wingdings" panose="05000000000000000000" pitchFamily="2" charset="2"/>
                      </a:endParaRPr>
                    </a:p>
                  </a:txBody>
                  <a:tcPr marL="8769" marR="8769" marT="8769" marB="0" anchor="ctr"/>
                </a:tc>
                <a:extLst>
                  <a:ext uri="{0D108BD9-81ED-4DB2-BD59-A6C34878D82A}">
                    <a16:rowId xmlns:a16="http://schemas.microsoft.com/office/drawing/2014/main" xmlns="" val="464859632"/>
                  </a:ext>
                </a:extLst>
              </a:tr>
              <a:tr h="300428">
                <a:tc>
                  <a:txBody>
                    <a:bodyPr/>
                    <a:lstStyle/>
                    <a:p>
                      <a:pPr algn="l" rtl="0" fontAlgn="ctr"/>
                      <a:r>
                        <a:rPr lang="en-US" sz="1100" u="none" strike="noStrike" dirty="0">
                          <a:effectLst/>
                        </a:rPr>
                        <a:t>Unit test success rate</a:t>
                      </a:r>
                      <a:endParaRPr lang="en-US" sz="1100" b="0" i="0" u="none" strike="noStrike" dirty="0">
                        <a:solidFill>
                          <a:srgbClr val="000000"/>
                        </a:solidFill>
                        <a:effectLst/>
                        <a:latin typeface="Calibri" panose="020F0502020204030204" pitchFamily="34" charset="0"/>
                      </a:endParaRPr>
                    </a:p>
                  </a:txBody>
                  <a:tcPr marL="8769" marR="8769" marT="8769" marB="0" anchor="ctr"/>
                </a:tc>
                <a:tc>
                  <a:txBody>
                    <a:bodyPr/>
                    <a:lstStyle/>
                    <a:p>
                      <a:pPr algn="l" rtl="0" fontAlgn="ctr"/>
                      <a:r>
                        <a:rPr lang="en-US" sz="1100" u="none" strike="noStrike" dirty="0">
                          <a:effectLst/>
                        </a:rPr>
                        <a:t>Unit test success rate</a:t>
                      </a:r>
                      <a:endParaRPr lang="en-US" sz="1100" b="0" i="0" u="none" strike="noStrike" dirty="0">
                        <a:solidFill>
                          <a:srgbClr val="000000"/>
                        </a:solidFill>
                        <a:effectLst/>
                        <a:latin typeface="Calibri" panose="020F0502020204030204" pitchFamily="34" charset="0"/>
                      </a:endParaRPr>
                    </a:p>
                  </a:txBody>
                  <a:tcPr marL="8769" marR="8769" marT="8769" marB="0" anchor="ctr"/>
                </a:tc>
                <a:tc>
                  <a:txBody>
                    <a:bodyPr/>
                    <a:lstStyle/>
                    <a:p>
                      <a:pPr algn="ctr" rtl="0" fontAlgn="ctr"/>
                      <a:r>
                        <a:rPr lang="en-US" sz="1100" b="0" i="0" u="none" strike="noStrike" dirty="0">
                          <a:solidFill>
                            <a:schemeClr val="dk1"/>
                          </a:solidFill>
                          <a:effectLst/>
                          <a:latin typeface="+mn-lt"/>
                        </a:rPr>
                        <a:t>25</a:t>
                      </a:r>
                      <a:endParaRPr lang="en-US" sz="1100" b="0" i="0" u="none" strike="noStrike" dirty="0">
                        <a:solidFill>
                          <a:srgbClr val="000000"/>
                        </a:solidFill>
                        <a:effectLst/>
                        <a:latin typeface="Calibri" panose="020F0502020204030204" pitchFamily="34" charset="0"/>
                      </a:endParaRPr>
                    </a:p>
                  </a:txBody>
                  <a:tcPr marL="8769" marR="8769" marT="8769" marB="0" anchor="ctr"/>
                </a:tc>
                <a:tc>
                  <a:txBody>
                    <a:bodyPr/>
                    <a:lstStyle/>
                    <a:p>
                      <a:pPr algn="ctr" rtl="0" fontAlgn="ctr"/>
                      <a:r>
                        <a:rPr lang="en-US" sz="1100" b="0" i="0" u="none" strike="noStrike" dirty="0">
                          <a:solidFill>
                            <a:schemeClr val="dk1"/>
                          </a:solidFill>
                          <a:effectLst/>
                          <a:latin typeface="+mn-lt"/>
                        </a:rPr>
                        <a:t>48</a:t>
                      </a:r>
                      <a:endParaRPr lang="en-US" sz="1100" b="0" i="0" u="none" strike="noStrike" dirty="0">
                        <a:solidFill>
                          <a:srgbClr val="000000"/>
                        </a:solidFill>
                        <a:effectLst/>
                        <a:latin typeface="Calibri" panose="020F0502020204030204" pitchFamily="34" charset="0"/>
                      </a:endParaRPr>
                    </a:p>
                  </a:txBody>
                  <a:tcPr marL="8769" marR="8769" marT="8769" marB="0" anchor="ctr"/>
                </a:tc>
                <a:tc>
                  <a:txBody>
                    <a:bodyPr/>
                    <a:lstStyle/>
                    <a:p>
                      <a:pPr marL="171450" marR="0" lvl="0" indent="-171450" algn="ctr" defTabSz="1219170" rtl="0" eaLnBrk="1" fontAlgn="b" latinLnBrk="0" hangingPunct="1">
                        <a:lnSpc>
                          <a:spcPct val="100000"/>
                        </a:lnSpc>
                        <a:spcBef>
                          <a:spcPts val="0"/>
                        </a:spcBef>
                        <a:spcAft>
                          <a:spcPts val="0"/>
                        </a:spcAft>
                        <a:buClr>
                          <a:schemeClr val="accent6"/>
                        </a:buClr>
                        <a:buSzPts val="1000"/>
                        <a:buFont typeface="Wingdings" panose="05000000000000000000" pitchFamily="2" charset="2"/>
                        <a:buChar char="ü"/>
                        <a:tabLst/>
                        <a:defRPr/>
                      </a:pPr>
                      <a:r>
                        <a:rPr lang="en-US" sz="1100" u="none" strike="noStrike">
                          <a:effectLst/>
                        </a:rPr>
                        <a:t>SonarQube</a:t>
                      </a:r>
                      <a:endParaRPr lang="en-US" sz="1100" b="0" i="0" u="none" strike="noStrike" dirty="0">
                        <a:solidFill>
                          <a:srgbClr val="7DC66F"/>
                        </a:solidFill>
                        <a:effectLst/>
                        <a:latin typeface="Wingdings" panose="05000000000000000000" pitchFamily="2" charset="2"/>
                      </a:endParaRPr>
                    </a:p>
                  </a:txBody>
                  <a:tcPr marL="8769" marR="8769" marT="8769" marB="0" anchor="ctr"/>
                </a:tc>
                <a:extLst>
                  <a:ext uri="{0D108BD9-81ED-4DB2-BD59-A6C34878D82A}">
                    <a16:rowId xmlns:a16="http://schemas.microsoft.com/office/drawing/2014/main" xmlns="" val="2367013783"/>
                  </a:ext>
                </a:extLst>
              </a:tr>
              <a:tr h="300428">
                <a:tc>
                  <a:txBody>
                    <a:bodyPr/>
                    <a:lstStyle/>
                    <a:p>
                      <a:pPr algn="l" rtl="0" fontAlgn="ctr"/>
                      <a:r>
                        <a:rPr lang="en-US" sz="1100" u="none" strike="noStrike">
                          <a:effectLst/>
                        </a:rPr>
                        <a:t>Rule compliance/violations</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algn="l" rtl="0" fontAlgn="ctr"/>
                      <a:r>
                        <a:rPr lang="en-US" sz="1100" u="none" strike="noStrike">
                          <a:effectLst/>
                        </a:rPr>
                        <a:t>Rule compliance/violations</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algn="ctr" rtl="0" fontAlgn="ctr"/>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8769" marR="8769" marT="8769" marB="0" anchor="ctr"/>
                </a:tc>
                <a:tc>
                  <a:txBody>
                    <a:bodyPr/>
                    <a:lstStyle/>
                    <a:p>
                      <a:pPr algn="ctr" rtl="0" fontAlgn="ctr"/>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marL="171450" indent="-171450" algn="ctr" rtl="0" fontAlgn="b">
                        <a:lnSpc>
                          <a:spcPct val="100000"/>
                        </a:lnSpc>
                        <a:buClr>
                          <a:schemeClr val="accent6"/>
                        </a:buClr>
                        <a:buSzPts val="1000"/>
                        <a:buFont typeface="Wingdings" panose="05000000000000000000" pitchFamily="2" charset="2"/>
                        <a:buChar char="ü"/>
                      </a:pPr>
                      <a:r>
                        <a:rPr lang="en-US" sz="1100" u="none" strike="noStrike" dirty="0">
                          <a:effectLst/>
                        </a:rPr>
                        <a:t>SonarQube Scans</a:t>
                      </a:r>
                      <a:endParaRPr lang="en-US" sz="1100" b="0" i="0" u="none" strike="noStrike" dirty="0">
                        <a:solidFill>
                          <a:srgbClr val="7DC66F"/>
                        </a:solidFill>
                        <a:effectLst/>
                        <a:latin typeface="Wingdings" panose="05000000000000000000" pitchFamily="2" charset="2"/>
                      </a:endParaRPr>
                    </a:p>
                  </a:txBody>
                  <a:tcPr marL="8769" marR="8769" marT="8769" marB="0" anchor="ctr"/>
                </a:tc>
                <a:extLst>
                  <a:ext uri="{0D108BD9-81ED-4DB2-BD59-A6C34878D82A}">
                    <a16:rowId xmlns:a16="http://schemas.microsoft.com/office/drawing/2014/main" xmlns="" val="3264302736"/>
                  </a:ext>
                </a:extLst>
              </a:tr>
              <a:tr h="300428">
                <a:tc>
                  <a:txBody>
                    <a:bodyPr/>
                    <a:lstStyle/>
                    <a:p>
                      <a:pPr algn="l" rtl="0" fontAlgn="ctr"/>
                      <a:r>
                        <a:rPr lang="en-US" sz="1100" u="none" strike="noStrike">
                          <a:effectLst/>
                        </a:rPr>
                        <a:t>Code Review</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algn="l" rtl="0" fontAlgn="ctr"/>
                      <a:r>
                        <a:rPr lang="en-US" sz="1100" u="none" strike="noStrike">
                          <a:effectLst/>
                        </a:rPr>
                        <a:t>Code Review %</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algn="ctr" rtl="0" fontAlgn="ctr"/>
                      <a:r>
                        <a:rPr lang="en-US" sz="1100" b="0" i="0" u="none" strike="noStrike" dirty="0">
                          <a:solidFill>
                            <a:schemeClr val="dk1"/>
                          </a:solidFill>
                          <a:effectLst/>
                          <a:latin typeface="+mn-lt"/>
                        </a:rPr>
                        <a:t>50</a:t>
                      </a:r>
                      <a:endParaRPr lang="en-US" sz="1100" b="0" i="0" u="none" strike="noStrike" dirty="0">
                        <a:solidFill>
                          <a:srgbClr val="000000"/>
                        </a:solidFill>
                        <a:effectLst/>
                        <a:latin typeface="Calibri" panose="020F0502020204030204" pitchFamily="34" charset="0"/>
                      </a:endParaRPr>
                    </a:p>
                  </a:txBody>
                  <a:tcPr marL="8769" marR="8769" marT="8769" marB="0" anchor="ctr"/>
                </a:tc>
                <a:tc>
                  <a:txBody>
                    <a:bodyPr/>
                    <a:lstStyle/>
                    <a:p>
                      <a:pPr algn="ctr" rtl="0" fontAlgn="t"/>
                      <a:r>
                        <a:rPr lang="en-US" sz="1100" u="none" strike="noStrike" dirty="0">
                          <a:effectLst/>
                        </a:rPr>
                        <a:t>82</a:t>
                      </a:r>
                      <a:endParaRPr lang="en-US" sz="1100" b="0" i="0" u="none" strike="noStrike" dirty="0">
                        <a:solidFill>
                          <a:srgbClr val="000000"/>
                        </a:solidFill>
                        <a:effectLst/>
                        <a:latin typeface="Calibri" panose="020F0502020204030204" pitchFamily="34" charset="0"/>
                      </a:endParaRPr>
                    </a:p>
                  </a:txBody>
                  <a:tcPr marL="8769" marR="8769" marT="8769" marB="0"/>
                </a:tc>
                <a:tc>
                  <a:txBody>
                    <a:bodyPr/>
                    <a:lstStyle/>
                    <a:p>
                      <a:pPr marL="171450" indent="-171450" algn="ctr" rtl="0" fontAlgn="b">
                        <a:lnSpc>
                          <a:spcPct val="100000"/>
                        </a:lnSpc>
                        <a:buClr>
                          <a:schemeClr val="accent6"/>
                        </a:buClr>
                        <a:buSzPts val="1000"/>
                        <a:buFont typeface="Wingdings" panose="05000000000000000000" pitchFamily="2" charset="2"/>
                        <a:buChar char="ü"/>
                      </a:pPr>
                      <a:r>
                        <a:rPr lang="en-US" sz="1100" u="none" strike="noStrike" dirty="0">
                          <a:effectLst/>
                        </a:rPr>
                        <a:t>SonarQube Scans</a:t>
                      </a:r>
                      <a:endParaRPr lang="en-US" sz="1100" b="0" i="0" u="none" strike="noStrike" dirty="0">
                        <a:solidFill>
                          <a:srgbClr val="7DC66F"/>
                        </a:solidFill>
                        <a:effectLst/>
                        <a:latin typeface="Wingdings" panose="05000000000000000000" pitchFamily="2" charset="2"/>
                      </a:endParaRPr>
                    </a:p>
                  </a:txBody>
                  <a:tcPr marL="8769" marR="8769" marT="8769" marB="0" anchor="ctr"/>
                </a:tc>
                <a:extLst>
                  <a:ext uri="{0D108BD9-81ED-4DB2-BD59-A6C34878D82A}">
                    <a16:rowId xmlns:a16="http://schemas.microsoft.com/office/drawing/2014/main" xmlns="" val="2132898503"/>
                  </a:ext>
                </a:extLst>
              </a:tr>
              <a:tr h="309531">
                <a:tc>
                  <a:txBody>
                    <a:bodyPr/>
                    <a:lstStyle/>
                    <a:p>
                      <a:pPr algn="l" rtl="0" fontAlgn="ctr"/>
                      <a:r>
                        <a:rPr lang="en-US" sz="1100" u="none" strike="noStrike">
                          <a:effectLst/>
                        </a:rPr>
                        <a:t>Build Time</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algn="l" rtl="0" fontAlgn="ctr"/>
                      <a:r>
                        <a:rPr lang="en-US" sz="1100" u="none" strike="noStrike">
                          <a:effectLst/>
                        </a:rPr>
                        <a:t>Average (Time when build was completed - time when build was triggered)</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marL="0" marR="0" algn="ctr" defTabSz="1219170" rtl="0" eaLnBrk="1" fontAlgn="ctr" latinLnBrk="0" hangingPunct="1">
                        <a:spcBef>
                          <a:spcPts val="0"/>
                        </a:spcBef>
                        <a:spcAft>
                          <a:spcPts val="0"/>
                        </a:spcAft>
                      </a:pPr>
                      <a:r>
                        <a:rPr lang="en-US" sz="1100" u="none" strike="noStrike" kern="1200" dirty="0">
                          <a:solidFill>
                            <a:schemeClr val="dk1"/>
                          </a:solidFill>
                          <a:effectLst/>
                          <a:latin typeface="+mn-lt"/>
                          <a:ea typeface="+mn-ea"/>
                          <a:cs typeface="+mn-cs"/>
                        </a:rPr>
                        <a:t>60 mins</a:t>
                      </a:r>
                    </a:p>
                  </a:txBody>
                  <a:tcPr marL="68580" marR="68580" marT="0" marB="0" anchor="ctr"/>
                </a:tc>
                <a:tc>
                  <a:txBody>
                    <a:bodyPr/>
                    <a:lstStyle/>
                    <a:p>
                      <a:pPr marL="0" marR="0" algn="ctr" defTabSz="1219170" rtl="0" eaLnBrk="1" fontAlgn="ctr" latinLnBrk="0" hangingPunct="1">
                        <a:spcBef>
                          <a:spcPts val="0"/>
                        </a:spcBef>
                        <a:spcAft>
                          <a:spcPts val="0"/>
                        </a:spcAft>
                      </a:pPr>
                      <a:r>
                        <a:rPr lang="en-US" sz="1100" u="none" strike="noStrike" kern="1200" dirty="0">
                          <a:solidFill>
                            <a:schemeClr val="dk1"/>
                          </a:solidFill>
                          <a:effectLst/>
                          <a:latin typeface="+mn-lt"/>
                          <a:ea typeface="+mn-ea"/>
                          <a:cs typeface="+mn-cs"/>
                        </a:rPr>
                        <a:t>39 mins</a:t>
                      </a:r>
                    </a:p>
                  </a:txBody>
                  <a:tcPr marL="68580" marR="68580" marT="0" marB="0" anchor="ctr"/>
                </a:tc>
                <a:tc>
                  <a:txBody>
                    <a:bodyPr/>
                    <a:lstStyle/>
                    <a:p>
                      <a:pPr marL="171450" indent="-171450" algn="ctr" rtl="0" fontAlgn="b">
                        <a:lnSpc>
                          <a:spcPct val="100000"/>
                        </a:lnSpc>
                        <a:buFont typeface="Wingdings" panose="05000000000000000000" pitchFamily="2" charset="2"/>
                        <a:buChar char="ü"/>
                      </a:pPr>
                      <a:r>
                        <a:rPr lang="en-US" sz="1100" u="none" strike="noStrike" dirty="0">
                          <a:effectLst/>
                        </a:rPr>
                        <a:t>Jenkins/GIT-Lab Repo </a:t>
                      </a:r>
                      <a:endParaRPr lang="en-US" sz="1100" b="0" i="0" u="none" strike="noStrike" dirty="0">
                        <a:solidFill>
                          <a:srgbClr val="000000"/>
                        </a:solidFill>
                        <a:effectLst/>
                        <a:latin typeface="Calibri" panose="020F0502020204030204" pitchFamily="34" charset="0"/>
                      </a:endParaRPr>
                    </a:p>
                  </a:txBody>
                  <a:tcPr marL="8769" marR="8769" marT="8769" marB="0" anchor="ctr"/>
                </a:tc>
                <a:extLst>
                  <a:ext uri="{0D108BD9-81ED-4DB2-BD59-A6C34878D82A}">
                    <a16:rowId xmlns:a16="http://schemas.microsoft.com/office/drawing/2014/main" xmlns="" val="1019802532"/>
                  </a:ext>
                </a:extLst>
              </a:tr>
              <a:tr h="309531">
                <a:tc>
                  <a:txBody>
                    <a:bodyPr/>
                    <a:lstStyle/>
                    <a:p>
                      <a:pPr algn="l" rtl="0" fontAlgn="ctr"/>
                      <a:r>
                        <a:rPr lang="en-US" sz="1100" u="none" strike="noStrike">
                          <a:effectLst/>
                        </a:rPr>
                        <a:t>Successful builds</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algn="l" rtl="0" fontAlgn="ctr"/>
                      <a:r>
                        <a:rPr lang="en-US" sz="1100" u="none" strike="noStrike" dirty="0">
                          <a:effectLst/>
                        </a:rPr>
                        <a:t>Number of successful build/ Total number of builds</a:t>
                      </a:r>
                      <a:endParaRPr lang="en-US" sz="1100" b="0" i="0" u="none" strike="noStrike" dirty="0">
                        <a:solidFill>
                          <a:srgbClr val="000000"/>
                        </a:solidFill>
                        <a:effectLst/>
                        <a:latin typeface="Calibri" panose="020F0502020204030204" pitchFamily="34" charset="0"/>
                      </a:endParaRPr>
                    </a:p>
                  </a:txBody>
                  <a:tcPr marL="8769" marR="8769" marT="8769" marB="0" anchor="ctr"/>
                </a:tc>
                <a:tc>
                  <a:txBody>
                    <a:bodyPr/>
                    <a:lstStyle/>
                    <a:p>
                      <a:pPr marL="0" marR="0" algn="ctr" defTabSz="1219170" rtl="0" eaLnBrk="1" fontAlgn="ctr" latinLnBrk="0" hangingPunct="1">
                        <a:spcBef>
                          <a:spcPts val="0"/>
                        </a:spcBef>
                        <a:spcAft>
                          <a:spcPts val="0"/>
                        </a:spcAft>
                      </a:pPr>
                      <a:r>
                        <a:rPr lang="en-US" sz="1100" u="none" strike="noStrike" kern="1200" dirty="0">
                          <a:solidFill>
                            <a:schemeClr val="dk1"/>
                          </a:solidFill>
                          <a:effectLst/>
                          <a:latin typeface="+mn-lt"/>
                          <a:ea typeface="+mn-ea"/>
                          <a:cs typeface="+mn-cs"/>
                        </a:rPr>
                        <a:t>20</a:t>
                      </a:r>
                      <a:r>
                        <a:rPr lang="en-US" sz="1100" u="none" strike="noStrike" kern="1200" baseline="0" dirty="0">
                          <a:solidFill>
                            <a:schemeClr val="dk1"/>
                          </a:solidFill>
                          <a:effectLst/>
                          <a:latin typeface="+mn-lt"/>
                          <a:ea typeface="+mn-ea"/>
                          <a:cs typeface="+mn-cs"/>
                        </a:rPr>
                        <a:t> </a:t>
                      </a:r>
                      <a:r>
                        <a:rPr lang="en-US" sz="1100" u="none" strike="noStrike" kern="1200" dirty="0">
                          <a:solidFill>
                            <a:schemeClr val="dk1"/>
                          </a:solidFill>
                          <a:effectLst/>
                          <a:latin typeface="+mn-lt"/>
                          <a:ea typeface="+mn-ea"/>
                          <a:cs typeface="+mn-cs"/>
                        </a:rPr>
                        <a:t> Per Day</a:t>
                      </a:r>
                    </a:p>
                  </a:txBody>
                  <a:tcPr marL="68580" marR="68580" marT="0" marB="0" anchor="ctr"/>
                </a:tc>
                <a:tc>
                  <a:txBody>
                    <a:bodyPr/>
                    <a:lstStyle/>
                    <a:p>
                      <a:pPr marL="0" marR="0" algn="ctr" defTabSz="1219170" rtl="0" eaLnBrk="1" fontAlgn="ctr" latinLnBrk="0" hangingPunct="1">
                        <a:spcBef>
                          <a:spcPts val="0"/>
                        </a:spcBef>
                        <a:spcAft>
                          <a:spcPts val="0"/>
                        </a:spcAft>
                      </a:pPr>
                      <a:r>
                        <a:rPr lang="en-US" sz="1100" u="none" strike="noStrike" kern="1200" dirty="0">
                          <a:solidFill>
                            <a:schemeClr val="dk1"/>
                          </a:solidFill>
                          <a:effectLst/>
                          <a:latin typeface="+mn-lt"/>
                          <a:ea typeface="+mn-ea"/>
                          <a:cs typeface="+mn-cs"/>
                        </a:rPr>
                        <a:t>24</a:t>
                      </a:r>
                      <a:r>
                        <a:rPr lang="en-US" sz="1100" u="none" strike="noStrike" kern="1200" baseline="0" dirty="0">
                          <a:solidFill>
                            <a:schemeClr val="dk1"/>
                          </a:solidFill>
                          <a:effectLst/>
                          <a:latin typeface="+mn-lt"/>
                          <a:ea typeface="+mn-ea"/>
                          <a:cs typeface="+mn-cs"/>
                        </a:rPr>
                        <a:t> Per Day</a:t>
                      </a:r>
                      <a:endParaRPr lang="en-US" sz="1100" u="none" strike="noStrike" kern="1200" dirty="0">
                        <a:solidFill>
                          <a:schemeClr val="dk1"/>
                        </a:solidFill>
                        <a:effectLst/>
                        <a:latin typeface="+mn-lt"/>
                        <a:ea typeface="+mn-ea"/>
                        <a:cs typeface="+mn-cs"/>
                      </a:endParaRPr>
                    </a:p>
                  </a:txBody>
                  <a:tcPr marL="68580" marR="68580" marT="0" marB="0" anchor="ctr"/>
                </a:tc>
                <a:tc>
                  <a:txBody>
                    <a:bodyPr/>
                    <a:lstStyle/>
                    <a:p>
                      <a:pPr marL="171450" marR="0" lvl="0" indent="-171450" algn="ctr" defTabSz="1219170" rtl="0" eaLnBrk="1" fontAlgn="b" latinLnBrk="0" hangingPunct="1">
                        <a:lnSpc>
                          <a:spcPct val="100000"/>
                        </a:lnSpc>
                        <a:spcBef>
                          <a:spcPts val="0"/>
                        </a:spcBef>
                        <a:spcAft>
                          <a:spcPts val="0"/>
                        </a:spcAft>
                        <a:buClrTx/>
                        <a:buSzTx/>
                        <a:buFont typeface="Wingdings" panose="05000000000000000000" pitchFamily="2" charset="2"/>
                        <a:buChar char="ü"/>
                        <a:tabLst/>
                        <a:defRPr/>
                      </a:pPr>
                      <a:r>
                        <a:rPr lang="en-US" sz="1100" u="none" strike="noStrike" dirty="0">
                          <a:effectLst/>
                        </a:rPr>
                        <a:t>Jenkins/GIT-Lab Repo </a:t>
                      </a:r>
                      <a:endParaRPr lang="en-US" sz="1100" b="0" i="0" u="none" strike="noStrike" dirty="0">
                        <a:solidFill>
                          <a:srgbClr val="000000"/>
                        </a:solidFill>
                        <a:effectLst/>
                        <a:latin typeface="Calibri" panose="020F0502020204030204" pitchFamily="34" charset="0"/>
                      </a:endParaRPr>
                    </a:p>
                  </a:txBody>
                  <a:tcPr marL="8769" marR="8769" marT="8769" marB="0" anchor="ctr"/>
                </a:tc>
                <a:extLst>
                  <a:ext uri="{0D108BD9-81ED-4DB2-BD59-A6C34878D82A}">
                    <a16:rowId xmlns:a16="http://schemas.microsoft.com/office/drawing/2014/main" xmlns="" val="3167577932"/>
                  </a:ext>
                </a:extLst>
              </a:tr>
              <a:tr h="182077">
                <a:tc>
                  <a:txBody>
                    <a:bodyPr/>
                    <a:lstStyle/>
                    <a:p>
                      <a:pPr algn="l" rtl="0" fontAlgn="ctr"/>
                      <a:r>
                        <a:rPr lang="en-US" sz="1100" u="none" strike="noStrike">
                          <a:effectLst/>
                        </a:rPr>
                        <a:t>Builds /Day</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algn="l" rtl="0" fontAlgn="ctr"/>
                      <a:r>
                        <a:rPr lang="en-US" sz="1100" u="none" strike="noStrike">
                          <a:effectLst/>
                        </a:rPr>
                        <a:t>Specifically on the Dev environment/Branch</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marL="0" marR="0" algn="ctr" defTabSz="1219170" rtl="0" eaLnBrk="1" fontAlgn="ctr" latinLnBrk="0" hangingPunct="1">
                        <a:spcBef>
                          <a:spcPts val="0"/>
                        </a:spcBef>
                        <a:spcAft>
                          <a:spcPts val="0"/>
                        </a:spcAft>
                      </a:pPr>
                      <a:r>
                        <a:rPr lang="en-US" sz="1100" u="none" strike="noStrike" kern="1200" dirty="0">
                          <a:solidFill>
                            <a:schemeClr val="dk1"/>
                          </a:solidFill>
                          <a:effectLst/>
                          <a:latin typeface="+mn-lt"/>
                          <a:ea typeface="+mn-ea"/>
                          <a:cs typeface="+mn-cs"/>
                        </a:rPr>
                        <a:t>24</a:t>
                      </a:r>
                      <a:r>
                        <a:rPr lang="en-US" sz="1100" u="none" strike="noStrike" kern="1200" baseline="0" dirty="0">
                          <a:solidFill>
                            <a:schemeClr val="dk1"/>
                          </a:solidFill>
                          <a:effectLst/>
                          <a:latin typeface="+mn-lt"/>
                          <a:ea typeface="+mn-ea"/>
                          <a:cs typeface="+mn-cs"/>
                        </a:rPr>
                        <a:t> Per Day</a:t>
                      </a:r>
                      <a:endParaRPr lang="en-US" sz="1100" u="none" strike="noStrike" kern="1200" dirty="0">
                        <a:solidFill>
                          <a:schemeClr val="dk1"/>
                        </a:solidFill>
                        <a:effectLst/>
                        <a:latin typeface="+mn-lt"/>
                        <a:ea typeface="+mn-ea"/>
                        <a:cs typeface="+mn-cs"/>
                      </a:endParaRPr>
                    </a:p>
                  </a:txBody>
                  <a:tcPr marL="68580" marR="68580" marT="0" marB="0" anchor="ctr"/>
                </a:tc>
                <a:tc>
                  <a:txBody>
                    <a:bodyPr/>
                    <a:lstStyle/>
                    <a:p>
                      <a:pPr marL="0" marR="0" algn="ctr" defTabSz="1219170" rtl="0" eaLnBrk="1" fontAlgn="ctr" latinLnBrk="0" hangingPunct="1">
                        <a:spcBef>
                          <a:spcPts val="0"/>
                        </a:spcBef>
                        <a:spcAft>
                          <a:spcPts val="0"/>
                        </a:spcAft>
                      </a:pPr>
                      <a:r>
                        <a:rPr lang="en-US" sz="1100" u="none" strike="noStrike" kern="1200" dirty="0">
                          <a:solidFill>
                            <a:schemeClr val="dk1"/>
                          </a:solidFill>
                          <a:effectLst/>
                          <a:latin typeface="+mn-lt"/>
                          <a:ea typeface="+mn-ea"/>
                          <a:cs typeface="+mn-cs"/>
                        </a:rPr>
                        <a:t>30 Per</a:t>
                      </a:r>
                      <a:r>
                        <a:rPr lang="en-US" sz="1100" u="none" strike="noStrike" kern="1200" baseline="0" dirty="0">
                          <a:solidFill>
                            <a:schemeClr val="dk1"/>
                          </a:solidFill>
                          <a:effectLst/>
                          <a:latin typeface="+mn-lt"/>
                          <a:ea typeface="+mn-ea"/>
                          <a:cs typeface="+mn-cs"/>
                        </a:rPr>
                        <a:t> Day</a:t>
                      </a:r>
                      <a:endParaRPr lang="en-US" sz="1100" u="none" strike="noStrike" kern="1200" dirty="0">
                        <a:solidFill>
                          <a:schemeClr val="dk1"/>
                        </a:solidFill>
                        <a:effectLst/>
                        <a:latin typeface="+mn-lt"/>
                        <a:ea typeface="+mn-ea"/>
                        <a:cs typeface="+mn-cs"/>
                      </a:endParaRPr>
                    </a:p>
                  </a:txBody>
                  <a:tcPr marL="68580" marR="68580" marT="0" marB="0" anchor="ctr"/>
                </a:tc>
                <a:tc>
                  <a:txBody>
                    <a:bodyPr/>
                    <a:lstStyle/>
                    <a:p>
                      <a:pPr marL="171450" indent="-171450" algn="ctr" rtl="0" fontAlgn="b">
                        <a:lnSpc>
                          <a:spcPct val="100000"/>
                        </a:lnSpc>
                        <a:buFont typeface="Wingdings" panose="05000000000000000000" pitchFamily="2" charset="2"/>
                        <a:buChar char="ü"/>
                      </a:pPr>
                      <a:r>
                        <a:rPr lang="en-US" sz="1100" u="none" strike="noStrike" dirty="0">
                          <a:effectLst/>
                        </a:rPr>
                        <a:t>Jenkins </a:t>
                      </a:r>
                      <a:endParaRPr lang="en-US" sz="1100" b="0" i="0" u="none" strike="noStrike" dirty="0">
                        <a:solidFill>
                          <a:srgbClr val="000000"/>
                        </a:solidFill>
                        <a:effectLst/>
                        <a:latin typeface="Calibri" panose="020F0502020204030204" pitchFamily="34" charset="0"/>
                      </a:endParaRPr>
                    </a:p>
                  </a:txBody>
                  <a:tcPr marL="8769" marR="8769" marT="8769" marB="0" anchor="ctr"/>
                </a:tc>
                <a:extLst>
                  <a:ext uri="{0D108BD9-81ED-4DB2-BD59-A6C34878D82A}">
                    <a16:rowId xmlns:a16="http://schemas.microsoft.com/office/drawing/2014/main" xmlns="" val="2187654732"/>
                  </a:ext>
                </a:extLst>
              </a:tr>
              <a:tr h="309531">
                <a:tc>
                  <a:txBody>
                    <a:bodyPr/>
                    <a:lstStyle/>
                    <a:p>
                      <a:pPr algn="l" rtl="0" fontAlgn="ctr"/>
                      <a:r>
                        <a:rPr lang="en-US" sz="1100" u="none" strike="noStrike">
                          <a:effectLst/>
                        </a:rPr>
                        <a:t>Production  Deployment Frequency </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algn="l" rtl="0" fontAlgn="ctr"/>
                      <a:r>
                        <a:rPr lang="en-US" sz="1100" u="none" strike="noStrike">
                          <a:effectLst/>
                        </a:rPr>
                        <a:t>How often is the team deploying new code to production?</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marL="0" marR="0" algn="ctr" defTabSz="1219170" rtl="0" eaLnBrk="1" fontAlgn="ctr" latinLnBrk="0" hangingPunct="1">
                        <a:spcBef>
                          <a:spcPts val="0"/>
                        </a:spcBef>
                        <a:spcAft>
                          <a:spcPts val="0"/>
                        </a:spcAft>
                      </a:pPr>
                      <a:r>
                        <a:rPr lang="en-US" sz="1100" u="none" strike="noStrike" kern="1200" dirty="0">
                          <a:solidFill>
                            <a:schemeClr val="dk1"/>
                          </a:solidFill>
                          <a:effectLst/>
                          <a:latin typeface="+mn-lt"/>
                          <a:ea typeface="+mn-ea"/>
                          <a:cs typeface="+mn-cs"/>
                        </a:rPr>
                        <a:t>Monthly</a:t>
                      </a:r>
                    </a:p>
                  </a:txBody>
                  <a:tcPr marL="68580" marR="68580" marT="0" marB="0" anchor="ctr"/>
                </a:tc>
                <a:tc>
                  <a:txBody>
                    <a:bodyPr/>
                    <a:lstStyle/>
                    <a:p>
                      <a:pPr marL="0" marR="0" algn="ctr" defTabSz="1219170" rtl="0" eaLnBrk="1" fontAlgn="ctr" latinLnBrk="0" hangingPunct="1">
                        <a:spcBef>
                          <a:spcPts val="0"/>
                        </a:spcBef>
                        <a:spcAft>
                          <a:spcPts val="0"/>
                        </a:spcAft>
                      </a:pPr>
                      <a:r>
                        <a:rPr lang="en-US" sz="1100" u="none" strike="noStrike" kern="1200" dirty="0">
                          <a:solidFill>
                            <a:schemeClr val="dk1"/>
                          </a:solidFill>
                          <a:effectLst/>
                          <a:latin typeface="+mn-lt"/>
                          <a:ea typeface="+mn-ea"/>
                          <a:cs typeface="+mn-cs"/>
                        </a:rPr>
                        <a:t>Weekly</a:t>
                      </a:r>
                    </a:p>
                  </a:txBody>
                  <a:tcPr marL="68580" marR="68580" marT="0" marB="0" anchor="ctr"/>
                </a:tc>
                <a:tc>
                  <a:txBody>
                    <a:bodyPr/>
                    <a:lstStyle/>
                    <a:p>
                      <a:pPr marL="171450" indent="-171450" algn="ctr" rtl="0" fontAlgn="b">
                        <a:lnSpc>
                          <a:spcPct val="100000"/>
                        </a:lnSpc>
                        <a:buFont typeface="Wingdings" panose="05000000000000000000" pitchFamily="2" charset="2"/>
                        <a:buChar char="ü"/>
                      </a:pPr>
                      <a:r>
                        <a:rPr lang="en-US" sz="1100" u="none" strike="noStrike" dirty="0">
                          <a:effectLst/>
                        </a:rPr>
                        <a:t>Jenkins pipeline </a:t>
                      </a:r>
                      <a:endParaRPr lang="en-US" sz="1100" b="0" i="0" u="none" strike="noStrike" dirty="0">
                        <a:solidFill>
                          <a:srgbClr val="000000"/>
                        </a:solidFill>
                        <a:effectLst/>
                        <a:latin typeface="Calibri" panose="020F0502020204030204" pitchFamily="34" charset="0"/>
                      </a:endParaRPr>
                    </a:p>
                  </a:txBody>
                  <a:tcPr marL="8769" marR="8769" marT="8769" marB="0" anchor="ctr"/>
                </a:tc>
                <a:extLst>
                  <a:ext uri="{0D108BD9-81ED-4DB2-BD59-A6C34878D82A}">
                    <a16:rowId xmlns:a16="http://schemas.microsoft.com/office/drawing/2014/main" xmlns="" val="4024997906"/>
                  </a:ext>
                </a:extLst>
              </a:tr>
              <a:tr h="309531">
                <a:tc>
                  <a:txBody>
                    <a:bodyPr/>
                    <a:lstStyle/>
                    <a:p>
                      <a:pPr algn="l" rtl="0" fontAlgn="ctr"/>
                      <a:r>
                        <a:rPr lang="en-US" sz="1100" u="none" strike="noStrike">
                          <a:effectLst/>
                        </a:rPr>
                        <a:t>Release date adherence percentage</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algn="l" rtl="0" fontAlgn="ctr"/>
                      <a:r>
                        <a:rPr lang="en-US" sz="1100" u="none" strike="noStrike">
                          <a:effectLst/>
                        </a:rPr>
                        <a:t>Whether the planned and actual release dates were same?</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marL="0" marR="0" algn="ctr" defTabSz="1219170" rtl="0" eaLnBrk="1" fontAlgn="ctr" latinLnBrk="0" hangingPunct="1">
                        <a:spcBef>
                          <a:spcPts val="0"/>
                        </a:spcBef>
                        <a:spcAft>
                          <a:spcPts val="0"/>
                        </a:spcAft>
                      </a:pPr>
                      <a:r>
                        <a:rPr lang="en-US" sz="1100" u="none" strike="noStrike" kern="1200">
                          <a:solidFill>
                            <a:schemeClr val="dk1"/>
                          </a:solidFill>
                          <a:effectLst/>
                          <a:latin typeface="+mn-lt"/>
                          <a:ea typeface="+mn-ea"/>
                          <a:cs typeface="+mn-cs"/>
                        </a:rPr>
                        <a:t>90</a:t>
                      </a:r>
                    </a:p>
                  </a:txBody>
                  <a:tcPr marL="68580" marR="68580" marT="0" marB="0" anchor="ctr"/>
                </a:tc>
                <a:tc>
                  <a:txBody>
                    <a:bodyPr/>
                    <a:lstStyle/>
                    <a:p>
                      <a:pPr marL="0" marR="0" algn="ctr" defTabSz="1219170" rtl="0" eaLnBrk="1" fontAlgn="ctr" latinLnBrk="0" hangingPunct="1">
                        <a:spcBef>
                          <a:spcPts val="0"/>
                        </a:spcBef>
                        <a:spcAft>
                          <a:spcPts val="0"/>
                        </a:spcAft>
                      </a:pPr>
                      <a:r>
                        <a:rPr lang="en-US" sz="1100" u="none" strike="noStrike" kern="1200" dirty="0">
                          <a:solidFill>
                            <a:schemeClr val="dk1"/>
                          </a:solidFill>
                          <a:effectLst/>
                          <a:latin typeface="+mn-lt"/>
                          <a:ea typeface="+mn-ea"/>
                          <a:cs typeface="+mn-cs"/>
                        </a:rPr>
                        <a:t>100</a:t>
                      </a:r>
                    </a:p>
                  </a:txBody>
                  <a:tcPr marL="68580" marR="68580" marT="0" marB="0" anchor="ctr"/>
                </a:tc>
                <a:tc>
                  <a:txBody>
                    <a:bodyPr/>
                    <a:lstStyle/>
                    <a:p>
                      <a:pPr marL="171450" indent="-171450" algn="ctr" rtl="0" fontAlgn="b">
                        <a:lnSpc>
                          <a:spcPct val="100000"/>
                        </a:lnSpc>
                        <a:buFont typeface="Wingdings" panose="05000000000000000000" pitchFamily="2" charset="2"/>
                        <a:buChar char="ü"/>
                      </a:pPr>
                      <a:r>
                        <a:rPr lang="en-US" sz="1100" u="none" strike="noStrike" dirty="0">
                          <a:effectLst/>
                        </a:rPr>
                        <a:t>Jenkins </a:t>
                      </a:r>
                      <a:endParaRPr lang="en-US" sz="1100" b="0" i="0" u="none" strike="noStrike" dirty="0">
                        <a:solidFill>
                          <a:srgbClr val="000000"/>
                        </a:solidFill>
                        <a:effectLst/>
                        <a:latin typeface="Calibri" panose="020F0502020204030204" pitchFamily="34" charset="0"/>
                      </a:endParaRPr>
                    </a:p>
                  </a:txBody>
                  <a:tcPr marL="8769" marR="8769" marT="8769" marB="0" anchor="ctr"/>
                </a:tc>
                <a:extLst>
                  <a:ext uri="{0D108BD9-81ED-4DB2-BD59-A6C34878D82A}">
                    <a16:rowId xmlns:a16="http://schemas.microsoft.com/office/drawing/2014/main" xmlns="" val="2951967336"/>
                  </a:ext>
                </a:extLst>
              </a:tr>
              <a:tr h="309531">
                <a:tc>
                  <a:txBody>
                    <a:bodyPr/>
                    <a:lstStyle/>
                    <a:p>
                      <a:pPr algn="l" rtl="0" fontAlgn="ctr"/>
                      <a:r>
                        <a:rPr lang="en-US" sz="1100" u="none" strike="noStrike">
                          <a:effectLst/>
                        </a:rPr>
                        <a:t>Deployments/Day</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algn="l" rtl="0" fontAlgn="ctr"/>
                      <a:r>
                        <a:rPr lang="en-US" sz="1100" u="none" strike="noStrike" dirty="0">
                          <a:effectLst/>
                        </a:rPr>
                        <a:t>How often is the team deploying new code to various environments (not just production)?</a:t>
                      </a:r>
                      <a:endParaRPr lang="en-US" sz="1100" b="0" i="0" u="none" strike="noStrike" dirty="0">
                        <a:solidFill>
                          <a:srgbClr val="000000"/>
                        </a:solidFill>
                        <a:effectLst/>
                        <a:latin typeface="Calibri" panose="020F0502020204030204" pitchFamily="34" charset="0"/>
                      </a:endParaRPr>
                    </a:p>
                  </a:txBody>
                  <a:tcPr marL="8769" marR="8769" marT="8769" marB="0" anchor="ctr"/>
                </a:tc>
                <a:tc>
                  <a:txBody>
                    <a:bodyPr/>
                    <a:lstStyle/>
                    <a:p>
                      <a:pPr marL="0" marR="0" algn="ctr" defTabSz="1219170" rtl="0" eaLnBrk="1" fontAlgn="ctr" latinLnBrk="0" hangingPunct="1">
                        <a:spcBef>
                          <a:spcPts val="0"/>
                        </a:spcBef>
                        <a:spcAft>
                          <a:spcPts val="0"/>
                        </a:spcAft>
                      </a:pPr>
                      <a:r>
                        <a:rPr lang="en-US" sz="1100" u="none" strike="noStrike" kern="1200">
                          <a:solidFill>
                            <a:schemeClr val="dk1"/>
                          </a:solidFill>
                          <a:effectLst/>
                          <a:latin typeface="+mn-lt"/>
                          <a:ea typeface="+mn-ea"/>
                          <a:cs typeface="+mn-cs"/>
                        </a:rPr>
                        <a:t>Weekly</a:t>
                      </a:r>
                    </a:p>
                  </a:txBody>
                  <a:tcPr marL="68580" marR="68580" marT="0" marB="0" anchor="ctr"/>
                </a:tc>
                <a:tc>
                  <a:txBody>
                    <a:bodyPr/>
                    <a:lstStyle/>
                    <a:p>
                      <a:pPr marL="0" marR="0" algn="ctr" defTabSz="1219170" rtl="0" eaLnBrk="1" fontAlgn="ctr" latinLnBrk="0" hangingPunct="1">
                        <a:spcBef>
                          <a:spcPts val="0"/>
                        </a:spcBef>
                        <a:spcAft>
                          <a:spcPts val="0"/>
                        </a:spcAft>
                      </a:pPr>
                      <a:r>
                        <a:rPr lang="en-US" sz="1100" u="none" strike="noStrike" kern="1200" dirty="0">
                          <a:solidFill>
                            <a:schemeClr val="dk1"/>
                          </a:solidFill>
                          <a:effectLst/>
                          <a:latin typeface="+mn-lt"/>
                          <a:ea typeface="+mn-ea"/>
                          <a:cs typeface="+mn-cs"/>
                        </a:rPr>
                        <a:t>Daily</a:t>
                      </a:r>
                    </a:p>
                  </a:txBody>
                  <a:tcPr marL="68580" marR="68580" marT="0" marB="0" anchor="ctr"/>
                </a:tc>
                <a:tc>
                  <a:txBody>
                    <a:bodyPr/>
                    <a:lstStyle/>
                    <a:p>
                      <a:pPr marL="171450" indent="-171450" algn="ctr" rtl="0" fontAlgn="b">
                        <a:lnSpc>
                          <a:spcPct val="100000"/>
                        </a:lnSpc>
                        <a:buFont typeface="Wingdings" panose="05000000000000000000" pitchFamily="2" charset="2"/>
                        <a:buChar char="ü"/>
                      </a:pPr>
                      <a:r>
                        <a:rPr lang="en-US" sz="1100" u="none" strike="noStrike" dirty="0">
                          <a:effectLst/>
                        </a:rPr>
                        <a:t>Jenkins/Ansible /</a:t>
                      </a:r>
                      <a:r>
                        <a:rPr lang="en-US" sz="1100" u="none" strike="noStrike" dirty="0" err="1">
                          <a:effectLst/>
                        </a:rPr>
                        <a:t>Shellscript</a:t>
                      </a:r>
                      <a:endParaRPr lang="en-US" sz="1100" b="0" i="0" u="none" strike="noStrike" dirty="0">
                        <a:solidFill>
                          <a:srgbClr val="000000"/>
                        </a:solidFill>
                        <a:effectLst/>
                        <a:latin typeface="Calibri" panose="020F0502020204030204" pitchFamily="34" charset="0"/>
                      </a:endParaRPr>
                    </a:p>
                  </a:txBody>
                  <a:tcPr marL="8769" marR="8769" marT="8769" marB="0" anchor="ctr"/>
                </a:tc>
                <a:extLst>
                  <a:ext uri="{0D108BD9-81ED-4DB2-BD59-A6C34878D82A}">
                    <a16:rowId xmlns:a16="http://schemas.microsoft.com/office/drawing/2014/main" xmlns="" val="231398240"/>
                  </a:ext>
                </a:extLst>
              </a:tr>
              <a:tr h="309531">
                <a:tc>
                  <a:txBody>
                    <a:bodyPr/>
                    <a:lstStyle/>
                    <a:p>
                      <a:pPr algn="l" rtl="0" fontAlgn="ctr"/>
                      <a:r>
                        <a:rPr lang="en-US" sz="1100" u="none" strike="noStrike">
                          <a:effectLst/>
                        </a:rPr>
                        <a:t>Change Volume</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algn="l" rtl="0" fontAlgn="ctr"/>
                      <a:r>
                        <a:rPr lang="en-US" sz="1100" u="none" strike="noStrike">
                          <a:effectLst/>
                        </a:rPr>
                        <a:t>How many user stories/changes are being deployed?</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marL="0" marR="0" algn="ctr" defTabSz="1219170" rtl="0" eaLnBrk="1" fontAlgn="ctr" latinLnBrk="0" hangingPunct="1">
                        <a:spcBef>
                          <a:spcPts val="0"/>
                        </a:spcBef>
                        <a:spcAft>
                          <a:spcPts val="0"/>
                        </a:spcAft>
                      </a:pPr>
                      <a:r>
                        <a:rPr lang="en-US" sz="1100" u="none" strike="noStrike" kern="1200">
                          <a:solidFill>
                            <a:schemeClr val="dk1"/>
                          </a:solidFill>
                          <a:effectLst/>
                          <a:latin typeface="+mn-lt"/>
                          <a:ea typeface="+mn-ea"/>
                          <a:cs typeface="+mn-cs"/>
                        </a:rPr>
                        <a:t>10</a:t>
                      </a:r>
                    </a:p>
                  </a:txBody>
                  <a:tcPr marL="68580" marR="68580" marT="0" marB="0" anchor="ctr"/>
                </a:tc>
                <a:tc>
                  <a:txBody>
                    <a:bodyPr/>
                    <a:lstStyle/>
                    <a:p>
                      <a:pPr marL="0" marR="0" algn="ctr" defTabSz="1219170" rtl="0" eaLnBrk="1" fontAlgn="ctr" latinLnBrk="0" hangingPunct="1">
                        <a:spcBef>
                          <a:spcPts val="0"/>
                        </a:spcBef>
                        <a:spcAft>
                          <a:spcPts val="0"/>
                        </a:spcAft>
                      </a:pPr>
                      <a:r>
                        <a:rPr lang="en-US" sz="1100" u="none" strike="noStrike" kern="1200" dirty="0">
                          <a:solidFill>
                            <a:schemeClr val="dk1"/>
                          </a:solidFill>
                          <a:effectLst/>
                          <a:latin typeface="+mn-lt"/>
                          <a:ea typeface="+mn-ea"/>
                          <a:cs typeface="+mn-cs"/>
                        </a:rPr>
                        <a:t>20</a:t>
                      </a:r>
                    </a:p>
                  </a:txBody>
                  <a:tcPr marL="68580" marR="68580" marT="0" marB="0" anchor="ctr"/>
                </a:tc>
                <a:tc>
                  <a:txBody>
                    <a:bodyPr/>
                    <a:lstStyle/>
                    <a:p>
                      <a:pPr marL="171450" indent="-171450" algn="ctr" rtl="0" fontAlgn="b">
                        <a:lnSpc>
                          <a:spcPct val="100000"/>
                        </a:lnSpc>
                        <a:buFont typeface="Wingdings" panose="05000000000000000000" pitchFamily="2" charset="2"/>
                        <a:buChar char="ü"/>
                      </a:pPr>
                      <a:r>
                        <a:rPr lang="en-US" sz="1100" u="none" strike="noStrike" dirty="0">
                          <a:effectLst/>
                        </a:rPr>
                        <a:t>Jenkins </a:t>
                      </a:r>
                      <a:endParaRPr lang="en-US" sz="1100" b="0" i="0" u="none" strike="noStrike" dirty="0">
                        <a:solidFill>
                          <a:srgbClr val="000000"/>
                        </a:solidFill>
                        <a:effectLst/>
                        <a:latin typeface="Calibri" panose="020F0502020204030204" pitchFamily="34" charset="0"/>
                      </a:endParaRPr>
                    </a:p>
                  </a:txBody>
                  <a:tcPr marL="8769" marR="8769" marT="8769" marB="0" anchor="ctr"/>
                </a:tc>
                <a:extLst>
                  <a:ext uri="{0D108BD9-81ED-4DB2-BD59-A6C34878D82A}">
                    <a16:rowId xmlns:a16="http://schemas.microsoft.com/office/drawing/2014/main" xmlns="" val="754823155"/>
                  </a:ext>
                </a:extLst>
              </a:tr>
              <a:tr h="464298">
                <a:tc>
                  <a:txBody>
                    <a:bodyPr/>
                    <a:lstStyle/>
                    <a:p>
                      <a:pPr algn="l" rtl="0" fontAlgn="ctr"/>
                      <a:r>
                        <a:rPr lang="en-US" sz="1100" u="none" strike="noStrike">
                          <a:effectLst/>
                        </a:rPr>
                        <a:t>Lead Time (from development to deployment) </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algn="l" rtl="0" fontAlgn="ctr"/>
                      <a:r>
                        <a:rPr lang="en-US" sz="1100" u="none" strike="noStrike">
                          <a:effectLst/>
                        </a:rPr>
                        <a:t>Time lag from when new code starts getting developed to when it successfully gets deployed into production</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marL="0" marR="0" algn="ctr" defTabSz="1219170" rtl="0" eaLnBrk="1" fontAlgn="ctr" latinLnBrk="0" hangingPunct="1">
                        <a:spcBef>
                          <a:spcPts val="0"/>
                        </a:spcBef>
                        <a:spcAft>
                          <a:spcPts val="0"/>
                        </a:spcAft>
                      </a:pPr>
                      <a:r>
                        <a:rPr lang="en-US" sz="1100" u="none" strike="noStrike" kern="1200">
                          <a:solidFill>
                            <a:schemeClr val="dk1"/>
                          </a:solidFill>
                          <a:effectLst/>
                          <a:latin typeface="+mn-lt"/>
                          <a:ea typeface="+mn-ea"/>
                          <a:cs typeface="+mn-cs"/>
                        </a:rPr>
                        <a:t>1 Month</a:t>
                      </a:r>
                    </a:p>
                  </a:txBody>
                  <a:tcPr marL="68580" marR="68580" marT="0" marB="0" anchor="ctr"/>
                </a:tc>
                <a:tc>
                  <a:txBody>
                    <a:bodyPr/>
                    <a:lstStyle/>
                    <a:p>
                      <a:pPr marL="0" marR="0" algn="ctr" defTabSz="1219170" rtl="0" eaLnBrk="1" fontAlgn="ctr" latinLnBrk="0" hangingPunct="1">
                        <a:spcBef>
                          <a:spcPts val="0"/>
                        </a:spcBef>
                        <a:spcAft>
                          <a:spcPts val="0"/>
                        </a:spcAft>
                      </a:pPr>
                      <a:r>
                        <a:rPr lang="en-US" sz="1100" u="none" strike="noStrike" kern="1200" dirty="0">
                          <a:solidFill>
                            <a:schemeClr val="dk1"/>
                          </a:solidFill>
                          <a:effectLst/>
                          <a:latin typeface="+mn-lt"/>
                          <a:ea typeface="+mn-ea"/>
                          <a:cs typeface="+mn-cs"/>
                        </a:rPr>
                        <a:t>1 Week</a:t>
                      </a:r>
                    </a:p>
                  </a:txBody>
                  <a:tcPr marL="68580" marR="68580" marT="0" marB="0" anchor="ctr"/>
                </a:tc>
                <a:tc>
                  <a:txBody>
                    <a:bodyPr/>
                    <a:lstStyle/>
                    <a:p>
                      <a:pPr marL="171450" indent="-171450" algn="ctr" rtl="0" fontAlgn="b">
                        <a:lnSpc>
                          <a:spcPct val="100000"/>
                        </a:lnSpc>
                        <a:buFont typeface="Wingdings" panose="05000000000000000000" pitchFamily="2" charset="2"/>
                        <a:buChar char="ü"/>
                      </a:pPr>
                      <a:r>
                        <a:rPr lang="en-US" sz="1100" u="none" strike="noStrike" dirty="0">
                          <a:effectLst/>
                        </a:rPr>
                        <a:t>Jenkins </a:t>
                      </a:r>
                      <a:endParaRPr lang="en-US" sz="1100" b="0" i="0" u="none" strike="noStrike" dirty="0">
                        <a:solidFill>
                          <a:srgbClr val="000000"/>
                        </a:solidFill>
                        <a:effectLst/>
                        <a:latin typeface="Calibri" panose="020F0502020204030204" pitchFamily="34" charset="0"/>
                      </a:endParaRPr>
                    </a:p>
                  </a:txBody>
                  <a:tcPr marL="8769" marR="8769" marT="8769" marB="0" anchor="ctr"/>
                </a:tc>
                <a:extLst>
                  <a:ext uri="{0D108BD9-81ED-4DB2-BD59-A6C34878D82A}">
                    <a16:rowId xmlns:a16="http://schemas.microsoft.com/office/drawing/2014/main" xmlns="" val="2460202218"/>
                  </a:ext>
                </a:extLst>
              </a:tr>
              <a:tr h="619063">
                <a:tc>
                  <a:txBody>
                    <a:bodyPr/>
                    <a:lstStyle/>
                    <a:p>
                      <a:pPr algn="l" rtl="0" fontAlgn="ctr"/>
                      <a:r>
                        <a:rPr lang="en-US" sz="1100" u="none" strike="noStrike">
                          <a:effectLst/>
                        </a:rPr>
                        <a:t>Percentage of Failed Deployments </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algn="l" rtl="0" fontAlgn="ctr"/>
                      <a:r>
                        <a:rPr lang="en-US" sz="1100" u="none" strike="noStrike">
                          <a:effectLst/>
                        </a:rPr>
                        <a:t>What is the percentage of deployments which have caused an outage or negative user reaction OR could not be successfully deployed to production</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marL="0" marR="0" algn="ctr" defTabSz="1219170" rtl="0" eaLnBrk="1" fontAlgn="ctr" latinLnBrk="0" hangingPunct="1">
                        <a:spcBef>
                          <a:spcPts val="0"/>
                        </a:spcBef>
                        <a:spcAft>
                          <a:spcPts val="0"/>
                        </a:spcAft>
                      </a:pPr>
                      <a:r>
                        <a:rPr lang="en-US" sz="1100" u="none" strike="noStrike" kern="1200">
                          <a:solidFill>
                            <a:schemeClr val="dk1"/>
                          </a:solidFill>
                          <a:effectLst/>
                          <a:latin typeface="+mn-lt"/>
                          <a:ea typeface="+mn-ea"/>
                          <a:cs typeface="+mn-cs"/>
                        </a:rPr>
                        <a:t>5%</a:t>
                      </a:r>
                    </a:p>
                  </a:txBody>
                  <a:tcPr marL="68580" marR="68580" marT="0" marB="0" anchor="ctr"/>
                </a:tc>
                <a:tc>
                  <a:txBody>
                    <a:bodyPr/>
                    <a:lstStyle/>
                    <a:p>
                      <a:pPr marL="0" marR="0" algn="ctr" defTabSz="1219170" rtl="0" eaLnBrk="1" fontAlgn="ctr" latinLnBrk="0" hangingPunct="1">
                        <a:spcBef>
                          <a:spcPts val="0"/>
                        </a:spcBef>
                        <a:spcAft>
                          <a:spcPts val="0"/>
                        </a:spcAft>
                      </a:pPr>
                      <a:r>
                        <a:rPr lang="en-US" sz="1100" u="none" strike="noStrike" kern="1200" dirty="0">
                          <a:solidFill>
                            <a:schemeClr val="dk1"/>
                          </a:solidFill>
                          <a:effectLst/>
                          <a:latin typeface="+mn-lt"/>
                          <a:ea typeface="+mn-ea"/>
                          <a:cs typeface="+mn-cs"/>
                        </a:rPr>
                        <a:t>0</a:t>
                      </a:r>
                    </a:p>
                  </a:txBody>
                  <a:tcPr marL="68580" marR="68580" marT="0" marB="0" anchor="ctr"/>
                </a:tc>
                <a:tc>
                  <a:txBody>
                    <a:bodyPr/>
                    <a:lstStyle/>
                    <a:p>
                      <a:pPr marL="171450" indent="-171450" algn="ctr" rtl="0" fontAlgn="b">
                        <a:lnSpc>
                          <a:spcPct val="100000"/>
                        </a:lnSpc>
                        <a:buFont typeface="Wingdings" panose="05000000000000000000" pitchFamily="2" charset="2"/>
                        <a:buChar char="ü"/>
                      </a:pPr>
                      <a:r>
                        <a:rPr lang="en-US" sz="1100" u="none" strike="noStrike" dirty="0">
                          <a:effectLst/>
                        </a:rPr>
                        <a:t>Jenkins/Ansible /</a:t>
                      </a:r>
                      <a:r>
                        <a:rPr lang="en-US" sz="1100" u="none" strike="noStrike" dirty="0" err="1">
                          <a:effectLst/>
                        </a:rPr>
                        <a:t>Shellscript</a:t>
                      </a:r>
                      <a:endParaRPr lang="en-US" sz="1100" b="0" i="0" u="none" strike="noStrike" dirty="0">
                        <a:solidFill>
                          <a:srgbClr val="000000"/>
                        </a:solidFill>
                        <a:effectLst/>
                        <a:latin typeface="Calibri" panose="020F0502020204030204" pitchFamily="34" charset="0"/>
                      </a:endParaRPr>
                    </a:p>
                  </a:txBody>
                  <a:tcPr marL="8769" marR="8769" marT="8769" marB="0" anchor="ctr"/>
                </a:tc>
                <a:extLst>
                  <a:ext uri="{0D108BD9-81ED-4DB2-BD59-A6C34878D82A}">
                    <a16:rowId xmlns:a16="http://schemas.microsoft.com/office/drawing/2014/main" xmlns="" val="1491682856"/>
                  </a:ext>
                </a:extLst>
              </a:tr>
              <a:tr h="309531">
                <a:tc>
                  <a:txBody>
                    <a:bodyPr/>
                    <a:lstStyle/>
                    <a:p>
                      <a:pPr algn="l" rtl="0" fontAlgn="ctr"/>
                      <a:r>
                        <a:rPr lang="en-US" sz="1100" u="none" strike="noStrike">
                          <a:effectLst/>
                        </a:rPr>
                        <a:t>Percentage of successful Deployments </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algn="l" rtl="0" fontAlgn="ctr"/>
                      <a:r>
                        <a:rPr lang="en-US" sz="1100" u="none" strike="noStrike">
                          <a:effectLst/>
                        </a:rPr>
                        <a:t>What is the percentage of deployments which were successfully deployed?</a:t>
                      </a:r>
                      <a:endParaRPr lang="en-US" sz="1100" b="0" i="0" u="none" strike="noStrike">
                        <a:solidFill>
                          <a:srgbClr val="000000"/>
                        </a:solidFill>
                        <a:effectLst/>
                        <a:latin typeface="Calibri" panose="020F0502020204030204" pitchFamily="34" charset="0"/>
                      </a:endParaRPr>
                    </a:p>
                  </a:txBody>
                  <a:tcPr marL="8769" marR="8769" marT="8769" marB="0" anchor="ctr"/>
                </a:tc>
                <a:tc>
                  <a:txBody>
                    <a:bodyPr/>
                    <a:lstStyle/>
                    <a:p>
                      <a:pPr marL="0" marR="0" algn="ctr" defTabSz="1219170" rtl="0" eaLnBrk="1" fontAlgn="ctr" latinLnBrk="0" hangingPunct="1">
                        <a:spcBef>
                          <a:spcPts val="0"/>
                        </a:spcBef>
                        <a:spcAft>
                          <a:spcPts val="0"/>
                        </a:spcAft>
                      </a:pPr>
                      <a:r>
                        <a:rPr lang="en-US" sz="1100" u="none" strike="noStrike" kern="1200">
                          <a:solidFill>
                            <a:schemeClr val="dk1"/>
                          </a:solidFill>
                          <a:effectLst/>
                          <a:latin typeface="+mn-lt"/>
                          <a:ea typeface="+mn-ea"/>
                          <a:cs typeface="+mn-cs"/>
                        </a:rPr>
                        <a:t>95</a:t>
                      </a:r>
                    </a:p>
                  </a:txBody>
                  <a:tcPr marL="68580" marR="68580" marT="0" marB="0" anchor="ctr"/>
                </a:tc>
                <a:tc>
                  <a:txBody>
                    <a:bodyPr/>
                    <a:lstStyle/>
                    <a:p>
                      <a:pPr marL="0" marR="0" algn="ctr" defTabSz="1219170" rtl="0" eaLnBrk="1" fontAlgn="ctr" latinLnBrk="0" hangingPunct="1">
                        <a:spcBef>
                          <a:spcPts val="0"/>
                        </a:spcBef>
                        <a:spcAft>
                          <a:spcPts val="0"/>
                        </a:spcAft>
                      </a:pPr>
                      <a:r>
                        <a:rPr lang="en-US" sz="1100" u="none" strike="noStrike" kern="1200" dirty="0">
                          <a:solidFill>
                            <a:schemeClr val="dk1"/>
                          </a:solidFill>
                          <a:effectLst/>
                          <a:latin typeface="+mn-lt"/>
                          <a:ea typeface="+mn-ea"/>
                          <a:cs typeface="+mn-cs"/>
                        </a:rPr>
                        <a:t>100</a:t>
                      </a:r>
                    </a:p>
                  </a:txBody>
                  <a:tcPr marL="68580" marR="68580" marT="0" marB="0" anchor="ctr"/>
                </a:tc>
                <a:tc>
                  <a:txBody>
                    <a:bodyPr/>
                    <a:lstStyle/>
                    <a:p>
                      <a:pPr marL="171450" indent="-171450" algn="ctr" rtl="0" fontAlgn="b">
                        <a:lnSpc>
                          <a:spcPct val="100000"/>
                        </a:lnSpc>
                        <a:buFont typeface="Wingdings" panose="05000000000000000000" pitchFamily="2" charset="2"/>
                        <a:buChar char="ü"/>
                      </a:pPr>
                      <a:r>
                        <a:rPr lang="en-US" sz="1100" u="none" strike="noStrike" dirty="0">
                          <a:effectLst/>
                        </a:rPr>
                        <a:t>Jenkins/Ansible /</a:t>
                      </a:r>
                      <a:r>
                        <a:rPr lang="en-US" sz="1100" u="none" strike="noStrike" dirty="0" err="1">
                          <a:effectLst/>
                        </a:rPr>
                        <a:t>Shellscript</a:t>
                      </a:r>
                      <a:endParaRPr lang="en-US" sz="1100" b="0" i="0" u="none" strike="noStrike" dirty="0">
                        <a:solidFill>
                          <a:srgbClr val="000000"/>
                        </a:solidFill>
                        <a:effectLst/>
                        <a:latin typeface="Calibri" panose="020F0502020204030204" pitchFamily="34" charset="0"/>
                      </a:endParaRPr>
                    </a:p>
                  </a:txBody>
                  <a:tcPr marL="8769" marR="8769" marT="8769" marB="0" anchor="ctr"/>
                </a:tc>
                <a:extLst>
                  <a:ext uri="{0D108BD9-81ED-4DB2-BD59-A6C34878D82A}">
                    <a16:rowId xmlns:a16="http://schemas.microsoft.com/office/drawing/2014/main" xmlns="" val="3710767526"/>
                  </a:ext>
                </a:extLst>
              </a:tr>
              <a:tr h="182077">
                <a:tc>
                  <a:txBody>
                    <a:bodyPr/>
                    <a:lstStyle/>
                    <a:p>
                      <a:pPr algn="l" rtl="0" fontAlgn="ctr"/>
                      <a:r>
                        <a:rPr lang="en-US" sz="1100" u="none" strike="noStrike" dirty="0">
                          <a:effectLst/>
                        </a:rPr>
                        <a:t>Failed builds</a:t>
                      </a:r>
                      <a:endParaRPr lang="en-US" sz="1100" b="0" i="0" u="none" strike="noStrike" dirty="0">
                        <a:solidFill>
                          <a:srgbClr val="000000"/>
                        </a:solidFill>
                        <a:effectLst/>
                        <a:latin typeface="Calibri" panose="020F0502020204030204" pitchFamily="34" charset="0"/>
                      </a:endParaRPr>
                    </a:p>
                  </a:txBody>
                  <a:tcPr marL="8769" marR="8769" marT="8769" marB="0" anchor="ctr"/>
                </a:tc>
                <a:tc>
                  <a:txBody>
                    <a:bodyPr/>
                    <a:lstStyle/>
                    <a:p>
                      <a:pPr algn="l" rtl="0" fontAlgn="ctr"/>
                      <a:r>
                        <a:rPr lang="en-US" sz="1100" u="none" strike="noStrike" dirty="0">
                          <a:effectLst/>
                        </a:rPr>
                        <a:t>Number of build failures</a:t>
                      </a:r>
                      <a:endParaRPr lang="en-US" sz="1100" b="0" i="0" u="none" strike="noStrike" dirty="0">
                        <a:solidFill>
                          <a:srgbClr val="000000"/>
                        </a:solidFill>
                        <a:effectLst/>
                        <a:latin typeface="Calibri" panose="020F0502020204030204" pitchFamily="34" charset="0"/>
                      </a:endParaRPr>
                    </a:p>
                  </a:txBody>
                  <a:tcPr marL="8769" marR="8769" marT="8769" marB="0" anchor="ctr"/>
                </a:tc>
                <a:tc>
                  <a:txBody>
                    <a:bodyPr/>
                    <a:lstStyle/>
                    <a:p>
                      <a:pPr marL="0" marR="0" algn="ctr" defTabSz="1219170" rtl="0" eaLnBrk="1" fontAlgn="ctr" latinLnBrk="0" hangingPunct="1">
                        <a:spcBef>
                          <a:spcPts val="0"/>
                        </a:spcBef>
                        <a:spcAft>
                          <a:spcPts val="0"/>
                        </a:spcAft>
                      </a:pPr>
                      <a:r>
                        <a:rPr lang="en-US" sz="1100" u="none" strike="noStrike" kern="1200" dirty="0">
                          <a:solidFill>
                            <a:schemeClr val="dk1"/>
                          </a:solidFill>
                          <a:effectLst/>
                          <a:latin typeface="+mn-lt"/>
                          <a:ea typeface="+mn-ea"/>
                          <a:cs typeface="+mn-cs"/>
                        </a:rPr>
                        <a:t>15%</a:t>
                      </a:r>
                    </a:p>
                  </a:txBody>
                  <a:tcPr marL="68580" marR="68580" marT="0" marB="0" anchor="ctr"/>
                </a:tc>
                <a:tc>
                  <a:txBody>
                    <a:bodyPr/>
                    <a:lstStyle/>
                    <a:p>
                      <a:pPr marL="0" marR="0" algn="ctr" defTabSz="1219170" rtl="0" eaLnBrk="1" fontAlgn="ctr" latinLnBrk="0" hangingPunct="1">
                        <a:spcBef>
                          <a:spcPts val="0"/>
                        </a:spcBef>
                        <a:spcAft>
                          <a:spcPts val="0"/>
                        </a:spcAft>
                      </a:pPr>
                      <a:r>
                        <a:rPr lang="en-US" sz="1100" u="none" strike="noStrike" kern="1200" dirty="0">
                          <a:solidFill>
                            <a:schemeClr val="dk1"/>
                          </a:solidFill>
                          <a:effectLst/>
                          <a:latin typeface="+mn-lt"/>
                          <a:ea typeface="+mn-ea"/>
                          <a:cs typeface="+mn-cs"/>
                        </a:rPr>
                        <a:t>5%</a:t>
                      </a:r>
                    </a:p>
                  </a:txBody>
                  <a:tcPr marL="68580" marR="68580" marT="0" marB="0" anchor="ctr"/>
                </a:tc>
                <a:tc>
                  <a:txBody>
                    <a:bodyPr/>
                    <a:lstStyle/>
                    <a:p>
                      <a:pPr marL="171450" indent="-171450" algn="ctr" rtl="0" fontAlgn="b">
                        <a:lnSpc>
                          <a:spcPct val="100000"/>
                        </a:lnSpc>
                        <a:buFont typeface="Wingdings" panose="05000000000000000000" pitchFamily="2" charset="2"/>
                        <a:buChar char="ü"/>
                      </a:pPr>
                      <a:r>
                        <a:rPr lang="en-US" sz="1100" u="none" strike="noStrike" dirty="0">
                          <a:effectLst/>
                        </a:rPr>
                        <a:t>Jenkins</a:t>
                      </a:r>
                      <a:endParaRPr lang="en-US" sz="1100" b="0" i="0" u="none" strike="noStrike" dirty="0">
                        <a:solidFill>
                          <a:srgbClr val="000000"/>
                        </a:solidFill>
                        <a:effectLst/>
                        <a:latin typeface="Calibri" panose="020F0502020204030204" pitchFamily="34" charset="0"/>
                      </a:endParaRPr>
                    </a:p>
                  </a:txBody>
                  <a:tcPr marL="8769" marR="8769" marT="8769" marB="0" anchor="ctr"/>
                </a:tc>
                <a:extLst>
                  <a:ext uri="{0D108BD9-81ED-4DB2-BD59-A6C34878D82A}">
                    <a16:rowId xmlns:a16="http://schemas.microsoft.com/office/drawing/2014/main" xmlns="" val="2040505547"/>
                  </a:ext>
                </a:extLst>
              </a:tr>
            </a:tbl>
          </a:graphicData>
        </a:graphic>
      </p:graphicFrame>
    </p:spTree>
    <p:extLst>
      <p:ext uri="{BB962C8B-B14F-4D97-AF65-F5344CB8AC3E}">
        <p14:creationId xmlns:p14="http://schemas.microsoft.com/office/powerpoint/2010/main" val="2676688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0078" y="157683"/>
            <a:ext cx="10351843" cy="524078"/>
          </a:xfrm>
        </p:spPr>
        <p:txBody>
          <a:bodyPr>
            <a:normAutofit/>
          </a:bodyPr>
          <a:lstStyle/>
          <a:p>
            <a:r>
              <a:rPr lang="en-US" sz="2670" b="1" dirty="0">
                <a:solidFill>
                  <a:schemeClr val="accent1"/>
                </a:solidFill>
              </a:rPr>
              <a:t>Key Performance </a:t>
            </a:r>
            <a:r>
              <a:rPr lang="en-US" sz="2670" dirty="0">
                <a:solidFill>
                  <a:schemeClr val="accent1"/>
                </a:solidFill>
              </a:rPr>
              <a:t>I</a:t>
            </a:r>
            <a:r>
              <a:rPr lang="en-US" sz="2670" b="1" dirty="0">
                <a:solidFill>
                  <a:schemeClr val="accent1"/>
                </a:solidFill>
              </a:rPr>
              <a:t>ndicators – Application Development</a:t>
            </a:r>
          </a:p>
        </p:txBody>
      </p:sp>
      <p:graphicFrame>
        <p:nvGraphicFramePr>
          <p:cNvPr id="5" name="Table 2"/>
          <p:cNvGraphicFramePr>
            <a:graphicFrameLocks noGrp="1"/>
          </p:cNvGraphicFramePr>
          <p:nvPr>
            <p:extLst>
              <p:ext uri="{D42A27DB-BD31-4B8C-83A1-F6EECF244321}">
                <p14:modId xmlns:p14="http://schemas.microsoft.com/office/powerpoint/2010/main" val="2708378776"/>
              </p:ext>
            </p:extLst>
          </p:nvPr>
        </p:nvGraphicFramePr>
        <p:xfrm>
          <a:off x="0" y="562708"/>
          <a:ext cx="12192001" cy="5386450"/>
        </p:xfrm>
        <a:graphic>
          <a:graphicData uri="http://schemas.openxmlformats.org/drawingml/2006/table">
            <a:tbl>
              <a:tblPr bandRow="1">
                <a:tableStyleId>{5C22544A-7EE6-4342-B048-85BDC9FD1C3A}</a:tableStyleId>
              </a:tblPr>
              <a:tblGrid>
                <a:gridCol w="258348">
                  <a:extLst>
                    <a:ext uri="{9D8B030D-6E8A-4147-A177-3AD203B41FA5}">
                      <a16:colId xmlns:a16="http://schemas.microsoft.com/office/drawing/2014/main" xmlns="" val="20006"/>
                    </a:ext>
                  </a:extLst>
                </a:gridCol>
                <a:gridCol w="2228178">
                  <a:extLst>
                    <a:ext uri="{9D8B030D-6E8A-4147-A177-3AD203B41FA5}">
                      <a16:colId xmlns:a16="http://schemas.microsoft.com/office/drawing/2014/main" xmlns="" val="20000"/>
                    </a:ext>
                  </a:extLst>
                </a:gridCol>
                <a:gridCol w="1339715">
                  <a:extLst>
                    <a:ext uri="{9D8B030D-6E8A-4147-A177-3AD203B41FA5}">
                      <a16:colId xmlns:a16="http://schemas.microsoft.com/office/drawing/2014/main" xmlns="" val="20001"/>
                    </a:ext>
                  </a:extLst>
                </a:gridCol>
                <a:gridCol w="788064">
                  <a:extLst>
                    <a:ext uri="{9D8B030D-6E8A-4147-A177-3AD203B41FA5}">
                      <a16:colId xmlns:a16="http://schemas.microsoft.com/office/drawing/2014/main" xmlns="" val="20002"/>
                    </a:ext>
                  </a:extLst>
                </a:gridCol>
                <a:gridCol w="788064">
                  <a:extLst>
                    <a:ext uri="{9D8B030D-6E8A-4147-A177-3AD203B41FA5}">
                      <a16:colId xmlns:a16="http://schemas.microsoft.com/office/drawing/2014/main" xmlns="" val="20003"/>
                    </a:ext>
                  </a:extLst>
                </a:gridCol>
                <a:gridCol w="835586">
                  <a:extLst>
                    <a:ext uri="{9D8B030D-6E8A-4147-A177-3AD203B41FA5}">
                      <a16:colId xmlns:a16="http://schemas.microsoft.com/office/drawing/2014/main" xmlns="" val="20004"/>
                    </a:ext>
                  </a:extLst>
                </a:gridCol>
                <a:gridCol w="5954046">
                  <a:extLst>
                    <a:ext uri="{9D8B030D-6E8A-4147-A177-3AD203B41FA5}">
                      <a16:colId xmlns:a16="http://schemas.microsoft.com/office/drawing/2014/main" xmlns="" val="20005"/>
                    </a:ext>
                  </a:extLst>
                </a:gridCol>
              </a:tblGrid>
              <a:tr h="283903">
                <a:tc>
                  <a:txBody>
                    <a:bodyPr/>
                    <a:lstStyle/>
                    <a:p>
                      <a:pPr algn="ctr" fontAlgn="b"/>
                      <a:r>
                        <a:rPr lang="en-US" sz="1800" b="1" i="0" u="none" strike="noStrike" kern="1200" dirty="0">
                          <a:solidFill>
                            <a:schemeClr val="bg1"/>
                          </a:solidFill>
                          <a:effectLst/>
                          <a:latin typeface="+mj-lt"/>
                          <a:ea typeface="+mn-ea"/>
                          <a:cs typeface="+mn-cs"/>
                        </a:rPr>
                        <a:t>#</a:t>
                      </a:r>
                    </a:p>
                  </a:txBody>
                  <a:tcPr marL="9525" marR="9525" marT="9525" marB="0" anchor="ctr">
                    <a:solidFill>
                      <a:schemeClr val="accent1"/>
                    </a:solidFill>
                  </a:tcPr>
                </a:tc>
                <a:tc>
                  <a:txBody>
                    <a:bodyPr/>
                    <a:lstStyle/>
                    <a:p>
                      <a:pPr algn="l" fontAlgn="b"/>
                      <a:r>
                        <a:rPr lang="en-US" sz="1800" b="1" u="none" strike="noStrike" kern="1200" dirty="0">
                          <a:solidFill>
                            <a:schemeClr val="bg1"/>
                          </a:solidFill>
                          <a:effectLst/>
                        </a:rPr>
                        <a:t>Parameters</a:t>
                      </a:r>
                      <a:endParaRPr lang="en-US" sz="1800" b="1" i="0" u="none" strike="noStrike" kern="1200" dirty="0">
                        <a:solidFill>
                          <a:schemeClr val="bg1"/>
                        </a:solidFill>
                        <a:effectLst/>
                        <a:latin typeface="+mj-lt"/>
                        <a:ea typeface="+mn-ea"/>
                        <a:cs typeface="+mn-cs"/>
                      </a:endParaRPr>
                    </a:p>
                  </a:txBody>
                  <a:tcPr marL="9525" marR="9525" marT="9525" marB="0" anchor="ctr">
                    <a:solidFill>
                      <a:schemeClr val="accent1"/>
                    </a:solidFill>
                  </a:tcPr>
                </a:tc>
                <a:tc>
                  <a:txBody>
                    <a:bodyPr/>
                    <a:lstStyle/>
                    <a:p>
                      <a:pPr algn="ctr" fontAlgn="b"/>
                      <a:r>
                        <a:rPr lang="en-US" sz="1800" b="1" u="none" strike="noStrike" kern="1200" dirty="0">
                          <a:solidFill>
                            <a:schemeClr val="bg1"/>
                          </a:solidFill>
                          <a:effectLst/>
                        </a:rPr>
                        <a:t>Target</a:t>
                      </a:r>
                      <a:endParaRPr lang="en-US" sz="1800" b="1" i="0" u="none" strike="noStrike" kern="1200" dirty="0">
                        <a:solidFill>
                          <a:schemeClr val="bg1"/>
                        </a:solidFill>
                        <a:effectLst/>
                        <a:latin typeface="+mj-lt"/>
                        <a:ea typeface="+mn-ea"/>
                        <a:cs typeface="+mn-cs"/>
                      </a:endParaRPr>
                    </a:p>
                  </a:txBody>
                  <a:tcPr marL="9525" marR="9525" marT="9525" marB="0" anchor="ctr">
                    <a:solidFill>
                      <a:schemeClr val="accent1"/>
                    </a:solidFill>
                  </a:tcPr>
                </a:tc>
                <a:tc>
                  <a:txBody>
                    <a:bodyPr/>
                    <a:lstStyle/>
                    <a:p>
                      <a:pPr marL="0" marR="0" indent="0" algn="ctr" defTabSz="932962" rtl="0" eaLnBrk="1" fontAlgn="b" latinLnBrk="0" hangingPunct="1">
                        <a:lnSpc>
                          <a:spcPct val="100000"/>
                        </a:lnSpc>
                        <a:spcBef>
                          <a:spcPts val="0"/>
                        </a:spcBef>
                        <a:spcAft>
                          <a:spcPts val="0"/>
                        </a:spcAft>
                        <a:buClrTx/>
                        <a:buSzTx/>
                        <a:buFontTx/>
                        <a:buNone/>
                        <a:tabLst/>
                        <a:defRPr/>
                      </a:pPr>
                      <a:r>
                        <a:rPr lang="en-US" sz="1800" b="1" i="0" u="none" strike="noStrike" kern="1200" dirty="0">
                          <a:solidFill>
                            <a:schemeClr val="bg1"/>
                          </a:solidFill>
                          <a:effectLst/>
                          <a:latin typeface="+mn-lt"/>
                          <a:ea typeface="+mn-ea"/>
                          <a:cs typeface="+mn-cs"/>
                        </a:rPr>
                        <a:t>Jul</a:t>
                      </a:r>
                    </a:p>
                  </a:txBody>
                  <a:tcPr marL="9525" marR="9525" marT="9525" marB="0" anchor="ctr">
                    <a:solidFill>
                      <a:schemeClr val="accent1"/>
                    </a:solidFill>
                  </a:tcPr>
                </a:tc>
                <a:tc>
                  <a:txBody>
                    <a:bodyPr/>
                    <a:lstStyle/>
                    <a:p>
                      <a:pPr marL="0" marR="0" indent="0" algn="ctr" defTabSz="932962" rtl="0" eaLnBrk="1" fontAlgn="b" latinLnBrk="0" hangingPunct="1">
                        <a:lnSpc>
                          <a:spcPct val="100000"/>
                        </a:lnSpc>
                        <a:spcBef>
                          <a:spcPts val="0"/>
                        </a:spcBef>
                        <a:spcAft>
                          <a:spcPts val="0"/>
                        </a:spcAft>
                        <a:buClrTx/>
                        <a:buSzTx/>
                        <a:buFontTx/>
                        <a:buNone/>
                        <a:tabLst/>
                        <a:defRPr/>
                      </a:pPr>
                      <a:r>
                        <a:rPr lang="en-US" sz="1800" b="1" i="0" u="none" strike="noStrike" kern="1200" dirty="0">
                          <a:solidFill>
                            <a:schemeClr val="bg1"/>
                          </a:solidFill>
                          <a:effectLst/>
                          <a:latin typeface="+mn-lt"/>
                          <a:ea typeface="+mn-ea"/>
                          <a:cs typeface="+mn-cs"/>
                        </a:rPr>
                        <a:t>Aug</a:t>
                      </a:r>
                    </a:p>
                  </a:txBody>
                  <a:tcPr marL="9525" marR="9525" marT="9525" marB="0" anchor="ctr">
                    <a:solidFill>
                      <a:schemeClr val="accent1"/>
                    </a:solidFill>
                  </a:tcPr>
                </a:tc>
                <a:tc>
                  <a:txBody>
                    <a:bodyPr/>
                    <a:lstStyle/>
                    <a:p>
                      <a:pPr marL="0" marR="0" indent="0" algn="ctr" defTabSz="932962" rtl="0" eaLnBrk="1" fontAlgn="b" latinLnBrk="0" hangingPunct="1">
                        <a:lnSpc>
                          <a:spcPct val="100000"/>
                        </a:lnSpc>
                        <a:spcBef>
                          <a:spcPts val="0"/>
                        </a:spcBef>
                        <a:spcAft>
                          <a:spcPts val="0"/>
                        </a:spcAft>
                        <a:buClrTx/>
                        <a:buSzTx/>
                        <a:buFontTx/>
                        <a:buNone/>
                        <a:tabLst/>
                        <a:defRPr/>
                      </a:pPr>
                      <a:r>
                        <a:rPr lang="en-US" sz="1800" b="1" i="0" u="none" strike="noStrike" kern="1200" dirty="0">
                          <a:solidFill>
                            <a:schemeClr val="bg1"/>
                          </a:solidFill>
                          <a:effectLst/>
                          <a:latin typeface="+mn-lt"/>
                          <a:ea typeface="+mn-ea"/>
                          <a:cs typeface="+mn-cs"/>
                        </a:rPr>
                        <a:t>Sept</a:t>
                      </a:r>
                    </a:p>
                  </a:txBody>
                  <a:tcPr marL="9525" marR="9525" marT="9525" marB="0" anchor="ctr">
                    <a:solidFill>
                      <a:schemeClr val="accent1"/>
                    </a:solidFill>
                  </a:tcPr>
                </a:tc>
                <a:tc>
                  <a:txBody>
                    <a:bodyPr/>
                    <a:lstStyle/>
                    <a:p>
                      <a:pPr algn="ctr" fontAlgn="b"/>
                      <a:r>
                        <a:rPr lang="en-US" sz="1800" b="1" i="0" u="none" strike="noStrike" kern="1200" dirty="0">
                          <a:solidFill>
                            <a:schemeClr val="bg1"/>
                          </a:solidFill>
                          <a:effectLst/>
                          <a:latin typeface="+mj-lt"/>
                          <a:ea typeface="+mn-ea"/>
                          <a:cs typeface="+mn-cs"/>
                        </a:rPr>
                        <a:t>Comments</a:t>
                      </a:r>
                    </a:p>
                  </a:txBody>
                  <a:tcPr marL="9525" marR="9525" marT="9525" marB="0" anchor="ctr">
                    <a:solidFill>
                      <a:schemeClr val="accent1"/>
                    </a:solidFill>
                  </a:tcPr>
                </a:tc>
                <a:extLst>
                  <a:ext uri="{0D108BD9-81ED-4DB2-BD59-A6C34878D82A}">
                    <a16:rowId xmlns:a16="http://schemas.microsoft.com/office/drawing/2014/main" xmlns="" val="10000"/>
                  </a:ext>
                </a:extLst>
              </a:tr>
              <a:tr h="222931">
                <a:tc>
                  <a:txBody>
                    <a:bodyPr/>
                    <a:lstStyle/>
                    <a:p>
                      <a:pPr algn="ctr" fontAlgn="b"/>
                      <a:r>
                        <a:rPr lang="en-US" sz="1400" b="1" i="0" u="none" strike="noStrike" kern="1200" dirty="0">
                          <a:solidFill>
                            <a:srgbClr val="0070C0"/>
                          </a:solidFill>
                          <a:effectLst/>
                          <a:latin typeface="+mj-lt"/>
                          <a:ea typeface="+mn-ea"/>
                          <a:cs typeface="+mn-cs"/>
                        </a:rPr>
                        <a:t>1</a:t>
                      </a:r>
                    </a:p>
                  </a:txBody>
                  <a:tcPr marL="9525" marR="9525" marT="9525" marB="0" anchor="ctr"/>
                </a:tc>
                <a:tc>
                  <a:txBody>
                    <a:bodyPr/>
                    <a:lstStyle/>
                    <a:p>
                      <a:pPr algn="l" fontAlgn="b"/>
                      <a:r>
                        <a:rPr lang="en-US" sz="1400" b="1" u="none" strike="noStrike" kern="1200" dirty="0">
                          <a:solidFill>
                            <a:srgbClr val="0070C0"/>
                          </a:solidFill>
                          <a:effectLst/>
                        </a:rPr>
                        <a:t> Schedule Adherence</a:t>
                      </a:r>
                      <a:endParaRPr lang="en-US" sz="1400" b="1" i="0" u="none" strike="noStrike" kern="1200" dirty="0">
                        <a:solidFill>
                          <a:srgbClr val="0070C0"/>
                        </a:solidFill>
                        <a:effectLst/>
                        <a:latin typeface="+mj-lt"/>
                        <a:ea typeface="+mn-ea"/>
                        <a:cs typeface="+mn-cs"/>
                      </a:endParaRPr>
                    </a:p>
                  </a:txBody>
                  <a:tcPr marL="9525" marR="9525" marT="9525" marB="0" anchor="ctr"/>
                </a:tc>
                <a:tc>
                  <a:txBody>
                    <a:bodyPr/>
                    <a:lstStyle/>
                    <a:p>
                      <a:pPr algn="ctr" fontAlgn="b"/>
                      <a:r>
                        <a:rPr lang="en-US" sz="1400" b="0" u="none" strike="noStrike" kern="1200" dirty="0">
                          <a:solidFill>
                            <a:srgbClr val="000000"/>
                          </a:solidFill>
                          <a:effectLst/>
                        </a:rPr>
                        <a:t>&gt;=95%</a:t>
                      </a:r>
                      <a:endParaRPr lang="en-US" sz="1400" b="0" i="0" u="none" strike="noStrike" kern="1200" dirty="0">
                        <a:solidFill>
                          <a:srgbClr val="000000"/>
                        </a:solidFill>
                        <a:effectLst/>
                        <a:latin typeface="+mj-lt"/>
                        <a:ea typeface="+mn-ea"/>
                        <a:cs typeface="+mn-cs"/>
                      </a:endParaRP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100%</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100%</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100%</a:t>
                      </a:r>
                    </a:p>
                  </a:txBody>
                  <a:tcPr marL="9525" marR="9525" marT="9525" marB="0" anchor="ctr"/>
                </a:tc>
                <a:tc>
                  <a:txBody>
                    <a:bodyPr/>
                    <a:lstStyle/>
                    <a:p>
                      <a:pPr marL="0" marR="0" indent="0" algn="l" defTabSz="932962" rtl="0" eaLnBrk="1" fontAlgn="b" latinLnBrk="0" hangingPunct="1">
                        <a:lnSpc>
                          <a:spcPct val="100000"/>
                        </a:lnSpc>
                        <a:spcBef>
                          <a:spcPts val="0"/>
                        </a:spcBef>
                        <a:spcAft>
                          <a:spcPts val="0"/>
                        </a:spcAft>
                        <a:buClrTx/>
                        <a:buSzTx/>
                        <a:buFontTx/>
                        <a:buNone/>
                        <a:tabLst/>
                        <a:defRPr/>
                      </a:pPr>
                      <a:endParaRPr lang="en-US" sz="1200" b="0" u="none" strike="noStrike" kern="1200" dirty="0">
                        <a:solidFill>
                          <a:srgbClr val="000000"/>
                        </a:solidFill>
                        <a:effectLst/>
                        <a:latin typeface="+mn-lt"/>
                        <a:ea typeface="+mn-ea"/>
                        <a:cs typeface="+mn-cs"/>
                      </a:endParaRPr>
                    </a:p>
                  </a:txBody>
                  <a:tcPr marL="9525" marR="9525" marT="9525" marB="0" anchor="ctr"/>
                </a:tc>
                <a:extLst>
                  <a:ext uri="{0D108BD9-81ED-4DB2-BD59-A6C34878D82A}">
                    <a16:rowId xmlns:a16="http://schemas.microsoft.com/office/drawing/2014/main" xmlns="" val="10001"/>
                  </a:ext>
                </a:extLst>
              </a:tr>
              <a:tr h="278658">
                <a:tc>
                  <a:txBody>
                    <a:bodyPr/>
                    <a:lstStyle/>
                    <a:p>
                      <a:pPr algn="ctr" fontAlgn="b"/>
                      <a:r>
                        <a:rPr lang="en-US" sz="1400" b="1" i="0" u="none" strike="noStrike" kern="1200" dirty="0">
                          <a:solidFill>
                            <a:srgbClr val="0070C0"/>
                          </a:solidFill>
                          <a:effectLst/>
                          <a:latin typeface="+mj-lt"/>
                          <a:ea typeface="+mn-ea"/>
                          <a:cs typeface="+mn-cs"/>
                        </a:rPr>
                        <a:t>2</a:t>
                      </a:r>
                    </a:p>
                  </a:txBody>
                  <a:tcPr marL="9525" marR="9525" marT="9525" marB="0" anchor="ctr"/>
                </a:tc>
                <a:tc>
                  <a:txBody>
                    <a:bodyPr/>
                    <a:lstStyle/>
                    <a:p>
                      <a:pPr algn="l" fontAlgn="b"/>
                      <a:r>
                        <a:rPr lang="en-US" sz="1400" b="1" u="none" strike="noStrike" kern="1200" dirty="0">
                          <a:solidFill>
                            <a:srgbClr val="0070C0"/>
                          </a:solidFill>
                          <a:effectLst/>
                        </a:rPr>
                        <a:t> Estimation Accuracy over/(under)</a:t>
                      </a:r>
                      <a:endParaRPr lang="en-US" sz="1400" b="1" i="0" u="none" strike="noStrike" kern="1200" dirty="0">
                        <a:solidFill>
                          <a:srgbClr val="0070C0"/>
                        </a:solidFill>
                        <a:effectLst/>
                        <a:latin typeface="+mj-lt"/>
                        <a:ea typeface="+mn-ea"/>
                        <a:cs typeface="+mn-cs"/>
                      </a:endParaRPr>
                    </a:p>
                  </a:txBody>
                  <a:tcPr marL="9525" marR="9525" marT="9525" marB="0" anchor="ctr"/>
                </a:tc>
                <a:tc>
                  <a:txBody>
                    <a:bodyPr/>
                    <a:lstStyle/>
                    <a:p>
                      <a:pPr algn="ctr" fontAlgn="b"/>
                      <a:endParaRPr lang="en-US" sz="1400" b="0" i="0" u="none" strike="noStrike" kern="1200" dirty="0">
                        <a:solidFill>
                          <a:srgbClr val="000000"/>
                        </a:solidFill>
                        <a:effectLst/>
                        <a:latin typeface="+mj-lt"/>
                        <a:ea typeface="+mn-ea"/>
                        <a:cs typeface="+mn-cs"/>
                      </a:endParaRP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0%</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0%</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0%</a:t>
                      </a:r>
                    </a:p>
                  </a:txBody>
                  <a:tcPr marL="9525" marR="9525" marT="9525" marB="0" anchor="ctr"/>
                </a:tc>
                <a:tc>
                  <a:txBody>
                    <a:bodyPr/>
                    <a:lstStyle/>
                    <a:p>
                      <a:pPr algn="l" fontAlgn="b"/>
                      <a:r>
                        <a:rPr lang="en-US" sz="1200" b="0" i="0" u="none" strike="noStrike" kern="1200" dirty="0">
                          <a:solidFill>
                            <a:srgbClr val="000000"/>
                          </a:solidFill>
                          <a:effectLst/>
                          <a:latin typeface="+mj-lt"/>
                          <a:ea typeface="+mn-ea"/>
                          <a:cs typeface="+mn-cs"/>
                        </a:rPr>
                        <a:t> </a:t>
                      </a:r>
                    </a:p>
                  </a:txBody>
                  <a:tcPr marL="9525" marR="9525" marT="9525" marB="0" anchor="ctr"/>
                </a:tc>
                <a:extLst>
                  <a:ext uri="{0D108BD9-81ED-4DB2-BD59-A6C34878D82A}">
                    <a16:rowId xmlns:a16="http://schemas.microsoft.com/office/drawing/2014/main" xmlns="" val="10002"/>
                  </a:ext>
                </a:extLst>
              </a:tr>
              <a:tr h="558279">
                <a:tc>
                  <a:txBody>
                    <a:bodyPr/>
                    <a:lstStyle/>
                    <a:p>
                      <a:pPr algn="ctr" fontAlgn="b"/>
                      <a:r>
                        <a:rPr lang="en-US" sz="1400" b="1" i="0" u="none" strike="noStrike" kern="1200" dirty="0">
                          <a:solidFill>
                            <a:srgbClr val="0070C0"/>
                          </a:solidFill>
                          <a:effectLst/>
                          <a:latin typeface="+mj-lt"/>
                          <a:ea typeface="+mn-ea"/>
                          <a:cs typeface="+mn-cs"/>
                        </a:rPr>
                        <a:t>3</a:t>
                      </a:r>
                    </a:p>
                  </a:txBody>
                  <a:tcPr marL="9525" marR="9525" marT="9525" marB="0" anchor="ctr"/>
                </a:tc>
                <a:tc>
                  <a:txBody>
                    <a:bodyPr/>
                    <a:lstStyle/>
                    <a:p>
                      <a:pPr algn="l" fontAlgn="b"/>
                      <a:r>
                        <a:rPr lang="en-US" sz="1400" b="1" u="none" strike="noStrike" kern="1200" dirty="0">
                          <a:solidFill>
                            <a:srgbClr val="0070C0"/>
                          </a:solidFill>
                          <a:effectLst/>
                        </a:rPr>
                        <a:t> Defect Density</a:t>
                      </a:r>
                      <a:endParaRPr lang="en-US" sz="1400" b="1" i="0" u="none" strike="noStrike" kern="1200" dirty="0">
                        <a:solidFill>
                          <a:srgbClr val="0070C0"/>
                        </a:solidFill>
                        <a:effectLst/>
                        <a:latin typeface="+mj-lt"/>
                        <a:ea typeface="+mn-ea"/>
                        <a:cs typeface="+mn-cs"/>
                      </a:endParaRPr>
                    </a:p>
                  </a:txBody>
                  <a:tcPr marL="9525" marR="9525" marT="9525" marB="0" anchor="ctr"/>
                </a:tc>
                <a:tc>
                  <a:txBody>
                    <a:bodyPr/>
                    <a:lstStyle/>
                    <a:p>
                      <a:pPr algn="ctr" fontAlgn="b"/>
                      <a:endParaRPr lang="en-US" sz="1400" b="0" i="0" u="none" strike="noStrike" kern="1200" dirty="0">
                        <a:solidFill>
                          <a:srgbClr val="000000"/>
                        </a:solidFill>
                        <a:effectLst/>
                        <a:latin typeface="+mj-lt"/>
                        <a:ea typeface="+mn-ea"/>
                        <a:cs typeface="+mn-cs"/>
                      </a:endParaRP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0.02</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0.02</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0.02</a:t>
                      </a:r>
                    </a:p>
                  </a:txBody>
                  <a:tcPr marL="9525" marR="9525" marT="9525" marB="0" anchor="ctr"/>
                </a:tc>
                <a:tc>
                  <a:txBody>
                    <a:bodyPr/>
                    <a:lstStyle/>
                    <a:p>
                      <a:pPr marL="0" marR="0" lvl="0" indent="0" algn="l" defTabSz="932962" rtl="0" eaLnBrk="1" fontAlgn="b" latinLnBrk="0" hangingPunct="1">
                        <a:lnSpc>
                          <a:spcPct val="100000"/>
                        </a:lnSpc>
                        <a:spcBef>
                          <a:spcPts val="0"/>
                        </a:spcBef>
                        <a:spcAft>
                          <a:spcPts val="0"/>
                        </a:spcAft>
                        <a:buClrTx/>
                        <a:buSzTx/>
                        <a:buFontTx/>
                        <a:buNone/>
                        <a:tabLst/>
                        <a:defRPr/>
                      </a:pPr>
                      <a:r>
                        <a:rPr lang="en-US" sz="1200" b="0" i="0" u="none" strike="noStrike" kern="1200" dirty="0">
                          <a:solidFill>
                            <a:srgbClr val="000000"/>
                          </a:solidFill>
                          <a:effectLst/>
                          <a:latin typeface="+mn-lt"/>
                          <a:ea typeface="+mn-ea"/>
                          <a:cs typeface="+mn-cs"/>
                        </a:rPr>
                        <a:t>Defect Density (QA + UAT) Per Unit Size. </a:t>
                      </a:r>
                      <a:endParaRPr lang="en-US" sz="1200" b="0" u="none" strike="noStrike" kern="1200" baseline="0" dirty="0">
                        <a:solidFill>
                          <a:srgbClr val="000000"/>
                        </a:solidFill>
                        <a:effectLst/>
                        <a:latin typeface="+mn-lt"/>
                        <a:ea typeface="+mn-ea"/>
                        <a:cs typeface="+mn-cs"/>
                      </a:endParaRPr>
                    </a:p>
                  </a:txBody>
                  <a:tcPr marL="9525" marR="9525" marT="9525" marB="0" anchor="ctr"/>
                </a:tc>
                <a:extLst>
                  <a:ext uri="{0D108BD9-81ED-4DB2-BD59-A6C34878D82A}">
                    <a16:rowId xmlns:a16="http://schemas.microsoft.com/office/drawing/2014/main" xmlns="" val="10003"/>
                  </a:ext>
                </a:extLst>
              </a:tr>
              <a:tr h="222931">
                <a:tc>
                  <a:txBody>
                    <a:bodyPr/>
                    <a:lstStyle/>
                    <a:p>
                      <a:pPr algn="ctr" fontAlgn="b"/>
                      <a:r>
                        <a:rPr lang="en-US" sz="1400" b="1" i="0" u="none" strike="noStrike" kern="1200" dirty="0">
                          <a:solidFill>
                            <a:srgbClr val="0070C0"/>
                          </a:solidFill>
                          <a:effectLst/>
                          <a:latin typeface="+mj-lt"/>
                          <a:ea typeface="+mn-ea"/>
                          <a:cs typeface="+mn-cs"/>
                        </a:rPr>
                        <a:t>4</a:t>
                      </a:r>
                    </a:p>
                  </a:txBody>
                  <a:tcPr marL="9525" marR="9525" marT="9525" marB="0" anchor="ctr"/>
                </a:tc>
                <a:tc>
                  <a:txBody>
                    <a:bodyPr/>
                    <a:lstStyle/>
                    <a:p>
                      <a:pPr algn="l" fontAlgn="b"/>
                      <a:r>
                        <a:rPr lang="en-US" sz="1400" b="1" u="none" strike="noStrike" kern="1200" dirty="0">
                          <a:solidFill>
                            <a:srgbClr val="0070C0"/>
                          </a:solidFill>
                          <a:effectLst/>
                        </a:rPr>
                        <a:t> Readiness</a:t>
                      </a:r>
                      <a:endParaRPr lang="en-US" sz="1400" b="1" i="0" u="none" strike="noStrike" kern="1200" dirty="0">
                        <a:solidFill>
                          <a:srgbClr val="0070C0"/>
                        </a:solidFill>
                        <a:effectLst/>
                        <a:latin typeface="+mj-lt"/>
                        <a:ea typeface="+mn-ea"/>
                        <a:cs typeface="+mn-cs"/>
                      </a:endParaRPr>
                    </a:p>
                  </a:txBody>
                  <a:tcPr marL="9525" marR="9525" marT="9525" marB="0" anchor="ctr"/>
                </a:tc>
                <a:tc>
                  <a:txBody>
                    <a:bodyPr/>
                    <a:lstStyle/>
                    <a:p>
                      <a:pPr algn="ctr" fontAlgn="b"/>
                      <a:r>
                        <a:rPr lang="en-US" sz="1400" b="0" u="none" strike="noStrike" kern="1200" dirty="0">
                          <a:solidFill>
                            <a:srgbClr val="000000"/>
                          </a:solidFill>
                          <a:effectLst/>
                        </a:rPr>
                        <a:t>&gt;95%</a:t>
                      </a:r>
                      <a:endParaRPr lang="en-US" sz="1400" b="0" i="0" u="none" strike="noStrike" kern="1200" dirty="0">
                        <a:solidFill>
                          <a:srgbClr val="000000"/>
                        </a:solidFill>
                        <a:effectLst/>
                        <a:latin typeface="+mj-lt"/>
                        <a:ea typeface="+mn-ea"/>
                        <a:cs typeface="+mn-cs"/>
                      </a:endParaRP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100%</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100%</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100%</a:t>
                      </a:r>
                    </a:p>
                  </a:txBody>
                  <a:tcPr marL="9525" marR="9525" marT="9525" marB="0" anchor="ctr"/>
                </a:tc>
                <a:tc>
                  <a:txBody>
                    <a:bodyPr/>
                    <a:lstStyle/>
                    <a:p>
                      <a:pPr marL="0" marR="0" indent="0" algn="l" defTabSz="932962" rtl="0" eaLnBrk="1" fontAlgn="b" latinLnBrk="0" hangingPunct="1">
                        <a:lnSpc>
                          <a:spcPct val="100000"/>
                        </a:lnSpc>
                        <a:spcBef>
                          <a:spcPts val="0"/>
                        </a:spcBef>
                        <a:spcAft>
                          <a:spcPts val="0"/>
                        </a:spcAft>
                        <a:buClrTx/>
                        <a:buSzTx/>
                        <a:buFontTx/>
                        <a:buNone/>
                        <a:tabLst/>
                        <a:defRPr/>
                      </a:pPr>
                      <a:endParaRPr lang="en-US" sz="1200" b="0" i="0" u="none" strike="noStrike" kern="1200" dirty="0">
                        <a:solidFill>
                          <a:srgbClr val="000000"/>
                        </a:solidFill>
                        <a:effectLst/>
                        <a:latin typeface="+mn-lt"/>
                        <a:ea typeface="+mn-ea"/>
                        <a:cs typeface="+mn-cs"/>
                      </a:endParaRPr>
                    </a:p>
                  </a:txBody>
                  <a:tcPr marL="9525" marR="9525" marT="9525" marB="0" anchor="ctr"/>
                </a:tc>
                <a:extLst>
                  <a:ext uri="{0D108BD9-81ED-4DB2-BD59-A6C34878D82A}">
                    <a16:rowId xmlns:a16="http://schemas.microsoft.com/office/drawing/2014/main" xmlns="" val="10004"/>
                  </a:ext>
                </a:extLst>
              </a:tr>
              <a:tr h="222931">
                <a:tc>
                  <a:txBody>
                    <a:bodyPr/>
                    <a:lstStyle/>
                    <a:p>
                      <a:pPr algn="ctr" fontAlgn="b"/>
                      <a:r>
                        <a:rPr lang="en-US" sz="1400" b="1" i="0" u="none" strike="noStrike" kern="1200" dirty="0">
                          <a:solidFill>
                            <a:srgbClr val="0070C0"/>
                          </a:solidFill>
                          <a:effectLst/>
                          <a:latin typeface="+mj-lt"/>
                          <a:ea typeface="+mn-ea"/>
                          <a:cs typeface="+mn-cs"/>
                        </a:rPr>
                        <a:t>5</a:t>
                      </a:r>
                    </a:p>
                  </a:txBody>
                  <a:tcPr marL="9525" marR="9525" marT="9525" marB="0" anchor="ctr"/>
                </a:tc>
                <a:tc>
                  <a:txBody>
                    <a:bodyPr/>
                    <a:lstStyle/>
                    <a:p>
                      <a:pPr algn="l" fontAlgn="b"/>
                      <a:r>
                        <a:rPr lang="en-US" sz="1400" b="1" u="none" strike="noStrike" kern="1200" dirty="0">
                          <a:solidFill>
                            <a:srgbClr val="0070C0"/>
                          </a:solidFill>
                          <a:effectLst/>
                        </a:rPr>
                        <a:t> Change Requests</a:t>
                      </a:r>
                      <a:endParaRPr lang="en-US" sz="1400" b="1" i="0" u="none" strike="noStrike" kern="1200" dirty="0">
                        <a:solidFill>
                          <a:srgbClr val="0070C0"/>
                        </a:solidFill>
                        <a:effectLst/>
                        <a:latin typeface="+mj-lt"/>
                        <a:ea typeface="+mn-ea"/>
                        <a:cs typeface="+mn-cs"/>
                      </a:endParaRPr>
                    </a:p>
                  </a:txBody>
                  <a:tcPr marL="9525" marR="9525" marT="9525" marB="0" anchor="ctr"/>
                </a:tc>
                <a:tc>
                  <a:txBody>
                    <a:bodyPr/>
                    <a:lstStyle/>
                    <a:p>
                      <a:pPr algn="ctr" fontAlgn="b"/>
                      <a:r>
                        <a:rPr lang="en-US" sz="1400" b="0" i="0" u="none" strike="noStrike" kern="1200" dirty="0">
                          <a:solidFill>
                            <a:srgbClr val="000000"/>
                          </a:solidFill>
                          <a:effectLst/>
                          <a:latin typeface="+mn-lt"/>
                          <a:ea typeface="+mn-ea"/>
                          <a:cs typeface="+mn-cs"/>
                        </a:rPr>
                        <a:t>10%</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0%</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0%</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0%</a:t>
                      </a:r>
                    </a:p>
                  </a:txBody>
                  <a:tcPr marL="9525" marR="9525" marT="9525" marB="0" anchor="ctr"/>
                </a:tc>
                <a:tc>
                  <a:txBody>
                    <a:bodyPr/>
                    <a:lstStyle/>
                    <a:p>
                      <a:pPr marL="0" marR="0" indent="0" algn="l" defTabSz="932962" rtl="0" eaLnBrk="1" fontAlgn="b" latinLnBrk="0" hangingPunct="1">
                        <a:lnSpc>
                          <a:spcPct val="100000"/>
                        </a:lnSpc>
                        <a:spcBef>
                          <a:spcPts val="0"/>
                        </a:spcBef>
                        <a:spcAft>
                          <a:spcPts val="0"/>
                        </a:spcAft>
                        <a:buClrTx/>
                        <a:buSzTx/>
                        <a:buFontTx/>
                        <a:buNone/>
                        <a:tabLst/>
                        <a:defRPr/>
                      </a:pPr>
                      <a:r>
                        <a:rPr lang="en-US" sz="1200" b="0" i="0" u="none" strike="noStrike" kern="1200" dirty="0">
                          <a:solidFill>
                            <a:srgbClr val="000000"/>
                          </a:solidFill>
                          <a:effectLst/>
                          <a:latin typeface="+mn-lt"/>
                          <a:ea typeface="+mn-ea"/>
                          <a:cs typeface="+mn-cs"/>
                        </a:rPr>
                        <a:t>(Effort of the Change Request/Total WR Effort) * 100</a:t>
                      </a:r>
                    </a:p>
                  </a:txBody>
                  <a:tcPr marL="9525" marR="9525" marT="9525" marB="0" anchor="ctr"/>
                </a:tc>
                <a:extLst>
                  <a:ext uri="{0D108BD9-81ED-4DB2-BD59-A6C34878D82A}">
                    <a16:rowId xmlns:a16="http://schemas.microsoft.com/office/drawing/2014/main" xmlns="" val="10005"/>
                  </a:ext>
                </a:extLst>
              </a:tr>
              <a:tr h="558279">
                <a:tc>
                  <a:txBody>
                    <a:bodyPr/>
                    <a:lstStyle/>
                    <a:p>
                      <a:pPr algn="ctr" fontAlgn="b"/>
                      <a:r>
                        <a:rPr lang="en-US" sz="1400" b="1" i="0" u="none" strike="noStrike" kern="1200" dirty="0">
                          <a:solidFill>
                            <a:srgbClr val="0070C0"/>
                          </a:solidFill>
                          <a:effectLst/>
                          <a:latin typeface="+mj-lt"/>
                          <a:ea typeface="+mn-ea"/>
                          <a:cs typeface="+mn-cs"/>
                        </a:rPr>
                        <a:t>6</a:t>
                      </a:r>
                    </a:p>
                  </a:txBody>
                  <a:tcPr marL="9525" marR="9525" marT="9525" marB="0" anchor="ctr"/>
                </a:tc>
                <a:tc>
                  <a:txBody>
                    <a:bodyPr/>
                    <a:lstStyle/>
                    <a:p>
                      <a:pPr algn="l" fontAlgn="b"/>
                      <a:r>
                        <a:rPr lang="en-US" sz="1400" b="1" u="none" strike="noStrike" kern="1200" dirty="0">
                          <a:solidFill>
                            <a:srgbClr val="0070C0"/>
                          </a:solidFill>
                          <a:effectLst/>
                        </a:rPr>
                        <a:t> Defect Injection Rate</a:t>
                      </a:r>
                      <a:endParaRPr lang="en-US" sz="1400" b="1" i="0" u="none" strike="noStrike" kern="1200" dirty="0">
                        <a:solidFill>
                          <a:srgbClr val="0070C0"/>
                        </a:solidFill>
                        <a:effectLst/>
                        <a:latin typeface="+mj-lt"/>
                        <a:ea typeface="+mn-ea"/>
                        <a:cs typeface="+mn-cs"/>
                      </a:endParaRPr>
                    </a:p>
                  </a:txBody>
                  <a:tcPr marL="9525" marR="9525" marT="9525" marB="0" anchor="ctr"/>
                </a:tc>
                <a:tc>
                  <a:txBody>
                    <a:bodyPr/>
                    <a:lstStyle/>
                    <a:p>
                      <a:pPr algn="ctr" fontAlgn="b"/>
                      <a:endParaRPr lang="en-US" sz="1400" b="0" i="0" u="none" strike="noStrike" kern="1200" dirty="0">
                        <a:solidFill>
                          <a:srgbClr val="000000"/>
                        </a:solidFill>
                        <a:effectLst/>
                        <a:latin typeface="+mj-lt"/>
                        <a:ea typeface="+mn-ea"/>
                        <a:cs typeface="+mn-cs"/>
                      </a:endParaRP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0.60</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0.61</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0.61</a:t>
                      </a:r>
                    </a:p>
                  </a:txBody>
                  <a:tcPr marL="9525" marR="9525" marT="9525" marB="0" anchor="ctr"/>
                </a:tc>
                <a:tc>
                  <a:txBody>
                    <a:bodyPr/>
                    <a:lstStyle/>
                    <a:p>
                      <a:pPr algn="l" fontAlgn="b"/>
                      <a:r>
                        <a:rPr lang="en-US" sz="1200" b="0" u="none" strike="noStrike" kern="1200" baseline="0" dirty="0">
                          <a:solidFill>
                            <a:srgbClr val="000000"/>
                          </a:solidFill>
                          <a:effectLst/>
                          <a:latin typeface="+mn-lt"/>
                          <a:ea typeface="+mn-ea"/>
                          <a:cs typeface="+mn-cs"/>
                        </a:rPr>
                        <a:t>Number of defects injected during coding/Rework Effort of coding</a:t>
                      </a:r>
                    </a:p>
                  </a:txBody>
                  <a:tcPr marL="9525" marR="9525" marT="9525" marB="0" anchor="ctr"/>
                </a:tc>
                <a:extLst>
                  <a:ext uri="{0D108BD9-81ED-4DB2-BD59-A6C34878D82A}">
                    <a16:rowId xmlns:a16="http://schemas.microsoft.com/office/drawing/2014/main" xmlns="" val="10007"/>
                  </a:ext>
                </a:extLst>
              </a:tr>
              <a:tr h="375362">
                <a:tc>
                  <a:txBody>
                    <a:bodyPr/>
                    <a:lstStyle/>
                    <a:p>
                      <a:pPr algn="ctr" fontAlgn="b"/>
                      <a:r>
                        <a:rPr lang="en-US" sz="1400" b="1" i="0" u="none" strike="noStrike" kern="1200" dirty="0">
                          <a:solidFill>
                            <a:srgbClr val="0070C0"/>
                          </a:solidFill>
                          <a:effectLst/>
                          <a:latin typeface="+mj-lt"/>
                          <a:ea typeface="+mn-ea"/>
                          <a:cs typeface="+mn-cs"/>
                        </a:rPr>
                        <a:t>7</a:t>
                      </a:r>
                    </a:p>
                  </a:txBody>
                  <a:tcPr marL="9525" marR="9525" marT="9525" marB="0" anchor="ctr"/>
                </a:tc>
                <a:tc>
                  <a:txBody>
                    <a:bodyPr/>
                    <a:lstStyle/>
                    <a:p>
                      <a:pPr algn="l" fontAlgn="b"/>
                      <a:r>
                        <a:rPr lang="en-US" sz="1400" b="1" u="none" strike="noStrike" kern="1200" dirty="0">
                          <a:solidFill>
                            <a:srgbClr val="0070C0"/>
                          </a:solidFill>
                          <a:effectLst/>
                        </a:rPr>
                        <a:t> Delivered Defect Density</a:t>
                      </a:r>
                      <a:endParaRPr lang="en-US" sz="1400" b="1" i="0" u="none" strike="noStrike" kern="1200" dirty="0">
                        <a:solidFill>
                          <a:srgbClr val="0070C0"/>
                        </a:solidFill>
                        <a:effectLst/>
                        <a:latin typeface="+mj-lt"/>
                        <a:ea typeface="+mn-ea"/>
                        <a:cs typeface="+mn-cs"/>
                      </a:endParaRPr>
                    </a:p>
                  </a:txBody>
                  <a:tcPr marL="9525" marR="9525" marT="9525" marB="0" anchor="ctr"/>
                </a:tc>
                <a:tc>
                  <a:txBody>
                    <a:bodyPr/>
                    <a:lstStyle/>
                    <a:p>
                      <a:pPr algn="ctr" fontAlgn="b"/>
                      <a:endParaRPr lang="en-US" sz="1400" b="0" i="0" u="none" strike="noStrike" kern="1200" dirty="0">
                        <a:solidFill>
                          <a:srgbClr val="000000"/>
                        </a:solidFill>
                        <a:effectLst/>
                        <a:latin typeface="+mj-lt"/>
                        <a:ea typeface="+mn-ea"/>
                        <a:cs typeface="+mn-cs"/>
                      </a:endParaRP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0.23</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0.27</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0.29</a:t>
                      </a:r>
                    </a:p>
                  </a:txBody>
                  <a:tcPr marL="9525" marR="9525" marT="9525" marB="0" anchor="ctr"/>
                </a:tc>
                <a:tc>
                  <a:txBody>
                    <a:bodyPr/>
                    <a:lstStyle/>
                    <a:p>
                      <a:pPr algn="l" fontAlgn="b"/>
                      <a:r>
                        <a:rPr lang="en-US" sz="1200" b="0" u="none" strike="noStrike" kern="1200" dirty="0">
                          <a:solidFill>
                            <a:srgbClr val="000000"/>
                          </a:solidFill>
                          <a:effectLst/>
                          <a:latin typeface="+mn-lt"/>
                          <a:ea typeface="+mn-ea"/>
                          <a:cs typeface="+mn-cs"/>
                        </a:rPr>
                        <a:t>Defect Density (QA + UAT) Per Unit Size</a:t>
                      </a:r>
                    </a:p>
                  </a:txBody>
                  <a:tcPr marL="9525" marR="9525" marT="9525" marB="0" anchor="ctr"/>
                </a:tc>
                <a:extLst>
                  <a:ext uri="{0D108BD9-81ED-4DB2-BD59-A6C34878D82A}">
                    <a16:rowId xmlns:a16="http://schemas.microsoft.com/office/drawing/2014/main" xmlns="" val="10008"/>
                  </a:ext>
                </a:extLst>
              </a:tr>
              <a:tr h="222931">
                <a:tc>
                  <a:txBody>
                    <a:bodyPr/>
                    <a:lstStyle/>
                    <a:p>
                      <a:pPr algn="ctr" fontAlgn="b"/>
                      <a:r>
                        <a:rPr lang="en-US" sz="1400" b="1" i="0" u="none" strike="noStrike" kern="1200" dirty="0">
                          <a:solidFill>
                            <a:srgbClr val="0070C0"/>
                          </a:solidFill>
                          <a:effectLst/>
                          <a:latin typeface="+mj-lt"/>
                          <a:ea typeface="+mn-ea"/>
                          <a:cs typeface="+mn-cs"/>
                        </a:rPr>
                        <a:t>8</a:t>
                      </a:r>
                    </a:p>
                  </a:txBody>
                  <a:tcPr marL="9525" marR="9525" marT="9525" marB="0" anchor="ctr"/>
                </a:tc>
                <a:tc>
                  <a:txBody>
                    <a:bodyPr/>
                    <a:lstStyle/>
                    <a:p>
                      <a:pPr algn="l" fontAlgn="b"/>
                      <a:r>
                        <a:rPr lang="en-US" sz="1400" b="1" u="none" strike="noStrike" kern="1200" dirty="0">
                          <a:solidFill>
                            <a:srgbClr val="0070C0"/>
                          </a:solidFill>
                          <a:effectLst/>
                        </a:rPr>
                        <a:t> Story Point Variance</a:t>
                      </a:r>
                      <a:endParaRPr lang="en-US" sz="1400" b="1" i="0" u="none" strike="noStrike" kern="1200" dirty="0">
                        <a:solidFill>
                          <a:srgbClr val="0070C0"/>
                        </a:solidFill>
                        <a:effectLst/>
                        <a:latin typeface="+mj-lt"/>
                        <a:ea typeface="+mn-ea"/>
                        <a:cs typeface="+mn-cs"/>
                      </a:endParaRPr>
                    </a:p>
                  </a:txBody>
                  <a:tcPr marL="9525" marR="9525" marT="9525" marB="0" anchor="ctr"/>
                </a:tc>
                <a:tc>
                  <a:txBody>
                    <a:bodyPr/>
                    <a:lstStyle/>
                    <a:p>
                      <a:pPr marL="0" marR="0" indent="0" algn="ctr" defTabSz="932962" rtl="0" eaLnBrk="1" fontAlgn="b" latinLnBrk="0" hangingPunct="1">
                        <a:lnSpc>
                          <a:spcPct val="100000"/>
                        </a:lnSpc>
                        <a:spcBef>
                          <a:spcPts val="0"/>
                        </a:spcBef>
                        <a:spcAft>
                          <a:spcPts val="0"/>
                        </a:spcAft>
                        <a:buClrTx/>
                        <a:buSzTx/>
                        <a:buFontTx/>
                        <a:buNone/>
                        <a:tabLst/>
                        <a:defRPr/>
                      </a:pPr>
                      <a:endParaRPr lang="en-US" sz="1400" b="0" i="0" u="none" strike="noStrike" kern="1200" dirty="0">
                        <a:solidFill>
                          <a:srgbClr val="000000"/>
                        </a:solidFill>
                        <a:effectLst/>
                        <a:latin typeface="+mn-lt"/>
                        <a:ea typeface="+mn-ea"/>
                        <a:cs typeface="+mn-cs"/>
                      </a:endParaRP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100%</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100%</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100%</a:t>
                      </a:r>
                    </a:p>
                  </a:txBody>
                  <a:tcPr marL="9525" marR="9525" marT="9525" marB="0" anchor="ctr"/>
                </a:tc>
                <a:tc>
                  <a:txBody>
                    <a:bodyPr/>
                    <a:lstStyle/>
                    <a:p>
                      <a:pPr marL="0" marR="0" indent="0" algn="l" defTabSz="932962" rtl="0" eaLnBrk="1" fontAlgn="b" latinLnBrk="0" hangingPunct="1">
                        <a:lnSpc>
                          <a:spcPct val="100000"/>
                        </a:lnSpc>
                        <a:spcBef>
                          <a:spcPts val="0"/>
                        </a:spcBef>
                        <a:spcAft>
                          <a:spcPts val="0"/>
                        </a:spcAft>
                        <a:buClrTx/>
                        <a:buSzTx/>
                        <a:buFontTx/>
                        <a:buNone/>
                        <a:tabLst/>
                        <a:defRPr/>
                      </a:pPr>
                      <a:r>
                        <a:rPr lang="en-US" sz="1200" b="0" i="0" u="none" strike="noStrike" kern="1200" dirty="0">
                          <a:solidFill>
                            <a:srgbClr val="000000"/>
                          </a:solidFill>
                          <a:effectLst/>
                          <a:latin typeface="+mn-lt"/>
                          <a:ea typeface="+mn-ea"/>
                          <a:cs typeface="+mn-cs"/>
                        </a:rPr>
                        <a:t>Delivered vs Estimated Story Points</a:t>
                      </a:r>
                    </a:p>
                  </a:txBody>
                  <a:tcPr marL="9525" marR="9525" marT="9525" marB="0" anchor="ctr"/>
                </a:tc>
                <a:extLst>
                  <a:ext uri="{0D108BD9-81ED-4DB2-BD59-A6C34878D82A}">
                    <a16:rowId xmlns:a16="http://schemas.microsoft.com/office/drawing/2014/main" xmlns="" val="10009"/>
                  </a:ext>
                </a:extLst>
              </a:tr>
              <a:tr h="375362">
                <a:tc>
                  <a:txBody>
                    <a:bodyPr/>
                    <a:lstStyle/>
                    <a:p>
                      <a:pPr algn="ctr" fontAlgn="b"/>
                      <a:r>
                        <a:rPr lang="en-US" sz="1400" b="1" i="0" u="none" strike="noStrike" kern="1200" dirty="0">
                          <a:solidFill>
                            <a:srgbClr val="0070C0"/>
                          </a:solidFill>
                          <a:effectLst/>
                          <a:latin typeface="+mj-lt"/>
                          <a:ea typeface="+mn-ea"/>
                          <a:cs typeface="+mn-cs"/>
                        </a:rPr>
                        <a:t>9</a:t>
                      </a:r>
                    </a:p>
                  </a:txBody>
                  <a:tcPr marL="9525" marR="9525" marT="9525" marB="0" anchor="ctr"/>
                </a:tc>
                <a:tc>
                  <a:txBody>
                    <a:bodyPr/>
                    <a:lstStyle/>
                    <a:p>
                      <a:pPr algn="l" fontAlgn="b"/>
                      <a:r>
                        <a:rPr lang="en-US" sz="1400" b="1" u="none" strike="noStrike" kern="1200" dirty="0">
                          <a:solidFill>
                            <a:srgbClr val="0070C0"/>
                          </a:solidFill>
                          <a:effectLst/>
                        </a:rPr>
                        <a:t>  Productivity </a:t>
                      </a:r>
                      <a:endParaRPr lang="en-US" sz="1400" b="1" i="0" u="none" strike="noStrike" kern="1200" dirty="0">
                        <a:solidFill>
                          <a:srgbClr val="0070C0"/>
                        </a:solidFill>
                        <a:effectLst/>
                        <a:latin typeface="+mj-lt"/>
                        <a:ea typeface="+mn-ea"/>
                        <a:cs typeface="+mn-cs"/>
                      </a:endParaRPr>
                    </a:p>
                  </a:txBody>
                  <a:tcPr marL="9525" marR="9525" marT="9525" marB="0" anchor="ctr"/>
                </a:tc>
                <a:tc>
                  <a:txBody>
                    <a:bodyPr/>
                    <a:lstStyle/>
                    <a:p>
                      <a:pPr algn="ctr" fontAlgn="b"/>
                      <a:endParaRPr lang="en-US" sz="1400" b="0" i="0" u="none" strike="noStrike" kern="1200" dirty="0">
                        <a:solidFill>
                          <a:srgbClr val="000000"/>
                        </a:solidFill>
                        <a:effectLst/>
                        <a:latin typeface="+mj-lt"/>
                        <a:ea typeface="+mn-ea"/>
                        <a:cs typeface="+mn-cs"/>
                      </a:endParaRPr>
                    </a:p>
                  </a:txBody>
                  <a:tcPr marL="9525" marR="9525" marT="9525" marB="0" anchor="ctr"/>
                </a:tc>
                <a:tc>
                  <a:txBody>
                    <a:bodyPr/>
                    <a:lstStyle/>
                    <a:p>
                      <a:pPr algn="ctr" fontAlgn="b"/>
                      <a:r>
                        <a:rPr lang="en-US" sz="1400" b="0" i="0" u="none" strike="noStrike" kern="1200" dirty="0">
                          <a:solidFill>
                            <a:srgbClr val="000000"/>
                          </a:solidFill>
                          <a:effectLst/>
                          <a:latin typeface="+mj-lt"/>
                          <a:ea typeface="+mn-ea"/>
                          <a:cs typeface="+mn-cs"/>
                        </a:rPr>
                        <a:t>10.5</a:t>
                      </a:r>
                    </a:p>
                  </a:txBody>
                  <a:tcPr marL="9525" marR="9525" marT="9525" marB="0" anchor="ctr"/>
                </a:tc>
                <a:tc>
                  <a:txBody>
                    <a:bodyPr/>
                    <a:lstStyle/>
                    <a:p>
                      <a:pPr algn="ctr" fontAlgn="b"/>
                      <a:r>
                        <a:rPr lang="en-US" sz="1400" b="0" i="0" u="none" strike="noStrike" kern="1200" dirty="0">
                          <a:solidFill>
                            <a:srgbClr val="000000"/>
                          </a:solidFill>
                          <a:effectLst/>
                          <a:latin typeface="+mj-lt"/>
                          <a:ea typeface="+mn-ea"/>
                          <a:cs typeface="+mn-cs"/>
                        </a:rPr>
                        <a:t>9.3</a:t>
                      </a:r>
                    </a:p>
                  </a:txBody>
                  <a:tcPr marL="9525" marR="9525" marT="9525" marB="0" anchor="ctr"/>
                </a:tc>
                <a:tc>
                  <a:txBody>
                    <a:bodyPr/>
                    <a:lstStyle/>
                    <a:p>
                      <a:pPr algn="ctr" fontAlgn="b"/>
                      <a:r>
                        <a:rPr lang="en-US" sz="1400" b="0" i="0" u="none" strike="noStrike" kern="1200" dirty="0">
                          <a:solidFill>
                            <a:srgbClr val="000000"/>
                          </a:solidFill>
                          <a:effectLst/>
                          <a:latin typeface="+mj-lt"/>
                          <a:ea typeface="+mn-ea"/>
                          <a:cs typeface="+mn-cs"/>
                        </a:rPr>
                        <a:t>7.2</a:t>
                      </a:r>
                    </a:p>
                  </a:txBody>
                  <a:tcPr marL="9525" marR="9525" marT="9525" marB="0" anchor="ctr"/>
                </a:tc>
                <a:tc>
                  <a:txBody>
                    <a:bodyPr/>
                    <a:lstStyle/>
                    <a:p>
                      <a:pPr algn="l" fontAlgn="b"/>
                      <a:r>
                        <a:rPr lang="en-US" sz="1200" b="0" i="0" u="none" strike="noStrike" kern="1200" dirty="0">
                          <a:solidFill>
                            <a:srgbClr val="000000"/>
                          </a:solidFill>
                          <a:effectLst/>
                          <a:latin typeface="+mj-lt"/>
                          <a:ea typeface="+mn-ea"/>
                          <a:cs typeface="+mn-cs"/>
                        </a:rPr>
                        <a:t>(Total Story Points*8/160)/Total Persons in a month</a:t>
                      </a:r>
                    </a:p>
                    <a:p>
                      <a:pPr algn="l" fontAlgn="b"/>
                      <a:r>
                        <a:rPr lang="en-US" sz="1200" b="0" i="0" u="none" strike="noStrike" kern="1200" dirty="0">
                          <a:solidFill>
                            <a:srgbClr val="000000"/>
                          </a:solidFill>
                          <a:effectLst/>
                          <a:latin typeface="+mj-lt"/>
                          <a:ea typeface="+mn-ea"/>
                          <a:cs typeface="+mn-cs"/>
                        </a:rPr>
                        <a:t>We aim at maintaining at least 95% sustained productivity</a:t>
                      </a:r>
                    </a:p>
                  </a:txBody>
                  <a:tcPr marL="9525" marR="9525" marT="9525" marB="0" anchor="ctr"/>
                </a:tc>
                <a:extLst>
                  <a:ext uri="{0D108BD9-81ED-4DB2-BD59-A6C34878D82A}">
                    <a16:rowId xmlns:a16="http://schemas.microsoft.com/office/drawing/2014/main" xmlns="" val="10010"/>
                  </a:ext>
                </a:extLst>
              </a:tr>
              <a:tr h="222931">
                <a:tc>
                  <a:txBody>
                    <a:bodyPr/>
                    <a:lstStyle/>
                    <a:p>
                      <a:pPr algn="ctr" fontAlgn="b"/>
                      <a:r>
                        <a:rPr lang="en-US" sz="1400" b="1" i="0" u="none" strike="noStrike" kern="1200" dirty="0">
                          <a:solidFill>
                            <a:srgbClr val="0070C0"/>
                          </a:solidFill>
                          <a:effectLst/>
                          <a:latin typeface="+mj-lt"/>
                          <a:ea typeface="+mn-ea"/>
                          <a:cs typeface="+mn-cs"/>
                        </a:rPr>
                        <a:t>10</a:t>
                      </a:r>
                    </a:p>
                  </a:txBody>
                  <a:tcPr marL="9525" marR="9525" marT="9525" marB="0" anchor="ctr"/>
                </a:tc>
                <a:tc>
                  <a:txBody>
                    <a:bodyPr/>
                    <a:lstStyle/>
                    <a:p>
                      <a:pPr algn="l" fontAlgn="b"/>
                      <a:r>
                        <a:rPr lang="en-US" sz="1400" b="1" u="none" strike="noStrike" kern="1200" dirty="0">
                          <a:solidFill>
                            <a:srgbClr val="0070C0"/>
                          </a:solidFill>
                          <a:effectLst/>
                        </a:rPr>
                        <a:t>  Velocity</a:t>
                      </a:r>
                      <a:endParaRPr lang="en-US" sz="1400" b="1" i="0" u="none" strike="noStrike" kern="1200" dirty="0">
                        <a:solidFill>
                          <a:srgbClr val="0070C0"/>
                        </a:solidFill>
                        <a:effectLst/>
                        <a:latin typeface="+mj-lt"/>
                        <a:ea typeface="+mn-ea"/>
                        <a:cs typeface="+mn-cs"/>
                      </a:endParaRPr>
                    </a:p>
                  </a:txBody>
                  <a:tcPr marL="9525" marR="9525" marT="9525" marB="0" anchor="ctr"/>
                </a:tc>
                <a:tc>
                  <a:txBody>
                    <a:bodyPr/>
                    <a:lstStyle/>
                    <a:p>
                      <a:pPr algn="ctr" fontAlgn="b"/>
                      <a:endParaRPr lang="en-US" sz="1400" b="0" i="0" u="none" strike="noStrike" kern="1200" dirty="0">
                        <a:solidFill>
                          <a:srgbClr val="000000"/>
                        </a:solidFill>
                        <a:effectLst/>
                        <a:latin typeface="+mj-lt"/>
                        <a:ea typeface="+mn-ea"/>
                        <a:cs typeface="+mn-cs"/>
                      </a:endParaRPr>
                    </a:p>
                  </a:txBody>
                  <a:tcPr marL="9525" marR="9525" marT="9525" marB="0" anchor="ctr"/>
                </a:tc>
                <a:tc>
                  <a:txBody>
                    <a:bodyPr/>
                    <a:lstStyle/>
                    <a:p>
                      <a:pPr algn="ctr" fontAlgn="b"/>
                      <a:r>
                        <a:rPr lang="en-US" sz="1400" b="0" i="0" u="none" strike="noStrike" kern="1200" dirty="0">
                          <a:solidFill>
                            <a:srgbClr val="000000"/>
                          </a:solidFill>
                          <a:effectLst/>
                          <a:latin typeface="+mj-lt"/>
                          <a:ea typeface="+mn-ea"/>
                          <a:cs typeface="+mn-cs"/>
                        </a:rPr>
                        <a:t>67</a:t>
                      </a:r>
                    </a:p>
                  </a:txBody>
                  <a:tcPr marL="9525" marR="9525" marT="9525" marB="0" anchor="ctr"/>
                </a:tc>
                <a:tc>
                  <a:txBody>
                    <a:bodyPr/>
                    <a:lstStyle/>
                    <a:p>
                      <a:pPr algn="ctr" fontAlgn="b"/>
                      <a:r>
                        <a:rPr lang="en-US" sz="1400" b="0" i="0" u="none" strike="noStrike" kern="1200" dirty="0">
                          <a:solidFill>
                            <a:srgbClr val="000000"/>
                          </a:solidFill>
                          <a:effectLst/>
                          <a:latin typeface="+mj-lt"/>
                          <a:ea typeface="+mn-ea"/>
                          <a:cs typeface="+mn-cs"/>
                        </a:rPr>
                        <a:t>41</a:t>
                      </a:r>
                    </a:p>
                  </a:txBody>
                  <a:tcPr marL="9525" marR="9525" marT="9525" marB="0" anchor="ctr"/>
                </a:tc>
                <a:tc>
                  <a:txBody>
                    <a:bodyPr/>
                    <a:lstStyle/>
                    <a:p>
                      <a:pPr algn="ctr" fontAlgn="b"/>
                      <a:r>
                        <a:rPr lang="en-US" sz="1400" b="0" i="0" u="none" strike="noStrike" kern="1200" dirty="0">
                          <a:solidFill>
                            <a:srgbClr val="000000"/>
                          </a:solidFill>
                          <a:effectLst/>
                          <a:latin typeface="+mj-lt"/>
                          <a:ea typeface="+mn-ea"/>
                          <a:cs typeface="+mn-cs"/>
                        </a:rPr>
                        <a:t>37</a:t>
                      </a:r>
                    </a:p>
                  </a:txBody>
                  <a:tcPr marL="9525" marR="9525" marT="9525" marB="0" anchor="ctr"/>
                </a:tc>
                <a:tc>
                  <a:txBody>
                    <a:bodyPr/>
                    <a:lstStyle/>
                    <a:p>
                      <a:pPr algn="l" fontAlgn="b"/>
                      <a:r>
                        <a:rPr lang="en-US" sz="1200" b="0" i="0" u="none" strike="noStrike" kern="1200" dirty="0">
                          <a:solidFill>
                            <a:srgbClr val="000000"/>
                          </a:solidFill>
                          <a:effectLst/>
                          <a:latin typeface="+mj-lt"/>
                          <a:ea typeface="+mn-ea"/>
                          <a:cs typeface="+mn-cs"/>
                        </a:rPr>
                        <a:t>Number of Story Delivered Per month</a:t>
                      </a:r>
                    </a:p>
                  </a:txBody>
                  <a:tcPr marL="9525" marR="9525" marT="9525" marB="0" anchor="ctr"/>
                </a:tc>
                <a:extLst>
                  <a:ext uri="{0D108BD9-81ED-4DB2-BD59-A6C34878D82A}">
                    <a16:rowId xmlns:a16="http://schemas.microsoft.com/office/drawing/2014/main" xmlns="" val="10011"/>
                  </a:ext>
                </a:extLst>
              </a:tr>
              <a:tr h="649738">
                <a:tc>
                  <a:txBody>
                    <a:bodyPr/>
                    <a:lstStyle/>
                    <a:p>
                      <a:pPr algn="ctr" fontAlgn="b"/>
                      <a:r>
                        <a:rPr lang="en-US" sz="1400" b="1" i="0" u="none" strike="noStrike" kern="1200" dirty="0">
                          <a:solidFill>
                            <a:srgbClr val="0070C0"/>
                          </a:solidFill>
                          <a:effectLst/>
                          <a:latin typeface="+mj-lt"/>
                          <a:ea typeface="+mn-ea"/>
                          <a:cs typeface="+mn-cs"/>
                        </a:rPr>
                        <a:t>11</a:t>
                      </a:r>
                    </a:p>
                  </a:txBody>
                  <a:tcPr marL="9525" marR="9525" marT="9525" marB="0" anchor="ctr"/>
                </a:tc>
                <a:tc>
                  <a:txBody>
                    <a:bodyPr/>
                    <a:lstStyle/>
                    <a:p>
                      <a:pPr algn="l" fontAlgn="b"/>
                      <a:r>
                        <a:rPr lang="en-US" sz="1400" b="1" u="none" strike="noStrike" kern="1200" dirty="0">
                          <a:solidFill>
                            <a:srgbClr val="0070C0"/>
                          </a:solidFill>
                          <a:effectLst/>
                        </a:rPr>
                        <a:t> Done User Stories</a:t>
                      </a:r>
                      <a:endParaRPr lang="en-US" sz="1400" b="1" i="0" u="none" strike="noStrike" kern="1200" dirty="0">
                        <a:solidFill>
                          <a:srgbClr val="0070C0"/>
                        </a:solidFill>
                        <a:effectLst/>
                        <a:latin typeface="+mj-lt"/>
                        <a:ea typeface="+mn-ea"/>
                        <a:cs typeface="+mn-cs"/>
                      </a:endParaRPr>
                    </a:p>
                  </a:txBody>
                  <a:tcPr marL="9525" marR="9525" marT="9525" marB="0" anchor="ctr"/>
                </a:tc>
                <a:tc>
                  <a:txBody>
                    <a:bodyPr/>
                    <a:lstStyle/>
                    <a:p>
                      <a:pPr algn="ctr" fontAlgn="b"/>
                      <a:endParaRPr lang="en-US" sz="1400" b="0" i="0" u="none" strike="noStrike" kern="1200" dirty="0">
                        <a:solidFill>
                          <a:srgbClr val="000000"/>
                        </a:solidFill>
                        <a:effectLst/>
                        <a:latin typeface="+mj-lt"/>
                        <a:ea typeface="+mn-ea"/>
                        <a:cs typeface="+mn-cs"/>
                      </a:endParaRP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100%</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100%</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100%</a:t>
                      </a:r>
                    </a:p>
                    <a:p>
                      <a:pPr marL="0" marR="0" lvl="0" indent="0" algn="ctr" defTabSz="932962"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Wingdings" panose="05000000000000000000" pitchFamily="2" charset="2"/>
                        <a:ea typeface="+mn-ea"/>
                        <a:cs typeface="+mn-cs"/>
                      </a:endParaRPr>
                    </a:p>
                  </a:txBody>
                  <a:tcPr marL="9525" marR="9525" marT="9525" marB="0" anchor="ctr"/>
                </a:tc>
                <a:tc>
                  <a:txBody>
                    <a:bodyPr/>
                    <a:lstStyle/>
                    <a:p>
                      <a:pPr algn="l" fontAlgn="b"/>
                      <a:r>
                        <a:rPr lang="en-US" sz="1200" b="0" u="none" strike="noStrike" kern="1200" dirty="0">
                          <a:solidFill>
                            <a:srgbClr val="000000"/>
                          </a:solidFill>
                          <a:effectLst/>
                          <a:latin typeface="+mn-lt"/>
                          <a:ea typeface="+mn-ea"/>
                          <a:cs typeface="+mn-cs"/>
                        </a:rPr>
                        <a:t>(User Stories Delivered/User Stories Planned)* 100</a:t>
                      </a:r>
                    </a:p>
                  </a:txBody>
                  <a:tcPr marL="9525" marR="9525" marT="9525" marB="0" anchor="ctr"/>
                </a:tc>
                <a:extLst>
                  <a:ext uri="{0D108BD9-81ED-4DB2-BD59-A6C34878D82A}">
                    <a16:rowId xmlns:a16="http://schemas.microsoft.com/office/drawing/2014/main" xmlns="" val="10012"/>
                  </a:ext>
                </a:extLst>
              </a:tr>
              <a:tr h="375362">
                <a:tc>
                  <a:txBody>
                    <a:bodyPr/>
                    <a:lstStyle/>
                    <a:p>
                      <a:pPr algn="ctr" fontAlgn="b"/>
                      <a:r>
                        <a:rPr lang="en-US" sz="1400" b="1" i="0" u="none" strike="noStrike" kern="1200" dirty="0">
                          <a:solidFill>
                            <a:srgbClr val="0070C0"/>
                          </a:solidFill>
                          <a:effectLst/>
                          <a:latin typeface="+mj-lt"/>
                          <a:ea typeface="+mn-ea"/>
                          <a:cs typeface="+mn-cs"/>
                        </a:rPr>
                        <a:t>12</a:t>
                      </a:r>
                    </a:p>
                  </a:txBody>
                  <a:tcPr marL="9525" marR="9525" marT="9525" marB="0" anchor="ctr"/>
                </a:tc>
                <a:tc>
                  <a:txBody>
                    <a:bodyPr/>
                    <a:lstStyle/>
                    <a:p>
                      <a:pPr algn="l" fontAlgn="b"/>
                      <a:r>
                        <a:rPr lang="en-US" sz="1400" b="1" i="0" u="none" strike="noStrike" kern="1200" dirty="0">
                          <a:solidFill>
                            <a:srgbClr val="0070C0"/>
                          </a:solidFill>
                          <a:effectLst/>
                          <a:latin typeface="+mj-lt"/>
                          <a:ea typeface="+mn-ea"/>
                          <a:cs typeface="+mn-cs"/>
                        </a:rPr>
                        <a:t> Code Quality Change</a:t>
                      </a:r>
                    </a:p>
                  </a:txBody>
                  <a:tcPr marL="9525" marR="9525" marT="9525" marB="0" anchor="ctr"/>
                </a:tc>
                <a:tc>
                  <a:txBody>
                    <a:bodyPr/>
                    <a:lstStyle/>
                    <a:p>
                      <a:pPr algn="ctr" fontAlgn="b"/>
                      <a:r>
                        <a:rPr lang="en-US" sz="1400" b="0" i="0" u="none" strike="noStrike" kern="1200" dirty="0">
                          <a:solidFill>
                            <a:srgbClr val="000000"/>
                          </a:solidFill>
                          <a:effectLst/>
                          <a:latin typeface="+mj-lt"/>
                          <a:ea typeface="+mn-ea"/>
                          <a:cs typeface="+mn-cs"/>
                        </a:rPr>
                        <a:t>&lt;=2</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0</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0</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0</a:t>
                      </a:r>
                    </a:p>
                  </a:txBody>
                  <a:tcPr marL="9525" marR="9525" marT="9525" marB="0" anchor="ctr"/>
                </a:tc>
                <a:tc>
                  <a:txBody>
                    <a:bodyPr/>
                    <a:lstStyle/>
                    <a:p>
                      <a:pPr marL="0" marR="0" lvl="0" indent="0" algn="l" defTabSz="932962" rtl="0" eaLnBrk="1" fontAlgn="b" latinLnBrk="0" hangingPunct="1">
                        <a:lnSpc>
                          <a:spcPct val="100000"/>
                        </a:lnSpc>
                        <a:spcBef>
                          <a:spcPts val="0"/>
                        </a:spcBef>
                        <a:spcAft>
                          <a:spcPts val="0"/>
                        </a:spcAft>
                        <a:buClrTx/>
                        <a:buSzTx/>
                        <a:buFontTx/>
                        <a:buNone/>
                        <a:tabLst/>
                        <a:defRPr/>
                      </a:pPr>
                      <a:r>
                        <a:rPr lang="en-US" sz="1200" b="0" u="none" strike="noStrike" kern="1200" dirty="0">
                          <a:solidFill>
                            <a:srgbClr val="000000"/>
                          </a:solidFill>
                          <a:effectLst/>
                          <a:latin typeface="+mn-lt"/>
                          <a:ea typeface="+mn-ea"/>
                          <a:cs typeface="+mn-cs"/>
                        </a:rPr>
                        <a:t># of Emergency Code changes within 5 days of Code Delivery per Application tracked per Quarter =&gt; Warranty Period for Code Changes</a:t>
                      </a:r>
                    </a:p>
                  </a:txBody>
                  <a:tcPr marL="9525" marR="9525" marT="9525" marB="0" anchor="ctr"/>
                </a:tc>
                <a:extLst>
                  <a:ext uri="{0D108BD9-81ED-4DB2-BD59-A6C34878D82A}">
                    <a16:rowId xmlns:a16="http://schemas.microsoft.com/office/drawing/2014/main" xmlns="" val="1837130797"/>
                  </a:ext>
                </a:extLst>
              </a:tr>
              <a:tr h="222931">
                <a:tc>
                  <a:txBody>
                    <a:bodyPr/>
                    <a:lstStyle/>
                    <a:p>
                      <a:pPr algn="ctr" fontAlgn="b"/>
                      <a:r>
                        <a:rPr lang="en-US" sz="1400" b="1" i="0" u="none" strike="noStrike" kern="1200" dirty="0">
                          <a:solidFill>
                            <a:srgbClr val="0070C0"/>
                          </a:solidFill>
                          <a:effectLst/>
                          <a:latin typeface="+mj-lt"/>
                          <a:ea typeface="+mn-ea"/>
                          <a:cs typeface="+mn-cs"/>
                        </a:rPr>
                        <a:t>13</a:t>
                      </a:r>
                    </a:p>
                  </a:txBody>
                  <a:tcPr marL="9525" marR="9525" marT="9525" marB="0" anchor="ctr"/>
                </a:tc>
                <a:tc>
                  <a:txBody>
                    <a:bodyPr/>
                    <a:lstStyle/>
                    <a:p>
                      <a:pPr algn="l" fontAlgn="b"/>
                      <a:r>
                        <a:rPr lang="en-US" sz="1400" b="1" u="none" strike="noStrike" kern="1200" dirty="0">
                          <a:solidFill>
                            <a:srgbClr val="0070C0"/>
                          </a:solidFill>
                          <a:effectLst/>
                        </a:rPr>
                        <a:t> Rework</a:t>
                      </a:r>
                      <a:endParaRPr lang="en-US" sz="1400" b="1" i="0" u="none" strike="noStrike" kern="1200" dirty="0">
                        <a:solidFill>
                          <a:srgbClr val="0070C0"/>
                        </a:solidFill>
                        <a:effectLst/>
                        <a:latin typeface="+mj-lt"/>
                        <a:ea typeface="+mn-ea"/>
                        <a:cs typeface="+mn-cs"/>
                      </a:endParaRPr>
                    </a:p>
                  </a:txBody>
                  <a:tcPr marL="9525" marR="9525" marT="9525" marB="0" anchor="ctr"/>
                </a:tc>
                <a:tc>
                  <a:txBody>
                    <a:bodyPr/>
                    <a:lstStyle/>
                    <a:p>
                      <a:pPr algn="ctr" fontAlgn="b"/>
                      <a:r>
                        <a:rPr lang="en-US" sz="1400" b="0" i="0" u="none" strike="noStrike" kern="1200" dirty="0">
                          <a:solidFill>
                            <a:srgbClr val="000000"/>
                          </a:solidFill>
                          <a:effectLst/>
                          <a:latin typeface="+mj-lt"/>
                          <a:ea typeface="+mn-ea"/>
                          <a:cs typeface="+mn-cs"/>
                        </a:rPr>
                        <a:t>&lt;30%</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5%</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9%</a:t>
                      </a:r>
                    </a:p>
                  </a:txBody>
                  <a:tcPr marL="9525" marR="9525" marT="9525" marB="0" anchor="ctr"/>
                </a:tc>
                <a:tc>
                  <a:txBody>
                    <a:bodyPr/>
                    <a:lstStyle/>
                    <a:p>
                      <a:pPr marL="0" marR="0" lvl="0" indent="0" algn="ctr" defTabSz="932962"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10%</a:t>
                      </a:r>
                    </a:p>
                  </a:txBody>
                  <a:tcPr marL="9525" marR="9525" marT="9525" marB="0" anchor="ctr"/>
                </a:tc>
                <a:tc>
                  <a:txBody>
                    <a:bodyPr/>
                    <a:lstStyle/>
                    <a:p>
                      <a:pPr marL="0" marR="0" indent="0" algn="l" defTabSz="932962" rtl="0" eaLnBrk="1" fontAlgn="b" latinLnBrk="0" hangingPunct="1">
                        <a:lnSpc>
                          <a:spcPct val="100000"/>
                        </a:lnSpc>
                        <a:spcBef>
                          <a:spcPts val="0"/>
                        </a:spcBef>
                        <a:spcAft>
                          <a:spcPts val="0"/>
                        </a:spcAft>
                        <a:buClrTx/>
                        <a:buSzTx/>
                        <a:buFontTx/>
                        <a:buNone/>
                        <a:tabLst/>
                        <a:defRPr/>
                      </a:pPr>
                      <a:r>
                        <a:rPr lang="en-US" sz="1200" b="0" i="0" u="none" strike="noStrike" kern="1200" dirty="0">
                          <a:solidFill>
                            <a:srgbClr val="000000"/>
                          </a:solidFill>
                          <a:effectLst/>
                          <a:latin typeface="+mj-lt"/>
                          <a:ea typeface="+mn-ea"/>
                          <a:cs typeface="+mn-cs"/>
                        </a:rPr>
                        <a:t>Relates to the defect density metrics and hence the rework effort</a:t>
                      </a:r>
                    </a:p>
                  </a:txBody>
                  <a:tcPr marL="9525" marR="9525" marT="9525" marB="0" anchor="ctr"/>
                </a:tc>
                <a:extLst>
                  <a:ext uri="{0D108BD9-81ED-4DB2-BD59-A6C34878D82A}">
                    <a16:rowId xmlns:a16="http://schemas.microsoft.com/office/drawing/2014/main" xmlns="" val="10013"/>
                  </a:ext>
                </a:extLst>
              </a:tr>
              <a:tr h="436334">
                <a:tc>
                  <a:txBody>
                    <a:bodyPr/>
                    <a:lstStyle/>
                    <a:p>
                      <a:pPr algn="ctr" fontAlgn="b"/>
                      <a:r>
                        <a:rPr lang="en-US" sz="1400" b="1" i="0" u="none" strike="noStrike" kern="1200" dirty="0">
                          <a:solidFill>
                            <a:srgbClr val="0070C0"/>
                          </a:solidFill>
                          <a:effectLst/>
                          <a:latin typeface="+mj-lt"/>
                          <a:ea typeface="+mn-ea"/>
                          <a:cs typeface="+mn-cs"/>
                        </a:rPr>
                        <a:t>14</a:t>
                      </a:r>
                    </a:p>
                  </a:txBody>
                  <a:tcPr marL="9525" marR="9525" marT="9525" marB="0" anchor="ctr"/>
                </a:tc>
                <a:tc>
                  <a:txBody>
                    <a:bodyPr/>
                    <a:lstStyle/>
                    <a:p>
                      <a:pPr algn="l" fontAlgn="b"/>
                      <a:r>
                        <a:rPr lang="en-US" sz="1400" b="1" u="none" strike="noStrike" kern="1200" dirty="0">
                          <a:solidFill>
                            <a:srgbClr val="0070C0"/>
                          </a:solidFill>
                          <a:effectLst/>
                        </a:rPr>
                        <a:t> Testing Effectiveness</a:t>
                      </a:r>
                      <a:endParaRPr lang="en-US" sz="1400" b="1" i="0" u="none" strike="noStrike" kern="1200" dirty="0">
                        <a:solidFill>
                          <a:srgbClr val="0070C0"/>
                        </a:solidFill>
                        <a:effectLst/>
                        <a:latin typeface="+mj-lt"/>
                        <a:ea typeface="+mn-ea"/>
                        <a:cs typeface="+mn-cs"/>
                      </a:endParaRPr>
                    </a:p>
                  </a:txBody>
                  <a:tcPr marL="9525" marR="9525" marT="9525" marB="0" anchor="ctr"/>
                </a:tc>
                <a:tc>
                  <a:txBody>
                    <a:bodyPr/>
                    <a:lstStyle/>
                    <a:p>
                      <a:pPr algn="ctr" fontAlgn="b"/>
                      <a:r>
                        <a:rPr lang="en-US" sz="1400" b="0" i="0" u="none" strike="noStrike" kern="1200" dirty="0">
                          <a:solidFill>
                            <a:srgbClr val="000000"/>
                          </a:solidFill>
                          <a:effectLst/>
                          <a:latin typeface="+mj-lt"/>
                          <a:ea typeface="+mn-ea"/>
                          <a:cs typeface="+mn-cs"/>
                        </a:rPr>
                        <a:t>100%</a:t>
                      </a:r>
                    </a:p>
                  </a:txBody>
                  <a:tcPr marL="9525" marR="9525" marT="9525" marB="0" anchor="ctr"/>
                </a:tc>
                <a:tc>
                  <a:txBody>
                    <a:bodyPr/>
                    <a:lstStyle/>
                    <a:p>
                      <a:pPr algn="ctr" fontAlgn="b"/>
                      <a:r>
                        <a:rPr lang="en-US" sz="1400" b="0" i="0" u="none" strike="noStrike" kern="1200" dirty="0">
                          <a:solidFill>
                            <a:srgbClr val="000000"/>
                          </a:solidFill>
                          <a:effectLst/>
                          <a:latin typeface="+mj-lt"/>
                          <a:ea typeface="+mn-ea"/>
                          <a:cs typeface="+mn-cs"/>
                        </a:rPr>
                        <a:t>99%</a:t>
                      </a:r>
                    </a:p>
                  </a:txBody>
                  <a:tcPr marL="9525" marR="9525" marT="9525" marB="0" anchor="ctr"/>
                </a:tc>
                <a:tc>
                  <a:txBody>
                    <a:bodyPr/>
                    <a:lstStyle/>
                    <a:p>
                      <a:pPr algn="ctr" fontAlgn="b"/>
                      <a:r>
                        <a:rPr lang="en-US" sz="1400" b="0" i="0" u="none" strike="noStrike" kern="1200" dirty="0">
                          <a:solidFill>
                            <a:srgbClr val="000000"/>
                          </a:solidFill>
                          <a:effectLst/>
                          <a:latin typeface="+mj-lt"/>
                          <a:ea typeface="+mn-ea"/>
                          <a:cs typeface="+mn-cs"/>
                        </a:rPr>
                        <a:t>97%</a:t>
                      </a:r>
                    </a:p>
                  </a:txBody>
                  <a:tcPr marL="9525" marR="9525" marT="9525" marB="0" anchor="ctr"/>
                </a:tc>
                <a:tc>
                  <a:txBody>
                    <a:bodyPr/>
                    <a:lstStyle/>
                    <a:p>
                      <a:pPr algn="ctr" fontAlgn="b"/>
                      <a:r>
                        <a:rPr lang="en-US" sz="1400" b="0" i="0" u="none" strike="noStrike" kern="1200" dirty="0">
                          <a:solidFill>
                            <a:srgbClr val="000000"/>
                          </a:solidFill>
                          <a:effectLst/>
                          <a:latin typeface="+mj-lt"/>
                          <a:ea typeface="+mn-ea"/>
                          <a:cs typeface="+mn-cs"/>
                        </a:rPr>
                        <a:t>95%</a:t>
                      </a:r>
                    </a:p>
                  </a:txBody>
                  <a:tcPr marL="9525" marR="9525" marT="9525" marB="0" anchor="ctr"/>
                </a:tc>
                <a:tc>
                  <a:txBody>
                    <a:bodyPr/>
                    <a:lstStyle/>
                    <a:p>
                      <a:pPr algn="l" fontAlgn="b"/>
                      <a:r>
                        <a:rPr lang="en-US" sz="1400" b="0" i="0" u="none" strike="noStrike" kern="1200" dirty="0">
                          <a:solidFill>
                            <a:srgbClr val="000000"/>
                          </a:solidFill>
                          <a:effectLst/>
                          <a:latin typeface="+mj-lt"/>
                          <a:ea typeface="+mn-ea"/>
                          <a:cs typeface="+mn-cs"/>
                        </a:rPr>
                        <a:t>Objective is to ensure 100% test effectiveness</a:t>
                      </a:r>
                    </a:p>
                  </a:txBody>
                  <a:tcPr marL="9525" marR="9525" marT="9525" marB="0" anchor="ctr"/>
                </a:tc>
                <a:extLst>
                  <a:ext uri="{0D108BD9-81ED-4DB2-BD59-A6C34878D82A}">
                    <a16:rowId xmlns:a16="http://schemas.microsoft.com/office/drawing/2014/main" xmlns="" val="10014"/>
                  </a:ext>
                </a:extLst>
              </a:tr>
            </a:tbl>
          </a:graphicData>
        </a:graphic>
      </p:graphicFrame>
      <p:sp>
        <p:nvSpPr>
          <p:cNvPr id="6" name="Slide Number Placeholder 3">
            <a:extLst>
              <a:ext uri="{FF2B5EF4-FFF2-40B4-BE49-F238E27FC236}">
                <a16:creationId xmlns:a16="http://schemas.microsoft.com/office/drawing/2014/main" xmlns="" id="{E49FD155-AF00-4BC8-8652-883B8FEEA5D3}"/>
              </a:ext>
            </a:extLst>
          </p:cNvPr>
          <p:cNvSpPr txBox="1">
            <a:spLocks/>
          </p:cNvSpPr>
          <p:nvPr/>
        </p:nvSpPr>
        <p:spPr>
          <a:xfrm>
            <a:off x="11444193" y="52654"/>
            <a:ext cx="583684" cy="28145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4D65173-87C9-47C0-A890-7AD8E2754265}" type="slidenum">
              <a:rPr lang="en-US" smtClean="0"/>
              <a:pPr/>
              <a:t>14</a:t>
            </a:fld>
            <a:endParaRPr lang="en-US" dirty="0"/>
          </a:p>
        </p:txBody>
      </p:sp>
    </p:spTree>
    <p:extLst>
      <p:ext uri="{BB962C8B-B14F-4D97-AF65-F5344CB8AC3E}">
        <p14:creationId xmlns:p14="http://schemas.microsoft.com/office/powerpoint/2010/main" val="77690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3"/>
          <p:cNvGraphicFramePr>
            <a:graphicFrameLocks noGrp="1"/>
          </p:cNvGraphicFramePr>
          <p:nvPr>
            <p:extLst>
              <p:ext uri="{D42A27DB-BD31-4B8C-83A1-F6EECF244321}">
                <p14:modId xmlns:p14="http://schemas.microsoft.com/office/powerpoint/2010/main" val="3631365388"/>
              </p:ext>
            </p:extLst>
          </p:nvPr>
        </p:nvGraphicFramePr>
        <p:xfrm>
          <a:off x="556233" y="788977"/>
          <a:ext cx="9797589" cy="5526804"/>
        </p:xfrm>
        <a:graphic>
          <a:graphicData uri="http://schemas.openxmlformats.org/drawingml/2006/table">
            <a:tbl>
              <a:tblPr firstRow="1" bandRow="1">
                <a:tableStyleId>{5C22544A-7EE6-4342-B048-85BDC9FD1C3A}</a:tableStyleId>
              </a:tblPr>
              <a:tblGrid>
                <a:gridCol w="1915355">
                  <a:extLst>
                    <a:ext uri="{9D8B030D-6E8A-4147-A177-3AD203B41FA5}">
                      <a16:colId xmlns:a16="http://schemas.microsoft.com/office/drawing/2014/main" xmlns="" val="20000"/>
                    </a:ext>
                  </a:extLst>
                </a:gridCol>
                <a:gridCol w="971455">
                  <a:extLst>
                    <a:ext uri="{9D8B030D-6E8A-4147-A177-3AD203B41FA5}">
                      <a16:colId xmlns:a16="http://schemas.microsoft.com/office/drawing/2014/main" xmlns="" val="20002"/>
                    </a:ext>
                  </a:extLst>
                </a:gridCol>
                <a:gridCol w="1008620">
                  <a:extLst>
                    <a:ext uri="{9D8B030D-6E8A-4147-A177-3AD203B41FA5}">
                      <a16:colId xmlns:a16="http://schemas.microsoft.com/office/drawing/2014/main" xmlns="" val="20003"/>
                    </a:ext>
                  </a:extLst>
                </a:gridCol>
                <a:gridCol w="1110333">
                  <a:extLst>
                    <a:ext uri="{9D8B030D-6E8A-4147-A177-3AD203B41FA5}">
                      <a16:colId xmlns:a16="http://schemas.microsoft.com/office/drawing/2014/main" xmlns="" val="20004"/>
                    </a:ext>
                  </a:extLst>
                </a:gridCol>
                <a:gridCol w="4791826">
                  <a:extLst>
                    <a:ext uri="{9D8B030D-6E8A-4147-A177-3AD203B41FA5}">
                      <a16:colId xmlns:a16="http://schemas.microsoft.com/office/drawing/2014/main" xmlns="" val="20005"/>
                    </a:ext>
                  </a:extLst>
                </a:gridCol>
              </a:tblGrid>
              <a:tr h="484417">
                <a:tc>
                  <a:txBody>
                    <a:bodyPr/>
                    <a:lstStyle/>
                    <a:p>
                      <a:pPr algn="ctr"/>
                      <a:r>
                        <a:rPr lang="en-US" sz="1400" dirty="0"/>
                        <a:t>Category</a:t>
                      </a:r>
                      <a:endParaRPr lang="en-US" sz="1400" dirty="0">
                        <a:latin typeface="+mj-lt"/>
                      </a:endParaRPr>
                    </a:p>
                  </a:txBody>
                  <a:tcPr anchor="ctr"/>
                </a:tc>
                <a:tc>
                  <a:txBody>
                    <a:bodyPr/>
                    <a:lstStyle/>
                    <a:p>
                      <a:pPr algn="l"/>
                      <a:r>
                        <a:rPr lang="en-US" sz="1400" dirty="0">
                          <a:latin typeface="+mj-lt"/>
                        </a:rPr>
                        <a:t>Jul</a:t>
                      </a:r>
                    </a:p>
                  </a:txBody>
                  <a:tcPr anchor="ctr"/>
                </a:tc>
                <a:tc>
                  <a:txBody>
                    <a:bodyPr/>
                    <a:lstStyle/>
                    <a:p>
                      <a:pPr algn="l"/>
                      <a:r>
                        <a:rPr lang="en-US" sz="1400" dirty="0">
                          <a:latin typeface="+mj-lt"/>
                        </a:rPr>
                        <a:t>Aug</a:t>
                      </a:r>
                    </a:p>
                  </a:txBody>
                  <a:tcPr anchor="ctr"/>
                </a:tc>
                <a:tc>
                  <a:txBody>
                    <a:bodyPr/>
                    <a:lstStyle/>
                    <a:p>
                      <a:pPr algn="l"/>
                      <a:r>
                        <a:rPr lang="en-US" sz="1400" dirty="0">
                          <a:latin typeface="+mj-lt"/>
                        </a:rPr>
                        <a:t>Sep</a:t>
                      </a:r>
                    </a:p>
                  </a:txBody>
                  <a:tcPr anchor="ctr"/>
                </a:tc>
                <a:tc>
                  <a:txBody>
                    <a:bodyPr/>
                    <a:lstStyle/>
                    <a:p>
                      <a:pPr algn="ctr"/>
                      <a:r>
                        <a:rPr lang="en-US" sz="1400" dirty="0"/>
                        <a:t>Comments</a:t>
                      </a:r>
                      <a:endParaRPr lang="en-US" sz="1400" dirty="0">
                        <a:latin typeface="+mj-lt"/>
                      </a:endParaRPr>
                    </a:p>
                  </a:txBody>
                  <a:tcPr anchor="ctr"/>
                </a:tc>
                <a:extLst>
                  <a:ext uri="{0D108BD9-81ED-4DB2-BD59-A6C34878D82A}">
                    <a16:rowId xmlns:a16="http://schemas.microsoft.com/office/drawing/2014/main" xmlns="" val="10000"/>
                  </a:ext>
                </a:extLst>
              </a:tr>
              <a:tr h="442117">
                <a:tc>
                  <a:txBody>
                    <a:bodyPr/>
                    <a:lstStyle/>
                    <a:p>
                      <a:pPr algn="l" rtl="0" fontAlgn="ctr"/>
                      <a:r>
                        <a:rPr lang="en-US" sz="1400" b="1" u="none" strike="noStrike" dirty="0">
                          <a:solidFill>
                            <a:srgbClr val="0070C0"/>
                          </a:solidFill>
                          <a:effectLst/>
                        </a:rPr>
                        <a:t>Overall Ticket Closure Rate</a:t>
                      </a:r>
                      <a:endParaRPr lang="en-US" sz="1400" b="1" i="0" u="none" strike="noStrike" dirty="0">
                        <a:solidFill>
                          <a:srgbClr val="0070C0"/>
                        </a:solidFill>
                        <a:effectLst/>
                        <a:latin typeface="+mj-lt"/>
                      </a:endParaRPr>
                    </a:p>
                  </a:txBody>
                  <a:tcPr marL="9525" marR="9525" marT="9525" marB="0"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99%</a:t>
                      </a:r>
                    </a:p>
                  </a:txBody>
                  <a:tcPr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98%</a:t>
                      </a:r>
                    </a:p>
                  </a:txBody>
                  <a:tcPr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97%</a:t>
                      </a:r>
                    </a:p>
                  </a:txBody>
                  <a:tcPr anchor="ctr"/>
                </a:tc>
                <a:tc>
                  <a:txBody>
                    <a:bodyPr/>
                    <a:lstStyle/>
                    <a:p>
                      <a:pPr marL="0" marR="0" indent="0" algn="l" defTabSz="93296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baseline="0" dirty="0">
                          <a:solidFill>
                            <a:srgbClr val="000000"/>
                          </a:solidFill>
                        </a:rPr>
                        <a:t>Tickets Closed/Total Open Tickets for the Application. </a:t>
                      </a:r>
                    </a:p>
                    <a:p>
                      <a:pPr marL="0" marR="0" indent="0" algn="l" defTabSz="93296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baseline="0" dirty="0">
                          <a:solidFill>
                            <a:srgbClr val="000000"/>
                          </a:solidFill>
                        </a:rPr>
                        <a:t>Our objective is to improve to 80%</a:t>
                      </a:r>
                    </a:p>
                  </a:txBody>
                  <a:tcPr anchor="ctr"/>
                </a:tc>
                <a:extLst>
                  <a:ext uri="{0D108BD9-81ED-4DB2-BD59-A6C34878D82A}">
                    <a16:rowId xmlns:a16="http://schemas.microsoft.com/office/drawing/2014/main" xmlns="" val="10001"/>
                  </a:ext>
                </a:extLst>
              </a:tr>
              <a:tr h="795811">
                <a:tc>
                  <a:txBody>
                    <a:bodyPr/>
                    <a:lstStyle/>
                    <a:p>
                      <a:pPr algn="l" rtl="0" fontAlgn="ctr"/>
                      <a:r>
                        <a:rPr lang="en-US" sz="1400" b="1" u="none" strike="noStrike" dirty="0">
                          <a:solidFill>
                            <a:srgbClr val="0070C0"/>
                          </a:solidFill>
                          <a:effectLst/>
                        </a:rPr>
                        <a:t>Overall Ticket Inflow Rate</a:t>
                      </a:r>
                      <a:endParaRPr lang="en-US" sz="1400" b="1" i="0" u="none" strike="noStrike" kern="1200" dirty="0">
                        <a:solidFill>
                          <a:srgbClr val="0070C0"/>
                        </a:solidFill>
                        <a:effectLst/>
                        <a:latin typeface="+mn-lt"/>
                        <a:ea typeface="+mn-ea"/>
                        <a:cs typeface="+mn-cs"/>
                      </a:endParaRPr>
                    </a:p>
                  </a:txBody>
                  <a:tcPr marL="9525" marR="9525" marT="9525" marB="0"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24%</a:t>
                      </a:r>
                    </a:p>
                  </a:txBody>
                  <a:tcPr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58%</a:t>
                      </a:r>
                    </a:p>
                  </a:txBody>
                  <a:tcPr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22%</a:t>
                      </a:r>
                    </a:p>
                  </a:txBody>
                  <a:tcPr anchor="ctr"/>
                </a:tc>
                <a:tc>
                  <a:txBody>
                    <a:bodyPr/>
                    <a:lstStyle/>
                    <a:p>
                      <a:pPr marL="0" marR="0" lvl="0" indent="0" algn="l" defTabSz="93296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baseline="0" dirty="0">
                          <a:solidFill>
                            <a:srgbClr val="000000"/>
                          </a:solidFill>
                        </a:rPr>
                        <a:t/>
                      </a:r>
                      <a:br>
                        <a:rPr lang="en-US" sz="1200" b="0" baseline="0" dirty="0">
                          <a:solidFill>
                            <a:srgbClr val="000000"/>
                          </a:solidFill>
                        </a:rPr>
                      </a:br>
                      <a:r>
                        <a:rPr lang="en-US" sz="1200" b="0" baseline="0" dirty="0">
                          <a:solidFill>
                            <a:srgbClr val="000000"/>
                          </a:solidFill>
                        </a:rPr>
                        <a:t>Tickets Opened per month/Total open tickets for the application</a:t>
                      </a:r>
                    </a:p>
                    <a:p>
                      <a:pPr marL="0" marR="0" lvl="0" indent="0" algn="l" defTabSz="93296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baseline="0" dirty="0">
                          <a:solidFill>
                            <a:srgbClr val="000000"/>
                          </a:solidFill>
                        </a:rPr>
                        <a:t>SLA Metrics not available since team is not using AYS and uses ETMS for Prod tickets</a:t>
                      </a:r>
                      <a:endParaRPr lang="en-US" sz="1200" b="0" kern="1200" baseline="0" dirty="0">
                        <a:solidFill>
                          <a:srgbClr val="000000"/>
                        </a:solidFill>
                        <a:latin typeface="+mn-lt"/>
                        <a:ea typeface="+mn-ea"/>
                        <a:cs typeface="+mn-cs"/>
                      </a:endParaRPr>
                    </a:p>
                  </a:txBody>
                  <a:tcPr anchor="ctr"/>
                </a:tc>
                <a:extLst>
                  <a:ext uri="{0D108BD9-81ED-4DB2-BD59-A6C34878D82A}">
                    <a16:rowId xmlns:a16="http://schemas.microsoft.com/office/drawing/2014/main" xmlns="" val="10002"/>
                  </a:ext>
                </a:extLst>
              </a:tr>
              <a:tr h="494356">
                <a:tc>
                  <a:txBody>
                    <a:bodyPr/>
                    <a:lstStyle/>
                    <a:p>
                      <a:pPr algn="l" rtl="0" fontAlgn="ctr"/>
                      <a:r>
                        <a:rPr lang="en-US" sz="1400" b="1" i="0" u="none" strike="noStrike" kern="1200" dirty="0">
                          <a:solidFill>
                            <a:srgbClr val="0070C0"/>
                          </a:solidFill>
                          <a:effectLst/>
                          <a:latin typeface="+mn-lt"/>
                          <a:ea typeface="+mn-ea"/>
                          <a:cs typeface="+mn-cs"/>
                        </a:rPr>
                        <a:t>P1 Tickets Closure Rate</a:t>
                      </a:r>
                    </a:p>
                  </a:txBody>
                  <a:tcPr marL="9525" marR="9525" marT="9525" marB="0"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100%</a:t>
                      </a:r>
                    </a:p>
                  </a:txBody>
                  <a:tcPr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100%</a:t>
                      </a:r>
                    </a:p>
                  </a:txBody>
                  <a:tcPr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100%</a:t>
                      </a:r>
                    </a:p>
                  </a:txBody>
                  <a:tcPr anchor="ctr"/>
                </a:tc>
                <a:tc>
                  <a:txBody>
                    <a:bodyPr/>
                    <a:lstStyle/>
                    <a:p>
                      <a:pPr marL="0" marR="0" indent="0" algn="l" defTabSz="93296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baseline="0" dirty="0">
                          <a:solidFill>
                            <a:srgbClr val="000000"/>
                          </a:solidFill>
                        </a:rPr>
                        <a:t>P1 Tickets Closed/Total Open Tickets for the Application</a:t>
                      </a:r>
                      <a:endParaRPr lang="en-US" sz="1200" b="0" kern="1200" baseline="0" dirty="0">
                        <a:solidFill>
                          <a:srgbClr val="000000"/>
                        </a:solidFill>
                        <a:latin typeface="+mn-lt"/>
                        <a:ea typeface="+mn-ea"/>
                        <a:cs typeface="+mn-cs"/>
                      </a:endParaRPr>
                    </a:p>
                  </a:txBody>
                  <a:tcPr anchor="ctr"/>
                </a:tc>
                <a:extLst>
                  <a:ext uri="{0D108BD9-81ED-4DB2-BD59-A6C34878D82A}">
                    <a16:rowId xmlns:a16="http://schemas.microsoft.com/office/drawing/2014/main" xmlns="" val="3264807517"/>
                  </a:ext>
                </a:extLst>
              </a:tr>
              <a:tr h="628175">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US" sz="1400" b="1" i="0" u="none" strike="noStrike" kern="1200" dirty="0">
                          <a:solidFill>
                            <a:srgbClr val="0070C0"/>
                          </a:solidFill>
                          <a:effectLst/>
                          <a:latin typeface="+mn-lt"/>
                          <a:ea typeface="+mn-ea"/>
                          <a:cs typeface="+mn-cs"/>
                        </a:rPr>
                        <a:t/>
                      </a:r>
                      <a:br>
                        <a:rPr lang="en-US" sz="1400" b="1" i="0" u="none" strike="noStrike" kern="1200" dirty="0">
                          <a:solidFill>
                            <a:srgbClr val="0070C0"/>
                          </a:solidFill>
                          <a:effectLst/>
                          <a:latin typeface="+mn-lt"/>
                          <a:ea typeface="+mn-ea"/>
                          <a:cs typeface="+mn-cs"/>
                        </a:rPr>
                      </a:br>
                      <a:r>
                        <a:rPr lang="en-US" sz="1400" b="1" i="0" u="none" strike="noStrike" kern="1200" dirty="0">
                          <a:solidFill>
                            <a:srgbClr val="0070C0"/>
                          </a:solidFill>
                          <a:effectLst/>
                          <a:latin typeface="+mn-lt"/>
                          <a:ea typeface="+mn-ea"/>
                          <a:cs typeface="+mn-cs"/>
                        </a:rPr>
                        <a:t>P1 Tickets Inflow Rate</a:t>
                      </a:r>
                    </a:p>
                    <a:p>
                      <a:pPr algn="l" rtl="0" fontAlgn="ctr"/>
                      <a:endParaRPr lang="en-US" sz="1400" b="1" i="0" u="none" strike="noStrike" kern="1200" dirty="0">
                        <a:solidFill>
                          <a:srgbClr val="0070C0"/>
                        </a:solidFill>
                        <a:effectLst/>
                        <a:latin typeface="+mn-lt"/>
                        <a:ea typeface="+mn-ea"/>
                        <a:cs typeface="+mn-cs"/>
                      </a:endParaRPr>
                    </a:p>
                  </a:txBody>
                  <a:tcPr marL="9525" marR="9525" marT="9525" marB="0"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88%</a:t>
                      </a:r>
                    </a:p>
                  </a:txBody>
                  <a:tcPr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52%</a:t>
                      </a:r>
                    </a:p>
                  </a:txBody>
                  <a:tcPr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84%</a:t>
                      </a:r>
                    </a:p>
                  </a:txBody>
                  <a:tcPr anchor="ctr"/>
                </a:tc>
                <a:tc>
                  <a:txBody>
                    <a:bodyPr/>
                    <a:lstStyle/>
                    <a:p>
                      <a:pPr marL="0" marR="0" lvl="0" indent="0" algn="l" defTabSz="93296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baseline="0" dirty="0">
                          <a:solidFill>
                            <a:srgbClr val="000000"/>
                          </a:solidFill>
                        </a:rPr>
                        <a:t>P1 Tickets Opened /Total Open Tickets Open for the Application</a:t>
                      </a:r>
                    </a:p>
                    <a:p>
                      <a:pPr marL="0" marR="0" indent="0" algn="l" defTabSz="932962"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kern="1200" baseline="0" dirty="0">
                        <a:solidFill>
                          <a:srgbClr val="000000"/>
                        </a:solidFill>
                        <a:latin typeface="+mn-lt"/>
                        <a:ea typeface="+mn-ea"/>
                        <a:cs typeface="+mn-cs"/>
                      </a:endParaRPr>
                    </a:p>
                  </a:txBody>
                  <a:tcPr anchor="ctr"/>
                </a:tc>
                <a:extLst>
                  <a:ext uri="{0D108BD9-81ED-4DB2-BD59-A6C34878D82A}">
                    <a16:rowId xmlns:a16="http://schemas.microsoft.com/office/drawing/2014/main" xmlns="" val="2169824221"/>
                  </a:ext>
                </a:extLst>
              </a:tr>
              <a:tr h="623505">
                <a:tc>
                  <a:txBody>
                    <a:bodyPr/>
                    <a:lstStyle/>
                    <a:p>
                      <a:pPr algn="l" rtl="0" fontAlgn="ctr"/>
                      <a:r>
                        <a:rPr lang="en-US" sz="1400" b="1" u="none" strike="noStrike" dirty="0">
                          <a:solidFill>
                            <a:srgbClr val="0070C0"/>
                          </a:solidFill>
                          <a:effectLst/>
                        </a:rPr>
                        <a:t>Bug Fix Productivity</a:t>
                      </a:r>
                      <a:endParaRPr lang="en-US" sz="1400" b="1" i="0" u="none" strike="noStrike" dirty="0">
                        <a:solidFill>
                          <a:srgbClr val="0070C0"/>
                        </a:solidFill>
                        <a:effectLst/>
                        <a:latin typeface="+mj-lt"/>
                      </a:endParaRPr>
                    </a:p>
                  </a:txBody>
                  <a:tcPr marL="9525" marR="9525" marT="9525" marB="0"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23.2</a:t>
                      </a:r>
                    </a:p>
                  </a:txBody>
                  <a:tcPr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24.9</a:t>
                      </a:r>
                    </a:p>
                  </a:txBody>
                  <a:tcPr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21.0</a:t>
                      </a:r>
                    </a:p>
                  </a:txBody>
                  <a:tcPr anchor="ctr"/>
                </a:tc>
                <a:tc>
                  <a:txBody>
                    <a:bodyPr/>
                    <a:lstStyle/>
                    <a:p>
                      <a:pPr marL="0" marR="0" indent="0" algn="l" defTabSz="932962" rtl="0" eaLnBrk="1" fontAlgn="auto" latinLnBrk="0" hangingPunct="1">
                        <a:lnSpc>
                          <a:spcPct val="100000"/>
                        </a:lnSpc>
                        <a:spcBef>
                          <a:spcPts val="0"/>
                        </a:spcBef>
                        <a:spcAft>
                          <a:spcPts val="0"/>
                        </a:spcAft>
                        <a:buClrTx/>
                        <a:buSzTx/>
                        <a:buFont typeface="+mj-lt"/>
                        <a:buNone/>
                        <a:tabLst/>
                        <a:defRPr/>
                      </a:pPr>
                      <a:r>
                        <a:rPr lang="en-US" sz="1200" b="0" dirty="0">
                          <a:solidFill>
                            <a:srgbClr val="000000"/>
                          </a:solidFill>
                        </a:rPr>
                        <a:t>Total No. of Bugs Fixed  /Person Month</a:t>
                      </a:r>
                    </a:p>
                    <a:p>
                      <a:pPr marL="0" marR="0" indent="0" algn="l" defTabSz="932962" rtl="0" eaLnBrk="1" fontAlgn="auto" latinLnBrk="0" hangingPunct="1">
                        <a:lnSpc>
                          <a:spcPct val="100000"/>
                        </a:lnSpc>
                        <a:spcBef>
                          <a:spcPts val="0"/>
                        </a:spcBef>
                        <a:spcAft>
                          <a:spcPts val="0"/>
                        </a:spcAft>
                        <a:buClrTx/>
                        <a:buSzTx/>
                        <a:buFont typeface="+mj-lt"/>
                        <a:buNone/>
                        <a:tabLst/>
                        <a:defRPr/>
                      </a:pPr>
                      <a:r>
                        <a:rPr lang="en-US" sz="1200" b="0" dirty="0">
                          <a:solidFill>
                            <a:srgbClr val="000000"/>
                          </a:solidFill>
                        </a:rPr>
                        <a:t>Internal target is to maintain 25</a:t>
                      </a:r>
                    </a:p>
                  </a:txBody>
                  <a:tcPr anchor="ctr"/>
                </a:tc>
                <a:extLst>
                  <a:ext uri="{0D108BD9-81ED-4DB2-BD59-A6C34878D82A}">
                    <a16:rowId xmlns:a16="http://schemas.microsoft.com/office/drawing/2014/main" xmlns="" val="10003"/>
                  </a:ext>
                </a:extLst>
              </a:tr>
              <a:tr h="707387">
                <a:tc>
                  <a:txBody>
                    <a:bodyPr/>
                    <a:lstStyle/>
                    <a:p>
                      <a:pPr algn="l" rtl="0" fontAlgn="ctr"/>
                      <a:r>
                        <a:rPr lang="en-US" sz="1400" b="1" u="none" strike="noStrike" kern="1200" dirty="0">
                          <a:solidFill>
                            <a:srgbClr val="0070C0"/>
                          </a:solidFill>
                          <a:effectLst/>
                        </a:rPr>
                        <a:t>Aging View of Tickets </a:t>
                      </a:r>
                      <a:endParaRPr lang="en-US" sz="1400" b="1" i="0" u="none" strike="noStrike" dirty="0">
                        <a:solidFill>
                          <a:srgbClr val="0070C0"/>
                        </a:solidFill>
                        <a:effectLst/>
                        <a:latin typeface="+mj-lt"/>
                      </a:endParaRPr>
                    </a:p>
                  </a:txBody>
                  <a:tcPr marL="9525" marR="9525" marT="9525" marB="0"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2.67</a:t>
                      </a:r>
                    </a:p>
                    <a:p>
                      <a:pPr marL="0" marR="0" lvl="0" indent="0" algn="ctr" defTabSz="932962"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mn-lt"/>
                        <a:ea typeface="+mn-ea"/>
                        <a:cs typeface="+mn-cs"/>
                      </a:endParaRPr>
                    </a:p>
                  </a:txBody>
                  <a:tcPr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4.2</a:t>
                      </a:r>
                    </a:p>
                  </a:txBody>
                  <a:tcPr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2.2</a:t>
                      </a:r>
                    </a:p>
                  </a:txBody>
                  <a:tcPr anchor="ctr"/>
                </a:tc>
                <a:tc>
                  <a:txBody>
                    <a:bodyPr/>
                    <a:lstStyle/>
                    <a:p>
                      <a:pPr marL="0" marR="0" indent="0" algn="l" defTabSz="932962" rtl="0" eaLnBrk="1" fontAlgn="auto" latinLnBrk="0" hangingPunct="1">
                        <a:lnSpc>
                          <a:spcPct val="100000"/>
                        </a:lnSpc>
                        <a:spcBef>
                          <a:spcPts val="0"/>
                        </a:spcBef>
                        <a:spcAft>
                          <a:spcPts val="0"/>
                        </a:spcAft>
                        <a:buClrTx/>
                        <a:buSzTx/>
                        <a:buFontTx/>
                        <a:buNone/>
                        <a:tabLst/>
                        <a:defRPr/>
                      </a:pPr>
                      <a:r>
                        <a:rPr lang="en-US" sz="1200" b="0" u="none" strike="noStrike" kern="1200" dirty="0">
                          <a:solidFill>
                            <a:srgbClr val="000000"/>
                          </a:solidFill>
                          <a:effectLst/>
                          <a:latin typeface="+mn-lt"/>
                          <a:ea typeface="+mn-ea"/>
                          <a:cs typeface="+mn-cs"/>
                        </a:rPr>
                        <a:t>Monthly average age of tickets</a:t>
                      </a:r>
                    </a:p>
                    <a:p>
                      <a:pPr marL="0" marR="0" indent="0" algn="l" defTabSz="932962" rtl="0" eaLnBrk="1" fontAlgn="auto" latinLnBrk="0" hangingPunct="1">
                        <a:lnSpc>
                          <a:spcPct val="100000"/>
                        </a:lnSpc>
                        <a:spcBef>
                          <a:spcPts val="0"/>
                        </a:spcBef>
                        <a:spcAft>
                          <a:spcPts val="0"/>
                        </a:spcAft>
                        <a:buClrTx/>
                        <a:buSzTx/>
                        <a:buFontTx/>
                        <a:buNone/>
                        <a:tabLst/>
                        <a:defRPr/>
                      </a:pPr>
                      <a:r>
                        <a:rPr lang="en-US" sz="1200" b="0" u="none" strike="noStrike" kern="1200" dirty="0">
                          <a:solidFill>
                            <a:srgbClr val="000000"/>
                          </a:solidFill>
                          <a:effectLst/>
                          <a:latin typeface="+mn-lt"/>
                          <a:ea typeface="+mn-ea"/>
                          <a:cs typeface="+mn-cs"/>
                        </a:rPr>
                        <a:t>Verizon recommended age – not greater than 7 Days average age</a:t>
                      </a:r>
                    </a:p>
                  </a:txBody>
                  <a:tcPr anchor="ctr"/>
                </a:tc>
                <a:extLst>
                  <a:ext uri="{0D108BD9-81ED-4DB2-BD59-A6C34878D82A}">
                    <a16:rowId xmlns:a16="http://schemas.microsoft.com/office/drawing/2014/main" xmlns="" val="10004"/>
                  </a:ext>
                </a:extLst>
              </a:tr>
              <a:tr h="707387">
                <a:tc>
                  <a:txBody>
                    <a:bodyPr/>
                    <a:lstStyle/>
                    <a:p>
                      <a:pPr marL="0" marR="0" lvl="0" indent="0" algn="l" defTabSz="1219170" rtl="0" eaLnBrk="1" fontAlgn="b" latinLnBrk="0" hangingPunct="1">
                        <a:lnSpc>
                          <a:spcPct val="100000"/>
                        </a:lnSpc>
                        <a:spcBef>
                          <a:spcPts val="0"/>
                        </a:spcBef>
                        <a:spcAft>
                          <a:spcPts val="0"/>
                        </a:spcAft>
                        <a:buClrTx/>
                        <a:buSzTx/>
                        <a:buFontTx/>
                        <a:buNone/>
                        <a:tabLst/>
                        <a:defRPr/>
                      </a:pPr>
                      <a:r>
                        <a:rPr lang="en-US" sz="1400" b="1" u="none" strike="noStrike" dirty="0">
                          <a:solidFill>
                            <a:srgbClr val="0070C0"/>
                          </a:solidFill>
                          <a:effectLst/>
                        </a:rPr>
                        <a:t>Security Vulnerabilities</a:t>
                      </a:r>
                      <a:endParaRPr lang="en-US" sz="1400" b="1" i="0" u="none" strike="noStrike" kern="1200" dirty="0">
                        <a:solidFill>
                          <a:srgbClr val="0070C0"/>
                        </a:solidFill>
                        <a:effectLst/>
                        <a:latin typeface="+mn-lt"/>
                        <a:ea typeface="+mn-ea"/>
                        <a:cs typeface="+mn-cs"/>
                      </a:endParaRPr>
                    </a:p>
                  </a:txBody>
                  <a:tcPr marL="9525" marR="9525" marT="9525" marB="0"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Fortify-0</a:t>
                      </a:r>
                    </a:p>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mn-lt"/>
                          <a:ea typeface="+mn-ea"/>
                          <a:cs typeface="+mn-cs"/>
                        </a:rPr>
                        <a:t>Blackduck</a:t>
                      </a:r>
                      <a:r>
                        <a:rPr kumimoji="0" lang="en-US" sz="1400" b="0" i="0" u="none" strike="noStrike" kern="1200" cap="none" spc="0" normalizeH="0" baseline="0" noProof="0" dirty="0">
                          <a:ln>
                            <a:noFill/>
                          </a:ln>
                          <a:solidFill>
                            <a:srgbClr val="000000"/>
                          </a:solidFill>
                          <a:effectLst/>
                          <a:uLnTx/>
                          <a:uFillTx/>
                          <a:latin typeface="+mn-lt"/>
                          <a:ea typeface="+mn-ea"/>
                          <a:cs typeface="+mn-cs"/>
                        </a:rPr>
                        <a:t>- 758</a:t>
                      </a:r>
                    </a:p>
                  </a:txBody>
                  <a:tcPr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Fortify-0</a:t>
                      </a:r>
                    </a:p>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Blackduck-433</a:t>
                      </a:r>
                    </a:p>
                  </a:txBody>
                  <a:tcPr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Fortify-0</a:t>
                      </a:r>
                    </a:p>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Blackduck-380</a:t>
                      </a:r>
                    </a:p>
                  </a:txBody>
                  <a:tcPr anchor="ctr"/>
                </a:tc>
                <a:tc>
                  <a:txBody>
                    <a:bodyPr/>
                    <a:lstStyle/>
                    <a:p>
                      <a:pPr marL="0" marR="0" indent="0" algn="l" defTabSz="93296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u="none" strike="noStrike" kern="1200" dirty="0">
                          <a:solidFill>
                            <a:srgbClr val="000000"/>
                          </a:solidFill>
                          <a:effectLst/>
                          <a:latin typeface="+mn-lt"/>
                          <a:ea typeface="+mn-ea"/>
                          <a:cs typeface="+mn-cs"/>
                        </a:rPr>
                        <a:t>Critical, High, Medium, Low Fortify/Black duck Vulnerabilities</a:t>
                      </a:r>
                    </a:p>
                  </a:txBody>
                  <a:tcPr anchor="ctr"/>
                </a:tc>
                <a:extLst>
                  <a:ext uri="{0D108BD9-81ED-4DB2-BD59-A6C34878D82A}">
                    <a16:rowId xmlns:a16="http://schemas.microsoft.com/office/drawing/2014/main" xmlns="" val="10005"/>
                  </a:ext>
                </a:extLst>
              </a:tr>
              <a:tr h="531721">
                <a:tc>
                  <a:txBody>
                    <a:bodyPr/>
                    <a:lstStyle/>
                    <a:p>
                      <a:pPr algn="l" fontAlgn="b"/>
                      <a:r>
                        <a:rPr lang="en-US" sz="1400" b="1" u="none" strike="noStrike" kern="1200" dirty="0">
                          <a:solidFill>
                            <a:srgbClr val="0070C0"/>
                          </a:solidFill>
                          <a:effectLst/>
                        </a:rPr>
                        <a:t>Aging View of Vulnerabilities</a:t>
                      </a:r>
                      <a:endParaRPr lang="en-US" sz="1400" b="1" i="0" u="none" strike="noStrike" kern="1200" dirty="0">
                        <a:solidFill>
                          <a:srgbClr val="0070C0"/>
                        </a:solidFill>
                        <a:effectLst/>
                        <a:latin typeface="+mn-lt"/>
                        <a:ea typeface="+mn-ea"/>
                        <a:cs typeface="+mn-cs"/>
                      </a:endParaRPr>
                    </a:p>
                  </a:txBody>
                  <a:tcPr marL="9525" marR="9525" marT="9525" marB="0"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5 Days</a:t>
                      </a:r>
                    </a:p>
                  </a:txBody>
                  <a:tcPr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5 Days</a:t>
                      </a:r>
                    </a:p>
                  </a:txBody>
                  <a:tcPr anchor="ctr"/>
                </a:tc>
                <a:tc>
                  <a:txBody>
                    <a:bodyPr/>
                    <a:lstStyle/>
                    <a:p>
                      <a:pPr marL="0" marR="0" lvl="0" indent="0" algn="ctr" defTabSz="93296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5 Days</a:t>
                      </a:r>
                    </a:p>
                  </a:txBody>
                  <a:tcPr anchor="ctr"/>
                </a:tc>
                <a:tc>
                  <a:txBody>
                    <a:bodyPr/>
                    <a:lstStyle/>
                    <a:p>
                      <a:pPr marL="0" marR="0" indent="0" algn="l" defTabSz="932962"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0" u="none" strike="noStrike" kern="1200" baseline="0" dirty="0">
                        <a:solidFill>
                          <a:srgbClr val="000000"/>
                        </a:solidFill>
                        <a:effectLst/>
                        <a:latin typeface="+mn-lt"/>
                        <a:ea typeface="+mn-ea"/>
                        <a:cs typeface="+mn-cs"/>
                      </a:endParaRPr>
                    </a:p>
                  </a:txBody>
                  <a:tcPr anchor="ctr"/>
                </a:tc>
                <a:extLst>
                  <a:ext uri="{0D108BD9-81ED-4DB2-BD59-A6C34878D82A}">
                    <a16:rowId xmlns:a16="http://schemas.microsoft.com/office/drawing/2014/main" xmlns="" val="10006"/>
                  </a:ext>
                </a:extLst>
              </a:tr>
            </a:tbl>
          </a:graphicData>
        </a:graphic>
      </p:graphicFrame>
      <p:sp>
        <p:nvSpPr>
          <p:cNvPr id="6" name="Title 3"/>
          <p:cNvSpPr>
            <a:spLocks noGrp="1"/>
          </p:cNvSpPr>
          <p:nvPr>
            <p:ph type="title"/>
          </p:nvPr>
        </p:nvSpPr>
        <p:spPr>
          <a:xfrm>
            <a:off x="786873" y="279927"/>
            <a:ext cx="10904247" cy="509050"/>
          </a:xfrm>
        </p:spPr>
        <p:txBody>
          <a:bodyPr>
            <a:normAutofit/>
          </a:bodyPr>
          <a:lstStyle/>
          <a:p>
            <a:r>
              <a:rPr lang="en-US" sz="2670" dirty="0">
                <a:solidFill>
                  <a:schemeClr val="accent1"/>
                </a:solidFill>
              </a:rPr>
              <a:t>Key Performance Indicators – Application Maintenance</a:t>
            </a:r>
            <a:endParaRPr lang="en-US" sz="2670" b="1" dirty="0">
              <a:solidFill>
                <a:schemeClr val="accent1"/>
              </a:solidFill>
            </a:endParaRPr>
          </a:p>
        </p:txBody>
      </p:sp>
      <p:sp>
        <p:nvSpPr>
          <p:cNvPr id="8" name="Slide Number Placeholder 3">
            <a:extLst>
              <a:ext uri="{FF2B5EF4-FFF2-40B4-BE49-F238E27FC236}">
                <a16:creationId xmlns:a16="http://schemas.microsoft.com/office/drawing/2014/main" xmlns="" id="{0720D8BF-6C70-4013-A8E2-3645C66FA103}"/>
              </a:ext>
            </a:extLst>
          </p:cNvPr>
          <p:cNvSpPr txBox="1">
            <a:spLocks/>
          </p:cNvSpPr>
          <p:nvPr/>
        </p:nvSpPr>
        <p:spPr>
          <a:xfrm>
            <a:off x="11444193" y="52654"/>
            <a:ext cx="477567" cy="22727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4D65173-87C9-47C0-A890-7AD8E2754265}" type="slidenum">
              <a:rPr lang="en-US" smtClean="0"/>
              <a:pPr/>
              <a:t>15</a:t>
            </a:fld>
            <a:endParaRPr lang="en-US" dirty="0"/>
          </a:p>
        </p:txBody>
      </p:sp>
    </p:spTree>
    <p:extLst>
      <p:ext uri="{BB962C8B-B14F-4D97-AF65-F5344CB8AC3E}">
        <p14:creationId xmlns:p14="http://schemas.microsoft.com/office/powerpoint/2010/main" val="3574511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4D65173-87C9-47C0-A890-7AD8E2754265}" type="slidenum">
              <a:rPr lang="en-US" smtClean="0"/>
              <a:pPr/>
              <a:t>16</a:t>
            </a:fld>
            <a:endParaRPr lang="en-US" dirty="0"/>
          </a:p>
        </p:txBody>
      </p:sp>
      <p:sp>
        <p:nvSpPr>
          <p:cNvPr id="6" name="Title 1"/>
          <p:cNvSpPr>
            <a:spLocks noGrp="1"/>
          </p:cNvSpPr>
          <p:nvPr>
            <p:ph type="title"/>
          </p:nvPr>
        </p:nvSpPr>
        <p:spPr>
          <a:xfrm>
            <a:off x="277123" y="431830"/>
            <a:ext cx="11579517" cy="1519707"/>
          </a:xfrm>
        </p:spPr>
        <p:txBody>
          <a:bodyPr>
            <a:normAutofit/>
          </a:bodyPr>
          <a:lstStyle/>
          <a:p>
            <a:r>
              <a:rPr lang="en-US" sz="3000" dirty="0" smtClean="0"/>
              <a:t>PPM Metrics improvement process</a:t>
            </a:r>
            <a:br>
              <a:rPr lang="en-US" sz="3000" dirty="0" smtClean="0"/>
            </a:br>
            <a:r>
              <a:rPr lang="en-US" sz="3600" dirty="0"/>
              <a:t/>
            </a:r>
            <a:br>
              <a:rPr lang="en-US" sz="3600" dirty="0"/>
            </a:br>
            <a:endParaRPr lang="en-US" sz="3600" dirty="0"/>
          </a:p>
        </p:txBody>
      </p:sp>
      <p:sp>
        <p:nvSpPr>
          <p:cNvPr id="7" name="Rectangle 6"/>
          <p:cNvSpPr/>
          <p:nvPr/>
        </p:nvSpPr>
        <p:spPr>
          <a:xfrm>
            <a:off x="277123" y="1404787"/>
            <a:ext cx="11323637" cy="5940088"/>
          </a:xfrm>
          <a:prstGeom prst="rect">
            <a:avLst/>
          </a:prstGeom>
        </p:spPr>
        <p:txBody>
          <a:bodyPr wrap="square">
            <a:spAutoFit/>
          </a:bodyPr>
          <a:lstStyle/>
          <a:p>
            <a:pPr marL="304792" indent="-304792">
              <a:buAutoNum type="arabicPeriod"/>
            </a:pPr>
            <a:r>
              <a:rPr lang="en-US" sz="2000" b="1" dirty="0" smtClean="0"/>
              <a:t>Metrics tracking has been significantly improved over the period of time and this helped us in bringing down the SLAs of the defects.</a:t>
            </a:r>
          </a:p>
          <a:p>
            <a:pPr marL="304792" indent="-304792">
              <a:buAutoNum type="arabicPeriod"/>
            </a:pPr>
            <a:endParaRPr lang="en-US" sz="2000" b="1" dirty="0" smtClean="0"/>
          </a:p>
          <a:p>
            <a:pPr marL="304792" indent="-304792">
              <a:buAutoNum type="arabicPeriod"/>
            </a:pPr>
            <a:r>
              <a:rPr lang="en-US" sz="2000" b="1" dirty="0" smtClean="0"/>
              <a:t>As the project follows Agile SCRUM - sprint planning, review, rework, retrospective meeting has been conducted for all the sprints.</a:t>
            </a:r>
          </a:p>
          <a:p>
            <a:pPr marL="304792" indent="-304792">
              <a:buAutoNum type="arabicPeriod"/>
            </a:pPr>
            <a:endParaRPr lang="en-US" sz="2000" b="1" dirty="0" smtClean="0"/>
          </a:p>
          <a:p>
            <a:pPr marL="304792" indent="-304792">
              <a:buAutoNum type="arabicPeriod"/>
            </a:pPr>
            <a:r>
              <a:rPr lang="en-US" sz="2000" b="1" dirty="0" smtClean="0"/>
              <a:t>Cros</a:t>
            </a:r>
            <a:r>
              <a:rPr lang="en-US" sz="2000" b="1" dirty="0" smtClean="0"/>
              <a:t>s functional training has been conducted in the team to make them fully equipped with the UI and API knowledge among both the developers and testers.</a:t>
            </a:r>
          </a:p>
          <a:p>
            <a:pPr marL="304792" indent="-304792">
              <a:buAutoNum type="arabicPeriod"/>
            </a:pPr>
            <a:endParaRPr lang="en-US" sz="2000" b="1" dirty="0"/>
          </a:p>
          <a:p>
            <a:pPr marL="304792" indent="-304792">
              <a:buAutoNum type="arabicPeriod"/>
            </a:pPr>
            <a:r>
              <a:rPr lang="en-US" sz="2000" b="1" dirty="0" smtClean="0"/>
              <a:t>Regression Automation test framework is developed and run on a daily basis which brought down the defect leakage in subsequent stages</a:t>
            </a:r>
          </a:p>
          <a:p>
            <a:pPr marL="304792" indent="-304792">
              <a:buAutoNum type="arabicPeriod"/>
            </a:pPr>
            <a:endParaRPr lang="en-US" sz="2000" b="1" dirty="0" smtClean="0"/>
          </a:p>
          <a:p>
            <a:pPr marL="304792" indent="-304792">
              <a:buAutoNum type="arabicPeriod"/>
            </a:pPr>
            <a:r>
              <a:rPr lang="en-US" sz="2000" b="1" dirty="0" smtClean="0"/>
              <a:t>Causal Analysis reports, AD &amp; AM Metrics, Scale up &amp; Sustenance plan has been derived for all the sprints</a:t>
            </a:r>
            <a:endParaRPr lang="en-US" sz="2000" b="1" dirty="0"/>
          </a:p>
          <a:p>
            <a:pPr marL="304792" indent="-304792">
              <a:buAutoNum type="arabicPeriod"/>
            </a:pPr>
            <a:endParaRPr lang="en-US" sz="2000" b="1" dirty="0" smtClean="0"/>
          </a:p>
          <a:p>
            <a:pPr marL="304792" indent="-304792">
              <a:buAutoNum type="arabicPeriod"/>
            </a:pPr>
            <a:endParaRPr lang="en-US" sz="2000" b="1" dirty="0"/>
          </a:p>
          <a:p>
            <a:endParaRPr lang="en-US" sz="2000" b="1" dirty="0"/>
          </a:p>
          <a:p>
            <a:pPr marL="304792" indent="-304792">
              <a:buAutoNum type="arabicPeriod"/>
            </a:pPr>
            <a:endParaRPr lang="en-US" sz="2000" b="1" dirty="0"/>
          </a:p>
          <a:p>
            <a:pPr marL="304792" indent="-304792">
              <a:buAutoNum type="arabicPeriod"/>
            </a:pPr>
            <a:endParaRPr lang="en-US" sz="2000" b="1" dirty="0"/>
          </a:p>
        </p:txBody>
      </p:sp>
    </p:spTree>
    <p:extLst>
      <p:ext uri="{BB962C8B-B14F-4D97-AF65-F5344CB8AC3E}">
        <p14:creationId xmlns:p14="http://schemas.microsoft.com/office/powerpoint/2010/main" val="123540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C4ADC4-D773-415B-9D41-699AF0888747}"/>
              </a:ext>
            </a:extLst>
          </p:cNvPr>
          <p:cNvSpPr>
            <a:spLocks noGrp="1"/>
          </p:cNvSpPr>
          <p:nvPr>
            <p:ph type="title"/>
          </p:nvPr>
        </p:nvSpPr>
        <p:spPr>
          <a:xfrm>
            <a:off x="168887" y="52654"/>
            <a:ext cx="10750965" cy="708469"/>
          </a:xfrm>
        </p:spPr>
        <p:txBody>
          <a:bodyPr>
            <a:normAutofit/>
          </a:bodyPr>
          <a:lstStyle/>
          <a:p>
            <a:r>
              <a:rPr lang="en-US" sz="2670" dirty="0"/>
              <a:t>L3 Measurement Analysis – Customer ticket trend</a:t>
            </a:r>
          </a:p>
        </p:txBody>
      </p:sp>
      <p:sp>
        <p:nvSpPr>
          <p:cNvPr id="4" name="Slide Number Placeholder 3">
            <a:extLst>
              <a:ext uri="{FF2B5EF4-FFF2-40B4-BE49-F238E27FC236}">
                <a16:creationId xmlns:a16="http://schemas.microsoft.com/office/drawing/2014/main" xmlns="" id="{44DD5CFD-E2A3-4110-B868-65D099E64F59}"/>
              </a:ext>
            </a:extLst>
          </p:cNvPr>
          <p:cNvSpPr>
            <a:spLocks noGrp="1"/>
          </p:cNvSpPr>
          <p:nvPr>
            <p:ph type="sldNum" sz="quarter" idx="12"/>
          </p:nvPr>
        </p:nvSpPr>
        <p:spPr/>
        <p:txBody>
          <a:bodyPr/>
          <a:lstStyle/>
          <a:p>
            <a:fld id="{F312CAC8-5AB6-4C28-B055-AF7B5F45997B}" type="slidenum">
              <a:rPr lang="en-US" smtClean="0"/>
              <a:t>17</a:t>
            </a:fld>
            <a:endParaRPr lang="en-US"/>
          </a:p>
        </p:txBody>
      </p:sp>
      <p:sp>
        <p:nvSpPr>
          <p:cNvPr id="10" name="TextBox 9">
            <a:extLst>
              <a:ext uri="{FF2B5EF4-FFF2-40B4-BE49-F238E27FC236}">
                <a16:creationId xmlns:a16="http://schemas.microsoft.com/office/drawing/2014/main" xmlns="" id="{4C1F1E21-F552-4DC8-945C-2E8FA9025A85}"/>
              </a:ext>
            </a:extLst>
          </p:cNvPr>
          <p:cNvSpPr txBox="1"/>
          <p:nvPr/>
        </p:nvSpPr>
        <p:spPr>
          <a:xfrm>
            <a:off x="6452307" y="848751"/>
            <a:ext cx="5444197" cy="5632311"/>
          </a:xfrm>
          <a:prstGeom prst="rect">
            <a:avLst/>
          </a:prstGeom>
          <a:noFill/>
        </p:spPr>
        <p:txBody>
          <a:bodyPr wrap="square" rtlCol="0">
            <a:spAutoFit/>
          </a:bodyPr>
          <a:lstStyle/>
          <a:p>
            <a:endParaRPr lang="en-US" b="1" dirty="0">
              <a:solidFill>
                <a:schemeClr val="accent1"/>
              </a:solidFill>
              <a:latin typeface="Arial" pitchFamily="34" charset="0"/>
              <a:cs typeface="Arial" pitchFamily="34" charset="0"/>
            </a:endParaRPr>
          </a:p>
          <a:p>
            <a:r>
              <a:rPr lang="en-US" b="1" dirty="0">
                <a:solidFill>
                  <a:schemeClr val="accent1"/>
                </a:solidFill>
                <a:latin typeface="Arial" pitchFamily="34" charset="0"/>
                <a:cs typeface="Arial" pitchFamily="34" charset="0"/>
              </a:rPr>
              <a:t>Best Practices Followed</a:t>
            </a:r>
          </a:p>
          <a:p>
            <a:endParaRPr lang="en-US" b="1" dirty="0">
              <a:latin typeface="Arial" pitchFamily="34" charset="0"/>
              <a:cs typeface="Arial" pitchFamily="34" charset="0"/>
            </a:endParaRPr>
          </a:p>
          <a:p>
            <a:endParaRPr lang="en-US" b="1" dirty="0">
              <a:latin typeface="Arial" pitchFamily="34" charset="0"/>
              <a:cs typeface="Arial" pitchFamily="34" charset="0"/>
            </a:endParaRPr>
          </a:p>
          <a:p>
            <a:pPr marL="285750" indent="-285750">
              <a:buFont typeface="Wingdings" panose="05000000000000000000" pitchFamily="2" charset="2"/>
              <a:buChar char="Ø"/>
            </a:pPr>
            <a:r>
              <a:rPr lang="en-US" dirty="0">
                <a:latin typeface="Arial" pitchFamily="34" charset="0"/>
                <a:cs typeface="Arial" pitchFamily="34" charset="0"/>
              </a:rPr>
              <a:t>Direct interaction with the customer for the user training tickets and guiding them about the application</a:t>
            </a:r>
          </a:p>
          <a:p>
            <a:endParaRPr lang="en-US" dirty="0">
              <a:latin typeface="Arial" pitchFamily="34" charset="0"/>
              <a:cs typeface="Arial" pitchFamily="34" charset="0"/>
            </a:endParaRPr>
          </a:p>
          <a:p>
            <a:pPr marL="285750" indent="-285750">
              <a:buFont typeface="Wingdings" panose="05000000000000000000" pitchFamily="2" charset="2"/>
              <a:buChar char="Ø"/>
            </a:pPr>
            <a:r>
              <a:rPr lang="en-US" dirty="0">
                <a:latin typeface="Arial" pitchFamily="34" charset="0"/>
                <a:cs typeface="Arial" pitchFamily="34" charset="0"/>
              </a:rPr>
              <a:t>A regular weekly cadence set up with Tier2 VZ Helpdesk team to clarify issues and push the closure of pending tickets</a:t>
            </a:r>
          </a:p>
          <a:p>
            <a:pPr marL="285750" indent="-285750">
              <a:buFont typeface="Wingdings" panose="05000000000000000000" pitchFamily="2" charset="2"/>
              <a:buChar char="Ø"/>
            </a:pPr>
            <a:endParaRPr lang="en-US" dirty="0">
              <a:latin typeface="Arial" pitchFamily="34" charset="0"/>
              <a:cs typeface="Arial" pitchFamily="34" charset="0"/>
            </a:endParaRPr>
          </a:p>
          <a:p>
            <a:pPr marL="285750" indent="-285750">
              <a:buFont typeface="Wingdings" panose="05000000000000000000" pitchFamily="2" charset="2"/>
              <a:buChar char="Ø"/>
            </a:pPr>
            <a:r>
              <a:rPr lang="en-US" dirty="0">
                <a:latin typeface="Arial" pitchFamily="34" charset="0"/>
                <a:cs typeface="Arial" pitchFamily="34" charset="0"/>
              </a:rPr>
              <a:t>A regular pattern of decrease in the number of outstanding tickets noticed from May to July. 30 % decrease in June and 39% in June, with an overall decrease of 50%</a:t>
            </a:r>
          </a:p>
          <a:p>
            <a:endParaRPr lang="en-US" dirty="0">
              <a:latin typeface="Arial" pitchFamily="34" charset="0"/>
              <a:cs typeface="Arial" pitchFamily="34" charset="0"/>
            </a:endParaRPr>
          </a:p>
          <a:p>
            <a:endParaRPr lang="en-US" b="1" dirty="0">
              <a:latin typeface="Arial" pitchFamily="34" charset="0"/>
              <a:cs typeface="Arial" pitchFamily="34" charset="0"/>
            </a:endParaRPr>
          </a:p>
          <a:p>
            <a:pPr marL="285750" indent="-285750">
              <a:buFont typeface="Wingdings" panose="05000000000000000000" pitchFamily="2" charset="2"/>
              <a:buChar char="Ø"/>
            </a:pPr>
            <a:endParaRPr lang="en-US" dirty="0">
              <a:latin typeface="Arial" pitchFamily="34" charset="0"/>
              <a:cs typeface="Arial" pitchFamily="34" charset="0"/>
            </a:endParaRPr>
          </a:p>
          <a:p>
            <a:pPr marL="285750" indent="-285750">
              <a:buFont typeface="Wingdings" panose="05000000000000000000" pitchFamily="2" charset="2"/>
              <a:buChar char="Ø"/>
            </a:pPr>
            <a:endParaRPr lang="en-US" dirty="0">
              <a:latin typeface="Arial" pitchFamily="34" charset="0"/>
              <a:cs typeface="Arial" pitchFamily="34" charset="0"/>
            </a:endParaRPr>
          </a:p>
        </p:txBody>
      </p:sp>
      <p:graphicFrame>
        <p:nvGraphicFramePr>
          <p:cNvPr id="6" name="Chart 5">
            <a:extLst>
              <a:ext uri="{FF2B5EF4-FFF2-40B4-BE49-F238E27FC236}">
                <a16:creationId xmlns:a16="http://schemas.microsoft.com/office/drawing/2014/main" xmlns="" id="{2EE75A1A-AE70-46B1-8CA0-35011DBFB6A6}"/>
              </a:ext>
            </a:extLst>
          </p:cNvPr>
          <p:cNvGraphicFramePr>
            <a:graphicFrameLocks/>
          </p:cNvGraphicFramePr>
          <p:nvPr/>
        </p:nvGraphicFramePr>
        <p:xfrm>
          <a:off x="717453" y="1368083"/>
          <a:ext cx="4811150" cy="40620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62081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4D65173-87C9-47C0-A890-7AD8E2754265}" type="slidenum">
              <a:rPr lang="en-US" smtClean="0"/>
              <a:pPr/>
              <a:t>18</a:t>
            </a:fld>
            <a:endParaRPr lang="en-US" dirty="0"/>
          </a:p>
        </p:txBody>
      </p:sp>
      <p:sp>
        <p:nvSpPr>
          <p:cNvPr id="3" name="Title 2">
            <a:extLst>
              <a:ext uri="{FF2B5EF4-FFF2-40B4-BE49-F238E27FC236}">
                <a16:creationId xmlns:a16="http://schemas.microsoft.com/office/drawing/2014/main" xmlns="" id="{151DF8EE-EFDA-4CA8-AE30-4B0624FAEC10}"/>
              </a:ext>
            </a:extLst>
          </p:cNvPr>
          <p:cNvSpPr>
            <a:spLocks noGrp="1"/>
          </p:cNvSpPr>
          <p:nvPr>
            <p:ph type="title"/>
          </p:nvPr>
        </p:nvSpPr>
        <p:spPr>
          <a:xfrm>
            <a:off x="942535" y="-137617"/>
            <a:ext cx="11504228" cy="622595"/>
          </a:xfrm>
        </p:spPr>
        <p:txBody>
          <a:bodyPr>
            <a:normAutofit/>
          </a:bodyPr>
          <a:lstStyle/>
          <a:p>
            <a:r>
              <a:rPr lang="en-US" sz="2670" dirty="0"/>
              <a:t>	Silver to Gold Assessment</a:t>
            </a:r>
          </a:p>
        </p:txBody>
      </p:sp>
      <p:pic>
        <p:nvPicPr>
          <p:cNvPr id="6" name="Picture 5">
            <a:extLst>
              <a:ext uri="{FF2B5EF4-FFF2-40B4-BE49-F238E27FC236}">
                <a16:creationId xmlns:a16="http://schemas.microsoft.com/office/drawing/2014/main" xmlns="" id="{DD4DE2B1-5FB7-4E7C-9419-EF5297A0684D}"/>
              </a:ext>
            </a:extLst>
          </p:cNvPr>
          <p:cNvPicPr>
            <a:picLocks noChangeAspect="1"/>
          </p:cNvPicPr>
          <p:nvPr/>
        </p:nvPicPr>
        <p:blipFill>
          <a:blip r:embed="rId2"/>
          <a:stretch>
            <a:fillRect/>
          </a:stretch>
        </p:blipFill>
        <p:spPr>
          <a:xfrm>
            <a:off x="942535" y="524277"/>
            <a:ext cx="9703226" cy="5651439"/>
          </a:xfrm>
          <a:prstGeom prst="rect">
            <a:avLst/>
          </a:prstGeom>
        </p:spPr>
      </p:pic>
    </p:spTree>
    <p:extLst>
      <p:ext uri="{BB962C8B-B14F-4D97-AF65-F5344CB8AC3E}">
        <p14:creationId xmlns:p14="http://schemas.microsoft.com/office/powerpoint/2010/main" val="3285666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51DF8EE-EFDA-4CA8-AE30-4B0624FAEC10}"/>
              </a:ext>
            </a:extLst>
          </p:cNvPr>
          <p:cNvSpPr>
            <a:spLocks noGrp="1"/>
          </p:cNvSpPr>
          <p:nvPr>
            <p:ph type="title"/>
          </p:nvPr>
        </p:nvSpPr>
        <p:spPr>
          <a:xfrm>
            <a:off x="309800" y="277222"/>
            <a:ext cx="11579517" cy="625938"/>
          </a:xfrm>
          <a:ln>
            <a:solidFill>
              <a:schemeClr val="bg2"/>
            </a:solidFill>
          </a:ln>
        </p:spPr>
        <p:txBody>
          <a:bodyPr>
            <a:normAutofit/>
          </a:bodyPr>
          <a:lstStyle/>
          <a:p>
            <a:r>
              <a:rPr lang="en-US" sz="2670" dirty="0"/>
              <a:t>		Client Recognition and Appreciation</a:t>
            </a:r>
          </a:p>
        </p:txBody>
      </p:sp>
      <p:sp>
        <p:nvSpPr>
          <p:cNvPr id="2" name="Content Placeholder 1">
            <a:extLst>
              <a:ext uri="{FF2B5EF4-FFF2-40B4-BE49-F238E27FC236}">
                <a16:creationId xmlns:a16="http://schemas.microsoft.com/office/drawing/2014/main" xmlns="" id="{3686F73D-1320-40FA-AED4-214869773581}"/>
              </a:ext>
            </a:extLst>
          </p:cNvPr>
          <p:cNvSpPr>
            <a:spLocks noGrp="1"/>
          </p:cNvSpPr>
          <p:nvPr>
            <p:ph idx="1"/>
          </p:nvPr>
        </p:nvSpPr>
        <p:spPr>
          <a:ln>
            <a:solidFill>
              <a:schemeClr val="bg2"/>
            </a:solidFill>
          </a:ln>
        </p:spPr>
        <p:txBody>
          <a:bodyPr/>
          <a:lstStyle/>
          <a:p>
            <a:endParaRPr lang="en-US" dirty="0"/>
          </a:p>
        </p:txBody>
      </p:sp>
      <p:sp>
        <p:nvSpPr>
          <p:cNvPr id="4" name="Slide Number Placeholder 3"/>
          <p:cNvSpPr>
            <a:spLocks noGrp="1"/>
          </p:cNvSpPr>
          <p:nvPr>
            <p:ph type="sldNum" sz="quarter" idx="12"/>
          </p:nvPr>
        </p:nvSpPr>
        <p:spPr>
          <a:xfrm>
            <a:off x="11323877" y="35168"/>
            <a:ext cx="246927" cy="242054"/>
          </a:xfrm>
        </p:spPr>
        <p:txBody>
          <a:bodyPr/>
          <a:lstStyle/>
          <a:p>
            <a:fld id="{14D65173-87C9-47C0-A890-7AD8E2754265}" type="slidenum">
              <a:rPr lang="en-US" smtClean="0"/>
              <a:pPr/>
              <a:t>19</a:t>
            </a:fld>
            <a:endParaRPr lang="en-US" dirty="0"/>
          </a:p>
        </p:txBody>
      </p:sp>
      <p:pic>
        <p:nvPicPr>
          <p:cNvPr id="1026" name="Picture 2">
            <a:extLst>
              <a:ext uri="{FF2B5EF4-FFF2-40B4-BE49-F238E27FC236}">
                <a16:creationId xmlns:a16="http://schemas.microsoft.com/office/drawing/2014/main" xmlns="" id="{CC07C919-4A2A-4EA7-93B8-14E4FB35F3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043" y="1170088"/>
            <a:ext cx="11485158" cy="4761480"/>
          </a:xfrm>
          <a:prstGeom prst="rect">
            <a:avLst/>
          </a:prstGeom>
          <a:noFill/>
          <a:extLst>
            <a:ext uri="{909E8E84-426E-40DD-AFC4-6F175D3DCCD1}">
              <a14:hiddenFill xmlns:a14="http://schemas.microsoft.com/office/drawing/2010/main">
                <a:solidFill>
                  <a:srgbClr val="FFFFFF"/>
                </a:solidFill>
              </a14:hiddenFill>
            </a:ext>
          </a:extLst>
        </p:spPr>
      </p:pic>
      <p:sp>
        <p:nvSpPr>
          <p:cNvPr id="7" name="Flowchart: Alternate Process 6">
            <a:extLst>
              <a:ext uri="{FF2B5EF4-FFF2-40B4-BE49-F238E27FC236}">
                <a16:creationId xmlns:a16="http://schemas.microsoft.com/office/drawing/2014/main" xmlns="" id="{D5CCD65B-286F-4D94-A28E-ED0C106FCB35}"/>
              </a:ext>
            </a:extLst>
          </p:cNvPr>
          <p:cNvSpPr/>
          <p:nvPr/>
        </p:nvSpPr>
        <p:spPr>
          <a:xfrm>
            <a:off x="7230794" y="2389220"/>
            <a:ext cx="3840480" cy="1842867"/>
          </a:xfrm>
          <a:prstGeom prst="flowChartAlternate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Successful launch of the VECRM 1D Dashboard into the production</a:t>
            </a:r>
          </a:p>
        </p:txBody>
      </p:sp>
    </p:spTree>
    <p:extLst>
      <p:ext uri="{BB962C8B-B14F-4D97-AF65-F5344CB8AC3E}">
        <p14:creationId xmlns:p14="http://schemas.microsoft.com/office/powerpoint/2010/main" val="2808764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46900"/>
            <a:ext cx="12191999" cy="5186430"/>
          </a:xfrm>
          <a:prstGeom prst="rect">
            <a:avLst/>
          </a:prstGeom>
        </p:spPr>
        <p:txBody>
          <a:bodyPr wrap="square" lIns="274320" tIns="0" bIns="0" spcCol="274320">
            <a:normAutofit/>
          </a:bodyPr>
          <a:lstStyle/>
          <a:p>
            <a:pPr marL="285750" indent="-285750">
              <a:buFont typeface="Arial" panose="020B0604020202020204" pitchFamily="34" charset="0"/>
              <a:buChar char="•"/>
            </a:pPr>
            <a:endParaRPr lang="en-US" sz="1700" b="1" u="sng" dirty="0"/>
          </a:p>
          <a:p>
            <a:pPr marL="285750" indent="-285750">
              <a:buFont typeface="Arial" panose="020B0604020202020204" pitchFamily="34" charset="0"/>
              <a:buChar char="•"/>
            </a:pPr>
            <a:r>
              <a:rPr lang="en-US" sz="1700" b="1" u="sng" dirty="0"/>
              <a:t>Verizon Enterprise Customer Relationship Management </a:t>
            </a:r>
            <a:r>
              <a:rPr lang="en-US" sz="1700" dirty="0"/>
              <a:t>  helps sales, service, assurance and planning team to have a customer-centric view of revenue, Voice of Customer Scores, Details of circuits, Services Information and issues etc. Under Case management umbrella, application helps to track and manage various customer-centric issues spread across billing, ordering or assurance domain in one central place. This system will also provide near real-time data from work horse systems in the area of sales, forecasting, provisioning, billing, repair and monitoring. </a:t>
            </a:r>
          </a:p>
          <a:p>
            <a:endParaRPr lang="en-US" sz="1700" dirty="0"/>
          </a:p>
          <a:p>
            <a:pPr marL="285750" indent="-285750">
              <a:buFont typeface="Arial" panose="020B0604020202020204" pitchFamily="34" charset="0"/>
              <a:buChar char="•"/>
            </a:pPr>
            <a:r>
              <a:rPr lang="en-US" sz="1700" dirty="0"/>
              <a:t>As of today, VECRM supports ~10k VZ Employees</a:t>
            </a:r>
          </a:p>
          <a:p>
            <a:pPr marL="285750" indent="-285750">
              <a:buFont typeface="Arial" panose="020B0604020202020204" pitchFamily="34" charset="0"/>
              <a:buChar char="•"/>
            </a:pPr>
            <a:endParaRPr lang="en-US" sz="1700" dirty="0"/>
          </a:p>
          <a:p>
            <a:pPr marL="285750" indent="-285750">
              <a:buFont typeface="Arial" panose="020B0604020202020204" pitchFamily="34" charset="0"/>
              <a:buChar char="•"/>
            </a:pPr>
            <a:r>
              <a:rPr lang="en-US" sz="1700" dirty="0"/>
              <a:t>Technology Stack involves -  Java + Restful services + Apigee + Angular 5</a:t>
            </a:r>
          </a:p>
          <a:p>
            <a:pPr marL="285750" indent="-285750">
              <a:buFont typeface="Arial" panose="020B0604020202020204" pitchFamily="34" charset="0"/>
              <a:buChar char="•"/>
            </a:pPr>
            <a:endParaRPr lang="en-US" sz="1700" dirty="0"/>
          </a:p>
          <a:p>
            <a:pPr marL="285750" indent="-285750">
              <a:buFont typeface="Arial" panose="020B0604020202020204" pitchFamily="34" charset="0"/>
              <a:buChar char="•"/>
            </a:pPr>
            <a:r>
              <a:rPr lang="en-US" sz="1700" dirty="0"/>
              <a:t>As part of Verizon Large AMBER deal Infosys supports the Application Development  with the Task Order process.  </a:t>
            </a:r>
          </a:p>
          <a:p>
            <a:pPr marL="285750" indent="-285750">
              <a:buFont typeface="Arial" panose="020B0604020202020204" pitchFamily="34" charset="0"/>
              <a:buChar char="•"/>
            </a:pPr>
            <a:endParaRPr lang="en-US" sz="1700" dirty="0"/>
          </a:p>
          <a:p>
            <a:pPr marL="285750" indent="-285750">
              <a:buFont typeface="Arial" panose="020B0604020202020204" pitchFamily="34" charset="0"/>
              <a:buChar char="•"/>
            </a:pPr>
            <a:r>
              <a:rPr lang="en-US" sz="1700" dirty="0"/>
              <a:t>Infosys also responsible  for  the Application Maintenance efforts  such as fixing  root cause issues for  JIRA/ETMS Production defects /Service NOW tickets.  It also takes care of Verizon’s stringent Security requirement  by doing  regular static/dynamic code scans and Black duck scans and provides remediation plans as appropriate</a:t>
            </a:r>
          </a:p>
          <a:p>
            <a:pPr marL="285750" indent="-285750">
              <a:buFont typeface="Arial" panose="020B0604020202020204" pitchFamily="34" charset="0"/>
              <a:buChar char="•"/>
            </a:pPr>
            <a:endParaRPr lang="en-US" sz="1700" dirty="0"/>
          </a:p>
          <a:p>
            <a:pPr marL="285750" indent="-285750">
              <a:buFont typeface="Arial" panose="020B0604020202020204" pitchFamily="34" charset="0"/>
              <a:buChar char="•"/>
            </a:pPr>
            <a:r>
              <a:rPr lang="en-US" sz="1700" dirty="0"/>
              <a:t>We are 70% AD and 30% AM. Offshore/onshore is nearly 90/10%</a:t>
            </a:r>
          </a:p>
          <a:p>
            <a:r>
              <a:rPr lang="en-US" sz="1700" dirty="0"/>
              <a:t> </a:t>
            </a:r>
          </a:p>
          <a:p>
            <a:pPr marL="285750" indent="-285750">
              <a:buFont typeface="Arial" panose="020B0604020202020204" pitchFamily="34" charset="0"/>
              <a:buChar char="•"/>
            </a:pPr>
            <a:r>
              <a:rPr lang="en-US" sz="1700" dirty="0"/>
              <a:t>BTN Ideas have been shared with client / business with notable business benefits </a:t>
            </a:r>
          </a:p>
          <a:p>
            <a:pPr marL="285750" indent="-285750">
              <a:buFont typeface="Arial" panose="020B0604020202020204" pitchFamily="34" charset="0"/>
              <a:buChar char="•"/>
            </a:pPr>
            <a:endParaRPr lang="en-US" sz="1700" dirty="0"/>
          </a:p>
          <a:p>
            <a:pPr marL="285750" indent="-285750">
              <a:buFont typeface="Arial" panose="020B0604020202020204" pitchFamily="34" charset="0"/>
              <a:buChar char="•"/>
            </a:pPr>
            <a:endParaRPr lang="en-US" sz="1700" dirty="0"/>
          </a:p>
          <a:p>
            <a:pPr marL="285750" indent="-285750">
              <a:buFont typeface="Arial" panose="020B0604020202020204" pitchFamily="34" charset="0"/>
              <a:buChar char="•"/>
            </a:pPr>
            <a:endParaRPr lang="en-US" sz="1700" dirty="0"/>
          </a:p>
        </p:txBody>
      </p:sp>
      <p:sp>
        <p:nvSpPr>
          <p:cNvPr id="2" name="Title 1"/>
          <p:cNvSpPr>
            <a:spLocks noGrp="1"/>
          </p:cNvSpPr>
          <p:nvPr>
            <p:ph type="title"/>
          </p:nvPr>
        </p:nvSpPr>
        <p:spPr>
          <a:xfrm>
            <a:off x="2232847" y="0"/>
            <a:ext cx="7781399" cy="475261"/>
          </a:xfrm>
        </p:spPr>
        <p:txBody>
          <a:bodyPr>
            <a:normAutofit/>
          </a:bodyPr>
          <a:lstStyle/>
          <a:p>
            <a:r>
              <a:rPr lang="en-US" sz="2667" dirty="0"/>
              <a:t>VBG Online - Application Overview</a:t>
            </a:r>
          </a:p>
        </p:txBody>
      </p:sp>
      <p:grpSp>
        <p:nvGrpSpPr>
          <p:cNvPr id="11" name="Group 10"/>
          <p:cNvGrpSpPr/>
          <p:nvPr/>
        </p:nvGrpSpPr>
        <p:grpSpPr>
          <a:xfrm>
            <a:off x="350753" y="5633332"/>
            <a:ext cx="11093440" cy="666981"/>
            <a:chOff x="442920" y="3061602"/>
            <a:chExt cx="8305544" cy="1021088"/>
          </a:xfrm>
        </p:grpSpPr>
        <p:sp>
          <p:nvSpPr>
            <p:cNvPr id="12" name="Rectangle 11"/>
            <p:cNvSpPr/>
            <p:nvPr/>
          </p:nvSpPr>
          <p:spPr>
            <a:xfrm>
              <a:off x="442920" y="3061602"/>
              <a:ext cx="8305544" cy="950308"/>
            </a:xfrm>
            <a:prstGeom prst="rect">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a:p>
          </p:txBody>
        </p:sp>
        <p:grpSp>
          <p:nvGrpSpPr>
            <p:cNvPr id="13" name="Group 12"/>
            <p:cNvGrpSpPr/>
            <p:nvPr/>
          </p:nvGrpSpPr>
          <p:grpSpPr>
            <a:xfrm>
              <a:off x="683568" y="3221904"/>
              <a:ext cx="2277160" cy="641407"/>
              <a:chOff x="1700402" y="6994186"/>
              <a:chExt cx="3714367" cy="471863"/>
            </a:xfrm>
          </p:grpSpPr>
          <p:sp>
            <p:nvSpPr>
              <p:cNvPr id="27" name="TextBox 26"/>
              <p:cNvSpPr txBox="1"/>
              <p:nvPr/>
            </p:nvSpPr>
            <p:spPr>
              <a:xfrm>
                <a:off x="2211921" y="7056779"/>
                <a:ext cx="3202848" cy="275209"/>
              </a:xfrm>
              <a:prstGeom prst="rect">
                <a:avLst/>
              </a:prstGeom>
              <a:noFill/>
              <a:ln>
                <a:noFill/>
              </a:ln>
            </p:spPr>
            <p:txBody>
              <a:bodyPr wrap="square" rtlCol="0">
                <a:spAutoFit/>
              </a:bodyPr>
              <a:lstStyle/>
              <a:p>
                <a:pPr algn="l"/>
                <a:r>
                  <a:rPr lang="en-US" sz="1600" dirty="0">
                    <a:latin typeface="Segoe UI" panose="020B0502040204020203" pitchFamily="34" charset="0"/>
                    <a:cs typeface="Segoe UI" panose="020B0502040204020203" pitchFamily="34" charset="0"/>
                  </a:rPr>
                  <a:t>Project start: Dec 31, 2019</a:t>
                </a:r>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0402" y="6994186"/>
                <a:ext cx="471863" cy="471863"/>
              </a:xfrm>
              <a:prstGeom prst="rect">
                <a:avLst/>
              </a:prstGeom>
              <a:ln>
                <a:noFill/>
              </a:ln>
            </p:spPr>
          </p:pic>
        </p:grpSp>
        <p:grpSp>
          <p:nvGrpSpPr>
            <p:cNvPr id="15" name="Group 14"/>
            <p:cNvGrpSpPr/>
            <p:nvPr/>
          </p:nvGrpSpPr>
          <p:grpSpPr>
            <a:xfrm>
              <a:off x="3849903" y="3085945"/>
              <a:ext cx="1843261" cy="926848"/>
              <a:chOff x="6599755" y="6894163"/>
              <a:chExt cx="3006617" cy="681853"/>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9755" y="6918153"/>
                <a:ext cx="573434" cy="573434"/>
              </a:xfrm>
              <a:prstGeom prst="rect">
                <a:avLst/>
              </a:prstGeom>
              <a:ln>
                <a:noFill/>
              </a:ln>
            </p:spPr>
          </p:pic>
          <p:sp>
            <p:nvSpPr>
              <p:cNvPr id="24" name="TextBox 23"/>
              <p:cNvSpPr txBox="1"/>
              <p:nvPr/>
            </p:nvSpPr>
            <p:spPr>
              <a:xfrm>
                <a:off x="7239695" y="6894163"/>
                <a:ext cx="2366677" cy="681853"/>
              </a:xfrm>
              <a:prstGeom prst="rect">
                <a:avLst/>
              </a:prstGeom>
              <a:noFill/>
              <a:ln>
                <a:noFill/>
              </a:ln>
            </p:spPr>
            <p:txBody>
              <a:bodyPr wrap="square" rtlCol="0">
                <a:spAutoFit/>
              </a:bodyPr>
              <a:lstStyle/>
              <a:p>
                <a:pPr algn="l"/>
                <a:r>
                  <a:rPr lang="en-US" sz="1467" dirty="0">
                    <a:latin typeface="Segoe UI" panose="020B0502040204020203" pitchFamily="34" charset="0"/>
                    <a:cs typeface="Segoe UI" panose="020B0502040204020203" pitchFamily="34" charset="0"/>
                  </a:rPr>
                  <a:t>Team size ADM Level</a:t>
                </a:r>
              </a:p>
              <a:p>
                <a:pPr algn="l"/>
                <a:r>
                  <a:rPr lang="en-US" sz="1867" b="1" dirty="0">
                    <a:latin typeface="Segoe UI" panose="020B0502040204020203" pitchFamily="34" charset="0"/>
                    <a:cs typeface="Segoe UI" panose="020B0502040204020203" pitchFamily="34" charset="0"/>
                  </a:rPr>
                  <a:t>15</a:t>
                </a:r>
              </a:p>
            </p:txBody>
          </p:sp>
        </p:grpSp>
        <p:grpSp>
          <p:nvGrpSpPr>
            <p:cNvPr id="16" name="Group 15"/>
            <p:cNvGrpSpPr/>
            <p:nvPr/>
          </p:nvGrpSpPr>
          <p:grpSpPr>
            <a:xfrm>
              <a:off x="6498653" y="3061607"/>
              <a:ext cx="1968056" cy="1021083"/>
              <a:chOff x="11568316" y="6876261"/>
              <a:chExt cx="3210176" cy="751179"/>
            </a:xfrm>
          </p:grpSpPr>
          <p:sp>
            <p:nvSpPr>
              <p:cNvPr id="21" name="TextBox 20"/>
              <p:cNvSpPr txBox="1"/>
              <p:nvPr/>
            </p:nvSpPr>
            <p:spPr>
              <a:xfrm>
                <a:off x="12334221" y="6876261"/>
                <a:ext cx="2444271" cy="751179"/>
              </a:xfrm>
              <a:prstGeom prst="rect">
                <a:avLst/>
              </a:prstGeom>
              <a:noFill/>
              <a:ln>
                <a:noFill/>
              </a:ln>
            </p:spPr>
            <p:txBody>
              <a:bodyPr wrap="square" rtlCol="0">
                <a:spAutoFit/>
              </a:bodyPr>
              <a:lstStyle/>
              <a:p>
                <a:pPr algn="l"/>
                <a:r>
                  <a:rPr lang="en-US" sz="1867" dirty="0">
                    <a:latin typeface="Segoe UI" panose="020B0502040204020203" pitchFamily="34" charset="0"/>
                    <a:cs typeface="Segoe UI" panose="020B0502040204020203" pitchFamily="34" charset="0"/>
                  </a:rPr>
                  <a:t>Peak Team size</a:t>
                </a:r>
              </a:p>
              <a:p>
                <a:pPr algn="l"/>
                <a:r>
                  <a:rPr lang="en-US" sz="1867" b="1" dirty="0">
                    <a:latin typeface="Segoe UI" panose="020B0502040204020203" pitchFamily="34" charset="0"/>
                    <a:cs typeface="Segoe UI" panose="020B0502040204020203" pitchFamily="34" charset="0"/>
                  </a:rPr>
                  <a:t>25</a:t>
                </a:r>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68316" y="6918158"/>
                <a:ext cx="573434" cy="573434"/>
              </a:xfrm>
              <a:prstGeom prst="rect">
                <a:avLst/>
              </a:prstGeom>
              <a:ln>
                <a:noFill/>
              </a:ln>
            </p:spPr>
          </p:pic>
        </p:grpSp>
        <p:grpSp>
          <p:nvGrpSpPr>
            <p:cNvPr id="17" name="Group 16"/>
            <p:cNvGrpSpPr/>
            <p:nvPr/>
          </p:nvGrpSpPr>
          <p:grpSpPr>
            <a:xfrm>
              <a:off x="2843807" y="3124764"/>
              <a:ext cx="3590293" cy="773268"/>
              <a:chOff x="5440080" y="6922722"/>
              <a:chExt cx="5856272" cy="568869"/>
            </a:xfrm>
          </p:grpSpPr>
          <p:cxnSp>
            <p:nvCxnSpPr>
              <p:cNvPr id="18" name="Straight Connector 17"/>
              <p:cNvCxnSpPr/>
              <p:nvPr/>
            </p:nvCxnSpPr>
            <p:spPr>
              <a:xfrm>
                <a:off x="5440080" y="6922722"/>
                <a:ext cx="0" cy="543328"/>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128000" y="6922722"/>
                <a:ext cx="0" cy="543327"/>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1296352" y="6948264"/>
                <a:ext cx="0" cy="543327"/>
              </a:xfrm>
              <a:prstGeom prst="line">
                <a:avLst/>
              </a:prstGeom>
              <a:ln>
                <a:noFill/>
              </a:ln>
            </p:spPr>
            <p:style>
              <a:lnRef idx="1">
                <a:schemeClr val="accent1"/>
              </a:lnRef>
              <a:fillRef idx="0">
                <a:schemeClr val="accent1"/>
              </a:fillRef>
              <a:effectRef idx="0">
                <a:schemeClr val="accent1"/>
              </a:effectRef>
              <a:fontRef idx="minor">
                <a:schemeClr val="tx1"/>
              </a:fontRef>
            </p:style>
          </p:cxnSp>
        </p:grpSp>
      </p:grpSp>
      <p:sp>
        <p:nvSpPr>
          <p:cNvPr id="25" name="Slide Number Placeholder 3">
            <a:extLst>
              <a:ext uri="{FF2B5EF4-FFF2-40B4-BE49-F238E27FC236}">
                <a16:creationId xmlns:a16="http://schemas.microsoft.com/office/drawing/2014/main" xmlns="" id="{604639D4-8BFA-4541-89CD-CF46C4121486}"/>
              </a:ext>
            </a:extLst>
          </p:cNvPr>
          <p:cNvSpPr>
            <a:spLocks noGrp="1"/>
          </p:cNvSpPr>
          <p:nvPr>
            <p:ph type="sldNum" sz="quarter" idx="12"/>
          </p:nvPr>
        </p:nvSpPr>
        <p:spPr>
          <a:xfrm>
            <a:off x="11444193" y="52654"/>
            <a:ext cx="246927" cy="242054"/>
          </a:xfrm>
        </p:spPr>
        <p:txBody>
          <a:bodyPr/>
          <a:lstStyle/>
          <a:p>
            <a:fld id="{14D65173-87C9-47C0-A890-7AD8E2754265}" type="slidenum">
              <a:rPr lang="en-US" smtClean="0"/>
              <a:pPr/>
              <a:t>2</a:t>
            </a:fld>
            <a:endParaRPr lang="en-US" dirty="0"/>
          </a:p>
        </p:txBody>
      </p:sp>
    </p:spTree>
    <p:extLst>
      <p:ext uri="{BB962C8B-B14F-4D97-AF65-F5344CB8AC3E}">
        <p14:creationId xmlns:p14="http://schemas.microsoft.com/office/powerpoint/2010/main" val="3686432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4D65173-87C9-47C0-A890-7AD8E2754265}" type="slidenum">
              <a:rPr lang="en-US" smtClean="0"/>
              <a:pPr/>
              <a:t>20</a:t>
            </a:fld>
            <a:endParaRPr lang="en-US" dirty="0"/>
          </a:p>
        </p:txBody>
      </p:sp>
      <p:sp>
        <p:nvSpPr>
          <p:cNvPr id="6" name="Title 1"/>
          <p:cNvSpPr>
            <a:spLocks noGrp="1"/>
          </p:cNvSpPr>
          <p:nvPr>
            <p:ph type="title"/>
          </p:nvPr>
        </p:nvSpPr>
        <p:spPr>
          <a:xfrm>
            <a:off x="335360" y="167425"/>
            <a:ext cx="11579517" cy="1519707"/>
          </a:xfrm>
        </p:spPr>
        <p:txBody>
          <a:bodyPr>
            <a:normAutofit/>
          </a:bodyPr>
          <a:lstStyle/>
          <a:p>
            <a:r>
              <a:rPr lang="en-US" sz="3000" dirty="0"/>
              <a:t>Below are techniques/levers/opportunities considered in the analysis to improve the margin. </a:t>
            </a:r>
            <a:r>
              <a:rPr lang="en-US" sz="3600" dirty="0"/>
              <a:t/>
            </a:r>
            <a:br>
              <a:rPr lang="en-US" sz="3600" dirty="0"/>
            </a:br>
            <a:endParaRPr lang="en-US" sz="3600" dirty="0"/>
          </a:p>
        </p:txBody>
      </p:sp>
      <p:sp>
        <p:nvSpPr>
          <p:cNvPr id="7" name="Rectangle 6"/>
          <p:cNvSpPr/>
          <p:nvPr/>
        </p:nvSpPr>
        <p:spPr>
          <a:xfrm>
            <a:off x="277123" y="1404787"/>
            <a:ext cx="11137237" cy="4708981"/>
          </a:xfrm>
          <a:prstGeom prst="rect">
            <a:avLst/>
          </a:prstGeom>
        </p:spPr>
        <p:txBody>
          <a:bodyPr wrap="square">
            <a:spAutoFit/>
          </a:bodyPr>
          <a:lstStyle/>
          <a:p>
            <a:pPr marL="304792" indent="-304792">
              <a:buAutoNum type="arabicPeriod"/>
            </a:pPr>
            <a:r>
              <a:rPr lang="en-US" sz="2000" b="1" dirty="0"/>
              <a:t>Agile Scrum Process Integrated to achieve the speed to market with frequent demos to Client with early feedback to correct any deviations faced.</a:t>
            </a:r>
            <a:br>
              <a:rPr lang="en-US" sz="2000" b="1" dirty="0"/>
            </a:br>
            <a:endParaRPr lang="en-US" sz="2000" b="1" dirty="0"/>
          </a:p>
          <a:p>
            <a:pPr marL="304792" indent="-304792">
              <a:buAutoNum type="arabicPeriod"/>
            </a:pPr>
            <a:r>
              <a:rPr lang="en-US" sz="2000" b="1" dirty="0"/>
              <a:t>DevOps CICD pipeline integration with Fortify/Black duck/SonarQube integration for Code review, Jenkins Build Deployment, Code Coverage tools and Automation HCs in QA improvising on the code quality with reduced Manual Effort.</a:t>
            </a:r>
          </a:p>
          <a:p>
            <a:pPr marL="304792" indent="-304792">
              <a:buAutoNum type="arabicPeriod"/>
            </a:pPr>
            <a:endParaRPr lang="en-US" sz="2000" b="1" dirty="0"/>
          </a:p>
          <a:p>
            <a:pPr marL="304792" indent="-304792">
              <a:buFontTx/>
              <a:buAutoNum type="arabicPeriod"/>
            </a:pPr>
            <a:r>
              <a:rPr lang="en-US" sz="2000" b="1" dirty="0"/>
              <a:t>BTN Ideas have been shared with client / business with notable business benefits </a:t>
            </a:r>
          </a:p>
          <a:p>
            <a:pPr marL="304792" indent="-304792">
              <a:buAutoNum type="arabicPeriod"/>
            </a:pPr>
            <a:endParaRPr lang="en-US" sz="2000" b="1" dirty="0"/>
          </a:p>
          <a:p>
            <a:pPr marL="304792" indent="-304792">
              <a:buFontTx/>
              <a:buAutoNum type="arabicPeriod"/>
            </a:pPr>
            <a:r>
              <a:rPr lang="en-US" sz="2000" b="1" dirty="0"/>
              <a:t>Lean Automation Improvement resulting in 98% improvement in test execution timelines for PDF Invoices</a:t>
            </a:r>
          </a:p>
          <a:p>
            <a:endParaRPr lang="en-US" sz="2000" b="1" dirty="0"/>
          </a:p>
          <a:p>
            <a:endParaRPr lang="en-US" sz="2000" b="1" dirty="0"/>
          </a:p>
          <a:p>
            <a:pPr marL="304792" indent="-304792">
              <a:buAutoNum type="arabicPeriod"/>
            </a:pPr>
            <a:endParaRPr lang="en-US" sz="2000" b="1" dirty="0"/>
          </a:p>
          <a:p>
            <a:pPr marL="304792" indent="-304792">
              <a:buAutoNum type="arabicPeriod"/>
            </a:pPr>
            <a:endParaRPr lang="en-US" sz="2000" b="1" dirty="0"/>
          </a:p>
        </p:txBody>
      </p:sp>
    </p:spTree>
    <p:extLst>
      <p:ext uri="{BB962C8B-B14F-4D97-AF65-F5344CB8AC3E}">
        <p14:creationId xmlns:p14="http://schemas.microsoft.com/office/powerpoint/2010/main" val="2116741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264817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228" y="-197485"/>
            <a:ext cx="11579517" cy="708469"/>
          </a:xfrm>
        </p:spPr>
        <p:txBody>
          <a:bodyPr>
            <a:normAutofit/>
          </a:bodyPr>
          <a:lstStyle/>
          <a:p>
            <a:r>
              <a:rPr lang="en-US" sz="2667" dirty="0"/>
              <a:t>			Agile Scrum Process </a:t>
            </a:r>
          </a:p>
        </p:txBody>
      </p:sp>
      <p:sp>
        <p:nvSpPr>
          <p:cNvPr id="3" name="Rectangle 2"/>
          <p:cNvSpPr/>
          <p:nvPr/>
        </p:nvSpPr>
        <p:spPr>
          <a:xfrm>
            <a:off x="604912" y="0"/>
            <a:ext cx="11155832" cy="6463308"/>
          </a:xfrm>
          <a:prstGeom prst="rect">
            <a:avLst/>
          </a:prstGeom>
        </p:spPr>
        <p:txBody>
          <a:bodyPr wrap="square">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Backlog Grooming </a:t>
            </a:r>
            <a:r>
              <a:rPr lang="en-US" dirty="0"/>
              <a:t>and </a:t>
            </a:r>
            <a:r>
              <a:rPr lang="en-US" b="1" dirty="0"/>
              <a:t>Sprint Planning</a:t>
            </a:r>
            <a:r>
              <a:rPr lang="en-US" dirty="0"/>
              <a:t> Meetings Scheduled Every Iteration.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Sprint Review </a:t>
            </a:r>
            <a:r>
              <a:rPr lang="en-US" dirty="0"/>
              <a:t>Meetings with Clients and business stake holders weekly once to discuss clarity on user stories and for demo</a:t>
            </a:r>
          </a:p>
          <a:p>
            <a:endParaRPr lang="en-US" dirty="0"/>
          </a:p>
          <a:p>
            <a:pPr marL="285750" indent="-285750">
              <a:buFont typeface="Arial" panose="020B0604020202020204" pitchFamily="34" charset="0"/>
              <a:buChar char="•"/>
            </a:pPr>
            <a:r>
              <a:rPr lang="en-US" b="1" dirty="0"/>
              <a:t>T-Shirt Size Estimation </a:t>
            </a:r>
            <a:r>
              <a:rPr lang="en-US" dirty="0"/>
              <a:t>of Enhancements with Granular Level Tasks each having Estimated LOE entered in JIRA.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LOE Approval Process </a:t>
            </a:r>
            <a:r>
              <a:rPr lang="en-US" dirty="0"/>
              <a:t>and Clarity 2.0 Authorization with Service IDs availability For Enhancement Effort to begin.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Daily</a:t>
            </a:r>
            <a:r>
              <a:rPr lang="en-US" b="1" dirty="0"/>
              <a:t> </a:t>
            </a:r>
            <a:r>
              <a:rPr lang="en-US" dirty="0"/>
              <a:t>Offshore and Onshore </a:t>
            </a:r>
            <a:r>
              <a:rPr lang="en-US" b="1" dirty="0"/>
              <a:t>Scrum Stand Up Meetings</a:t>
            </a:r>
            <a:r>
              <a:rPr lang="en-US" dirty="0"/>
              <a:t>.</a:t>
            </a:r>
            <a:br>
              <a:rPr lang="en-US" dirty="0"/>
            </a:br>
            <a:endParaRPr lang="en-US" dirty="0"/>
          </a:p>
          <a:p>
            <a:pPr marL="285750" indent="-285750">
              <a:buFont typeface="Arial" panose="020B0604020202020204" pitchFamily="34" charset="0"/>
              <a:buChar char="•"/>
            </a:pPr>
            <a:r>
              <a:rPr lang="en-US" b="1" dirty="0"/>
              <a:t>Scrum Sprint Dashboard </a:t>
            </a:r>
            <a:r>
              <a:rPr lang="en-US" dirty="0"/>
              <a:t>maintained in </a:t>
            </a:r>
            <a:r>
              <a:rPr lang="en-US" b="1" dirty="0"/>
              <a:t>JIRA</a:t>
            </a:r>
            <a:r>
              <a:rPr lang="en-US" dirty="0"/>
              <a:t> for the Enhancements Effort and Developers update the progress in JIRA Tasks with Effort Spent everyday.</a:t>
            </a:r>
            <a:br>
              <a:rPr lang="en-US" dirty="0"/>
            </a:br>
            <a:endParaRPr lang="en-US" dirty="0"/>
          </a:p>
          <a:p>
            <a:pPr marL="285750" indent="-285750">
              <a:buFont typeface="Arial" panose="020B0604020202020204" pitchFamily="34" charset="0"/>
              <a:buChar char="•"/>
            </a:pPr>
            <a:r>
              <a:rPr lang="en-US" b="1" dirty="0"/>
              <a:t>Weekly internal huddle meetings</a:t>
            </a:r>
            <a:r>
              <a:rPr lang="en-US" dirty="0"/>
              <a:t> conducted within the team for internal progress checkpoint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Change Requests </a:t>
            </a:r>
            <a:r>
              <a:rPr lang="en-US" dirty="0"/>
              <a:t>follow the same LOE Estimation process with getting added to Backlog for prioritization in the next Sprint.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Sprint Retrospective Meeting </a:t>
            </a:r>
            <a:r>
              <a:rPr lang="en-US" dirty="0"/>
              <a:t>Scheduled every Iteration at the end of the Sprint on the learning of what went good and what needs to be improvised in the  upcoming Sprint</a:t>
            </a:r>
          </a:p>
        </p:txBody>
      </p:sp>
      <p:sp>
        <p:nvSpPr>
          <p:cNvPr id="5" name="Slide Number Placeholder 3">
            <a:extLst>
              <a:ext uri="{FF2B5EF4-FFF2-40B4-BE49-F238E27FC236}">
                <a16:creationId xmlns:a16="http://schemas.microsoft.com/office/drawing/2014/main" xmlns="" id="{4A92C2D8-C794-4915-B629-5DD02B838D5B}"/>
              </a:ext>
            </a:extLst>
          </p:cNvPr>
          <p:cNvSpPr>
            <a:spLocks noGrp="1"/>
          </p:cNvSpPr>
          <p:nvPr>
            <p:ph type="sldNum" sz="quarter" idx="12"/>
          </p:nvPr>
        </p:nvSpPr>
        <p:spPr>
          <a:xfrm>
            <a:off x="11444193" y="52654"/>
            <a:ext cx="246927" cy="242054"/>
          </a:xfrm>
        </p:spPr>
        <p:txBody>
          <a:bodyPr/>
          <a:lstStyle/>
          <a:p>
            <a:fld id="{14D65173-87C9-47C0-A890-7AD8E2754265}" type="slidenum">
              <a:rPr lang="en-US" smtClean="0"/>
              <a:pPr/>
              <a:t>3</a:t>
            </a:fld>
            <a:endParaRPr lang="en-US" dirty="0"/>
          </a:p>
        </p:txBody>
      </p:sp>
    </p:spTree>
    <p:extLst>
      <p:ext uri="{BB962C8B-B14F-4D97-AF65-F5344CB8AC3E}">
        <p14:creationId xmlns:p14="http://schemas.microsoft.com/office/powerpoint/2010/main" val="942518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228" y="-267825"/>
            <a:ext cx="11579517" cy="708469"/>
          </a:xfrm>
        </p:spPr>
        <p:txBody>
          <a:bodyPr>
            <a:normAutofit/>
          </a:bodyPr>
          <a:lstStyle/>
          <a:p>
            <a:r>
              <a:rPr lang="en-US" sz="2667" dirty="0"/>
              <a:t>			Standard Operating Procedures</a:t>
            </a:r>
          </a:p>
        </p:txBody>
      </p:sp>
      <p:sp>
        <p:nvSpPr>
          <p:cNvPr id="3" name="Rectangle 2"/>
          <p:cNvSpPr/>
          <p:nvPr/>
        </p:nvSpPr>
        <p:spPr>
          <a:xfrm>
            <a:off x="604912" y="0"/>
            <a:ext cx="11155832" cy="646331"/>
          </a:xfrm>
          <a:prstGeom prst="rect">
            <a:avLst/>
          </a:prstGeom>
        </p:spPr>
        <p:txBody>
          <a:bodyPr wrap="square">
            <a:spAutoFit/>
          </a:bodyPr>
          <a:lstStyle/>
          <a:p>
            <a:pPr marL="285750" indent="-285750">
              <a:buFont typeface="Arial" panose="020B0604020202020204" pitchFamily="34" charset="0"/>
              <a:buChar char="•"/>
            </a:pPr>
            <a:endParaRPr lang="en-US" dirty="0">
              <a:solidFill>
                <a:srgbClr val="6D6E71"/>
              </a:solidFill>
            </a:endParaRPr>
          </a:p>
          <a:p>
            <a:pPr marL="285750" indent="-285750">
              <a:buFont typeface="Arial" panose="020B0604020202020204" pitchFamily="34" charset="0"/>
              <a:buChar char="•"/>
            </a:pPr>
            <a:endParaRPr lang="en-US" b="1" dirty="0">
              <a:solidFill>
                <a:srgbClr val="6D6E71"/>
              </a:solidFill>
            </a:endParaRPr>
          </a:p>
        </p:txBody>
      </p:sp>
      <p:sp>
        <p:nvSpPr>
          <p:cNvPr id="5" name="Slide Number Placeholder 3">
            <a:extLst>
              <a:ext uri="{FF2B5EF4-FFF2-40B4-BE49-F238E27FC236}">
                <a16:creationId xmlns="" xmlns:a16="http://schemas.microsoft.com/office/drawing/2014/main" id="{4A92C2D8-C794-4915-B629-5DD02B838D5B}"/>
              </a:ext>
            </a:extLst>
          </p:cNvPr>
          <p:cNvSpPr>
            <a:spLocks noGrp="1"/>
          </p:cNvSpPr>
          <p:nvPr>
            <p:ph type="sldNum" sz="quarter" idx="12"/>
          </p:nvPr>
        </p:nvSpPr>
        <p:spPr>
          <a:xfrm>
            <a:off x="11444193" y="52654"/>
            <a:ext cx="246927" cy="242054"/>
          </a:xfrm>
        </p:spPr>
        <p:txBody>
          <a:bodyPr/>
          <a:lstStyle/>
          <a:p>
            <a:fld id="{14D65173-87C9-47C0-A890-7AD8E2754265}" type="slidenum">
              <a:rPr lang="en-US" smtClean="0">
                <a:solidFill>
                  <a:srgbClr val="6D6E71"/>
                </a:solidFill>
              </a:rPr>
              <a:pPr/>
              <a:t>4</a:t>
            </a:fld>
            <a:endParaRPr lang="en-US" dirty="0">
              <a:solidFill>
                <a:srgbClr val="6D6E71"/>
              </a:solidFill>
            </a:endParaRPr>
          </a:p>
        </p:txBody>
      </p:sp>
      <p:grpSp>
        <p:nvGrpSpPr>
          <p:cNvPr id="4" name="Group 4"/>
          <p:cNvGrpSpPr>
            <a:grpSpLocks noChangeAspect="1"/>
          </p:cNvGrpSpPr>
          <p:nvPr/>
        </p:nvGrpSpPr>
        <p:grpSpPr bwMode="auto">
          <a:xfrm>
            <a:off x="756872" y="353684"/>
            <a:ext cx="10455641" cy="5866142"/>
            <a:chOff x="552" y="265"/>
            <a:chExt cx="6511" cy="3653"/>
          </a:xfrm>
        </p:grpSpPr>
        <p:sp>
          <p:nvSpPr>
            <p:cNvPr id="6" name="AutoShape 3"/>
            <p:cNvSpPr>
              <a:spLocks noChangeAspect="1" noChangeArrowheads="1" noTextEdit="1"/>
            </p:cNvSpPr>
            <p:nvPr/>
          </p:nvSpPr>
          <p:spPr bwMode="auto">
            <a:xfrm>
              <a:off x="552" y="265"/>
              <a:ext cx="6511" cy="3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grpSp>
          <p:nvGrpSpPr>
            <p:cNvPr id="7" name="Group 205"/>
            <p:cNvGrpSpPr>
              <a:grpSpLocks/>
            </p:cNvGrpSpPr>
            <p:nvPr/>
          </p:nvGrpSpPr>
          <p:grpSpPr bwMode="auto">
            <a:xfrm>
              <a:off x="552" y="265"/>
              <a:ext cx="6511" cy="3672"/>
              <a:chOff x="552" y="265"/>
              <a:chExt cx="6511" cy="3672"/>
            </a:xfrm>
          </p:grpSpPr>
          <p:sp>
            <p:nvSpPr>
              <p:cNvPr id="28" name="Rectangle 5"/>
              <p:cNvSpPr>
                <a:spLocks noChangeArrowheads="1"/>
              </p:cNvSpPr>
              <p:nvPr/>
            </p:nvSpPr>
            <p:spPr bwMode="auto">
              <a:xfrm>
                <a:off x="552" y="265"/>
                <a:ext cx="6511" cy="202"/>
              </a:xfrm>
              <a:prstGeom prst="rect">
                <a:avLst/>
              </a:prstGeom>
              <a:solidFill>
                <a:srgbClr val="C9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29" name="Rectangle 6"/>
              <p:cNvSpPr>
                <a:spLocks noChangeArrowheads="1"/>
              </p:cNvSpPr>
              <p:nvPr/>
            </p:nvSpPr>
            <p:spPr bwMode="auto">
              <a:xfrm>
                <a:off x="552" y="2730"/>
                <a:ext cx="6511" cy="103"/>
              </a:xfrm>
              <a:prstGeom prst="rect">
                <a:avLst/>
              </a:prstGeom>
              <a:solidFill>
                <a:srgbClr val="C9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30" name="Rectangle 7"/>
              <p:cNvSpPr>
                <a:spLocks noChangeArrowheads="1"/>
              </p:cNvSpPr>
              <p:nvPr/>
            </p:nvSpPr>
            <p:spPr bwMode="auto">
              <a:xfrm>
                <a:off x="862" y="275"/>
                <a:ext cx="24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b="1" i="1" smtClean="0">
                    <a:solidFill>
                      <a:srgbClr val="000000"/>
                    </a:solidFill>
                    <a:latin typeface="Calibri" panose="020F0502020204030204" pitchFamily="34" charset="0"/>
                  </a:rPr>
                  <a:t>Phase</a:t>
                </a:r>
                <a:endParaRPr lang="en-US" altLang="en-US" smtClean="0">
                  <a:solidFill>
                    <a:srgbClr val="6D6E71"/>
                  </a:solidFill>
                </a:endParaRPr>
              </a:p>
            </p:txBody>
          </p:sp>
          <p:sp>
            <p:nvSpPr>
              <p:cNvPr id="31" name="Rectangle 8"/>
              <p:cNvSpPr>
                <a:spLocks noChangeArrowheads="1"/>
              </p:cNvSpPr>
              <p:nvPr/>
            </p:nvSpPr>
            <p:spPr bwMode="auto">
              <a:xfrm>
                <a:off x="1716" y="275"/>
                <a:ext cx="22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b="1" i="1" smtClean="0">
                    <a:solidFill>
                      <a:srgbClr val="000000"/>
                    </a:solidFill>
                    <a:latin typeface="Calibri" panose="020F0502020204030204" pitchFamily="34" charset="0"/>
                  </a:rPr>
                  <a:t>Entry</a:t>
                </a:r>
                <a:endParaRPr lang="en-US" altLang="en-US" smtClean="0">
                  <a:solidFill>
                    <a:srgbClr val="6D6E71"/>
                  </a:solidFill>
                </a:endParaRPr>
              </a:p>
            </p:txBody>
          </p:sp>
          <p:sp>
            <p:nvSpPr>
              <p:cNvPr id="32" name="Rectangle 9"/>
              <p:cNvSpPr>
                <a:spLocks noChangeArrowheads="1"/>
              </p:cNvSpPr>
              <p:nvPr/>
            </p:nvSpPr>
            <p:spPr bwMode="auto">
              <a:xfrm>
                <a:off x="2778" y="275"/>
                <a:ext cx="198"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b="1" i="1" smtClean="0">
                    <a:solidFill>
                      <a:srgbClr val="000000"/>
                    </a:solidFill>
                    <a:latin typeface="Calibri" panose="020F0502020204030204" pitchFamily="34" charset="0"/>
                  </a:rPr>
                  <a:t>Task</a:t>
                </a:r>
                <a:endParaRPr lang="en-US" altLang="en-US" smtClean="0">
                  <a:solidFill>
                    <a:srgbClr val="6D6E71"/>
                  </a:solidFill>
                </a:endParaRPr>
              </a:p>
            </p:txBody>
          </p:sp>
          <p:sp>
            <p:nvSpPr>
              <p:cNvPr id="33" name="Rectangle 10"/>
              <p:cNvSpPr>
                <a:spLocks noChangeArrowheads="1"/>
              </p:cNvSpPr>
              <p:nvPr/>
            </p:nvSpPr>
            <p:spPr bwMode="auto">
              <a:xfrm>
                <a:off x="3785" y="275"/>
                <a:ext cx="417"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b="1" i="1" smtClean="0">
                    <a:solidFill>
                      <a:srgbClr val="000000"/>
                    </a:solidFill>
                    <a:latin typeface="Calibri" panose="020F0502020204030204" pitchFamily="34" charset="0"/>
                  </a:rPr>
                  <a:t>Verfication</a:t>
                </a:r>
                <a:endParaRPr lang="en-US" altLang="en-US" smtClean="0">
                  <a:solidFill>
                    <a:srgbClr val="6D6E71"/>
                  </a:solidFill>
                </a:endParaRPr>
              </a:p>
            </p:txBody>
          </p:sp>
          <p:sp>
            <p:nvSpPr>
              <p:cNvPr id="34" name="Rectangle 11"/>
              <p:cNvSpPr>
                <a:spLocks noChangeArrowheads="1"/>
              </p:cNvSpPr>
              <p:nvPr/>
            </p:nvSpPr>
            <p:spPr bwMode="auto">
              <a:xfrm>
                <a:off x="4867" y="275"/>
                <a:ext cx="173"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b="1" i="1" smtClean="0">
                    <a:solidFill>
                      <a:srgbClr val="000000"/>
                    </a:solidFill>
                    <a:latin typeface="Calibri" panose="020F0502020204030204" pitchFamily="34" charset="0"/>
                  </a:rPr>
                  <a:t>Exit</a:t>
                </a:r>
                <a:endParaRPr lang="en-US" altLang="en-US" smtClean="0">
                  <a:solidFill>
                    <a:srgbClr val="6D6E71"/>
                  </a:solidFill>
                </a:endParaRPr>
              </a:p>
            </p:txBody>
          </p:sp>
          <p:sp>
            <p:nvSpPr>
              <p:cNvPr id="35" name="Rectangle 12"/>
              <p:cNvSpPr>
                <a:spLocks noChangeArrowheads="1"/>
              </p:cNvSpPr>
              <p:nvPr/>
            </p:nvSpPr>
            <p:spPr bwMode="auto">
              <a:xfrm>
                <a:off x="5681" y="275"/>
                <a:ext cx="43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b="1" i="1" smtClean="0">
                    <a:solidFill>
                      <a:srgbClr val="000000"/>
                    </a:solidFill>
                    <a:latin typeface="Calibri" panose="020F0502020204030204" pitchFamily="34" charset="0"/>
                  </a:rPr>
                  <a:t>Deliverable</a:t>
                </a:r>
                <a:endParaRPr lang="en-US" altLang="en-US" smtClean="0">
                  <a:solidFill>
                    <a:srgbClr val="6D6E71"/>
                  </a:solidFill>
                </a:endParaRPr>
              </a:p>
            </p:txBody>
          </p:sp>
          <p:sp>
            <p:nvSpPr>
              <p:cNvPr id="36" name="Rectangle 13"/>
              <p:cNvSpPr>
                <a:spLocks noChangeArrowheads="1"/>
              </p:cNvSpPr>
              <p:nvPr/>
            </p:nvSpPr>
            <p:spPr bwMode="auto">
              <a:xfrm>
                <a:off x="6514" y="275"/>
                <a:ext cx="41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b="1" i="1" smtClean="0">
                    <a:solidFill>
                      <a:srgbClr val="000000"/>
                    </a:solidFill>
                    <a:latin typeface="Calibri" panose="020F0502020204030204" pitchFamily="34" charset="0"/>
                  </a:rPr>
                  <a:t>Ownership</a:t>
                </a:r>
                <a:endParaRPr lang="en-US" altLang="en-US" smtClean="0">
                  <a:solidFill>
                    <a:srgbClr val="6D6E71"/>
                  </a:solidFill>
                </a:endParaRPr>
              </a:p>
            </p:txBody>
          </p:sp>
          <p:sp>
            <p:nvSpPr>
              <p:cNvPr id="37" name="Rectangle 14"/>
              <p:cNvSpPr>
                <a:spLocks noChangeArrowheads="1"/>
              </p:cNvSpPr>
              <p:nvPr/>
            </p:nvSpPr>
            <p:spPr bwMode="auto">
              <a:xfrm>
                <a:off x="567" y="521"/>
                <a:ext cx="62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b="1" i="1" smtClean="0">
                    <a:solidFill>
                      <a:srgbClr val="000000"/>
                    </a:solidFill>
                    <a:latin typeface="Calibri" panose="020F0502020204030204" pitchFamily="34" charset="0"/>
                  </a:rPr>
                  <a:t>Release Planning</a:t>
                </a:r>
                <a:endParaRPr lang="en-US" altLang="en-US" smtClean="0">
                  <a:solidFill>
                    <a:srgbClr val="6D6E71"/>
                  </a:solidFill>
                </a:endParaRPr>
              </a:p>
            </p:txBody>
          </p:sp>
          <p:sp>
            <p:nvSpPr>
              <p:cNvPr id="38" name="Rectangle 15"/>
              <p:cNvSpPr>
                <a:spLocks noChangeArrowheads="1"/>
              </p:cNvSpPr>
              <p:nvPr/>
            </p:nvSpPr>
            <p:spPr bwMode="auto">
              <a:xfrm>
                <a:off x="1391" y="472"/>
                <a:ext cx="90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Release prioritization and </a:t>
                </a:r>
                <a:endParaRPr lang="en-US" altLang="en-US" smtClean="0">
                  <a:solidFill>
                    <a:srgbClr val="6D6E71"/>
                  </a:solidFill>
                </a:endParaRPr>
              </a:p>
            </p:txBody>
          </p:sp>
          <p:sp>
            <p:nvSpPr>
              <p:cNvPr id="39" name="Rectangle 16"/>
              <p:cNvSpPr>
                <a:spLocks noChangeArrowheads="1"/>
              </p:cNvSpPr>
              <p:nvPr/>
            </p:nvSpPr>
            <p:spPr bwMode="auto">
              <a:xfrm>
                <a:off x="1558" y="571"/>
                <a:ext cx="55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Shibumi tracker</a:t>
                </a:r>
                <a:endParaRPr lang="en-US" altLang="en-US" smtClean="0">
                  <a:solidFill>
                    <a:srgbClr val="6D6E71"/>
                  </a:solidFill>
                </a:endParaRPr>
              </a:p>
            </p:txBody>
          </p:sp>
          <p:sp>
            <p:nvSpPr>
              <p:cNvPr id="40" name="Rectangle 17"/>
              <p:cNvSpPr>
                <a:spLocks noChangeArrowheads="1"/>
              </p:cNvSpPr>
              <p:nvPr/>
            </p:nvSpPr>
            <p:spPr bwMode="auto">
              <a:xfrm>
                <a:off x="2275" y="521"/>
                <a:ext cx="124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Concept Review by online marketing</a:t>
                </a:r>
                <a:endParaRPr lang="en-US" altLang="en-US" smtClean="0">
                  <a:solidFill>
                    <a:srgbClr val="6D6E71"/>
                  </a:solidFill>
                </a:endParaRPr>
              </a:p>
            </p:txBody>
          </p:sp>
          <p:sp>
            <p:nvSpPr>
              <p:cNvPr id="41" name="Rectangle 18"/>
              <p:cNvSpPr>
                <a:spLocks noChangeArrowheads="1"/>
              </p:cNvSpPr>
              <p:nvPr/>
            </p:nvSpPr>
            <p:spPr bwMode="auto">
              <a:xfrm>
                <a:off x="3493" y="516"/>
                <a:ext cx="97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dirty="0" smtClean="0">
                    <a:solidFill>
                      <a:srgbClr val="000000"/>
                    </a:solidFill>
                    <a:latin typeface="Calibri" panose="020F0502020204030204" pitchFamily="34" charset="0"/>
                  </a:rPr>
                  <a:t>Marketing team(Dawna) accepts </a:t>
                </a:r>
                <a:endParaRPr lang="en-US" altLang="en-US" dirty="0" smtClean="0">
                  <a:solidFill>
                    <a:srgbClr val="6D6E71"/>
                  </a:solidFill>
                </a:endParaRPr>
              </a:p>
            </p:txBody>
          </p:sp>
          <p:sp>
            <p:nvSpPr>
              <p:cNvPr id="42" name="Rectangle 19"/>
              <p:cNvSpPr>
                <a:spLocks noChangeArrowheads="1"/>
              </p:cNvSpPr>
              <p:nvPr/>
            </p:nvSpPr>
            <p:spPr bwMode="auto">
              <a:xfrm>
                <a:off x="4573" y="472"/>
                <a:ext cx="798"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High level User Stories </a:t>
                </a:r>
                <a:endParaRPr lang="en-US" altLang="en-US" smtClean="0">
                  <a:solidFill>
                    <a:srgbClr val="6D6E71"/>
                  </a:solidFill>
                </a:endParaRPr>
              </a:p>
            </p:txBody>
          </p:sp>
          <p:sp>
            <p:nvSpPr>
              <p:cNvPr id="43" name="Rectangle 20"/>
              <p:cNvSpPr>
                <a:spLocks noChangeArrowheads="1"/>
              </p:cNvSpPr>
              <p:nvPr/>
            </p:nvSpPr>
            <p:spPr bwMode="auto">
              <a:xfrm>
                <a:off x="4811" y="571"/>
                <a:ext cx="29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defined</a:t>
                </a:r>
                <a:endParaRPr lang="en-US" altLang="en-US" smtClean="0">
                  <a:solidFill>
                    <a:srgbClr val="6D6E71"/>
                  </a:solidFill>
                </a:endParaRPr>
              </a:p>
            </p:txBody>
          </p:sp>
          <p:sp>
            <p:nvSpPr>
              <p:cNvPr id="44" name="Rectangle 21"/>
              <p:cNvSpPr>
                <a:spLocks noChangeArrowheads="1"/>
              </p:cNvSpPr>
              <p:nvPr/>
            </p:nvSpPr>
            <p:spPr bwMode="auto">
              <a:xfrm>
                <a:off x="5508" y="521"/>
                <a:ext cx="788"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High Level User stories</a:t>
                </a:r>
                <a:endParaRPr lang="en-US" altLang="en-US" smtClean="0">
                  <a:solidFill>
                    <a:srgbClr val="6D6E71"/>
                  </a:solidFill>
                </a:endParaRPr>
              </a:p>
            </p:txBody>
          </p:sp>
          <p:sp>
            <p:nvSpPr>
              <p:cNvPr id="45" name="Rectangle 22"/>
              <p:cNvSpPr>
                <a:spLocks noChangeArrowheads="1"/>
              </p:cNvSpPr>
              <p:nvPr/>
            </p:nvSpPr>
            <p:spPr bwMode="auto">
              <a:xfrm>
                <a:off x="6651" y="521"/>
                <a:ext cx="127"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VZ</a:t>
                </a:r>
                <a:endParaRPr lang="en-US" altLang="en-US" smtClean="0">
                  <a:solidFill>
                    <a:srgbClr val="6D6E71"/>
                  </a:solidFill>
                </a:endParaRPr>
              </a:p>
            </p:txBody>
          </p:sp>
          <p:sp>
            <p:nvSpPr>
              <p:cNvPr id="46" name="Rectangle 23"/>
              <p:cNvSpPr>
                <a:spLocks noChangeArrowheads="1"/>
              </p:cNvSpPr>
              <p:nvPr/>
            </p:nvSpPr>
            <p:spPr bwMode="auto">
              <a:xfrm>
                <a:off x="567" y="817"/>
                <a:ext cx="671"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b="1" i="1" smtClean="0">
                    <a:solidFill>
                      <a:srgbClr val="000000"/>
                    </a:solidFill>
                    <a:latin typeface="Calibri" panose="020F0502020204030204" pitchFamily="34" charset="0"/>
                  </a:rPr>
                  <a:t>Backlog Grooming</a:t>
                </a:r>
                <a:endParaRPr lang="en-US" altLang="en-US" smtClean="0">
                  <a:solidFill>
                    <a:srgbClr val="6D6E71"/>
                  </a:solidFill>
                </a:endParaRPr>
              </a:p>
            </p:txBody>
          </p:sp>
          <p:sp>
            <p:nvSpPr>
              <p:cNvPr id="47" name="Rectangle 24"/>
              <p:cNvSpPr>
                <a:spLocks noChangeArrowheads="1"/>
              </p:cNvSpPr>
              <p:nvPr/>
            </p:nvSpPr>
            <p:spPr bwMode="auto">
              <a:xfrm>
                <a:off x="1442" y="768"/>
                <a:ext cx="808"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High Level User stories </a:t>
                </a:r>
                <a:endParaRPr lang="en-US" altLang="en-US" smtClean="0">
                  <a:solidFill>
                    <a:srgbClr val="6D6E71"/>
                  </a:solidFill>
                </a:endParaRPr>
              </a:p>
            </p:txBody>
          </p:sp>
          <p:sp>
            <p:nvSpPr>
              <p:cNvPr id="48" name="Rectangle 25"/>
              <p:cNvSpPr>
                <a:spLocks noChangeArrowheads="1"/>
              </p:cNvSpPr>
              <p:nvPr/>
            </p:nvSpPr>
            <p:spPr bwMode="auto">
              <a:xfrm>
                <a:off x="1716" y="866"/>
                <a:ext cx="22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ready</a:t>
                </a:r>
                <a:endParaRPr lang="en-US" altLang="en-US" smtClean="0">
                  <a:solidFill>
                    <a:srgbClr val="6D6E71"/>
                  </a:solidFill>
                </a:endParaRPr>
              </a:p>
            </p:txBody>
          </p:sp>
          <p:sp>
            <p:nvSpPr>
              <p:cNvPr id="49" name="Rectangle 26"/>
              <p:cNvSpPr>
                <a:spLocks noChangeArrowheads="1"/>
              </p:cNvSpPr>
              <p:nvPr/>
            </p:nvSpPr>
            <p:spPr bwMode="auto">
              <a:xfrm>
                <a:off x="2295" y="669"/>
                <a:ext cx="122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1. Grooming sessions involving VEC </a:t>
                </a:r>
                <a:endParaRPr lang="en-US" altLang="en-US" smtClean="0">
                  <a:solidFill>
                    <a:srgbClr val="6D6E71"/>
                  </a:solidFill>
                </a:endParaRPr>
              </a:p>
            </p:txBody>
          </p:sp>
          <p:sp>
            <p:nvSpPr>
              <p:cNvPr id="50" name="Rectangle 27"/>
              <p:cNvSpPr>
                <a:spLocks noChangeArrowheads="1"/>
              </p:cNvSpPr>
              <p:nvPr/>
            </p:nvSpPr>
            <p:spPr bwMode="auto">
              <a:xfrm>
                <a:off x="2448" y="768"/>
                <a:ext cx="91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BA, DEV SME, VZ business </a:t>
                </a:r>
                <a:endParaRPr lang="en-US" altLang="en-US" smtClean="0">
                  <a:solidFill>
                    <a:srgbClr val="6D6E71"/>
                  </a:solidFill>
                </a:endParaRPr>
              </a:p>
            </p:txBody>
          </p:sp>
          <p:sp>
            <p:nvSpPr>
              <p:cNvPr id="51" name="Rectangle 28"/>
              <p:cNvSpPr>
                <a:spLocks noChangeArrowheads="1"/>
              </p:cNvSpPr>
              <p:nvPr/>
            </p:nvSpPr>
            <p:spPr bwMode="auto">
              <a:xfrm>
                <a:off x="2275" y="866"/>
                <a:ext cx="127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2. Wireframes creation and branding </a:t>
                </a:r>
                <a:endParaRPr lang="en-US" altLang="en-US" smtClean="0">
                  <a:solidFill>
                    <a:srgbClr val="6D6E71"/>
                  </a:solidFill>
                </a:endParaRPr>
              </a:p>
            </p:txBody>
          </p:sp>
          <p:sp>
            <p:nvSpPr>
              <p:cNvPr id="52" name="Rectangle 29"/>
              <p:cNvSpPr>
                <a:spLocks noChangeArrowheads="1"/>
              </p:cNvSpPr>
              <p:nvPr/>
            </p:nvSpPr>
            <p:spPr bwMode="auto">
              <a:xfrm>
                <a:off x="2351" y="965"/>
                <a:ext cx="1103"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styles established for UI impacts</a:t>
                </a:r>
                <a:endParaRPr lang="en-US" altLang="en-US" smtClean="0">
                  <a:solidFill>
                    <a:srgbClr val="6D6E71"/>
                  </a:solidFill>
                </a:endParaRPr>
              </a:p>
            </p:txBody>
          </p:sp>
          <p:sp>
            <p:nvSpPr>
              <p:cNvPr id="53" name="Rectangle 30"/>
              <p:cNvSpPr>
                <a:spLocks noChangeArrowheads="1"/>
              </p:cNvSpPr>
              <p:nvPr/>
            </p:nvSpPr>
            <p:spPr bwMode="auto">
              <a:xfrm>
                <a:off x="3536" y="669"/>
                <a:ext cx="94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1. Dev reviews and accepts </a:t>
                </a:r>
                <a:endParaRPr lang="en-US" altLang="en-US" smtClean="0">
                  <a:solidFill>
                    <a:srgbClr val="6D6E71"/>
                  </a:solidFill>
                </a:endParaRPr>
              </a:p>
            </p:txBody>
          </p:sp>
          <p:sp>
            <p:nvSpPr>
              <p:cNvPr id="54" name="Rectangle 31"/>
              <p:cNvSpPr>
                <a:spLocks noChangeArrowheads="1"/>
              </p:cNvSpPr>
              <p:nvPr/>
            </p:nvSpPr>
            <p:spPr bwMode="auto">
              <a:xfrm>
                <a:off x="3780" y="768"/>
                <a:ext cx="42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dirty="0" smtClean="0">
                    <a:solidFill>
                      <a:srgbClr val="000000"/>
                    </a:solidFill>
                    <a:latin typeface="Calibri" panose="020F0502020204030204" pitchFamily="34" charset="0"/>
                  </a:rPr>
                  <a:t>users </a:t>
                </a:r>
                <a:r>
                  <a:rPr lang="en-US" altLang="en-US" sz="900" dirty="0" err="1" smtClean="0">
                    <a:solidFill>
                      <a:srgbClr val="000000"/>
                    </a:solidFill>
                    <a:latin typeface="Calibri" panose="020F0502020204030204" pitchFamily="34" charset="0"/>
                  </a:rPr>
                  <a:t>tories</a:t>
                </a:r>
                <a:endParaRPr lang="en-US" altLang="en-US" dirty="0" smtClean="0">
                  <a:solidFill>
                    <a:srgbClr val="6D6E71"/>
                  </a:solidFill>
                </a:endParaRPr>
              </a:p>
            </p:txBody>
          </p:sp>
          <p:sp>
            <p:nvSpPr>
              <p:cNvPr id="55" name="Rectangle 32"/>
              <p:cNvSpPr>
                <a:spLocks noChangeArrowheads="1"/>
              </p:cNvSpPr>
              <p:nvPr/>
            </p:nvSpPr>
            <p:spPr bwMode="auto">
              <a:xfrm>
                <a:off x="3541" y="866"/>
                <a:ext cx="93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2. Business reviews design </a:t>
                </a:r>
                <a:endParaRPr lang="en-US" altLang="en-US" smtClean="0">
                  <a:solidFill>
                    <a:srgbClr val="6D6E71"/>
                  </a:solidFill>
                </a:endParaRPr>
              </a:p>
            </p:txBody>
          </p:sp>
          <p:sp>
            <p:nvSpPr>
              <p:cNvPr id="56" name="Rectangle 33"/>
              <p:cNvSpPr>
                <a:spLocks noChangeArrowheads="1"/>
              </p:cNvSpPr>
              <p:nvPr/>
            </p:nvSpPr>
            <p:spPr bwMode="auto">
              <a:xfrm>
                <a:off x="3785" y="965"/>
                <a:ext cx="417"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wireframes</a:t>
                </a:r>
                <a:endParaRPr lang="en-US" altLang="en-US" smtClean="0">
                  <a:solidFill>
                    <a:srgbClr val="6D6E71"/>
                  </a:solidFill>
                </a:endParaRPr>
              </a:p>
            </p:txBody>
          </p:sp>
          <p:sp>
            <p:nvSpPr>
              <p:cNvPr id="57" name="Rectangle 34"/>
              <p:cNvSpPr>
                <a:spLocks noChangeArrowheads="1"/>
              </p:cNvSpPr>
              <p:nvPr/>
            </p:nvSpPr>
            <p:spPr bwMode="auto">
              <a:xfrm>
                <a:off x="4512" y="669"/>
                <a:ext cx="93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1. Dev accepts and sign off </a:t>
                </a:r>
                <a:endParaRPr lang="en-US" altLang="en-US" smtClean="0">
                  <a:solidFill>
                    <a:srgbClr val="6D6E71"/>
                  </a:solidFill>
                </a:endParaRPr>
              </a:p>
            </p:txBody>
          </p:sp>
          <p:sp>
            <p:nvSpPr>
              <p:cNvPr id="58" name="Rectangle 35"/>
              <p:cNvSpPr>
                <a:spLocks noChangeArrowheads="1"/>
              </p:cNvSpPr>
              <p:nvPr/>
            </p:nvSpPr>
            <p:spPr bwMode="auto">
              <a:xfrm>
                <a:off x="4628" y="768"/>
                <a:ext cx="68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groomed user story</a:t>
                </a:r>
                <a:endParaRPr lang="en-US" altLang="en-US" smtClean="0">
                  <a:solidFill>
                    <a:srgbClr val="6D6E71"/>
                  </a:solidFill>
                </a:endParaRPr>
              </a:p>
            </p:txBody>
          </p:sp>
          <p:sp>
            <p:nvSpPr>
              <p:cNvPr id="59" name="Rectangle 36"/>
              <p:cNvSpPr>
                <a:spLocks noChangeArrowheads="1"/>
              </p:cNvSpPr>
              <p:nvPr/>
            </p:nvSpPr>
            <p:spPr bwMode="auto">
              <a:xfrm>
                <a:off x="4613" y="866"/>
                <a:ext cx="717"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2. Business signs off </a:t>
                </a:r>
                <a:endParaRPr lang="en-US" altLang="en-US" smtClean="0">
                  <a:solidFill>
                    <a:srgbClr val="6D6E71"/>
                  </a:solidFill>
                </a:endParaRPr>
              </a:p>
            </p:txBody>
          </p:sp>
          <p:sp>
            <p:nvSpPr>
              <p:cNvPr id="60" name="Rectangle 37"/>
              <p:cNvSpPr>
                <a:spLocks noChangeArrowheads="1"/>
              </p:cNvSpPr>
              <p:nvPr/>
            </p:nvSpPr>
            <p:spPr bwMode="auto">
              <a:xfrm>
                <a:off x="4750" y="965"/>
                <a:ext cx="417"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wireframes</a:t>
                </a:r>
                <a:endParaRPr lang="en-US" altLang="en-US" smtClean="0">
                  <a:solidFill>
                    <a:srgbClr val="6D6E71"/>
                  </a:solidFill>
                </a:endParaRPr>
              </a:p>
            </p:txBody>
          </p:sp>
          <p:sp>
            <p:nvSpPr>
              <p:cNvPr id="61" name="Rectangle 38"/>
              <p:cNvSpPr>
                <a:spLocks noChangeArrowheads="1"/>
              </p:cNvSpPr>
              <p:nvPr/>
            </p:nvSpPr>
            <p:spPr bwMode="auto">
              <a:xfrm>
                <a:off x="5421" y="719"/>
                <a:ext cx="991"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1. Groomed user story in Jira</a:t>
                </a:r>
                <a:endParaRPr lang="en-US" altLang="en-US" smtClean="0">
                  <a:solidFill>
                    <a:srgbClr val="6D6E71"/>
                  </a:solidFill>
                </a:endParaRPr>
              </a:p>
            </p:txBody>
          </p:sp>
          <p:sp>
            <p:nvSpPr>
              <p:cNvPr id="62" name="Rectangle 39"/>
              <p:cNvSpPr>
                <a:spLocks noChangeArrowheads="1"/>
              </p:cNvSpPr>
              <p:nvPr/>
            </p:nvSpPr>
            <p:spPr bwMode="auto">
              <a:xfrm>
                <a:off x="5472" y="817"/>
                <a:ext cx="87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2. Signed off Wireframes </a:t>
                </a:r>
                <a:endParaRPr lang="en-US" altLang="en-US" smtClean="0">
                  <a:solidFill>
                    <a:srgbClr val="6D6E71"/>
                  </a:solidFill>
                </a:endParaRPr>
              </a:p>
            </p:txBody>
          </p:sp>
          <p:sp>
            <p:nvSpPr>
              <p:cNvPr id="63" name="Rectangle 40"/>
              <p:cNvSpPr>
                <a:spLocks noChangeArrowheads="1"/>
              </p:cNvSpPr>
              <p:nvPr/>
            </p:nvSpPr>
            <p:spPr bwMode="auto">
              <a:xfrm>
                <a:off x="5777" y="916"/>
                <a:ext cx="22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ready</a:t>
                </a:r>
                <a:endParaRPr lang="en-US" altLang="en-US" smtClean="0">
                  <a:solidFill>
                    <a:srgbClr val="6D6E71"/>
                  </a:solidFill>
                </a:endParaRPr>
              </a:p>
            </p:txBody>
          </p:sp>
          <p:sp>
            <p:nvSpPr>
              <p:cNvPr id="64" name="Rectangle 41"/>
              <p:cNvSpPr>
                <a:spLocks noChangeArrowheads="1"/>
              </p:cNvSpPr>
              <p:nvPr/>
            </p:nvSpPr>
            <p:spPr bwMode="auto">
              <a:xfrm>
                <a:off x="6524" y="817"/>
                <a:ext cx="38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Vz, Infosys</a:t>
                </a:r>
                <a:endParaRPr lang="en-US" altLang="en-US" smtClean="0">
                  <a:solidFill>
                    <a:srgbClr val="6D6E71"/>
                  </a:solidFill>
                </a:endParaRPr>
              </a:p>
            </p:txBody>
          </p:sp>
          <p:sp>
            <p:nvSpPr>
              <p:cNvPr id="65" name="Rectangle 42"/>
              <p:cNvSpPr>
                <a:spLocks noChangeArrowheads="1"/>
              </p:cNvSpPr>
              <p:nvPr/>
            </p:nvSpPr>
            <p:spPr bwMode="auto">
              <a:xfrm>
                <a:off x="567" y="1261"/>
                <a:ext cx="56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b="1" i="1" smtClean="0">
                    <a:solidFill>
                      <a:srgbClr val="000000"/>
                    </a:solidFill>
                    <a:latin typeface="Calibri" panose="020F0502020204030204" pitchFamily="34" charset="0"/>
                  </a:rPr>
                  <a:t>Sprint Planning</a:t>
                </a:r>
                <a:endParaRPr lang="en-US" altLang="en-US" smtClean="0">
                  <a:solidFill>
                    <a:srgbClr val="6D6E71"/>
                  </a:solidFill>
                </a:endParaRPr>
              </a:p>
            </p:txBody>
          </p:sp>
          <p:sp>
            <p:nvSpPr>
              <p:cNvPr id="66" name="Rectangle 43"/>
              <p:cNvSpPr>
                <a:spLocks noChangeArrowheads="1"/>
              </p:cNvSpPr>
              <p:nvPr/>
            </p:nvSpPr>
            <p:spPr bwMode="auto">
              <a:xfrm>
                <a:off x="1447" y="1113"/>
                <a:ext cx="808"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1. Groomed User story </a:t>
                </a:r>
                <a:endParaRPr lang="en-US" altLang="en-US" smtClean="0">
                  <a:solidFill>
                    <a:srgbClr val="6D6E71"/>
                  </a:solidFill>
                </a:endParaRPr>
              </a:p>
            </p:txBody>
          </p:sp>
          <p:sp>
            <p:nvSpPr>
              <p:cNvPr id="67" name="Rectangle 44"/>
              <p:cNvSpPr>
                <a:spLocks noChangeArrowheads="1"/>
              </p:cNvSpPr>
              <p:nvPr/>
            </p:nvSpPr>
            <p:spPr bwMode="auto">
              <a:xfrm>
                <a:off x="1716" y="1212"/>
                <a:ext cx="22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ready</a:t>
                </a:r>
                <a:endParaRPr lang="en-US" altLang="en-US" smtClean="0">
                  <a:solidFill>
                    <a:srgbClr val="6D6E71"/>
                  </a:solidFill>
                </a:endParaRPr>
              </a:p>
            </p:txBody>
          </p:sp>
          <p:sp>
            <p:nvSpPr>
              <p:cNvPr id="68" name="Rectangle 45"/>
              <p:cNvSpPr>
                <a:spLocks noChangeArrowheads="1"/>
              </p:cNvSpPr>
              <p:nvPr/>
            </p:nvSpPr>
            <p:spPr bwMode="auto">
              <a:xfrm>
                <a:off x="1406" y="1310"/>
                <a:ext cx="87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2. Signed off Wireframes </a:t>
                </a:r>
                <a:endParaRPr lang="en-US" altLang="en-US" smtClean="0">
                  <a:solidFill>
                    <a:srgbClr val="6D6E71"/>
                  </a:solidFill>
                </a:endParaRPr>
              </a:p>
            </p:txBody>
          </p:sp>
          <p:sp>
            <p:nvSpPr>
              <p:cNvPr id="69" name="Rectangle 46"/>
              <p:cNvSpPr>
                <a:spLocks noChangeArrowheads="1"/>
              </p:cNvSpPr>
              <p:nvPr/>
            </p:nvSpPr>
            <p:spPr bwMode="auto">
              <a:xfrm>
                <a:off x="1716" y="1409"/>
                <a:ext cx="22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ready</a:t>
                </a:r>
                <a:endParaRPr lang="en-US" altLang="en-US" smtClean="0">
                  <a:solidFill>
                    <a:srgbClr val="6D6E71"/>
                  </a:solidFill>
                </a:endParaRPr>
              </a:p>
            </p:txBody>
          </p:sp>
          <p:sp>
            <p:nvSpPr>
              <p:cNvPr id="70" name="Rectangle 47"/>
              <p:cNvSpPr>
                <a:spLocks noChangeArrowheads="1"/>
              </p:cNvSpPr>
              <p:nvPr/>
            </p:nvSpPr>
            <p:spPr bwMode="auto">
              <a:xfrm>
                <a:off x="2255" y="1162"/>
                <a:ext cx="130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Assign Dev resources. Create task and </a:t>
                </a:r>
                <a:endParaRPr lang="en-US" altLang="en-US" smtClean="0">
                  <a:solidFill>
                    <a:srgbClr val="6D6E71"/>
                  </a:solidFill>
                </a:endParaRPr>
              </a:p>
            </p:txBody>
          </p:sp>
          <p:sp>
            <p:nvSpPr>
              <p:cNvPr id="71" name="Rectangle 48"/>
              <p:cNvSpPr>
                <a:spLocks noChangeArrowheads="1"/>
              </p:cNvSpPr>
              <p:nvPr/>
            </p:nvSpPr>
            <p:spPr bwMode="auto">
              <a:xfrm>
                <a:off x="2280" y="1261"/>
                <a:ext cx="125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subtask and schedule user stories to </a:t>
                </a:r>
                <a:endParaRPr lang="en-US" altLang="en-US" smtClean="0">
                  <a:solidFill>
                    <a:srgbClr val="6D6E71"/>
                  </a:solidFill>
                </a:endParaRPr>
              </a:p>
            </p:txBody>
          </p:sp>
          <p:sp>
            <p:nvSpPr>
              <p:cNvPr id="72" name="Rectangle 49"/>
              <p:cNvSpPr>
                <a:spLocks noChangeArrowheads="1"/>
              </p:cNvSpPr>
              <p:nvPr/>
            </p:nvSpPr>
            <p:spPr bwMode="auto">
              <a:xfrm>
                <a:off x="2763" y="1359"/>
                <a:ext cx="23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sprint</a:t>
                </a:r>
                <a:endParaRPr lang="en-US" altLang="en-US" smtClean="0">
                  <a:solidFill>
                    <a:srgbClr val="6D6E71"/>
                  </a:solidFill>
                </a:endParaRPr>
              </a:p>
            </p:txBody>
          </p:sp>
          <p:sp>
            <p:nvSpPr>
              <p:cNvPr id="73" name="Rectangle 50"/>
              <p:cNvSpPr>
                <a:spLocks noChangeArrowheads="1"/>
              </p:cNvSpPr>
              <p:nvPr/>
            </p:nvSpPr>
            <p:spPr bwMode="auto">
              <a:xfrm>
                <a:off x="3571" y="1064"/>
                <a:ext cx="87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1. Business agrees to the </a:t>
                </a:r>
                <a:endParaRPr lang="en-US" altLang="en-US" smtClean="0">
                  <a:solidFill>
                    <a:srgbClr val="6D6E71"/>
                  </a:solidFill>
                </a:endParaRPr>
              </a:p>
            </p:txBody>
          </p:sp>
          <p:sp>
            <p:nvSpPr>
              <p:cNvPr id="74" name="Rectangle 51"/>
              <p:cNvSpPr>
                <a:spLocks noChangeArrowheads="1"/>
              </p:cNvSpPr>
              <p:nvPr/>
            </p:nvSpPr>
            <p:spPr bwMode="auto">
              <a:xfrm>
                <a:off x="3658" y="1162"/>
                <a:ext cx="68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sprint timeline and </a:t>
                </a:r>
                <a:endParaRPr lang="en-US" altLang="en-US" smtClean="0">
                  <a:solidFill>
                    <a:srgbClr val="6D6E71"/>
                  </a:solidFill>
                </a:endParaRPr>
              </a:p>
            </p:txBody>
          </p:sp>
          <p:sp>
            <p:nvSpPr>
              <p:cNvPr id="75" name="Rectangle 52"/>
              <p:cNvSpPr>
                <a:spLocks noChangeArrowheads="1"/>
              </p:cNvSpPr>
              <p:nvPr/>
            </p:nvSpPr>
            <p:spPr bwMode="auto">
              <a:xfrm>
                <a:off x="3785" y="1261"/>
                <a:ext cx="407"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deliverable</a:t>
                </a:r>
                <a:endParaRPr lang="en-US" altLang="en-US" smtClean="0">
                  <a:solidFill>
                    <a:srgbClr val="6D6E71"/>
                  </a:solidFill>
                </a:endParaRPr>
              </a:p>
            </p:txBody>
          </p:sp>
          <p:sp>
            <p:nvSpPr>
              <p:cNvPr id="76" name="Rectangle 53"/>
              <p:cNvSpPr>
                <a:spLocks noChangeArrowheads="1"/>
              </p:cNvSpPr>
              <p:nvPr/>
            </p:nvSpPr>
            <p:spPr bwMode="auto">
              <a:xfrm>
                <a:off x="3495" y="1359"/>
                <a:ext cx="103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2. All CSS specifications ready </a:t>
                </a:r>
                <a:endParaRPr lang="en-US" altLang="en-US" smtClean="0">
                  <a:solidFill>
                    <a:srgbClr val="6D6E71"/>
                  </a:solidFill>
                </a:endParaRPr>
              </a:p>
            </p:txBody>
          </p:sp>
          <p:sp>
            <p:nvSpPr>
              <p:cNvPr id="77" name="Rectangle 54"/>
              <p:cNvSpPr>
                <a:spLocks noChangeArrowheads="1"/>
              </p:cNvSpPr>
              <p:nvPr/>
            </p:nvSpPr>
            <p:spPr bwMode="auto">
              <a:xfrm>
                <a:off x="3658" y="1458"/>
                <a:ext cx="68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for UI development</a:t>
                </a:r>
                <a:endParaRPr lang="en-US" altLang="en-US" smtClean="0">
                  <a:solidFill>
                    <a:srgbClr val="6D6E71"/>
                  </a:solidFill>
                </a:endParaRPr>
              </a:p>
            </p:txBody>
          </p:sp>
          <p:sp>
            <p:nvSpPr>
              <p:cNvPr id="78" name="Rectangle 55"/>
              <p:cNvSpPr>
                <a:spLocks noChangeArrowheads="1"/>
              </p:cNvSpPr>
              <p:nvPr/>
            </p:nvSpPr>
            <p:spPr bwMode="auto">
              <a:xfrm>
                <a:off x="4481" y="1212"/>
                <a:ext cx="100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Dev Tasks/ sub tasks created </a:t>
                </a:r>
                <a:endParaRPr lang="en-US" altLang="en-US" smtClean="0">
                  <a:solidFill>
                    <a:srgbClr val="6D6E71"/>
                  </a:solidFill>
                </a:endParaRPr>
              </a:p>
            </p:txBody>
          </p:sp>
          <p:sp>
            <p:nvSpPr>
              <p:cNvPr id="79" name="Rectangle 56"/>
              <p:cNvSpPr>
                <a:spLocks noChangeArrowheads="1"/>
              </p:cNvSpPr>
              <p:nvPr/>
            </p:nvSpPr>
            <p:spPr bwMode="auto">
              <a:xfrm>
                <a:off x="4491" y="1310"/>
                <a:ext cx="981"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and due date updated in Jira</a:t>
                </a:r>
                <a:endParaRPr lang="en-US" altLang="en-US" smtClean="0">
                  <a:solidFill>
                    <a:srgbClr val="6D6E71"/>
                  </a:solidFill>
                </a:endParaRPr>
              </a:p>
            </p:txBody>
          </p:sp>
          <p:sp>
            <p:nvSpPr>
              <p:cNvPr id="80" name="Rectangle 57"/>
              <p:cNvSpPr>
                <a:spLocks noChangeArrowheads="1"/>
              </p:cNvSpPr>
              <p:nvPr/>
            </p:nvSpPr>
            <p:spPr bwMode="auto">
              <a:xfrm>
                <a:off x="5467" y="1064"/>
                <a:ext cx="90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1. Dev tasks and Subtasks </a:t>
                </a:r>
                <a:endParaRPr lang="en-US" altLang="en-US" smtClean="0">
                  <a:solidFill>
                    <a:srgbClr val="6D6E71"/>
                  </a:solidFill>
                </a:endParaRPr>
              </a:p>
            </p:txBody>
          </p:sp>
          <p:sp>
            <p:nvSpPr>
              <p:cNvPr id="81" name="Rectangle 58"/>
              <p:cNvSpPr>
                <a:spLocks noChangeArrowheads="1"/>
              </p:cNvSpPr>
              <p:nvPr/>
            </p:nvSpPr>
            <p:spPr bwMode="auto">
              <a:xfrm>
                <a:off x="5559" y="1162"/>
                <a:ext cx="68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ready for execution</a:t>
                </a:r>
                <a:endParaRPr lang="en-US" altLang="en-US" smtClean="0">
                  <a:solidFill>
                    <a:srgbClr val="6D6E71"/>
                  </a:solidFill>
                </a:endParaRPr>
              </a:p>
            </p:txBody>
          </p:sp>
          <p:sp>
            <p:nvSpPr>
              <p:cNvPr id="82" name="Rectangle 59"/>
              <p:cNvSpPr>
                <a:spLocks noChangeArrowheads="1"/>
              </p:cNvSpPr>
              <p:nvPr/>
            </p:nvSpPr>
            <p:spPr bwMode="auto">
              <a:xfrm>
                <a:off x="5482" y="1261"/>
                <a:ext cx="85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2. Approved wireframes </a:t>
                </a:r>
                <a:endParaRPr lang="en-US" altLang="en-US" smtClean="0">
                  <a:solidFill>
                    <a:srgbClr val="6D6E71"/>
                  </a:solidFill>
                </a:endParaRPr>
              </a:p>
            </p:txBody>
          </p:sp>
          <p:sp>
            <p:nvSpPr>
              <p:cNvPr id="83" name="Rectangle 60"/>
              <p:cNvSpPr>
                <a:spLocks noChangeArrowheads="1"/>
              </p:cNvSpPr>
              <p:nvPr/>
            </p:nvSpPr>
            <p:spPr bwMode="auto">
              <a:xfrm>
                <a:off x="5452" y="1359"/>
                <a:ext cx="92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attached to user stories in </a:t>
                </a:r>
                <a:endParaRPr lang="en-US" altLang="en-US" smtClean="0">
                  <a:solidFill>
                    <a:srgbClr val="6D6E71"/>
                  </a:solidFill>
                </a:endParaRPr>
              </a:p>
            </p:txBody>
          </p:sp>
          <p:sp>
            <p:nvSpPr>
              <p:cNvPr id="84" name="Rectangle 61"/>
              <p:cNvSpPr>
                <a:spLocks noChangeArrowheads="1"/>
              </p:cNvSpPr>
              <p:nvPr/>
            </p:nvSpPr>
            <p:spPr bwMode="auto">
              <a:xfrm>
                <a:off x="5813" y="1458"/>
                <a:ext cx="153"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Jira</a:t>
                </a:r>
                <a:endParaRPr lang="en-US" altLang="en-US" smtClean="0">
                  <a:solidFill>
                    <a:srgbClr val="6D6E71"/>
                  </a:solidFill>
                </a:endParaRPr>
              </a:p>
            </p:txBody>
          </p:sp>
          <p:sp>
            <p:nvSpPr>
              <p:cNvPr id="85" name="Rectangle 62"/>
              <p:cNvSpPr>
                <a:spLocks noChangeArrowheads="1"/>
              </p:cNvSpPr>
              <p:nvPr/>
            </p:nvSpPr>
            <p:spPr bwMode="auto">
              <a:xfrm>
                <a:off x="6524" y="1261"/>
                <a:ext cx="38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Vz, Infosys</a:t>
                </a:r>
                <a:endParaRPr lang="en-US" altLang="en-US" smtClean="0">
                  <a:solidFill>
                    <a:srgbClr val="6D6E71"/>
                  </a:solidFill>
                </a:endParaRPr>
              </a:p>
            </p:txBody>
          </p:sp>
          <p:sp>
            <p:nvSpPr>
              <p:cNvPr id="86" name="Rectangle 63"/>
              <p:cNvSpPr>
                <a:spLocks noChangeArrowheads="1"/>
              </p:cNvSpPr>
              <p:nvPr/>
            </p:nvSpPr>
            <p:spPr bwMode="auto">
              <a:xfrm>
                <a:off x="567" y="1803"/>
                <a:ext cx="59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b="1" i="1" smtClean="0">
                    <a:solidFill>
                      <a:srgbClr val="000000"/>
                    </a:solidFill>
                    <a:latin typeface="Calibri" panose="020F0502020204030204" pitchFamily="34" charset="0"/>
                  </a:rPr>
                  <a:t>Sprint Execution</a:t>
                </a:r>
                <a:endParaRPr lang="en-US" altLang="en-US" smtClean="0">
                  <a:solidFill>
                    <a:srgbClr val="6D6E71"/>
                  </a:solidFill>
                </a:endParaRPr>
              </a:p>
            </p:txBody>
          </p:sp>
          <p:sp>
            <p:nvSpPr>
              <p:cNvPr id="87" name="Rectangle 64"/>
              <p:cNvSpPr>
                <a:spLocks noChangeArrowheads="1"/>
              </p:cNvSpPr>
              <p:nvPr/>
            </p:nvSpPr>
            <p:spPr bwMode="auto">
              <a:xfrm>
                <a:off x="1406" y="1606"/>
                <a:ext cx="90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1. Dev tasks and Subtasks </a:t>
                </a:r>
                <a:endParaRPr lang="en-US" altLang="en-US" smtClean="0">
                  <a:solidFill>
                    <a:srgbClr val="6D6E71"/>
                  </a:solidFill>
                </a:endParaRPr>
              </a:p>
            </p:txBody>
          </p:sp>
          <p:sp>
            <p:nvSpPr>
              <p:cNvPr id="88" name="Rectangle 65"/>
              <p:cNvSpPr>
                <a:spLocks noChangeArrowheads="1"/>
              </p:cNvSpPr>
              <p:nvPr/>
            </p:nvSpPr>
            <p:spPr bwMode="auto">
              <a:xfrm>
                <a:off x="1497" y="1705"/>
                <a:ext cx="68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ready for execution</a:t>
                </a:r>
                <a:endParaRPr lang="en-US" altLang="en-US" smtClean="0">
                  <a:solidFill>
                    <a:srgbClr val="6D6E71"/>
                  </a:solidFill>
                </a:endParaRPr>
              </a:p>
            </p:txBody>
          </p:sp>
          <p:sp>
            <p:nvSpPr>
              <p:cNvPr id="89" name="Rectangle 66"/>
              <p:cNvSpPr>
                <a:spLocks noChangeArrowheads="1"/>
              </p:cNvSpPr>
              <p:nvPr/>
            </p:nvSpPr>
            <p:spPr bwMode="auto">
              <a:xfrm>
                <a:off x="1421" y="1803"/>
                <a:ext cx="85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2. Approved wireframes </a:t>
                </a:r>
                <a:endParaRPr lang="en-US" altLang="en-US" smtClean="0">
                  <a:solidFill>
                    <a:srgbClr val="6D6E71"/>
                  </a:solidFill>
                </a:endParaRPr>
              </a:p>
            </p:txBody>
          </p:sp>
          <p:sp>
            <p:nvSpPr>
              <p:cNvPr id="90" name="Rectangle 67"/>
              <p:cNvSpPr>
                <a:spLocks noChangeArrowheads="1"/>
              </p:cNvSpPr>
              <p:nvPr/>
            </p:nvSpPr>
            <p:spPr bwMode="auto">
              <a:xfrm>
                <a:off x="1391" y="1902"/>
                <a:ext cx="92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attached to user stories in </a:t>
                </a:r>
                <a:endParaRPr lang="en-US" altLang="en-US" smtClean="0">
                  <a:solidFill>
                    <a:srgbClr val="6D6E71"/>
                  </a:solidFill>
                </a:endParaRPr>
              </a:p>
            </p:txBody>
          </p:sp>
          <p:sp>
            <p:nvSpPr>
              <p:cNvPr id="91" name="Rectangle 68"/>
              <p:cNvSpPr>
                <a:spLocks noChangeArrowheads="1"/>
              </p:cNvSpPr>
              <p:nvPr/>
            </p:nvSpPr>
            <p:spPr bwMode="auto">
              <a:xfrm>
                <a:off x="1752" y="2000"/>
                <a:ext cx="153"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Jira</a:t>
                </a:r>
                <a:endParaRPr lang="en-US" altLang="en-US" smtClean="0">
                  <a:solidFill>
                    <a:srgbClr val="6D6E71"/>
                  </a:solidFill>
                </a:endParaRPr>
              </a:p>
            </p:txBody>
          </p:sp>
          <p:sp>
            <p:nvSpPr>
              <p:cNvPr id="92" name="Rectangle 69"/>
              <p:cNvSpPr>
                <a:spLocks noChangeArrowheads="1"/>
              </p:cNvSpPr>
              <p:nvPr/>
            </p:nvSpPr>
            <p:spPr bwMode="auto">
              <a:xfrm>
                <a:off x="2250" y="1606"/>
                <a:ext cx="130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1. Develop and commit code to Git lab</a:t>
                </a:r>
                <a:endParaRPr lang="en-US" altLang="en-US" smtClean="0">
                  <a:solidFill>
                    <a:srgbClr val="6D6E71"/>
                  </a:solidFill>
                </a:endParaRPr>
              </a:p>
            </p:txBody>
          </p:sp>
          <p:sp>
            <p:nvSpPr>
              <p:cNvPr id="93" name="Rectangle 70"/>
              <p:cNvSpPr>
                <a:spLocks noChangeArrowheads="1"/>
              </p:cNvSpPr>
              <p:nvPr/>
            </p:nvSpPr>
            <p:spPr bwMode="auto">
              <a:xfrm>
                <a:off x="2250" y="1705"/>
                <a:ext cx="113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2. Any configuration/DB changes </a:t>
                </a:r>
                <a:endParaRPr lang="en-US" altLang="en-US" smtClean="0">
                  <a:solidFill>
                    <a:srgbClr val="6D6E71"/>
                  </a:solidFill>
                </a:endParaRPr>
              </a:p>
            </p:txBody>
          </p:sp>
          <p:sp>
            <p:nvSpPr>
              <p:cNvPr id="94" name="Rectangle 71"/>
              <p:cNvSpPr>
                <a:spLocks noChangeArrowheads="1"/>
              </p:cNvSpPr>
              <p:nvPr/>
            </p:nvSpPr>
            <p:spPr bwMode="auto">
              <a:xfrm>
                <a:off x="2250" y="1803"/>
                <a:ext cx="823"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required are completed</a:t>
                </a:r>
                <a:endParaRPr lang="en-US" altLang="en-US" smtClean="0">
                  <a:solidFill>
                    <a:srgbClr val="6D6E71"/>
                  </a:solidFill>
                </a:endParaRPr>
              </a:p>
            </p:txBody>
          </p:sp>
          <p:sp>
            <p:nvSpPr>
              <p:cNvPr id="95" name="Rectangle 72"/>
              <p:cNvSpPr>
                <a:spLocks noChangeArrowheads="1"/>
              </p:cNvSpPr>
              <p:nvPr/>
            </p:nvSpPr>
            <p:spPr bwMode="auto">
              <a:xfrm>
                <a:off x="2250" y="1902"/>
                <a:ext cx="131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3. Daily effort logged in Jira and status </a:t>
                </a:r>
                <a:endParaRPr lang="en-US" altLang="en-US" smtClean="0">
                  <a:solidFill>
                    <a:srgbClr val="6D6E71"/>
                  </a:solidFill>
                </a:endParaRPr>
              </a:p>
            </p:txBody>
          </p:sp>
          <p:sp>
            <p:nvSpPr>
              <p:cNvPr id="96" name="Rectangle 73"/>
              <p:cNvSpPr>
                <a:spLocks noChangeArrowheads="1"/>
              </p:cNvSpPr>
              <p:nvPr/>
            </p:nvSpPr>
            <p:spPr bwMode="auto">
              <a:xfrm>
                <a:off x="2250" y="2000"/>
                <a:ext cx="57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update progress</a:t>
                </a:r>
                <a:endParaRPr lang="en-US" altLang="en-US" smtClean="0">
                  <a:solidFill>
                    <a:srgbClr val="6D6E71"/>
                  </a:solidFill>
                </a:endParaRPr>
              </a:p>
            </p:txBody>
          </p:sp>
          <p:sp>
            <p:nvSpPr>
              <p:cNvPr id="97" name="Rectangle 74"/>
              <p:cNvSpPr>
                <a:spLocks noChangeArrowheads="1"/>
              </p:cNvSpPr>
              <p:nvPr/>
            </p:nvSpPr>
            <p:spPr bwMode="auto">
              <a:xfrm>
                <a:off x="3485" y="1655"/>
                <a:ext cx="86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1. Code Review and Unit </a:t>
                </a:r>
                <a:endParaRPr lang="en-US" altLang="en-US" smtClean="0">
                  <a:solidFill>
                    <a:srgbClr val="6D6E71"/>
                  </a:solidFill>
                </a:endParaRPr>
              </a:p>
            </p:txBody>
          </p:sp>
          <p:sp>
            <p:nvSpPr>
              <p:cNvPr id="98" name="Rectangle 75"/>
              <p:cNvSpPr>
                <a:spLocks noChangeArrowheads="1"/>
              </p:cNvSpPr>
              <p:nvPr/>
            </p:nvSpPr>
            <p:spPr bwMode="auto">
              <a:xfrm>
                <a:off x="3485" y="1754"/>
                <a:ext cx="64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testing completed</a:t>
                </a:r>
                <a:endParaRPr lang="en-US" altLang="en-US" smtClean="0">
                  <a:solidFill>
                    <a:srgbClr val="6D6E71"/>
                  </a:solidFill>
                </a:endParaRPr>
              </a:p>
            </p:txBody>
          </p:sp>
          <p:sp>
            <p:nvSpPr>
              <p:cNvPr id="99" name="Rectangle 76"/>
              <p:cNvSpPr>
                <a:spLocks noChangeArrowheads="1"/>
              </p:cNvSpPr>
              <p:nvPr/>
            </p:nvSpPr>
            <p:spPr bwMode="auto">
              <a:xfrm>
                <a:off x="3485" y="1852"/>
                <a:ext cx="104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2. DTP to review progress and </a:t>
                </a:r>
                <a:endParaRPr lang="en-US" altLang="en-US" smtClean="0">
                  <a:solidFill>
                    <a:srgbClr val="6D6E71"/>
                  </a:solidFill>
                </a:endParaRPr>
              </a:p>
            </p:txBody>
          </p:sp>
          <p:sp>
            <p:nvSpPr>
              <p:cNvPr id="100" name="Rectangle 77"/>
              <p:cNvSpPr>
                <a:spLocks noChangeArrowheads="1"/>
              </p:cNvSpPr>
              <p:nvPr/>
            </p:nvSpPr>
            <p:spPr bwMode="auto">
              <a:xfrm>
                <a:off x="3485" y="1951"/>
                <a:ext cx="30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huddles</a:t>
                </a:r>
                <a:endParaRPr lang="en-US" altLang="en-US" smtClean="0">
                  <a:solidFill>
                    <a:srgbClr val="6D6E71"/>
                  </a:solidFill>
                </a:endParaRPr>
              </a:p>
            </p:txBody>
          </p:sp>
          <p:sp>
            <p:nvSpPr>
              <p:cNvPr id="101" name="Rectangle 78"/>
              <p:cNvSpPr>
                <a:spLocks noChangeArrowheads="1"/>
              </p:cNvSpPr>
              <p:nvPr/>
            </p:nvSpPr>
            <p:spPr bwMode="auto">
              <a:xfrm>
                <a:off x="4471" y="1803"/>
                <a:ext cx="100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Tasks/sub tasks are QA ready</a:t>
                </a:r>
                <a:endParaRPr lang="en-US" altLang="en-US" smtClean="0">
                  <a:solidFill>
                    <a:srgbClr val="6D6E71"/>
                  </a:solidFill>
                </a:endParaRPr>
              </a:p>
            </p:txBody>
          </p:sp>
          <p:sp>
            <p:nvSpPr>
              <p:cNvPr id="102" name="Rectangle 79"/>
              <p:cNvSpPr>
                <a:spLocks noChangeArrowheads="1"/>
              </p:cNvSpPr>
              <p:nvPr/>
            </p:nvSpPr>
            <p:spPr bwMode="auto">
              <a:xfrm>
                <a:off x="5421" y="1803"/>
                <a:ext cx="87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Tasks/sub tasks QA ready</a:t>
                </a:r>
                <a:endParaRPr lang="en-US" altLang="en-US" smtClean="0">
                  <a:solidFill>
                    <a:srgbClr val="6D6E71"/>
                  </a:solidFill>
                </a:endParaRPr>
              </a:p>
            </p:txBody>
          </p:sp>
          <p:sp>
            <p:nvSpPr>
              <p:cNvPr id="103" name="Rectangle 80"/>
              <p:cNvSpPr>
                <a:spLocks noChangeArrowheads="1"/>
              </p:cNvSpPr>
              <p:nvPr/>
            </p:nvSpPr>
            <p:spPr bwMode="auto">
              <a:xfrm>
                <a:off x="6489" y="1803"/>
                <a:ext cx="463"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Infosys team</a:t>
                </a:r>
                <a:endParaRPr lang="en-US" altLang="en-US" smtClean="0">
                  <a:solidFill>
                    <a:srgbClr val="6D6E71"/>
                  </a:solidFill>
                </a:endParaRPr>
              </a:p>
            </p:txBody>
          </p:sp>
          <p:sp>
            <p:nvSpPr>
              <p:cNvPr id="104" name="Rectangle 81"/>
              <p:cNvSpPr>
                <a:spLocks noChangeArrowheads="1"/>
              </p:cNvSpPr>
              <p:nvPr/>
            </p:nvSpPr>
            <p:spPr bwMode="auto">
              <a:xfrm>
                <a:off x="567" y="2296"/>
                <a:ext cx="778"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b="1" i="1" smtClean="0">
                    <a:solidFill>
                      <a:srgbClr val="000000"/>
                    </a:solidFill>
                    <a:latin typeface="Calibri" panose="020F0502020204030204" pitchFamily="34" charset="0"/>
                  </a:rPr>
                  <a:t>Sprint Review / Demo</a:t>
                </a:r>
                <a:endParaRPr lang="en-US" altLang="en-US" smtClean="0">
                  <a:solidFill>
                    <a:srgbClr val="6D6E71"/>
                  </a:solidFill>
                </a:endParaRPr>
              </a:p>
            </p:txBody>
          </p:sp>
          <p:sp>
            <p:nvSpPr>
              <p:cNvPr id="105" name="Rectangle 82"/>
              <p:cNvSpPr>
                <a:spLocks noChangeArrowheads="1"/>
              </p:cNvSpPr>
              <p:nvPr/>
            </p:nvSpPr>
            <p:spPr bwMode="auto">
              <a:xfrm>
                <a:off x="1386" y="2148"/>
                <a:ext cx="773"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1. Tasks/sub tasks QA </a:t>
                </a:r>
                <a:endParaRPr lang="en-US" altLang="en-US" smtClean="0">
                  <a:solidFill>
                    <a:srgbClr val="6D6E71"/>
                  </a:solidFill>
                </a:endParaRPr>
              </a:p>
            </p:txBody>
          </p:sp>
          <p:sp>
            <p:nvSpPr>
              <p:cNvPr id="106" name="Rectangle 83"/>
              <p:cNvSpPr>
                <a:spLocks noChangeArrowheads="1"/>
              </p:cNvSpPr>
              <p:nvPr/>
            </p:nvSpPr>
            <p:spPr bwMode="auto">
              <a:xfrm>
                <a:off x="1386" y="2247"/>
                <a:ext cx="26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ready. </a:t>
                </a:r>
                <a:endParaRPr lang="en-US" altLang="en-US" smtClean="0">
                  <a:solidFill>
                    <a:srgbClr val="6D6E71"/>
                  </a:solidFill>
                </a:endParaRPr>
              </a:p>
            </p:txBody>
          </p:sp>
          <p:sp>
            <p:nvSpPr>
              <p:cNvPr id="107" name="Rectangle 84"/>
              <p:cNvSpPr>
                <a:spLocks noChangeArrowheads="1"/>
              </p:cNvSpPr>
              <p:nvPr/>
            </p:nvSpPr>
            <p:spPr bwMode="auto">
              <a:xfrm>
                <a:off x="1386" y="2345"/>
                <a:ext cx="757"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2. High level scenario </a:t>
                </a:r>
                <a:endParaRPr lang="en-US" altLang="en-US" smtClean="0">
                  <a:solidFill>
                    <a:srgbClr val="6D6E71"/>
                  </a:solidFill>
                </a:endParaRPr>
              </a:p>
            </p:txBody>
          </p:sp>
          <p:sp>
            <p:nvSpPr>
              <p:cNvPr id="108" name="Rectangle 85"/>
              <p:cNvSpPr>
                <a:spLocks noChangeArrowheads="1"/>
              </p:cNvSpPr>
              <p:nvPr/>
            </p:nvSpPr>
            <p:spPr bwMode="auto">
              <a:xfrm>
                <a:off x="1386" y="2444"/>
                <a:ext cx="34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validated</a:t>
                </a:r>
                <a:endParaRPr lang="en-US" altLang="en-US" smtClean="0">
                  <a:solidFill>
                    <a:srgbClr val="6D6E71"/>
                  </a:solidFill>
                </a:endParaRPr>
              </a:p>
            </p:txBody>
          </p:sp>
          <p:sp>
            <p:nvSpPr>
              <p:cNvPr id="109" name="Rectangle 86"/>
              <p:cNvSpPr>
                <a:spLocks noChangeArrowheads="1"/>
              </p:cNvSpPr>
              <p:nvPr/>
            </p:nvSpPr>
            <p:spPr bwMode="auto">
              <a:xfrm>
                <a:off x="2250" y="2296"/>
                <a:ext cx="130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Demo to VZ VTF and ATF and QA team</a:t>
                </a:r>
                <a:endParaRPr lang="en-US" altLang="en-US" smtClean="0">
                  <a:solidFill>
                    <a:srgbClr val="6D6E71"/>
                  </a:solidFill>
                </a:endParaRPr>
              </a:p>
            </p:txBody>
          </p:sp>
          <p:sp>
            <p:nvSpPr>
              <p:cNvPr id="110" name="Rectangle 87"/>
              <p:cNvSpPr>
                <a:spLocks noChangeArrowheads="1"/>
              </p:cNvSpPr>
              <p:nvPr/>
            </p:nvSpPr>
            <p:spPr bwMode="auto">
              <a:xfrm>
                <a:off x="3485" y="2296"/>
                <a:ext cx="798"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Demo accepted by VTF</a:t>
                </a:r>
                <a:endParaRPr lang="en-US" altLang="en-US" smtClean="0">
                  <a:solidFill>
                    <a:srgbClr val="6D6E71"/>
                  </a:solidFill>
                </a:endParaRPr>
              </a:p>
            </p:txBody>
          </p:sp>
          <p:sp>
            <p:nvSpPr>
              <p:cNvPr id="111" name="Rectangle 88"/>
              <p:cNvSpPr>
                <a:spLocks noChangeArrowheads="1"/>
              </p:cNvSpPr>
              <p:nvPr/>
            </p:nvSpPr>
            <p:spPr bwMode="auto">
              <a:xfrm>
                <a:off x="4471" y="2247"/>
                <a:ext cx="98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Sprint deliverable signed off </a:t>
                </a:r>
                <a:endParaRPr lang="en-US" altLang="en-US" smtClean="0">
                  <a:solidFill>
                    <a:srgbClr val="6D6E71"/>
                  </a:solidFill>
                </a:endParaRPr>
              </a:p>
            </p:txBody>
          </p:sp>
          <p:sp>
            <p:nvSpPr>
              <p:cNvPr id="112" name="Rectangle 89"/>
              <p:cNvSpPr>
                <a:spLocks noChangeArrowheads="1"/>
              </p:cNvSpPr>
              <p:nvPr/>
            </p:nvSpPr>
            <p:spPr bwMode="auto">
              <a:xfrm>
                <a:off x="4471" y="2345"/>
                <a:ext cx="25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by VTF</a:t>
                </a:r>
                <a:endParaRPr lang="en-US" altLang="en-US" smtClean="0">
                  <a:solidFill>
                    <a:srgbClr val="6D6E71"/>
                  </a:solidFill>
                </a:endParaRPr>
              </a:p>
            </p:txBody>
          </p:sp>
          <p:sp>
            <p:nvSpPr>
              <p:cNvPr id="113" name="Rectangle 90"/>
              <p:cNvSpPr>
                <a:spLocks noChangeArrowheads="1"/>
              </p:cNvSpPr>
              <p:nvPr/>
            </p:nvSpPr>
            <p:spPr bwMode="auto">
              <a:xfrm>
                <a:off x="5421" y="2296"/>
                <a:ext cx="86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User stories ready for QA</a:t>
                </a:r>
                <a:endParaRPr lang="en-US" altLang="en-US" smtClean="0">
                  <a:solidFill>
                    <a:srgbClr val="6D6E71"/>
                  </a:solidFill>
                </a:endParaRPr>
              </a:p>
            </p:txBody>
          </p:sp>
          <p:sp>
            <p:nvSpPr>
              <p:cNvPr id="114" name="Rectangle 91"/>
              <p:cNvSpPr>
                <a:spLocks noChangeArrowheads="1"/>
              </p:cNvSpPr>
              <p:nvPr/>
            </p:nvSpPr>
            <p:spPr bwMode="auto">
              <a:xfrm>
                <a:off x="6524" y="2296"/>
                <a:ext cx="38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Vz, Infosys</a:t>
                </a:r>
                <a:endParaRPr lang="en-US" altLang="en-US" smtClean="0">
                  <a:solidFill>
                    <a:srgbClr val="6D6E71"/>
                  </a:solidFill>
                </a:endParaRPr>
              </a:p>
            </p:txBody>
          </p:sp>
          <p:sp>
            <p:nvSpPr>
              <p:cNvPr id="115" name="Rectangle 92"/>
              <p:cNvSpPr>
                <a:spLocks noChangeArrowheads="1"/>
              </p:cNvSpPr>
              <p:nvPr/>
            </p:nvSpPr>
            <p:spPr bwMode="auto">
              <a:xfrm>
                <a:off x="567" y="2592"/>
                <a:ext cx="513"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b="1" i="1" smtClean="0">
                    <a:solidFill>
                      <a:srgbClr val="000000"/>
                    </a:solidFill>
                    <a:latin typeface="Calibri" panose="020F0502020204030204" pitchFamily="34" charset="0"/>
                  </a:rPr>
                  <a:t>Retrospection</a:t>
                </a:r>
                <a:endParaRPr lang="en-US" altLang="en-US" smtClean="0">
                  <a:solidFill>
                    <a:srgbClr val="6D6E71"/>
                  </a:solidFill>
                </a:endParaRPr>
              </a:p>
            </p:txBody>
          </p:sp>
          <p:sp>
            <p:nvSpPr>
              <p:cNvPr id="116" name="Rectangle 93"/>
              <p:cNvSpPr>
                <a:spLocks noChangeArrowheads="1"/>
              </p:cNvSpPr>
              <p:nvPr/>
            </p:nvSpPr>
            <p:spPr bwMode="auto">
              <a:xfrm>
                <a:off x="1386" y="2543"/>
                <a:ext cx="768"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User stories and agile </a:t>
                </a:r>
                <a:endParaRPr lang="en-US" altLang="en-US" smtClean="0">
                  <a:solidFill>
                    <a:srgbClr val="6D6E71"/>
                  </a:solidFill>
                </a:endParaRPr>
              </a:p>
            </p:txBody>
          </p:sp>
          <p:sp>
            <p:nvSpPr>
              <p:cNvPr id="117" name="Rectangle 94"/>
              <p:cNvSpPr>
                <a:spLocks noChangeArrowheads="1"/>
              </p:cNvSpPr>
              <p:nvPr/>
            </p:nvSpPr>
            <p:spPr bwMode="auto">
              <a:xfrm>
                <a:off x="1386" y="2641"/>
                <a:ext cx="83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team available for Retro</a:t>
                </a:r>
                <a:endParaRPr lang="en-US" altLang="en-US" smtClean="0">
                  <a:solidFill>
                    <a:srgbClr val="6D6E71"/>
                  </a:solidFill>
                </a:endParaRPr>
              </a:p>
            </p:txBody>
          </p:sp>
          <p:sp>
            <p:nvSpPr>
              <p:cNvPr id="118" name="Rectangle 95"/>
              <p:cNvSpPr>
                <a:spLocks noChangeArrowheads="1"/>
              </p:cNvSpPr>
              <p:nvPr/>
            </p:nvSpPr>
            <p:spPr bwMode="auto">
              <a:xfrm>
                <a:off x="2250" y="2543"/>
                <a:ext cx="122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Review what went wrong and what </a:t>
                </a:r>
                <a:endParaRPr lang="en-US" altLang="en-US" smtClean="0">
                  <a:solidFill>
                    <a:srgbClr val="6D6E71"/>
                  </a:solidFill>
                </a:endParaRPr>
              </a:p>
            </p:txBody>
          </p:sp>
          <p:sp>
            <p:nvSpPr>
              <p:cNvPr id="119" name="Rectangle 96"/>
              <p:cNvSpPr>
                <a:spLocks noChangeArrowheads="1"/>
              </p:cNvSpPr>
              <p:nvPr/>
            </p:nvSpPr>
            <p:spPr bwMode="auto">
              <a:xfrm>
                <a:off x="2250" y="2641"/>
                <a:ext cx="59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can be improved</a:t>
                </a:r>
                <a:endParaRPr lang="en-US" altLang="en-US" smtClean="0">
                  <a:solidFill>
                    <a:srgbClr val="6D6E71"/>
                  </a:solidFill>
                </a:endParaRPr>
              </a:p>
            </p:txBody>
          </p:sp>
          <p:sp>
            <p:nvSpPr>
              <p:cNvPr id="120" name="Rectangle 97"/>
              <p:cNvSpPr>
                <a:spLocks noChangeArrowheads="1"/>
              </p:cNvSpPr>
              <p:nvPr/>
            </p:nvSpPr>
            <p:spPr bwMode="auto">
              <a:xfrm>
                <a:off x="3485" y="2543"/>
                <a:ext cx="100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Team agrees to action items  </a:t>
                </a:r>
                <a:endParaRPr lang="en-US" altLang="en-US" smtClean="0">
                  <a:solidFill>
                    <a:srgbClr val="6D6E71"/>
                  </a:solidFill>
                </a:endParaRPr>
              </a:p>
            </p:txBody>
          </p:sp>
          <p:sp>
            <p:nvSpPr>
              <p:cNvPr id="121" name="Rectangle 98"/>
              <p:cNvSpPr>
                <a:spLocks noChangeArrowheads="1"/>
              </p:cNvSpPr>
              <p:nvPr/>
            </p:nvSpPr>
            <p:spPr bwMode="auto">
              <a:xfrm>
                <a:off x="3485" y="2641"/>
                <a:ext cx="32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on Retro</a:t>
                </a:r>
                <a:endParaRPr lang="en-US" altLang="en-US" smtClean="0">
                  <a:solidFill>
                    <a:srgbClr val="6D6E71"/>
                  </a:solidFill>
                </a:endParaRPr>
              </a:p>
            </p:txBody>
          </p:sp>
          <p:sp>
            <p:nvSpPr>
              <p:cNvPr id="122" name="Rectangle 99"/>
              <p:cNvSpPr>
                <a:spLocks noChangeArrowheads="1"/>
              </p:cNvSpPr>
              <p:nvPr/>
            </p:nvSpPr>
            <p:spPr bwMode="auto">
              <a:xfrm>
                <a:off x="4471" y="2543"/>
                <a:ext cx="88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Action items created and </a:t>
                </a:r>
                <a:endParaRPr lang="en-US" altLang="en-US" smtClean="0">
                  <a:solidFill>
                    <a:srgbClr val="6D6E71"/>
                  </a:solidFill>
                </a:endParaRPr>
              </a:p>
            </p:txBody>
          </p:sp>
          <p:sp>
            <p:nvSpPr>
              <p:cNvPr id="123" name="Rectangle 100"/>
              <p:cNvSpPr>
                <a:spLocks noChangeArrowheads="1"/>
              </p:cNvSpPr>
              <p:nvPr/>
            </p:nvSpPr>
            <p:spPr bwMode="auto">
              <a:xfrm>
                <a:off x="4471" y="2641"/>
                <a:ext cx="707"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tracked for progress</a:t>
                </a:r>
                <a:endParaRPr lang="en-US" altLang="en-US" smtClean="0">
                  <a:solidFill>
                    <a:srgbClr val="6D6E71"/>
                  </a:solidFill>
                </a:endParaRPr>
              </a:p>
            </p:txBody>
          </p:sp>
          <p:sp>
            <p:nvSpPr>
              <p:cNvPr id="124" name="Rectangle 101"/>
              <p:cNvSpPr>
                <a:spLocks noChangeArrowheads="1"/>
              </p:cNvSpPr>
              <p:nvPr/>
            </p:nvSpPr>
            <p:spPr bwMode="auto">
              <a:xfrm>
                <a:off x="5421" y="2543"/>
                <a:ext cx="90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Action items with owners </a:t>
                </a:r>
                <a:endParaRPr lang="en-US" altLang="en-US" smtClean="0">
                  <a:solidFill>
                    <a:srgbClr val="6D6E71"/>
                  </a:solidFill>
                </a:endParaRPr>
              </a:p>
            </p:txBody>
          </p:sp>
          <p:sp>
            <p:nvSpPr>
              <p:cNvPr id="125" name="Rectangle 102"/>
              <p:cNvSpPr>
                <a:spLocks noChangeArrowheads="1"/>
              </p:cNvSpPr>
              <p:nvPr/>
            </p:nvSpPr>
            <p:spPr bwMode="auto">
              <a:xfrm>
                <a:off x="5421" y="2641"/>
                <a:ext cx="72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and ETA established </a:t>
                </a:r>
                <a:endParaRPr lang="en-US" altLang="en-US" smtClean="0">
                  <a:solidFill>
                    <a:srgbClr val="6D6E71"/>
                  </a:solidFill>
                </a:endParaRPr>
              </a:p>
            </p:txBody>
          </p:sp>
          <p:sp>
            <p:nvSpPr>
              <p:cNvPr id="126" name="Rectangle 103"/>
              <p:cNvSpPr>
                <a:spLocks noChangeArrowheads="1"/>
              </p:cNvSpPr>
              <p:nvPr/>
            </p:nvSpPr>
            <p:spPr bwMode="auto">
              <a:xfrm>
                <a:off x="6489" y="2592"/>
                <a:ext cx="463"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Infosys team</a:t>
                </a:r>
                <a:endParaRPr lang="en-US" altLang="en-US" smtClean="0">
                  <a:solidFill>
                    <a:srgbClr val="6D6E71"/>
                  </a:solidFill>
                </a:endParaRPr>
              </a:p>
            </p:txBody>
          </p:sp>
          <p:sp>
            <p:nvSpPr>
              <p:cNvPr id="127" name="Rectangle 104"/>
              <p:cNvSpPr>
                <a:spLocks noChangeArrowheads="1"/>
              </p:cNvSpPr>
              <p:nvPr/>
            </p:nvSpPr>
            <p:spPr bwMode="auto">
              <a:xfrm>
                <a:off x="567" y="2888"/>
                <a:ext cx="88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b="1" i="1" smtClean="0">
                    <a:solidFill>
                      <a:srgbClr val="000000"/>
                    </a:solidFill>
                    <a:latin typeface="Calibri" panose="020F0502020204030204" pitchFamily="34" charset="0"/>
                  </a:rPr>
                  <a:t>Ticket Queue Monitoring</a:t>
                </a:r>
                <a:endParaRPr lang="en-US" altLang="en-US" smtClean="0">
                  <a:solidFill>
                    <a:srgbClr val="6D6E71"/>
                  </a:solidFill>
                </a:endParaRPr>
              </a:p>
            </p:txBody>
          </p:sp>
          <p:sp>
            <p:nvSpPr>
              <p:cNvPr id="128" name="Rectangle 105"/>
              <p:cNvSpPr>
                <a:spLocks noChangeArrowheads="1"/>
              </p:cNvSpPr>
              <p:nvPr/>
            </p:nvSpPr>
            <p:spPr bwMode="auto">
              <a:xfrm>
                <a:off x="1386" y="2888"/>
                <a:ext cx="22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ETMS</a:t>
                </a:r>
                <a:endParaRPr lang="en-US" altLang="en-US" smtClean="0">
                  <a:solidFill>
                    <a:srgbClr val="6D6E71"/>
                  </a:solidFill>
                </a:endParaRPr>
              </a:p>
            </p:txBody>
          </p:sp>
          <p:sp>
            <p:nvSpPr>
              <p:cNvPr id="129" name="Rectangle 106"/>
              <p:cNvSpPr>
                <a:spLocks noChangeArrowheads="1"/>
              </p:cNvSpPr>
              <p:nvPr/>
            </p:nvSpPr>
            <p:spPr bwMode="auto">
              <a:xfrm>
                <a:off x="2250" y="2838"/>
                <a:ext cx="124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Create tickets in ETMS for customer </a:t>
                </a:r>
                <a:endParaRPr lang="en-US" altLang="en-US" smtClean="0">
                  <a:solidFill>
                    <a:srgbClr val="6D6E71"/>
                  </a:solidFill>
                </a:endParaRPr>
              </a:p>
            </p:txBody>
          </p:sp>
          <p:sp>
            <p:nvSpPr>
              <p:cNvPr id="130" name="Rectangle 107"/>
              <p:cNvSpPr>
                <a:spLocks noChangeArrowheads="1"/>
              </p:cNvSpPr>
              <p:nvPr/>
            </p:nvSpPr>
            <p:spPr bwMode="auto">
              <a:xfrm>
                <a:off x="2250" y="2937"/>
                <a:ext cx="341"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incidents</a:t>
                </a:r>
                <a:endParaRPr lang="en-US" altLang="en-US" smtClean="0">
                  <a:solidFill>
                    <a:srgbClr val="6D6E71"/>
                  </a:solidFill>
                </a:endParaRPr>
              </a:p>
            </p:txBody>
          </p:sp>
          <p:sp>
            <p:nvSpPr>
              <p:cNvPr id="131" name="Rectangle 108"/>
              <p:cNvSpPr>
                <a:spLocks noChangeArrowheads="1"/>
              </p:cNvSpPr>
              <p:nvPr/>
            </p:nvSpPr>
            <p:spPr bwMode="auto">
              <a:xfrm>
                <a:off x="3485" y="2838"/>
                <a:ext cx="85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Tickets assigned to right </a:t>
                </a:r>
                <a:endParaRPr lang="en-US" altLang="en-US" smtClean="0">
                  <a:solidFill>
                    <a:srgbClr val="6D6E71"/>
                  </a:solidFill>
                </a:endParaRPr>
              </a:p>
            </p:txBody>
          </p:sp>
          <p:sp>
            <p:nvSpPr>
              <p:cNvPr id="132" name="Rectangle 109"/>
              <p:cNvSpPr>
                <a:spLocks noChangeArrowheads="1"/>
              </p:cNvSpPr>
              <p:nvPr/>
            </p:nvSpPr>
            <p:spPr bwMode="auto">
              <a:xfrm>
                <a:off x="3485" y="2937"/>
                <a:ext cx="28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queues</a:t>
                </a:r>
                <a:endParaRPr lang="en-US" altLang="en-US" smtClean="0">
                  <a:solidFill>
                    <a:srgbClr val="6D6E71"/>
                  </a:solidFill>
                </a:endParaRPr>
              </a:p>
            </p:txBody>
          </p:sp>
          <p:sp>
            <p:nvSpPr>
              <p:cNvPr id="133" name="Rectangle 110"/>
              <p:cNvSpPr>
                <a:spLocks noChangeArrowheads="1"/>
              </p:cNvSpPr>
              <p:nvPr/>
            </p:nvSpPr>
            <p:spPr bwMode="auto">
              <a:xfrm>
                <a:off x="4471" y="2838"/>
                <a:ext cx="1017"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Email sent out to team distro </a:t>
                </a:r>
                <a:endParaRPr lang="en-US" altLang="en-US" smtClean="0">
                  <a:solidFill>
                    <a:srgbClr val="6D6E71"/>
                  </a:solidFill>
                </a:endParaRPr>
              </a:p>
            </p:txBody>
          </p:sp>
          <p:sp>
            <p:nvSpPr>
              <p:cNvPr id="134" name="Rectangle 111"/>
              <p:cNvSpPr>
                <a:spLocks noChangeArrowheads="1"/>
              </p:cNvSpPr>
              <p:nvPr/>
            </p:nvSpPr>
            <p:spPr bwMode="auto">
              <a:xfrm>
                <a:off x="4471" y="2937"/>
                <a:ext cx="62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with ticket details</a:t>
                </a:r>
                <a:endParaRPr lang="en-US" altLang="en-US" smtClean="0">
                  <a:solidFill>
                    <a:srgbClr val="6D6E71"/>
                  </a:solidFill>
                </a:endParaRPr>
              </a:p>
            </p:txBody>
          </p:sp>
          <p:sp>
            <p:nvSpPr>
              <p:cNvPr id="135" name="Rectangle 112"/>
              <p:cNvSpPr>
                <a:spLocks noChangeArrowheads="1"/>
              </p:cNvSpPr>
              <p:nvPr/>
            </p:nvSpPr>
            <p:spPr bwMode="auto">
              <a:xfrm>
                <a:off x="5421" y="2838"/>
                <a:ext cx="90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Ticket details shared with </a:t>
                </a:r>
                <a:endParaRPr lang="en-US" altLang="en-US" smtClean="0">
                  <a:solidFill>
                    <a:srgbClr val="6D6E71"/>
                  </a:solidFill>
                </a:endParaRPr>
              </a:p>
            </p:txBody>
          </p:sp>
          <p:sp>
            <p:nvSpPr>
              <p:cNvPr id="136" name="Rectangle 113"/>
              <p:cNvSpPr>
                <a:spLocks noChangeArrowheads="1"/>
              </p:cNvSpPr>
              <p:nvPr/>
            </p:nvSpPr>
            <p:spPr bwMode="auto">
              <a:xfrm>
                <a:off x="5421" y="2937"/>
                <a:ext cx="34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AM team</a:t>
                </a:r>
                <a:endParaRPr lang="en-US" altLang="en-US" smtClean="0">
                  <a:solidFill>
                    <a:srgbClr val="6D6E71"/>
                  </a:solidFill>
                </a:endParaRPr>
              </a:p>
            </p:txBody>
          </p:sp>
          <p:sp>
            <p:nvSpPr>
              <p:cNvPr id="137" name="Rectangle 114"/>
              <p:cNvSpPr>
                <a:spLocks noChangeArrowheads="1"/>
              </p:cNvSpPr>
              <p:nvPr/>
            </p:nvSpPr>
            <p:spPr bwMode="auto">
              <a:xfrm>
                <a:off x="6651" y="2888"/>
                <a:ext cx="117"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Vz</a:t>
                </a:r>
                <a:endParaRPr lang="en-US" altLang="en-US" smtClean="0">
                  <a:solidFill>
                    <a:srgbClr val="6D6E71"/>
                  </a:solidFill>
                </a:endParaRPr>
              </a:p>
            </p:txBody>
          </p:sp>
          <p:sp>
            <p:nvSpPr>
              <p:cNvPr id="138" name="Rectangle 115"/>
              <p:cNvSpPr>
                <a:spLocks noChangeArrowheads="1"/>
              </p:cNvSpPr>
              <p:nvPr/>
            </p:nvSpPr>
            <p:spPr bwMode="auto">
              <a:xfrm>
                <a:off x="567" y="3085"/>
                <a:ext cx="62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b="1" i="1" smtClean="0">
                    <a:solidFill>
                      <a:srgbClr val="000000"/>
                    </a:solidFill>
                    <a:latin typeface="Calibri" panose="020F0502020204030204" pitchFamily="34" charset="0"/>
                  </a:rPr>
                  <a:t>Ticket Resolution</a:t>
                </a:r>
                <a:endParaRPr lang="en-US" altLang="en-US" smtClean="0">
                  <a:solidFill>
                    <a:srgbClr val="6D6E71"/>
                  </a:solidFill>
                </a:endParaRPr>
              </a:p>
            </p:txBody>
          </p:sp>
          <p:sp>
            <p:nvSpPr>
              <p:cNvPr id="139" name="Rectangle 116"/>
              <p:cNvSpPr>
                <a:spLocks noChangeArrowheads="1"/>
              </p:cNvSpPr>
              <p:nvPr/>
            </p:nvSpPr>
            <p:spPr bwMode="auto">
              <a:xfrm>
                <a:off x="1386" y="3085"/>
                <a:ext cx="407"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ETMS / Jira</a:t>
                </a:r>
                <a:endParaRPr lang="en-US" altLang="en-US" smtClean="0">
                  <a:solidFill>
                    <a:srgbClr val="6D6E71"/>
                  </a:solidFill>
                </a:endParaRPr>
              </a:p>
            </p:txBody>
          </p:sp>
          <p:sp>
            <p:nvSpPr>
              <p:cNvPr id="140" name="Rectangle 117"/>
              <p:cNvSpPr>
                <a:spLocks noChangeArrowheads="1"/>
              </p:cNvSpPr>
              <p:nvPr/>
            </p:nvSpPr>
            <p:spPr bwMode="auto">
              <a:xfrm>
                <a:off x="2250" y="3036"/>
                <a:ext cx="125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AM team creates Jira entry, resolves </a:t>
                </a:r>
                <a:endParaRPr lang="en-US" altLang="en-US" smtClean="0">
                  <a:solidFill>
                    <a:srgbClr val="6D6E71"/>
                  </a:solidFill>
                </a:endParaRPr>
              </a:p>
            </p:txBody>
          </p:sp>
          <p:sp>
            <p:nvSpPr>
              <p:cNvPr id="141" name="Rectangle 118"/>
              <p:cNvSpPr>
                <a:spLocks noChangeArrowheads="1"/>
              </p:cNvSpPr>
              <p:nvPr/>
            </p:nvSpPr>
            <p:spPr bwMode="auto">
              <a:xfrm>
                <a:off x="2250" y="3134"/>
                <a:ext cx="105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the ticket and add effort in Jira</a:t>
                </a:r>
                <a:endParaRPr lang="en-US" altLang="en-US" smtClean="0">
                  <a:solidFill>
                    <a:srgbClr val="6D6E71"/>
                  </a:solidFill>
                </a:endParaRPr>
              </a:p>
            </p:txBody>
          </p:sp>
          <p:sp>
            <p:nvSpPr>
              <p:cNvPr id="142" name="Rectangle 119"/>
              <p:cNvSpPr>
                <a:spLocks noChangeArrowheads="1"/>
              </p:cNvSpPr>
              <p:nvPr/>
            </p:nvSpPr>
            <p:spPr bwMode="auto">
              <a:xfrm>
                <a:off x="3485" y="3085"/>
                <a:ext cx="60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Fix verified in QA</a:t>
                </a:r>
                <a:endParaRPr lang="en-US" altLang="en-US" smtClean="0">
                  <a:solidFill>
                    <a:srgbClr val="6D6E71"/>
                  </a:solidFill>
                </a:endParaRPr>
              </a:p>
            </p:txBody>
          </p:sp>
          <p:sp>
            <p:nvSpPr>
              <p:cNvPr id="143" name="Rectangle 120"/>
              <p:cNvSpPr>
                <a:spLocks noChangeArrowheads="1"/>
              </p:cNvSpPr>
              <p:nvPr/>
            </p:nvSpPr>
            <p:spPr bwMode="auto">
              <a:xfrm>
                <a:off x="4471" y="3085"/>
                <a:ext cx="737"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QA testing successful</a:t>
                </a:r>
                <a:endParaRPr lang="en-US" altLang="en-US" smtClean="0">
                  <a:solidFill>
                    <a:srgbClr val="6D6E71"/>
                  </a:solidFill>
                </a:endParaRPr>
              </a:p>
            </p:txBody>
          </p:sp>
          <p:sp>
            <p:nvSpPr>
              <p:cNvPr id="144" name="Rectangle 121"/>
              <p:cNvSpPr>
                <a:spLocks noChangeArrowheads="1"/>
              </p:cNvSpPr>
              <p:nvPr/>
            </p:nvSpPr>
            <p:spPr bwMode="auto">
              <a:xfrm>
                <a:off x="5421" y="3036"/>
                <a:ext cx="75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Fix available with the </a:t>
                </a:r>
                <a:endParaRPr lang="en-US" altLang="en-US" smtClean="0">
                  <a:solidFill>
                    <a:srgbClr val="6D6E71"/>
                  </a:solidFill>
                </a:endParaRPr>
              </a:p>
            </p:txBody>
          </p:sp>
          <p:sp>
            <p:nvSpPr>
              <p:cNvPr id="145" name="Rectangle 122"/>
              <p:cNvSpPr>
                <a:spLocks noChangeArrowheads="1"/>
              </p:cNvSpPr>
              <p:nvPr/>
            </p:nvSpPr>
            <p:spPr bwMode="auto">
              <a:xfrm>
                <a:off x="5421" y="3134"/>
                <a:ext cx="651"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scheduled Release</a:t>
                </a:r>
                <a:endParaRPr lang="en-US" altLang="en-US" smtClean="0">
                  <a:solidFill>
                    <a:srgbClr val="6D6E71"/>
                  </a:solidFill>
                </a:endParaRPr>
              </a:p>
            </p:txBody>
          </p:sp>
          <p:sp>
            <p:nvSpPr>
              <p:cNvPr id="146" name="Rectangle 123"/>
              <p:cNvSpPr>
                <a:spLocks noChangeArrowheads="1"/>
              </p:cNvSpPr>
              <p:nvPr/>
            </p:nvSpPr>
            <p:spPr bwMode="auto">
              <a:xfrm>
                <a:off x="6580" y="3085"/>
                <a:ext cx="27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Infosys</a:t>
                </a:r>
                <a:endParaRPr lang="en-US" altLang="en-US" smtClean="0">
                  <a:solidFill>
                    <a:srgbClr val="6D6E71"/>
                  </a:solidFill>
                </a:endParaRPr>
              </a:p>
            </p:txBody>
          </p:sp>
          <p:sp>
            <p:nvSpPr>
              <p:cNvPr id="147" name="Rectangle 124"/>
              <p:cNvSpPr>
                <a:spLocks noChangeArrowheads="1"/>
              </p:cNvSpPr>
              <p:nvPr/>
            </p:nvSpPr>
            <p:spPr bwMode="auto">
              <a:xfrm>
                <a:off x="567" y="3282"/>
                <a:ext cx="54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b="1" i="1" smtClean="0">
                    <a:solidFill>
                      <a:srgbClr val="000000"/>
                    </a:solidFill>
                    <a:latin typeface="Calibri" panose="020F0502020204030204" pitchFamily="34" charset="0"/>
                  </a:rPr>
                  <a:t>Ticket Updates</a:t>
                </a:r>
                <a:endParaRPr lang="en-US" altLang="en-US" smtClean="0">
                  <a:solidFill>
                    <a:srgbClr val="6D6E71"/>
                  </a:solidFill>
                </a:endParaRPr>
              </a:p>
            </p:txBody>
          </p:sp>
          <p:sp>
            <p:nvSpPr>
              <p:cNvPr id="148" name="Rectangle 125"/>
              <p:cNvSpPr>
                <a:spLocks noChangeArrowheads="1"/>
              </p:cNvSpPr>
              <p:nvPr/>
            </p:nvSpPr>
            <p:spPr bwMode="auto">
              <a:xfrm>
                <a:off x="1386" y="3282"/>
                <a:ext cx="407"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ETMS / Jira</a:t>
                </a:r>
                <a:endParaRPr lang="en-US" altLang="en-US" smtClean="0">
                  <a:solidFill>
                    <a:srgbClr val="6D6E71"/>
                  </a:solidFill>
                </a:endParaRPr>
              </a:p>
            </p:txBody>
          </p:sp>
          <p:sp>
            <p:nvSpPr>
              <p:cNvPr id="149" name="Rectangle 126"/>
              <p:cNvSpPr>
                <a:spLocks noChangeArrowheads="1"/>
              </p:cNvSpPr>
              <p:nvPr/>
            </p:nvSpPr>
            <p:spPr bwMode="auto">
              <a:xfrm>
                <a:off x="2250" y="3233"/>
                <a:ext cx="1291"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AM Team updates ticket status in Jira </a:t>
                </a:r>
                <a:endParaRPr lang="en-US" altLang="en-US" smtClean="0">
                  <a:solidFill>
                    <a:srgbClr val="6D6E71"/>
                  </a:solidFill>
                </a:endParaRPr>
              </a:p>
            </p:txBody>
          </p:sp>
          <p:sp>
            <p:nvSpPr>
              <p:cNvPr id="150" name="Rectangle 127"/>
              <p:cNvSpPr>
                <a:spLocks noChangeArrowheads="1"/>
              </p:cNvSpPr>
              <p:nvPr/>
            </p:nvSpPr>
            <p:spPr bwMode="auto">
              <a:xfrm>
                <a:off x="2250" y="3331"/>
                <a:ext cx="53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and notifies VZ</a:t>
                </a:r>
                <a:endParaRPr lang="en-US" altLang="en-US" smtClean="0">
                  <a:solidFill>
                    <a:srgbClr val="6D6E71"/>
                  </a:solidFill>
                </a:endParaRPr>
              </a:p>
            </p:txBody>
          </p:sp>
          <p:sp>
            <p:nvSpPr>
              <p:cNvPr id="151" name="Rectangle 128"/>
              <p:cNvSpPr>
                <a:spLocks noChangeArrowheads="1"/>
              </p:cNvSpPr>
              <p:nvPr/>
            </p:nvSpPr>
            <p:spPr bwMode="auto">
              <a:xfrm>
                <a:off x="3485" y="3282"/>
                <a:ext cx="92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VZ verifies issue resolution</a:t>
                </a:r>
                <a:endParaRPr lang="en-US" altLang="en-US" smtClean="0">
                  <a:solidFill>
                    <a:srgbClr val="6D6E71"/>
                  </a:solidFill>
                </a:endParaRPr>
              </a:p>
            </p:txBody>
          </p:sp>
          <p:sp>
            <p:nvSpPr>
              <p:cNvPr id="152" name="Rectangle 129"/>
              <p:cNvSpPr>
                <a:spLocks noChangeArrowheads="1"/>
              </p:cNvSpPr>
              <p:nvPr/>
            </p:nvSpPr>
            <p:spPr bwMode="auto">
              <a:xfrm>
                <a:off x="4471" y="3282"/>
                <a:ext cx="818"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VZ accepts the ticket fix</a:t>
                </a:r>
                <a:endParaRPr lang="en-US" altLang="en-US" smtClean="0">
                  <a:solidFill>
                    <a:srgbClr val="6D6E71"/>
                  </a:solidFill>
                </a:endParaRPr>
              </a:p>
            </p:txBody>
          </p:sp>
          <p:sp>
            <p:nvSpPr>
              <p:cNvPr id="153" name="Rectangle 130"/>
              <p:cNvSpPr>
                <a:spLocks noChangeArrowheads="1"/>
              </p:cNvSpPr>
              <p:nvPr/>
            </p:nvSpPr>
            <p:spPr bwMode="auto">
              <a:xfrm>
                <a:off x="5421" y="3282"/>
                <a:ext cx="83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Fix working for end user</a:t>
                </a:r>
                <a:endParaRPr lang="en-US" altLang="en-US" smtClean="0">
                  <a:solidFill>
                    <a:srgbClr val="6D6E71"/>
                  </a:solidFill>
                </a:endParaRPr>
              </a:p>
            </p:txBody>
          </p:sp>
          <p:sp>
            <p:nvSpPr>
              <p:cNvPr id="154" name="Rectangle 131"/>
              <p:cNvSpPr>
                <a:spLocks noChangeArrowheads="1"/>
              </p:cNvSpPr>
              <p:nvPr/>
            </p:nvSpPr>
            <p:spPr bwMode="auto">
              <a:xfrm>
                <a:off x="6519" y="3282"/>
                <a:ext cx="39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VZ, Infosys</a:t>
                </a:r>
                <a:endParaRPr lang="en-US" altLang="en-US" smtClean="0">
                  <a:solidFill>
                    <a:srgbClr val="6D6E71"/>
                  </a:solidFill>
                </a:endParaRPr>
              </a:p>
            </p:txBody>
          </p:sp>
          <p:sp>
            <p:nvSpPr>
              <p:cNvPr id="155" name="Rectangle 132"/>
              <p:cNvSpPr>
                <a:spLocks noChangeArrowheads="1"/>
              </p:cNvSpPr>
              <p:nvPr/>
            </p:nvSpPr>
            <p:spPr bwMode="auto">
              <a:xfrm>
                <a:off x="567" y="3529"/>
                <a:ext cx="447"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b="1" i="1" smtClean="0">
                    <a:solidFill>
                      <a:srgbClr val="000000"/>
                    </a:solidFill>
                    <a:latin typeface="Calibri" panose="020F0502020204030204" pitchFamily="34" charset="0"/>
                  </a:rPr>
                  <a:t>AM Reports</a:t>
                </a:r>
                <a:endParaRPr lang="en-US" altLang="en-US" smtClean="0">
                  <a:solidFill>
                    <a:srgbClr val="6D6E71"/>
                  </a:solidFill>
                </a:endParaRPr>
              </a:p>
            </p:txBody>
          </p:sp>
          <p:sp>
            <p:nvSpPr>
              <p:cNvPr id="156" name="Rectangle 133"/>
              <p:cNvSpPr>
                <a:spLocks noChangeArrowheads="1"/>
              </p:cNvSpPr>
              <p:nvPr/>
            </p:nvSpPr>
            <p:spPr bwMode="auto">
              <a:xfrm>
                <a:off x="1386" y="3529"/>
                <a:ext cx="153"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Jira</a:t>
                </a:r>
                <a:endParaRPr lang="en-US" altLang="en-US" smtClean="0">
                  <a:solidFill>
                    <a:srgbClr val="6D6E71"/>
                  </a:solidFill>
                </a:endParaRPr>
              </a:p>
            </p:txBody>
          </p:sp>
          <p:sp>
            <p:nvSpPr>
              <p:cNvPr id="157" name="Rectangle 134"/>
              <p:cNvSpPr>
                <a:spLocks noChangeArrowheads="1"/>
              </p:cNvSpPr>
              <p:nvPr/>
            </p:nvSpPr>
            <p:spPr bwMode="auto">
              <a:xfrm>
                <a:off x="2250" y="3430"/>
                <a:ext cx="120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AM Team tracks all ticket details in </a:t>
                </a:r>
                <a:endParaRPr lang="en-US" altLang="en-US" smtClean="0">
                  <a:solidFill>
                    <a:srgbClr val="6D6E71"/>
                  </a:solidFill>
                </a:endParaRPr>
              </a:p>
            </p:txBody>
          </p:sp>
          <p:sp>
            <p:nvSpPr>
              <p:cNvPr id="158" name="Rectangle 135"/>
              <p:cNvSpPr>
                <a:spLocks noChangeArrowheads="1"/>
              </p:cNvSpPr>
              <p:nvPr/>
            </p:nvSpPr>
            <p:spPr bwMode="auto">
              <a:xfrm>
                <a:off x="2250" y="3529"/>
                <a:ext cx="124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Jira. Pulls consolidated reports from </a:t>
                </a:r>
                <a:endParaRPr lang="en-US" altLang="en-US" smtClean="0">
                  <a:solidFill>
                    <a:srgbClr val="6D6E71"/>
                  </a:solidFill>
                </a:endParaRPr>
              </a:p>
            </p:txBody>
          </p:sp>
          <p:sp>
            <p:nvSpPr>
              <p:cNvPr id="159" name="Rectangle 136"/>
              <p:cNvSpPr>
                <a:spLocks noChangeArrowheads="1"/>
              </p:cNvSpPr>
              <p:nvPr/>
            </p:nvSpPr>
            <p:spPr bwMode="auto">
              <a:xfrm>
                <a:off x="2250" y="3627"/>
                <a:ext cx="153"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Jira</a:t>
                </a:r>
                <a:endParaRPr lang="en-US" altLang="en-US" smtClean="0">
                  <a:solidFill>
                    <a:srgbClr val="6D6E71"/>
                  </a:solidFill>
                </a:endParaRPr>
              </a:p>
            </p:txBody>
          </p:sp>
          <p:sp>
            <p:nvSpPr>
              <p:cNvPr id="160" name="Rectangle 137"/>
              <p:cNvSpPr>
                <a:spLocks noChangeArrowheads="1"/>
              </p:cNvSpPr>
              <p:nvPr/>
            </p:nvSpPr>
            <p:spPr bwMode="auto">
              <a:xfrm>
                <a:off x="3485" y="3479"/>
                <a:ext cx="788"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List of tickets matches </a:t>
                </a:r>
                <a:endParaRPr lang="en-US" altLang="en-US" smtClean="0">
                  <a:solidFill>
                    <a:srgbClr val="6D6E71"/>
                  </a:solidFill>
                </a:endParaRPr>
              </a:p>
            </p:txBody>
          </p:sp>
          <p:sp>
            <p:nvSpPr>
              <p:cNvPr id="161" name="Rectangle 138"/>
              <p:cNvSpPr>
                <a:spLocks noChangeArrowheads="1"/>
              </p:cNvSpPr>
              <p:nvPr/>
            </p:nvSpPr>
            <p:spPr bwMode="auto">
              <a:xfrm>
                <a:off x="3485" y="3578"/>
                <a:ext cx="681"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between ETMS/Jira</a:t>
                </a:r>
                <a:endParaRPr lang="en-US" altLang="en-US" smtClean="0">
                  <a:solidFill>
                    <a:srgbClr val="6D6E71"/>
                  </a:solidFill>
                </a:endParaRPr>
              </a:p>
            </p:txBody>
          </p:sp>
          <p:sp>
            <p:nvSpPr>
              <p:cNvPr id="162" name="Rectangle 139"/>
              <p:cNvSpPr>
                <a:spLocks noChangeArrowheads="1"/>
              </p:cNvSpPr>
              <p:nvPr/>
            </p:nvSpPr>
            <p:spPr bwMode="auto">
              <a:xfrm>
                <a:off x="4471" y="3529"/>
                <a:ext cx="661"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AM Reports in Jira </a:t>
                </a:r>
                <a:endParaRPr lang="en-US" altLang="en-US" smtClean="0">
                  <a:solidFill>
                    <a:srgbClr val="6D6E71"/>
                  </a:solidFill>
                </a:endParaRPr>
              </a:p>
            </p:txBody>
          </p:sp>
          <p:sp>
            <p:nvSpPr>
              <p:cNvPr id="163" name="Rectangle 140"/>
              <p:cNvSpPr>
                <a:spLocks noChangeArrowheads="1"/>
              </p:cNvSpPr>
              <p:nvPr/>
            </p:nvSpPr>
            <p:spPr bwMode="auto">
              <a:xfrm>
                <a:off x="5421" y="3479"/>
                <a:ext cx="87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AM Reports available for </a:t>
                </a:r>
                <a:endParaRPr lang="en-US" altLang="en-US" smtClean="0">
                  <a:solidFill>
                    <a:srgbClr val="6D6E71"/>
                  </a:solidFill>
                </a:endParaRPr>
              </a:p>
            </p:txBody>
          </p:sp>
          <p:sp>
            <p:nvSpPr>
              <p:cNvPr id="164" name="Rectangle 141"/>
              <p:cNvSpPr>
                <a:spLocks noChangeArrowheads="1"/>
              </p:cNvSpPr>
              <p:nvPr/>
            </p:nvSpPr>
            <p:spPr bwMode="auto">
              <a:xfrm>
                <a:off x="5421" y="3578"/>
                <a:ext cx="701"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tracking AM metrics</a:t>
                </a:r>
                <a:endParaRPr lang="en-US" altLang="en-US" smtClean="0">
                  <a:solidFill>
                    <a:srgbClr val="6D6E71"/>
                  </a:solidFill>
                </a:endParaRPr>
              </a:p>
            </p:txBody>
          </p:sp>
          <p:sp>
            <p:nvSpPr>
              <p:cNvPr id="165" name="Rectangle 142"/>
              <p:cNvSpPr>
                <a:spLocks noChangeArrowheads="1"/>
              </p:cNvSpPr>
              <p:nvPr/>
            </p:nvSpPr>
            <p:spPr bwMode="auto">
              <a:xfrm>
                <a:off x="6580" y="3529"/>
                <a:ext cx="27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Infosys</a:t>
                </a:r>
                <a:endParaRPr lang="en-US" altLang="en-US" smtClean="0">
                  <a:solidFill>
                    <a:srgbClr val="6D6E71"/>
                  </a:solidFill>
                </a:endParaRPr>
              </a:p>
            </p:txBody>
          </p:sp>
          <p:sp>
            <p:nvSpPr>
              <p:cNvPr id="166" name="Rectangle 143"/>
              <p:cNvSpPr>
                <a:spLocks noChangeArrowheads="1"/>
              </p:cNvSpPr>
              <p:nvPr/>
            </p:nvSpPr>
            <p:spPr bwMode="auto">
              <a:xfrm>
                <a:off x="567" y="3775"/>
                <a:ext cx="513"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b="1" i="1" smtClean="0">
                    <a:solidFill>
                      <a:srgbClr val="000000"/>
                    </a:solidFill>
                    <a:latin typeface="Calibri" panose="020F0502020204030204" pitchFamily="34" charset="0"/>
                  </a:rPr>
                  <a:t>Retrospection</a:t>
                </a:r>
                <a:endParaRPr lang="en-US" altLang="en-US" smtClean="0">
                  <a:solidFill>
                    <a:srgbClr val="6D6E71"/>
                  </a:solidFill>
                </a:endParaRPr>
              </a:p>
            </p:txBody>
          </p:sp>
          <p:sp>
            <p:nvSpPr>
              <p:cNvPr id="167" name="Rectangle 144"/>
              <p:cNvSpPr>
                <a:spLocks noChangeArrowheads="1"/>
              </p:cNvSpPr>
              <p:nvPr/>
            </p:nvSpPr>
            <p:spPr bwMode="auto">
              <a:xfrm>
                <a:off x="1386" y="3775"/>
                <a:ext cx="153"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Jira</a:t>
                </a:r>
                <a:endParaRPr lang="en-US" altLang="en-US" smtClean="0">
                  <a:solidFill>
                    <a:srgbClr val="6D6E71"/>
                  </a:solidFill>
                </a:endParaRPr>
              </a:p>
            </p:txBody>
          </p:sp>
          <p:sp>
            <p:nvSpPr>
              <p:cNvPr id="168" name="Rectangle 145"/>
              <p:cNvSpPr>
                <a:spLocks noChangeArrowheads="1"/>
              </p:cNvSpPr>
              <p:nvPr/>
            </p:nvSpPr>
            <p:spPr bwMode="auto">
              <a:xfrm>
                <a:off x="2250" y="3775"/>
                <a:ext cx="52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5 Why analysis</a:t>
                </a:r>
                <a:endParaRPr lang="en-US" altLang="en-US" smtClean="0">
                  <a:solidFill>
                    <a:srgbClr val="6D6E71"/>
                  </a:solidFill>
                </a:endParaRPr>
              </a:p>
            </p:txBody>
          </p:sp>
          <p:sp>
            <p:nvSpPr>
              <p:cNvPr id="169" name="Rectangle 146"/>
              <p:cNvSpPr>
                <a:spLocks noChangeArrowheads="1"/>
              </p:cNvSpPr>
              <p:nvPr/>
            </p:nvSpPr>
            <p:spPr bwMode="auto">
              <a:xfrm>
                <a:off x="3485" y="3775"/>
                <a:ext cx="971"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Cause analysis documented </a:t>
                </a:r>
                <a:endParaRPr lang="en-US" altLang="en-US" smtClean="0">
                  <a:solidFill>
                    <a:srgbClr val="6D6E71"/>
                  </a:solidFill>
                </a:endParaRPr>
              </a:p>
            </p:txBody>
          </p:sp>
          <p:sp>
            <p:nvSpPr>
              <p:cNvPr id="170" name="Rectangle 147"/>
              <p:cNvSpPr>
                <a:spLocks noChangeArrowheads="1"/>
              </p:cNvSpPr>
              <p:nvPr/>
            </p:nvSpPr>
            <p:spPr bwMode="auto">
              <a:xfrm>
                <a:off x="4471" y="3726"/>
                <a:ext cx="86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implementation plan for </a:t>
                </a:r>
                <a:endParaRPr lang="en-US" altLang="en-US" smtClean="0">
                  <a:solidFill>
                    <a:srgbClr val="6D6E71"/>
                  </a:solidFill>
                </a:endParaRPr>
              </a:p>
            </p:txBody>
          </p:sp>
          <p:sp>
            <p:nvSpPr>
              <p:cNvPr id="171" name="Rectangle 148"/>
              <p:cNvSpPr>
                <a:spLocks noChangeArrowheads="1"/>
              </p:cNvSpPr>
              <p:nvPr/>
            </p:nvSpPr>
            <p:spPr bwMode="auto">
              <a:xfrm>
                <a:off x="4471" y="3824"/>
                <a:ext cx="493"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improvement</a:t>
                </a:r>
                <a:endParaRPr lang="en-US" altLang="en-US" smtClean="0">
                  <a:solidFill>
                    <a:srgbClr val="6D6E71"/>
                  </a:solidFill>
                </a:endParaRPr>
              </a:p>
            </p:txBody>
          </p:sp>
          <p:sp>
            <p:nvSpPr>
              <p:cNvPr id="172" name="Rectangle 149"/>
              <p:cNvSpPr>
                <a:spLocks noChangeArrowheads="1"/>
              </p:cNvSpPr>
              <p:nvPr/>
            </p:nvSpPr>
            <p:spPr bwMode="auto">
              <a:xfrm>
                <a:off x="5421" y="3726"/>
                <a:ext cx="518"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Opportunities </a:t>
                </a:r>
                <a:endParaRPr lang="en-US" altLang="en-US" smtClean="0">
                  <a:solidFill>
                    <a:srgbClr val="6D6E71"/>
                  </a:solidFill>
                </a:endParaRPr>
              </a:p>
            </p:txBody>
          </p:sp>
          <p:sp>
            <p:nvSpPr>
              <p:cNvPr id="173" name="Rectangle 150"/>
              <p:cNvSpPr>
                <a:spLocks noChangeArrowheads="1"/>
              </p:cNvSpPr>
              <p:nvPr/>
            </p:nvSpPr>
            <p:spPr bwMode="auto">
              <a:xfrm>
                <a:off x="5421" y="3824"/>
                <a:ext cx="57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implementation</a:t>
                </a:r>
                <a:endParaRPr lang="en-US" altLang="en-US" smtClean="0">
                  <a:solidFill>
                    <a:srgbClr val="6D6E71"/>
                  </a:solidFill>
                </a:endParaRPr>
              </a:p>
            </p:txBody>
          </p:sp>
          <p:sp>
            <p:nvSpPr>
              <p:cNvPr id="174" name="Rectangle 151"/>
              <p:cNvSpPr>
                <a:spLocks noChangeArrowheads="1"/>
              </p:cNvSpPr>
              <p:nvPr/>
            </p:nvSpPr>
            <p:spPr bwMode="auto">
              <a:xfrm>
                <a:off x="6580" y="3775"/>
                <a:ext cx="27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smtClean="0">
                    <a:solidFill>
                      <a:srgbClr val="000000"/>
                    </a:solidFill>
                    <a:latin typeface="Calibri" panose="020F0502020204030204" pitchFamily="34" charset="0"/>
                  </a:rPr>
                  <a:t>Infosys</a:t>
                </a:r>
                <a:endParaRPr lang="en-US" altLang="en-US" smtClean="0">
                  <a:solidFill>
                    <a:srgbClr val="6D6E71"/>
                  </a:solidFill>
                </a:endParaRPr>
              </a:p>
            </p:txBody>
          </p:sp>
          <p:sp>
            <p:nvSpPr>
              <p:cNvPr id="175" name="Rectangle 152"/>
              <p:cNvSpPr>
                <a:spLocks noChangeArrowheads="1"/>
              </p:cNvSpPr>
              <p:nvPr/>
            </p:nvSpPr>
            <p:spPr bwMode="auto">
              <a:xfrm>
                <a:off x="3403" y="373"/>
                <a:ext cx="90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b="1" i="1" smtClean="0">
                    <a:solidFill>
                      <a:srgbClr val="000000"/>
                    </a:solidFill>
                    <a:latin typeface="Calibri" panose="020F0502020204030204" pitchFamily="34" charset="0"/>
                  </a:rPr>
                  <a:t>Application Development</a:t>
                </a:r>
                <a:endParaRPr lang="en-US" altLang="en-US" smtClean="0">
                  <a:solidFill>
                    <a:srgbClr val="6D6E71"/>
                  </a:solidFill>
                </a:endParaRPr>
              </a:p>
            </p:txBody>
          </p:sp>
          <p:sp>
            <p:nvSpPr>
              <p:cNvPr id="176" name="Rectangle 153"/>
              <p:cNvSpPr>
                <a:spLocks noChangeArrowheads="1"/>
              </p:cNvSpPr>
              <p:nvPr/>
            </p:nvSpPr>
            <p:spPr bwMode="auto">
              <a:xfrm>
                <a:off x="3403" y="2740"/>
                <a:ext cx="89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900" b="1" i="1" smtClean="0">
                    <a:solidFill>
                      <a:srgbClr val="000000"/>
                    </a:solidFill>
                    <a:latin typeface="Calibri" panose="020F0502020204030204" pitchFamily="34" charset="0"/>
                  </a:rPr>
                  <a:t>Application Maintenance</a:t>
                </a:r>
                <a:endParaRPr lang="en-US" altLang="en-US" smtClean="0">
                  <a:solidFill>
                    <a:srgbClr val="6D6E71"/>
                  </a:solidFill>
                </a:endParaRPr>
              </a:p>
            </p:txBody>
          </p:sp>
          <p:sp>
            <p:nvSpPr>
              <p:cNvPr id="177" name="Line 154"/>
              <p:cNvSpPr>
                <a:spLocks noChangeShapeType="1"/>
              </p:cNvSpPr>
              <p:nvPr/>
            </p:nvSpPr>
            <p:spPr bwMode="auto">
              <a:xfrm>
                <a:off x="1370" y="270"/>
                <a:ext cx="0" cy="99"/>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178" name="Rectangle 155"/>
              <p:cNvSpPr>
                <a:spLocks noChangeArrowheads="1"/>
              </p:cNvSpPr>
              <p:nvPr/>
            </p:nvSpPr>
            <p:spPr bwMode="auto">
              <a:xfrm>
                <a:off x="1370" y="270"/>
                <a:ext cx="5" cy="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179" name="Line 156"/>
              <p:cNvSpPr>
                <a:spLocks noChangeShapeType="1"/>
              </p:cNvSpPr>
              <p:nvPr/>
            </p:nvSpPr>
            <p:spPr bwMode="auto">
              <a:xfrm>
                <a:off x="2234" y="270"/>
                <a:ext cx="0" cy="99"/>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180" name="Rectangle 157"/>
              <p:cNvSpPr>
                <a:spLocks noChangeArrowheads="1"/>
              </p:cNvSpPr>
              <p:nvPr/>
            </p:nvSpPr>
            <p:spPr bwMode="auto">
              <a:xfrm>
                <a:off x="2234" y="270"/>
                <a:ext cx="6" cy="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181" name="Line 158"/>
              <p:cNvSpPr>
                <a:spLocks noChangeShapeType="1"/>
              </p:cNvSpPr>
              <p:nvPr/>
            </p:nvSpPr>
            <p:spPr bwMode="auto">
              <a:xfrm>
                <a:off x="3470" y="270"/>
                <a:ext cx="0" cy="99"/>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182" name="Rectangle 159"/>
              <p:cNvSpPr>
                <a:spLocks noChangeArrowheads="1"/>
              </p:cNvSpPr>
              <p:nvPr/>
            </p:nvSpPr>
            <p:spPr bwMode="auto">
              <a:xfrm>
                <a:off x="3470" y="270"/>
                <a:ext cx="5" cy="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183" name="Line 160"/>
              <p:cNvSpPr>
                <a:spLocks noChangeShapeType="1"/>
              </p:cNvSpPr>
              <p:nvPr/>
            </p:nvSpPr>
            <p:spPr bwMode="auto">
              <a:xfrm>
                <a:off x="4456" y="270"/>
                <a:ext cx="0" cy="99"/>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184" name="Rectangle 161"/>
              <p:cNvSpPr>
                <a:spLocks noChangeArrowheads="1"/>
              </p:cNvSpPr>
              <p:nvPr/>
            </p:nvSpPr>
            <p:spPr bwMode="auto">
              <a:xfrm>
                <a:off x="4456" y="270"/>
                <a:ext cx="5" cy="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185" name="Line 162"/>
              <p:cNvSpPr>
                <a:spLocks noChangeShapeType="1"/>
              </p:cNvSpPr>
              <p:nvPr/>
            </p:nvSpPr>
            <p:spPr bwMode="auto">
              <a:xfrm>
                <a:off x="5406" y="270"/>
                <a:ext cx="0" cy="99"/>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186" name="Rectangle 163"/>
              <p:cNvSpPr>
                <a:spLocks noChangeArrowheads="1"/>
              </p:cNvSpPr>
              <p:nvPr/>
            </p:nvSpPr>
            <p:spPr bwMode="auto">
              <a:xfrm>
                <a:off x="5406" y="270"/>
                <a:ext cx="5" cy="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187" name="Line 164"/>
              <p:cNvSpPr>
                <a:spLocks noChangeShapeType="1"/>
              </p:cNvSpPr>
              <p:nvPr/>
            </p:nvSpPr>
            <p:spPr bwMode="auto">
              <a:xfrm>
                <a:off x="6321" y="270"/>
                <a:ext cx="0" cy="99"/>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188" name="Rectangle 165"/>
              <p:cNvSpPr>
                <a:spLocks noChangeArrowheads="1"/>
              </p:cNvSpPr>
              <p:nvPr/>
            </p:nvSpPr>
            <p:spPr bwMode="auto">
              <a:xfrm>
                <a:off x="6321" y="270"/>
                <a:ext cx="5" cy="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189" name="Line 166"/>
              <p:cNvSpPr>
                <a:spLocks noChangeShapeType="1"/>
              </p:cNvSpPr>
              <p:nvPr/>
            </p:nvSpPr>
            <p:spPr bwMode="auto">
              <a:xfrm>
                <a:off x="1370" y="467"/>
                <a:ext cx="0" cy="226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190" name="Rectangle 167"/>
              <p:cNvSpPr>
                <a:spLocks noChangeArrowheads="1"/>
              </p:cNvSpPr>
              <p:nvPr/>
            </p:nvSpPr>
            <p:spPr bwMode="auto">
              <a:xfrm>
                <a:off x="1370" y="467"/>
                <a:ext cx="5" cy="22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191" name="Line 168"/>
              <p:cNvSpPr>
                <a:spLocks noChangeShapeType="1"/>
              </p:cNvSpPr>
              <p:nvPr/>
            </p:nvSpPr>
            <p:spPr bwMode="auto">
              <a:xfrm>
                <a:off x="2234" y="467"/>
                <a:ext cx="0" cy="226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192" name="Rectangle 169"/>
              <p:cNvSpPr>
                <a:spLocks noChangeArrowheads="1"/>
              </p:cNvSpPr>
              <p:nvPr/>
            </p:nvSpPr>
            <p:spPr bwMode="auto">
              <a:xfrm>
                <a:off x="2234" y="467"/>
                <a:ext cx="6" cy="22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193" name="Line 170"/>
              <p:cNvSpPr>
                <a:spLocks noChangeShapeType="1"/>
              </p:cNvSpPr>
              <p:nvPr/>
            </p:nvSpPr>
            <p:spPr bwMode="auto">
              <a:xfrm>
                <a:off x="3470" y="467"/>
                <a:ext cx="0" cy="226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194" name="Rectangle 171"/>
              <p:cNvSpPr>
                <a:spLocks noChangeArrowheads="1"/>
              </p:cNvSpPr>
              <p:nvPr/>
            </p:nvSpPr>
            <p:spPr bwMode="auto">
              <a:xfrm>
                <a:off x="3470" y="467"/>
                <a:ext cx="5" cy="22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195" name="Line 172"/>
              <p:cNvSpPr>
                <a:spLocks noChangeShapeType="1"/>
              </p:cNvSpPr>
              <p:nvPr/>
            </p:nvSpPr>
            <p:spPr bwMode="auto">
              <a:xfrm>
                <a:off x="4456" y="467"/>
                <a:ext cx="0" cy="226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196" name="Rectangle 173"/>
              <p:cNvSpPr>
                <a:spLocks noChangeArrowheads="1"/>
              </p:cNvSpPr>
              <p:nvPr/>
            </p:nvSpPr>
            <p:spPr bwMode="auto">
              <a:xfrm>
                <a:off x="4456" y="467"/>
                <a:ext cx="5" cy="22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197" name="Line 174"/>
              <p:cNvSpPr>
                <a:spLocks noChangeShapeType="1"/>
              </p:cNvSpPr>
              <p:nvPr/>
            </p:nvSpPr>
            <p:spPr bwMode="auto">
              <a:xfrm>
                <a:off x="5406" y="467"/>
                <a:ext cx="0" cy="226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198" name="Rectangle 175"/>
              <p:cNvSpPr>
                <a:spLocks noChangeArrowheads="1"/>
              </p:cNvSpPr>
              <p:nvPr/>
            </p:nvSpPr>
            <p:spPr bwMode="auto">
              <a:xfrm>
                <a:off x="5406" y="467"/>
                <a:ext cx="5" cy="22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199" name="Line 176"/>
              <p:cNvSpPr>
                <a:spLocks noChangeShapeType="1"/>
              </p:cNvSpPr>
              <p:nvPr/>
            </p:nvSpPr>
            <p:spPr bwMode="auto">
              <a:xfrm>
                <a:off x="6321" y="467"/>
                <a:ext cx="0" cy="226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200" name="Rectangle 177"/>
              <p:cNvSpPr>
                <a:spLocks noChangeArrowheads="1"/>
              </p:cNvSpPr>
              <p:nvPr/>
            </p:nvSpPr>
            <p:spPr bwMode="auto">
              <a:xfrm>
                <a:off x="6321" y="467"/>
                <a:ext cx="5" cy="22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201" name="Line 178"/>
              <p:cNvSpPr>
                <a:spLocks noChangeShapeType="1"/>
              </p:cNvSpPr>
              <p:nvPr/>
            </p:nvSpPr>
            <p:spPr bwMode="auto">
              <a:xfrm>
                <a:off x="552" y="265"/>
                <a:ext cx="0" cy="365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202" name="Rectangle 179"/>
              <p:cNvSpPr>
                <a:spLocks noChangeArrowheads="1"/>
              </p:cNvSpPr>
              <p:nvPr/>
            </p:nvSpPr>
            <p:spPr bwMode="auto">
              <a:xfrm>
                <a:off x="552" y="265"/>
                <a:ext cx="5" cy="365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203" name="Line 180"/>
              <p:cNvSpPr>
                <a:spLocks noChangeShapeType="1"/>
              </p:cNvSpPr>
              <p:nvPr/>
            </p:nvSpPr>
            <p:spPr bwMode="auto">
              <a:xfrm>
                <a:off x="1370" y="2833"/>
                <a:ext cx="0" cy="108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204" name="Rectangle 181"/>
              <p:cNvSpPr>
                <a:spLocks noChangeArrowheads="1"/>
              </p:cNvSpPr>
              <p:nvPr/>
            </p:nvSpPr>
            <p:spPr bwMode="auto">
              <a:xfrm>
                <a:off x="1370" y="2833"/>
                <a:ext cx="5" cy="10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205" name="Line 182"/>
              <p:cNvSpPr>
                <a:spLocks noChangeShapeType="1"/>
              </p:cNvSpPr>
              <p:nvPr/>
            </p:nvSpPr>
            <p:spPr bwMode="auto">
              <a:xfrm>
                <a:off x="2234" y="2833"/>
                <a:ext cx="0" cy="108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206" name="Rectangle 183"/>
              <p:cNvSpPr>
                <a:spLocks noChangeArrowheads="1"/>
              </p:cNvSpPr>
              <p:nvPr/>
            </p:nvSpPr>
            <p:spPr bwMode="auto">
              <a:xfrm>
                <a:off x="2234" y="2833"/>
                <a:ext cx="6" cy="10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207" name="Line 184"/>
              <p:cNvSpPr>
                <a:spLocks noChangeShapeType="1"/>
              </p:cNvSpPr>
              <p:nvPr/>
            </p:nvSpPr>
            <p:spPr bwMode="auto">
              <a:xfrm>
                <a:off x="3470" y="2833"/>
                <a:ext cx="0" cy="108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208" name="Rectangle 185"/>
              <p:cNvSpPr>
                <a:spLocks noChangeArrowheads="1"/>
              </p:cNvSpPr>
              <p:nvPr/>
            </p:nvSpPr>
            <p:spPr bwMode="auto">
              <a:xfrm>
                <a:off x="3470" y="2833"/>
                <a:ext cx="5" cy="10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209" name="Line 186"/>
              <p:cNvSpPr>
                <a:spLocks noChangeShapeType="1"/>
              </p:cNvSpPr>
              <p:nvPr/>
            </p:nvSpPr>
            <p:spPr bwMode="auto">
              <a:xfrm>
                <a:off x="4456" y="2833"/>
                <a:ext cx="0" cy="108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210" name="Rectangle 187"/>
              <p:cNvSpPr>
                <a:spLocks noChangeArrowheads="1"/>
              </p:cNvSpPr>
              <p:nvPr/>
            </p:nvSpPr>
            <p:spPr bwMode="auto">
              <a:xfrm>
                <a:off x="4456" y="2833"/>
                <a:ext cx="5" cy="10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211" name="Line 188"/>
              <p:cNvSpPr>
                <a:spLocks noChangeShapeType="1"/>
              </p:cNvSpPr>
              <p:nvPr/>
            </p:nvSpPr>
            <p:spPr bwMode="auto">
              <a:xfrm>
                <a:off x="5406" y="2833"/>
                <a:ext cx="0" cy="108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212" name="Rectangle 189"/>
              <p:cNvSpPr>
                <a:spLocks noChangeArrowheads="1"/>
              </p:cNvSpPr>
              <p:nvPr/>
            </p:nvSpPr>
            <p:spPr bwMode="auto">
              <a:xfrm>
                <a:off x="5406" y="2833"/>
                <a:ext cx="5" cy="10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213" name="Line 190"/>
              <p:cNvSpPr>
                <a:spLocks noChangeShapeType="1"/>
              </p:cNvSpPr>
              <p:nvPr/>
            </p:nvSpPr>
            <p:spPr bwMode="auto">
              <a:xfrm>
                <a:off x="6321" y="2833"/>
                <a:ext cx="0" cy="108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214" name="Rectangle 191"/>
              <p:cNvSpPr>
                <a:spLocks noChangeArrowheads="1"/>
              </p:cNvSpPr>
              <p:nvPr/>
            </p:nvSpPr>
            <p:spPr bwMode="auto">
              <a:xfrm>
                <a:off x="6321" y="2833"/>
                <a:ext cx="5" cy="10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215" name="Line 192"/>
              <p:cNvSpPr>
                <a:spLocks noChangeShapeType="1"/>
              </p:cNvSpPr>
              <p:nvPr/>
            </p:nvSpPr>
            <p:spPr bwMode="auto">
              <a:xfrm>
                <a:off x="7058" y="270"/>
                <a:ext cx="0" cy="364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216" name="Rectangle 193"/>
              <p:cNvSpPr>
                <a:spLocks noChangeArrowheads="1"/>
              </p:cNvSpPr>
              <p:nvPr/>
            </p:nvSpPr>
            <p:spPr bwMode="auto">
              <a:xfrm>
                <a:off x="7058" y="270"/>
                <a:ext cx="5" cy="36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217" name="Line 194"/>
              <p:cNvSpPr>
                <a:spLocks noChangeShapeType="1"/>
              </p:cNvSpPr>
              <p:nvPr/>
            </p:nvSpPr>
            <p:spPr bwMode="auto">
              <a:xfrm>
                <a:off x="557" y="265"/>
                <a:ext cx="650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218" name="Rectangle 195"/>
              <p:cNvSpPr>
                <a:spLocks noChangeArrowheads="1"/>
              </p:cNvSpPr>
              <p:nvPr/>
            </p:nvSpPr>
            <p:spPr bwMode="auto">
              <a:xfrm>
                <a:off x="557" y="265"/>
                <a:ext cx="650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219" name="Line 196"/>
              <p:cNvSpPr>
                <a:spLocks noChangeShapeType="1"/>
              </p:cNvSpPr>
              <p:nvPr/>
            </p:nvSpPr>
            <p:spPr bwMode="auto">
              <a:xfrm>
                <a:off x="557" y="364"/>
                <a:ext cx="650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220" name="Rectangle 197"/>
              <p:cNvSpPr>
                <a:spLocks noChangeArrowheads="1"/>
              </p:cNvSpPr>
              <p:nvPr/>
            </p:nvSpPr>
            <p:spPr bwMode="auto">
              <a:xfrm>
                <a:off x="557" y="364"/>
                <a:ext cx="650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221" name="Line 198"/>
              <p:cNvSpPr>
                <a:spLocks noChangeShapeType="1"/>
              </p:cNvSpPr>
              <p:nvPr/>
            </p:nvSpPr>
            <p:spPr bwMode="auto">
              <a:xfrm>
                <a:off x="557" y="462"/>
                <a:ext cx="650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222" name="Rectangle 199"/>
              <p:cNvSpPr>
                <a:spLocks noChangeArrowheads="1"/>
              </p:cNvSpPr>
              <p:nvPr/>
            </p:nvSpPr>
            <p:spPr bwMode="auto">
              <a:xfrm>
                <a:off x="557" y="462"/>
                <a:ext cx="650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223" name="Line 200"/>
              <p:cNvSpPr>
                <a:spLocks noChangeShapeType="1"/>
              </p:cNvSpPr>
              <p:nvPr/>
            </p:nvSpPr>
            <p:spPr bwMode="auto">
              <a:xfrm>
                <a:off x="557" y="659"/>
                <a:ext cx="650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224" name="Rectangle 201"/>
              <p:cNvSpPr>
                <a:spLocks noChangeArrowheads="1"/>
              </p:cNvSpPr>
              <p:nvPr/>
            </p:nvSpPr>
            <p:spPr bwMode="auto">
              <a:xfrm>
                <a:off x="557" y="659"/>
                <a:ext cx="650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225" name="Line 202"/>
              <p:cNvSpPr>
                <a:spLocks noChangeShapeType="1"/>
              </p:cNvSpPr>
              <p:nvPr/>
            </p:nvSpPr>
            <p:spPr bwMode="auto">
              <a:xfrm>
                <a:off x="557" y="1054"/>
                <a:ext cx="650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226" name="Rectangle 203"/>
              <p:cNvSpPr>
                <a:spLocks noChangeArrowheads="1"/>
              </p:cNvSpPr>
              <p:nvPr/>
            </p:nvSpPr>
            <p:spPr bwMode="auto">
              <a:xfrm>
                <a:off x="557" y="1054"/>
                <a:ext cx="650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227" name="Line 204"/>
              <p:cNvSpPr>
                <a:spLocks noChangeShapeType="1"/>
              </p:cNvSpPr>
              <p:nvPr/>
            </p:nvSpPr>
            <p:spPr bwMode="auto">
              <a:xfrm>
                <a:off x="557" y="1547"/>
                <a:ext cx="650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grpSp>
        <p:sp>
          <p:nvSpPr>
            <p:cNvPr id="8" name="Rectangle 206"/>
            <p:cNvSpPr>
              <a:spLocks noChangeArrowheads="1"/>
            </p:cNvSpPr>
            <p:nvPr/>
          </p:nvSpPr>
          <p:spPr bwMode="auto">
            <a:xfrm>
              <a:off x="557" y="1547"/>
              <a:ext cx="650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9" name="Line 207"/>
            <p:cNvSpPr>
              <a:spLocks noChangeShapeType="1"/>
            </p:cNvSpPr>
            <p:nvPr/>
          </p:nvSpPr>
          <p:spPr bwMode="auto">
            <a:xfrm>
              <a:off x="557" y="2138"/>
              <a:ext cx="650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10" name="Rectangle 208"/>
            <p:cNvSpPr>
              <a:spLocks noChangeArrowheads="1"/>
            </p:cNvSpPr>
            <p:nvPr/>
          </p:nvSpPr>
          <p:spPr bwMode="auto">
            <a:xfrm>
              <a:off x="557" y="2138"/>
              <a:ext cx="650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11" name="Line 209"/>
            <p:cNvSpPr>
              <a:spLocks noChangeShapeType="1"/>
            </p:cNvSpPr>
            <p:nvPr/>
          </p:nvSpPr>
          <p:spPr bwMode="auto">
            <a:xfrm>
              <a:off x="557" y="2533"/>
              <a:ext cx="650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12" name="Rectangle 210"/>
            <p:cNvSpPr>
              <a:spLocks noChangeArrowheads="1"/>
            </p:cNvSpPr>
            <p:nvPr/>
          </p:nvSpPr>
          <p:spPr bwMode="auto">
            <a:xfrm>
              <a:off x="557" y="2533"/>
              <a:ext cx="650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13" name="Line 211"/>
            <p:cNvSpPr>
              <a:spLocks noChangeShapeType="1"/>
            </p:cNvSpPr>
            <p:nvPr/>
          </p:nvSpPr>
          <p:spPr bwMode="auto">
            <a:xfrm>
              <a:off x="557" y="2730"/>
              <a:ext cx="650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14" name="Rectangle 212"/>
            <p:cNvSpPr>
              <a:spLocks noChangeArrowheads="1"/>
            </p:cNvSpPr>
            <p:nvPr/>
          </p:nvSpPr>
          <p:spPr bwMode="auto">
            <a:xfrm>
              <a:off x="557" y="2730"/>
              <a:ext cx="650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15" name="Line 213"/>
            <p:cNvSpPr>
              <a:spLocks noChangeShapeType="1"/>
            </p:cNvSpPr>
            <p:nvPr/>
          </p:nvSpPr>
          <p:spPr bwMode="auto">
            <a:xfrm>
              <a:off x="557" y="2829"/>
              <a:ext cx="650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17" name="Rectangle 214"/>
            <p:cNvSpPr>
              <a:spLocks noChangeArrowheads="1"/>
            </p:cNvSpPr>
            <p:nvPr/>
          </p:nvSpPr>
          <p:spPr bwMode="auto">
            <a:xfrm>
              <a:off x="557" y="2829"/>
              <a:ext cx="6506"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18" name="Line 215"/>
            <p:cNvSpPr>
              <a:spLocks noChangeShapeType="1"/>
            </p:cNvSpPr>
            <p:nvPr/>
          </p:nvSpPr>
          <p:spPr bwMode="auto">
            <a:xfrm>
              <a:off x="557" y="3026"/>
              <a:ext cx="650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19" name="Rectangle 216"/>
            <p:cNvSpPr>
              <a:spLocks noChangeArrowheads="1"/>
            </p:cNvSpPr>
            <p:nvPr/>
          </p:nvSpPr>
          <p:spPr bwMode="auto">
            <a:xfrm>
              <a:off x="557" y="3026"/>
              <a:ext cx="650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20" name="Line 217"/>
            <p:cNvSpPr>
              <a:spLocks noChangeShapeType="1"/>
            </p:cNvSpPr>
            <p:nvPr/>
          </p:nvSpPr>
          <p:spPr bwMode="auto">
            <a:xfrm>
              <a:off x="557" y="3223"/>
              <a:ext cx="650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21" name="Rectangle 218"/>
            <p:cNvSpPr>
              <a:spLocks noChangeArrowheads="1"/>
            </p:cNvSpPr>
            <p:nvPr/>
          </p:nvSpPr>
          <p:spPr bwMode="auto">
            <a:xfrm>
              <a:off x="557" y="3223"/>
              <a:ext cx="650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22" name="Line 219"/>
            <p:cNvSpPr>
              <a:spLocks noChangeShapeType="1"/>
            </p:cNvSpPr>
            <p:nvPr/>
          </p:nvSpPr>
          <p:spPr bwMode="auto">
            <a:xfrm>
              <a:off x="557" y="3420"/>
              <a:ext cx="650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23" name="Rectangle 220"/>
            <p:cNvSpPr>
              <a:spLocks noChangeArrowheads="1"/>
            </p:cNvSpPr>
            <p:nvPr/>
          </p:nvSpPr>
          <p:spPr bwMode="auto">
            <a:xfrm>
              <a:off x="557" y="3420"/>
              <a:ext cx="650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24" name="Line 221"/>
            <p:cNvSpPr>
              <a:spLocks noChangeShapeType="1"/>
            </p:cNvSpPr>
            <p:nvPr/>
          </p:nvSpPr>
          <p:spPr bwMode="auto">
            <a:xfrm>
              <a:off x="557" y="3716"/>
              <a:ext cx="650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25" name="Rectangle 222"/>
            <p:cNvSpPr>
              <a:spLocks noChangeArrowheads="1"/>
            </p:cNvSpPr>
            <p:nvPr/>
          </p:nvSpPr>
          <p:spPr bwMode="auto">
            <a:xfrm>
              <a:off x="557" y="3716"/>
              <a:ext cx="650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26" name="Line 223"/>
            <p:cNvSpPr>
              <a:spLocks noChangeShapeType="1"/>
            </p:cNvSpPr>
            <p:nvPr/>
          </p:nvSpPr>
          <p:spPr bwMode="auto">
            <a:xfrm>
              <a:off x="557" y="3913"/>
              <a:ext cx="650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sp>
          <p:nvSpPr>
            <p:cNvPr id="27" name="Rectangle 224"/>
            <p:cNvSpPr>
              <a:spLocks noChangeArrowheads="1"/>
            </p:cNvSpPr>
            <p:nvPr/>
          </p:nvSpPr>
          <p:spPr bwMode="auto">
            <a:xfrm>
              <a:off x="557" y="3913"/>
              <a:ext cx="650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D6E71"/>
                </a:solidFill>
              </a:endParaRPr>
            </a:p>
          </p:txBody>
        </p:sp>
      </p:grpSp>
    </p:spTree>
    <p:extLst>
      <p:ext uri="{BB962C8B-B14F-4D97-AF65-F5344CB8AC3E}">
        <p14:creationId xmlns:p14="http://schemas.microsoft.com/office/powerpoint/2010/main" val="2777106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B929AD85-A9D4-4165-9F7F-5E19F187C62F}"/>
              </a:ext>
            </a:extLst>
          </p:cNvPr>
          <p:cNvSpPr>
            <a:spLocks noGrp="1"/>
          </p:cNvSpPr>
          <p:nvPr>
            <p:ph type="sldNum" sz="quarter" idx="12"/>
          </p:nvPr>
        </p:nvSpPr>
        <p:spPr/>
        <p:txBody>
          <a:bodyPr/>
          <a:lstStyle/>
          <a:p>
            <a:fld id="{F312CAC8-5AB6-4C28-B055-AF7B5F45997B}" type="slidenum">
              <a:rPr lang="en-US" smtClean="0"/>
              <a:t>5</a:t>
            </a:fld>
            <a:endParaRPr lang="en-US"/>
          </a:p>
        </p:txBody>
      </p:sp>
      <p:sp>
        <p:nvSpPr>
          <p:cNvPr id="73" name="Title 1">
            <a:extLst>
              <a:ext uri="{FF2B5EF4-FFF2-40B4-BE49-F238E27FC236}">
                <a16:creationId xmlns:a16="http://schemas.microsoft.com/office/drawing/2014/main" xmlns="" id="{72DAE888-A4FF-46C0-A243-45A74092371F}"/>
              </a:ext>
            </a:extLst>
          </p:cNvPr>
          <p:cNvSpPr>
            <a:spLocks noGrp="1"/>
          </p:cNvSpPr>
          <p:nvPr>
            <p:ph type="title"/>
          </p:nvPr>
        </p:nvSpPr>
        <p:spPr>
          <a:xfrm>
            <a:off x="181228" y="-86645"/>
            <a:ext cx="11579517" cy="708469"/>
          </a:xfrm>
        </p:spPr>
        <p:txBody>
          <a:bodyPr>
            <a:normAutofit/>
          </a:bodyPr>
          <a:lstStyle/>
          <a:p>
            <a:pPr algn="ctr"/>
            <a:r>
              <a:rPr lang="en-US" sz="2667" dirty="0"/>
              <a:t>Verizon Enterprise Customer Relationship Management</a:t>
            </a:r>
          </a:p>
        </p:txBody>
      </p:sp>
      <p:grpSp>
        <p:nvGrpSpPr>
          <p:cNvPr id="75" name="Group 74">
            <a:extLst>
              <a:ext uri="{FF2B5EF4-FFF2-40B4-BE49-F238E27FC236}">
                <a16:creationId xmlns:a16="http://schemas.microsoft.com/office/drawing/2014/main" xmlns="" id="{8E1FC840-42E0-4237-A4BC-2F6F7B2CFE86}"/>
              </a:ext>
            </a:extLst>
          </p:cNvPr>
          <p:cNvGrpSpPr/>
          <p:nvPr/>
        </p:nvGrpSpPr>
        <p:grpSpPr>
          <a:xfrm>
            <a:off x="5898528" y="711628"/>
            <a:ext cx="4296557" cy="1873695"/>
            <a:chOff x="457200" y="1677778"/>
            <a:chExt cx="4495800" cy="1256417"/>
          </a:xfrm>
          <a:solidFill>
            <a:schemeClr val="accent3">
              <a:lumMod val="20000"/>
              <a:lumOff val="80000"/>
            </a:schemeClr>
          </a:solidFill>
        </p:grpSpPr>
        <p:sp>
          <p:nvSpPr>
            <p:cNvPr id="76" name="Rounded Rectangle 62">
              <a:extLst>
                <a:ext uri="{FF2B5EF4-FFF2-40B4-BE49-F238E27FC236}">
                  <a16:creationId xmlns:a16="http://schemas.microsoft.com/office/drawing/2014/main" xmlns="" id="{5207D9C0-0D1A-4878-A0C4-C04CC30E8761}"/>
                </a:ext>
              </a:extLst>
            </p:cNvPr>
            <p:cNvSpPr/>
            <p:nvPr/>
          </p:nvSpPr>
          <p:spPr>
            <a:xfrm>
              <a:off x="457200" y="2324595"/>
              <a:ext cx="1447800" cy="609600"/>
            </a:xfrm>
            <a:prstGeom prst="roundRect">
              <a:avLst/>
            </a:prstGeom>
            <a:grp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spcAft>
                  <a:spcPts val="800"/>
                </a:spcAft>
              </a:pPr>
              <a:r>
                <a:rPr lang="en-US" b="1" dirty="0">
                  <a:solidFill>
                    <a:srgbClr val="C00000"/>
                  </a:solidFill>
                  <a:cs typeface="VerizonApex-Medium"/>
                </a:rPr>
                <a:t>&gt;200K</a:t>
              </a:r>
              <a:endParaRPr lang="en-US" dirty="0">
                <a:solidFill>
                  <a:srgbClr val="FFFFFF"/>
                </a:solidFill>
                <a:cs typeface="VerizonApex-Medium"/>
              </a:endParaRPr>
            </a:p>
            <a:p>
              <a:pPr algn="ctr">
                <a:spcAft>
                  <a:spcPts val="800"/>
                </a:spcAft>
              </a:pPr>
              <a:r>
                <a:rPr lang="en-US" sz="1100" dirty="0">
                  <a:solidFill>
                    <a:srgbClr val="3D3D3D"/>
                  </a:solidFill>
                  <a:cs typeface="VerizonApex-Medium"/>
                </a:rPr>
                <a:t>In</a:t>
              </a:r>
              <a:r>
                <a:rPr lang="en-US" sz="1100" dirty="0">
                  <a:solidFill>
                    <a:srgbClr val="3D3D3D"/>
                  </a:solidFill>
                </a:rPr>
                <a:t>terfacing app  </a:t>
              </a:r>
              <a:r>
                <a:rPr lang="en-US" sz="1000" dirty="0">
                  <a:solidFill>
                    <a:srgbClr val="3D3D3D"/>
                  </a:solidFill>
                </a:rPr>
                <a:t>incoming calls/day</a:t>
              </a:r>
            </a:p>
          </p:txBody>
        </p:sp>
        <p:sp>
          <p:nvSpPr>
            <p:cNvPr id="77" name="Rounded Rectangle 63">
              <a:extLst>
                <a:ext uri="{FF2B5EF4-FFF2-40B4-BE49-F238E27FC236}">
                  <a16:creationId xmlns:a16="http://schemas.microsoft.com/office/drawing/2014/main" xmlns="" id="{D9FC8787-8597-4BC6-8086-B9E79134D3A8}"/>
                </a:ext>
              </a:extLst>
            </p:cNvPr>
            <p:cNvSpPr/>
            <p:nvPr/>
          </p:nvSpPr>
          <p:spPr>
            <a:xfrm>
              <a:off x="457200" y="1677778"/>
              <a:ext cx="1447800" cy="609600"/>
            </a:xfrm>
            <a:prstGeom prst="roundRect">
              <a:avLst/>
            </a:prstGeom>
            <a:grp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spcAft>
                  <a:spcPts val="800"/>
                </a:spcAft>
              </a:pPr>
              <a:r>
                <a:rPr lang="en-US" b="1" dirty="0">
                  <a:solidFill>
                    <a:srgbClr val="C00000"/>
                  </a:solidFill>
                  <a:cs typeface="VerizonApex-Medium"/>
                </a:rPr>
                <a:t>&gt;10K </a:t>
              </a:r>
              <a:endParaRPr lang="en-US" dirty="0">
                <a:solidFill>
                  <a:srgbClr val="FFFFFF"/>
                </a:solidFill>
              </a:endParaRPr>
            </a:p>
            <a:p>
              <a:pPr algn="ctr">
                <a:spcAft>
                  <a:spcPts val="800"/>
                </a:spcAft>
              </a:pPr>
              <a:r>
                <a:rPr lang="en-US" sz="1200" dirty="0">
                  <a:solidFill>
                    <a:schemeClr val="bg2">
                      <a:lumMod val="25000"/>
                    </a:schemeClr>
                  </a:solidFill>
                </a:rPr>
                <a:t>Total Customers</a:t>
              </a:r>
            </a:p>
          </p:txBody>
        </p:sp>
        <p:sp>
          <p:nvSpPr>
            <p:cNvPr id="78" name="Rounded Rectangle 66">
              <a:extLst>
                <a:ext uri="{FF2B5EF4-FFF2-40B4-BE49-F238E27FC236}">
                  <a16:creationId xmlns:a16="http://schemas.microsoft.com/office/drawing/2014/main" xmlns="" id="{2CF31176-4BEA-441F-9FAD-9EED1988AF85}"/>
                </a:ext>
              </a:extLst>
            </p:cNvPr>
            <p:cNvSpPr/>
            <p:nvPr/>
          </p:nvSpPr>
          <p:spPr>
            <a:xfrm>
              <a:off x="1981200" y="1677778"/>
              <a:ext cx="1447800" cy="609600"/>
            </a:xfrm>
            <a:prstGeom prst="roundRect">
              <a:avLst/>
            </a:prstGeom>
            <a:grp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spcAft>
                  <a:spcPts val="800"/>
                </a:spcAft>
              </a:pPr>
              <a:r>
                <a:rPr lang="en-US" b="1" dirty="0">
                  <a:solidFill>
                    <a:srgbClr val="C00000"/>
                  </a:solidFill>
                  <a:cs typeface="VerizonApex-Medium"/>
                </a:rPr>
                <a:t>&gt;12K</a:t>
              </a:r>
            </a:p>
            <a:p>
              <a:pPr algn="ctr">
                <a:spcAft>
                  <a:spcPts val="800"/>
                </a:spcAft>
              </a:pPr>
              <a:r>
                <a:rPr lang="en-US" sz="1200" dirty="0">
                  <a:solidFill>
                    <a:srgbClr val="3D3D3D"/>
                  </a:solidFill>
                </a:rPr>
                <a:t>Customer Specific Information View</a:t>
              </a:r>
            </a:p>
          </p:txBody>
        </p:sp>
        <p:sp>
          <p:nvSpPr>
            <p:cNvPr id="79" name="Rounded Rectangle 67">
              <a:extLst>
                <a:ext uri="{FF2B5EF4-FFF2-40B4-BE49-F238E27FC236}">
                  <a16:creationId xmlns:a16="http://schemas.microsoft.com/office/drawing/2014/main" xmlns="" id="{7E7B4A1F-CF1E-4F0D-9652-CC15E60D75B8}"/>
                </a:ext>
              </a:extLst>
            </p:cNvPr>
            <p:cNvSpPr/>
            <p:nvPr/>
          </p:nvSpPr>
          <p:spPr>
            <a:xfrm>
              <a:off x="1981200" y="2324595"/>
              <a:ext cx="1447800" cy="609600"/>
            </a:xfrm>
            <a:prstGeom prst="roundRect">
              <a:avLst/>
            </a:prstGeom>
            <a:grp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spcAft>
                  <a:spcPts val="800"/>
                </a:spcAft>
              </a:pPr>
              <a:r>
                <a:rPr lang="en-US" b="1" dirty="0">
                  <a:solidFill>
                    <a:srgbClr val="C00000"/>
                  </a:solidFill>
                  <a:cs typeface="VerizonApex-Medium"/>
                </a:rPr>
                <a:t>&gt;100</a:t>
              </a:r>
            </a:p>
            <a:p>
              <a:pPr algn="ctr">
                <a:spcAft>
                  <a:spcPts val="800"/>
                </a:spcAft>
              </a:pPr>
              <a:r>
                <a:rPr lang="en-US" sz="1200" dirty="0">
                  <a:solidFill>
                    <a:srgbClr val="3D3D3D"/>
                  </a:solidFill>
                </a:rPr>
                <a:t>Report Views </a:t>
              </a:r>
            </a:p>
          </p:txBody>
        </p:sp>
        <p:sp>
          <p:nvSpPr>
            <p:cNvPr id="80" name="Rounded Rectangle 68">
              <a:extLst>
                <a:ext uri="{FF2B5EF4-FFF2-40B4-BE49-F238E27FC236}">
                  <a16:creationId xmlns:a16="http://schemas.microsoft.com/office/drawing/2014/main" xmlns="" id="{B09A28A0-26DB-4A96-A60F-70E43054A86A}"/>
                </a:ext>
              </a:extLst>
            </p:cNvPr>
            <p:cNvSpPr/>
            <p:nvPr/>
          </p:nvSpPr>
          <p:spPr>
            <a:xfrm>
              <a:off x="3505200" y="1677778"/>
              <a:ext cx="1447800" cy="609600"/>
            </a:xfrm>
            <a:prstGeom prst="roundRect">
              <a:avLst/>
            </a:prstGeom>
            <a:grp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spcAft>
                  <a:spcPts val="800"/>
                </a:spcAft>
              </a:pPr>
              <a:r>
                <a:rPr lang="en-US" b="1" dirty="0">
                  <a:solidFill>
                    <a:srgbClr val="C00000"/>
                  </a:solidFill>
                  <a:cs typeface="VerizonApex-Medium"/>
                </a:rPr>
                <a:t>&gt; 105K</a:t>
              </a:r>
            </a:p>
            <a:p>
              <a:pPr algn="ctr">
                <a:spcAft>
                  <a:spcPts val="800"/>
                </a:spcAft>
              </a:pPr>
              <a:r>
                <a:rPr lang="en-US" sz="1200" dirty="0">
                  <a:solidFill>
                    <a:srgbClr val="3D3D3D"/>
                  </a:solidFill>
                </a:rPr>
                <a:t>Dashboard View</a:t>
              </a:r>
            </a:p>
          </p:txBody>
        </p:sp>
        <p:sp>
          <p:nvSpPr>
            <p:cNvPr id="81" name="Rounded Rectangle 69">
              <a:extLst>
                <a:ext uri="{FF2B5EF4-FFF2-40B4-BE49-F238E27FC236}">
                  <a16:creationId xmlns:a16="http://schemas.microsoft.com/office/drawing/2014/main" xmlns="" id="{98EC78E7-3AB7-4552-A05C-B47966B219F0}"/>
                </a:ext>
              </a:extLst>
            </p:cNvPr>
            <p:cNvSpPr/>
            <p:nvPr/>
          </p:nvSpPr>
          <p:spPr>
            <a:xfrm>
              <a:off x="3505200" y="2324595"/>
              <a:ext cx="1447800" cy="609600"/>
            </a:xfrm>
            <a:prstGeom prst="roundRect">
              <a:avLst/>
            </a:prstGeom>
            <a:grp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spcAft>
                  <a:spcPts val="800"/>
                </a:spcAft>
              </a:pPr>
              <a:r>
                <a:rPr lang="en-US" b="1" dirty="0">
                  <a:solidFill>
                    <a:srgbClr val="C00000"/>
                  </a:solidFill>
                  <a:cs typeface="VerizonApex-Medium"/>
                </a:rPr>
                <a:t>100%</a:t>
              </a:r>
            </a:p>
            <a:p>
              <a:pPr algn="ctr">
                <a:spcAft>
                  <a:spcPts val="800"/>
                </a:spcAft>
              </a:pPr>
              <a:r>
                <a:rPr lang="en-US" sz="1200" dirty="0">
                  <a:solidFill>
                    <a:srgbClr val="3D3D3D"/>
                  </a:solidFill>
                </a:rPr>
                <a:t>Service Online vs. Offline</a:t>
              </a:r>
            </a:p>
          </p:txBody>
        </p:sp>
      </p:grpSp>
      <p:sp>
        <p:nvSpPr>
          <p:cNvPr id="82" name="TextBox 81">
            <a:extLst>
              <a:ext uri="{FF2B5EF4-FFF2-40B4-BE49-F238E27FC236}">
                <a16:creationId xmlns:a16="http://schemas.microsoft.com/office/drawing/2014/main" xmlns="" id="{3D9B0B22-106B-4435-977B-DE30DE5159B9}"/>
              </a:ext>
            </a:extLst>
          </p:cNvPr>
          <p:cNvSpPr txBox="1"/>
          <p:nvPr/>
        </p:nvSpPr>
        <p:spPr>
          <a:xfrm>
            <a:off x="6089512" y="2674895"/>
            <a:ext cx="3944471" cy="1963658"/>
          </a:xfrm>
          <a:prstGeom prst="roundRect">
            <a:avLst/>
          </a:prstGeom>
          <a:noFill/>
          <a:ln>
            <a:noFill/>
          </a:ln>
        </p:spPr>
        <p:style>
          <a:lnRef idx="2">
            <a:schemeClr val="dk1"/>
          </a:lnRef>
          <a:fillRef idx="1">
            <a:schemeClr val="lt1"/>
          </a:fillRef>
          <a:effectRef idx="0">
            <a:schemeClr val="dk1"/>
          </a:effectRef>
          <a:fontRef idx="minor">
            <a:schemeClr val="dk1"/>
          </a:fontRef>
        </p:style>
        <p:txBody>
          <a:bodyPr wrap="square" numCol="1" rtlCol="0">
            <a:spAutoFit/>
          </a:bodyPr>
          <a:lstStyle/>
          <a:p>
            <a:pPr marL="285750" indent="-285750">
              <a:spcBef>
                <a:spcPts val="400"/>
              </a:spcBef>
              <a:spcAft>
                <a:spcPts val="400"/>
              </a:spcAft>
              <a:buFont typeface="Wingdings" charset="2"/>
              <a:buChar char="²"/>
            </a:pPr>
            <a:r>
              <a:rPr lang="en-US" sz="1600" b="1" dirty="0">
                <a:solidFill>
                  <a:schemeClr val="tx1">
                    <a:lumMod val="75000"/>
                    <a:lumOff val="25000"/>
                  </a:schemeClr>
                </a:solidFill>
              </a:rPr>
              <a:t>World-Class Online &amp; Mobile </a:t>
            </a:r>
            <a:br>
              <a:rPr lang="en-US" sz="1600" b="1" dirty="0">
                <a:solidFill>
                  <a:schemeClr val="tx1">
                    <a:lumMod val="75000"/>
                    <a:lumOff val="25000"/>
                  </a:schemeClr>
                </a:solidFill>
              </a:rPr>
            </a:br>
            <a:r>
              <a:rPr lang="en-US" sz="1600" b="1" dirty="0">
                <a:solidFill>
                  <a:schemeClr val="tx1">
                    <a:lumMod val="75000"/>
                    <a:lumOff val="25000"/>
                  </a:schemeClr>
                </a:solidFill>
              </a:rPr>
              <a:t>Customer Self-service</a:t>
            </a:r>
          </a:p>
          <a:p>
            <a:pPr marL="285750" indent="-285750">
              <a:spcBef>
                <a:spcPts val="400"/>
              </a:spcBef>
              <a:spcAft>
                <a:spcPts val="400"/>
              </a:spcAft>
              <a:buFont typeface="Wingdings" charset="2"/>
              <a:buChar char="²"/>
            </a:pPr>
            <a:r>
              <a:rPr lang="en-US" sz="1600" b="1" dirty="0">
                <a:solidFill>
                  <a:schemeClr val="tx1">
                    <a:lumMod val="75000"/>
                    <a:lumOff val="25000"/>
                  </a:schemeClr>
                </a:solidFill>
              </a:rPr>
              <a:t>Integrated across all VES </a:t>
            </a:r>
            <a:br>
              <a:rPr lang="en-US" sz="1600" b="1" dirty="0">
                <a:solidFill>
                  <a:schemeClr val="tx1">
                    <a:lumMod val="75000"/>
                    <a:lumOff val="25000"/>
                  </a:schemeClr>
                </a:solidFill>
              </a:rPr>
            </a:br>
            <a:r>
              <a:rPr lang="en-US" sz="1600" b="1" dirty="0">
                <a:solidFill>
                  <a:schemeClr val="tx1">
                    <a:lumMod val="75000"/>
                    <a:lumOff val="25000"/>
                  </a:schemeClr>
                </a:solidFill>
              </a:rPr>
              <a:t>Products &amp; Services</a:t>
            </a:r>
          </a:p>
          <a:p>
            <a:pPr marL="285750" indent="-285750">
              <a:spcBef>
                <a:spcPts val="400"/>
              </a:spcBef>
              <a:spcAft>
                <a:spcPts val="400"/>
              </a:spcAft>
              <a:buFont typeface="Wingdings" charset="2"/>
              <a:buChar char="²"/>
            </a:pPr>
            <a:r>
              <a:rPr lang="en-US" sz="1600" b="1" dirty="0">
                <a:solidFill>
                  <a:schemeClr val="tx1">
                    <a:lumMod val="75000"/>
                    <a:lumOff val="25000"/>
                  </a:schemeClr>
                </a:solidFill>
              </a:rPr>
              <a:t>Robust application security </a:t>
            </a:r>
            <a:br>
              <a:rPr lang="en-US" sz="1600" b="1" dirty="0">
                <a:solidFill>
                  <a:schemeClr val="tx1">
                    <a:lumMod val="75000"/>
                    <a:lumOff val="25000"/>
                  </a:schemeClr>
                </a:solidFill>
              </a:rPr>
            </a:br>
            <a:r>
              <a:rPr lang="en-US" sz="1600" b="1" dirty="0">
                <a:solidFill>
                  <a:schemeClr val="tx1">
                    <a:lumMod val="75000"/>
                    <a:lumOff val="25000"/>
                  </a:schemeClr>
                </a:solidFill>
              </a:rPr>
              <a:t>&amp; entitlement management</a:t>
            </a:r>
          </a:p>
        </p:txBody>
      </p:sp>
      <p:grpSp>
        <p:nvGrpSpPr>
          <p:cNvPr id="83" name="Group 82">
            <a:extLst>
              <a:ext uri="{FF2B5EF4-FFF2-40B4-BE49-F238E27FC236}">
                <a16:creationId xmlns:a16="http://schemas.microsoft.com/office/drawing/2014/main" xmlns="" id="{17DA80B8-EC6E-431C-90BD-C3F9DA2F502D}"/>
              </a:ext>
            </a:extLst>
          </p:cNvPr>
          <p:cNvGrpSpPr/>
          <p:nvPr/>
        </p:nvGrpSpPr>
        <p:grpSpPr>
          <a:xfrm>
            <a:off x="1550525" y="4686289"/>
            <a:ext cx="8659540" cy="1233926"/>
            <a:chOff x="182602" y="749518"/>
            <a:chExt cx="4890639" cy="1294649"/>
          </a:xfrm>
          <a:solidFill>
            <a:schemeClr val="accent5">
              <a:lumMod val="20000"/>
              <a:lumOff val="80000"/>
            </a:schemeClr>
          </a:solidFill>
        </p:grpSpPr>
        <p:sp>
          <p:nvSpPr>
            <p:cNvPr id="84" name="Rounded Rectangle 87">
              <a:extLst>
                <a:ext uri="{FF2B5EF4-FFF2-40B4-BE49-F238E27FC236}">
                  <a16:creationId xmlns:a16="http://schemas.microsoft.com/office/drawing/2014/main" xmlns="" id="{D080705F-F437-4CD7-AD30-A5E87195C7D2}"/>
                </a:ext>
              </a:extLst>
            </p:cNvPr>
            <p:cNvSpPr/>
            <p:nvPr/>
          </p:nvSpPr>
          <p:spPr>
            <a:xfrm>
              <a:off x="188497" y="1442119"/>
              <a:ext cx="1576168" cy="602048"/>
            </a:xfrm>
            <a:prstGeom prst="roundRect">
              <a:avLst/>
            </a:prstGeom>
            <a:grp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spcAft>
                  <a:spcPts val="200"/>
                </a:spcAft>
              </a:pPr>
              <a:r>
                <a:rPr lang="en-US" sz="1600" b="1" dirty="0">
                  <a:solidFill>
                    <a:srgbClr val="C00000"/>
                  </a:solidFill>
                  <a:cs typeface="VerizonApex-Medium"/>
                </a:rPr>
                <a:t>~20 </a:t>
              </a:r>
              <a:r>
                <a:rPr lang="en-US" sz="1600" dirty="0">
                  <a:solidFill>
                    <a:srgbClr val="C00000"/>
                  </a:solidFill>
                </a:rPr>
                <a:t/>
              </a:r>
              <a:br>
                <a:rPr lang="en-US" sz="1600" dirty="0">
                  <a:solidFill>
                    <a:srgbClr val="C00000"/>
                  </a:solidFill>
                </a:rPr>
              </a:br>
              <a:r>
                <a:rPr lang="en-US" sz="1200" dirty="0">
                  <a:solidFill>
                    <a:srgbClr val="3D3D3D"/>
                  </a:solidFill>
                </a:rPr>
                <a:t>Deployments /</a:t>
              </a:r>
              <a:r>
                <a:rPr lang="en-US" sz="1200" dirty="0" err="1">
                  <a:solidFill>
                    <a:srgbClr val="3D3D3D"/>
                  </a:solidFill>
                </a:rPr>
                <a:t>wk</a:t>
              </a:r>
              <a:endParaRPr lang="en-US" sz="1200" dirty="0">
                <a:solidFill>
                  <a:srgbClr val="3D3D3D"/>
                </a:solidFill>
              </a:endParaRPr>
            </a:p>
          </p:txBody>
        </p:sp>
        <p:sp>
          <p:nvSpPr>
            <p:cNvPr id="85" name="Rounded Rectangle 88">
              <a:extLst>
                <a:ext uri="{FF2B5EF4-FFF2-40B4-BE49-F238E27FC236}">
                  <a16:creationId xmlns:a16="http://schemas.microsoft.com/office/drawing/2014/main" xmlns="" id="{6A57AE89-BF4E-4F62-ADF7-5E6B7073E838}"/>
                </a:ext>
              </a:extLst>
            </p:cNvPr>
            <p:cNvSpPr/>
            <p:nvPr/>
          </p:nvSpPr>
          <p:spPr>
            <a:xfrm>
              <a:off x="1847622" y="749518"/>
              <a:ext cx="1576168" cy="602048"/>
            </a:xfrm>
            <a:prstGeom prst="roundRect">
              <a:avLst/>
            </a:prstGeom>
            <a:grp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spcAft>
                  <a:spcPts val="200"/>
                </a:spcAft>
              </a:pPr>
              <a:r>
                <a:rPr lang="en-US" sz="1600" b="1" dirty="0">
                  <a:solidFill>
                    <a:srgbClr val="C00000"/>
                  </a:solidFill>
                  <a:cs typeface="VerizonApex-Medium"/>
                </a:rPr>
                <a:t>&gt;5.9M</a:t>
              </a:r>
            </a:p>
            <a:p>
              <a:pPr algn="ctr"/>
              <a:r>
                <a:rPr lang="en-US" sz="1200" dirty="0">
                  <a:solidFill>
                    <a:srgbClr val="3D3D3D"/>
                  </a:solidFill>
                </a:rPr>
                <a:t>Lines of Code</a:t>
              </a:r>
            </a:p>
          </p:txBody>
        </p:sp>
        <p:sp>
          <p:nvSpPr>
            <p:cNvPr id="86" name="Rounded Rectangle 90">
              <a:extLst>
                <a:ext uri="{FF2B5EF4-FFF2-40B4-BE49-F238E27FC236}">
                  <a16:creationId xmlns:a16="http://schemas.microsoft.com/office/drawing/2014/main" xmlns="" id="{F90AA89F-1F3C-4611-94CC-130917AB296C}"/>
                </a:ext>
              </a:extLst>
            </p:cNvPr>
            <p:cNvSpPr/>
            <p:nvPr/>
          </p:nvSpPr>
          <p:spPr>
            <a:xfrm>
              <a:off x="3506746" y="749518"/>
              <a:ext cx="1545524" cy="602048"/>
            </a:xfrm>
            <a:prstGeom prst="roundRect">
              <a:avLst/>
            </a:prstGeom>
            <a:grp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spcAft>
                  <a:spcPts val="200"/>
                </a:spcAft>
              </a:pPr>
              <a:r>
                <a:rPr lang="en-US" sz="1600" b="1" dirty="0">
                  <a:solidFill>
                    <a:srgbClr val="C00000"/>
                  </a:solidFill>
                  <a:cs typeface="VerizonApex-Medium"/>
                </a:rPr>
                <a:t>~800</a:t>
              </a:r>
            </a:p>
            <a:p>
              <a:pPr algn="ctr"/>
              <a:r>
                <a:rPr lang="en-US" sz="1200" dirty="0">
                  <a:solidFill>
                    <a:srgbClr val="3D3D3D"/>
                  </a:solidFill>
                </a:rPr>
                <a:t>Automated test cases</a:t>
              </a:r>
            </a:p>
          </p:txBody>
        </p:sp>
        <p:sp>
          <p:nvSpPr>
            <p:cNvPr id="87" name="Rounded Rectangle 93">
              <a:extLst>
                <a:ext uri="{FF2B5EF4-FFF2-40B4-BE49-F238E27FC236}">
                  <a16:creationId xmlns:a16="http://schemas.microsoft.com/office/drawing/2014/main" xmlns="" id="{DB1CE57A-5CC9-4D62-A083-44F293011D12}"/>
                </a:ext>
              </a:extLst>
            </p:cNvPr>
            <p:cNvSpPr/>
            <p:nvPr/>
          </p:nvSpPr>
          <p:spPr>
            <a:xfrm>
              <a:off x="182602" y="749518"/>
              <a:ext cx="1576168" cy="602048"/>
            </a:xfrm>
            <a:prstGeom prst="roundRect">
              <a:avLst/>
            </a:prstGeom>
            <a:grp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US" sz="1600" b="1" dirty="0">
                  <a:solidFill>
                    <a:srgbClr val="C00000"/>
                  </a:solidFill>
                  <a:cs typeface="VerizonApex-Medium"/>
                </a:rPr>
                <a:t>25</a:t>
              </a:r>
              <a:r>
                <a:rPr lang="en-US" sz="1600" dirty="0">
                  <a:solidFill>
                    <a:srgbClr val="FFFFFF"/>
                  </a:solidFill>
                  <a:cs typeface="VerizonApex-Medium"/>
                </a:rPr>
                <a:t> </a:t>
              </a:r>
              <a:endParaRPr lang="en-US" sz="1400" dirty="0">
                <a:solidFill>
                  <a:srgbClr val="FFFFFF"/>
                </a:solidFill>
                <a:cs typeface="VerizonApex-Medium"/>
              </a:endParaRPr>
            </a:p>
            <a:p>
              <a:pPr algn="ctr"/>
              <a:r>
                <a:rPr lang="en-US" sz="1200" dirty="0">
                  <a:solidFill>
                    <a:schemeClr val="bg2">
                      <a:lumMod val="25000"/>
                    </a:schemeClr>
                  </a:solidFill>
                  <a:cs typeface="VerizonApex-Medium"/>
                </a:rPr>
                <a:t>Developers </a:t>
              </a:r>
              <a:r>
                <a:rPr lang="en-US" sz="1050" dirty="0">
                  <a:solidFill>
                    <a:schemeClr val="bg2">
                      <a:lumMod val="25000"/>
                    </a:schemeClr>
                  </a:solidFill>
                </a:rPr>
                <a:t>(US, Peru, India)</a:t>
              </a:r>
            </a:p>
          </p:txBody>
        </p:sp>
        <p:sp>
          <p:nvSpPr>
            <p:cNvPr id="88" name="Rounded Rectangle 94">
              <a:extLst>
                <a:ext uri="{FF2B5EF4-FFF2-40B4-BE49-F238E27FC236}">
                  <a16:creationId xmlns:a16="http://schemas.microsoft.com/office/drawing/2014/main" xmlns="" id="{DAE7C7F6-1A84-485A-ADB5-72C4DA5DF52F}"/>
                </a:ext>
              </a:extLst>
            </p:cNvPr>
            <p:cNvSpPr/>
            <p:nvPr/>
          </p:nvSpPr>
          <p:spPr>
            <a:xfrm>
              <a:off x="1842163" y="1442119"/>
              <a:ext cx="1576168" cy="602048"/>
            </a:xfrm>
            <a:prstGeom prst="roundRect">
              <a:avLst/>
            </a:prstGeom>
            <a:grp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spcAft>
                  <a:spcPts val="200"/>
                </a:spcAft>
              </a:pPr>
              <a:r>
                <a:rPr lang="en-US" sz="1600" b="1" dirty="0">
                  <a:solidFill>
                    <a:srgbClr val="C00000"/>
                  </a:solidFill>
                  <a:cs typeface="VerizonApex-Medium"/>
                </a:rPr>
                <a:t>250</a:t>
              </a:r>
            </a:p>
            <a:p>
              <a:pPr algn="ctr"/>
              <a:r>
                <a:rPr lang="en-US" sz="1200" dirty="0">
                  <a:solidFill>
                    <a:srgbClr val="3D3D3D"/>
                  </a:solidFill>
                </a:rPr>
                <a:t>Change Packages to prod yearly</a:t>
              </a:r>
            </a:p>
          </p:txBody>
        </p:sp>
        <p:sp>
          <p:nvSpPr>
            <p:cNvPr id="89" name="Rounded Rectangle 95">
              <a:extLst>
                <a:ext uri="{FF2B5EF4-FFF2-40B4-BE49-F238E27FC236}">
                  <a16:creationId xmlns:a16="http://schemas.microsoft.com/office/drawing/2014/main" xmlns="" id="{091E49F1-F89A-40D2-8E58-A492B209EC26}"/>
                </a:ext>
              </a:extLst>
            </p:cNvPr>
            <p:cNvSpPr/>
            <p:nvPr/>
          </p:nvSpPr>
          <p:spPr>
            <a:xfrm>
              <a:off x="3497073" y="1442119"/>
              <a:ext cx="1576168" cy="602048"/>
            </a:xfrm>
            <a:prstGeom prst="roundRect">
              <a:avLst/>
            </a:prstGeom>
            <a:grp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spcAft>
                  <a:spcPts val="200"/>
                </a:spcAft>
              </a:pPr>
              <a:r>
                <a:rPr lang="en-US" sz="1600" b="1" dirty="0">
                  <a:solidFill>
                    <a:srgbClr val="C00000"/>
                  </a:solidFill>
                  <a:cs typeface="VerizonApex-Medium"/>
                </a:rPr>
                <a:t>~100</a:t>
              </a:r>
            </a:p>
            <a:p>
              <a:pPr algn="ctr"/>
              <a:r>
                <a:rPr lang="en-US" sz="1200" dirty="0">
                  <a:solidFill>
                    <a:srgbClr val="3D3D3D"/>
                  </a:solidFill>
                </a:rPr>
                <a:t>DB changes to Prod /</a:t>
              </a:r>
              <a:r>
                <a:rPr lang="en-US" sz="1200" dirty="0" err="1">
                  <a:solidFill>
                    <a:srgbClr val="3D3D3D"/>
                  </a:solidFill>
                </a:rPr>
                <a:t>wk</a:t>
              </a:r>
              <a:endParaRPr lang="en-US" sz="1200" dirty="0">
                <a:solidFill>
                  <a:srgbClr val="3D3D3D"/>
                </a:solidFill>
              </a:endParaRPr>
            </a:p>
          </p:txBody>
        </p:sp>
      </p:grpSp>
      <p:grpSp>
        <p:nvGrpSpPr>
          <p:cNvPr id="90" name="Group 89">
            <a:extLst>
              <a:ext uri="{FF2B5EF4-FFF2-40B4-BE49-F238E27FC236}">
                <a16:creationId xmlns:a16="http://schemas.microsoft.com/office/drawing/2014/main" xmlns="" id="{ACE73D25-8572-4535-B957-A6683472F2D8}"/>
              </a:ext>
            </a:extLst>
          </p:cNvPr>
          <p:cNvGrpSpPr/>
          <p:nvPr/>
        </p:nvGrpSpPr>
        <p:grpSpPr>
          <a:xfrm>
            <a:off x="1633606" y="764973"/>
            <a:ext cx="4029848" cy="3744667"/>
            <a:chOff x="224562" y="2148978"/>
            <a:chExt cx="3953042" cy="3673297"/>
          </a:xfrm>
        </p:grpSpPr>
        <p:grpSp>
          <p:nvGrpSpPr>
            <p:cNvPr id="91" name="Group 90">
              <a:extLst>
                <a:ext uri="{FF2B5EF4-FFF2-40B4-BE49-F238E27FC236}">
                  <a16:creationId xmlns:a16="http://schemas.microsoft.com/office/drawing/2014/main" xmlns="" id="{0F032D65-C28F-4B76-A23D-F610A0AE1E8F}"/>
                </a:ext>
              </a:extLst>
            </p:cNvPr>
            <p:cNvGrpSpPr/>
            <p:nvPr/>
          </p:nvGrpSpPr>
          <p:grpSpPr>
            <a:xfrm>
              <a:off x="691041" y="2148978"/>
              <a:ext cx="3020084" cy="1179550"/>
              <a:chOff x="775154" y="3593020"/>
              <a:chExt cx="3763640" cy="1469960"/>
            </a:xfrm>
          </p:grpSpPr>
          <p:grpSp>
            <p:nvGrpSpPr>
              <p:cNvPr id="128" name="Group 127">
                <a:extLst>
                  <a:ext uri="{FF2B5EF4-FFF2-40B4-BE49-F238E27FC236}">
                    <a16:creationId xmlns:a16="http://schemas.microsoft.com/office/drawing/2014/main" xmlns="" id="{8CA9D14C-4626-4193-AEA6-B4737771194C}"/>
                  </a:ext>
                </a:extLst>
              </p:cNvPr>
              <p:cNvGrpSpPr/>
              <p:nvPr/>
            </p:nvGrpSpPr>
            <p:grpSpPr>
              <a:xfrm>
                <a:off x="3377024" y="3593020"/>
                <a:ext cx="1161770" cy="1469960"/>
                <a:chOff x="4235608" y="2282702"/>
                <a:chExt cx="2144923" cy="2713919"/>
              </a:xfrm>
            </p:grpSpPr>
            <p:sp>
              <p:nvSpPr>
                <p:cNvPr id="138" name="Freeform 71">
                  <a:extLst>
                    <a:ext uri="{FF2B5EF4-FFF2-40B4-BE49-F238E27FC236}">
                      <a16:creationId xmlns:a16="http://schemas.microsoft.com/office/drawing/2014/main" xmlns="" id="{0ED48860-8EC9-40C2-9C6B-7B55EE3F8CA2}"/>
                    </a:ext>
                  </a:extLst>
                </p:cNvPr>
                <p:cNvSpPr/>
                <p:nvPr/>
              </p:nvSpPr>
              <p:spPr>
                <a:xfrm>
                  <a:off x="4235608" y="2282702"/>
                  <a:ext cx="2144923" cy="2144923"/>
                </a:xfrm>
                <a:custGeom>
                  <a:avLst/>
                  <a:gdLst>
                    <a:gd name="connsiteX0" fmla="*/ 1257301 w 2514600"/>
                    <a:gd name="connsiteY0" fmla="*/ 309563 h 2514600"/>
                    <a:gd name="connsiteX1" fmla="*/ 309563 w 2514600"/>
                    <a:gd name="connsiteY1" fmla="*/ 1257301 h 2514600"/>
                    <a:gd name="connsiteX2" fmla="*/ 1257301 w 2514600"/>
                    <a:gd name="connsiteY2" fmla="*/ 2205039 h 2514600"/>
                    <a:gd name="connsiteX3" fmla="*/ 2205039 w 2514600"/>
                    <a:gd name="connsiteY3" fmla="*/ 1257301 h 2514600"/>
                    <a:gd name="connsiteX4" fmla="*/ 1257301 w 2514600"/>
                    <a:gd name="connsiteY4" fmla="*/ 309563 h 2514600"/>
                    <a:gd name="connsiteX5" fmla="*/ 0 w 2514600"/>
                    <a:gd name="connsiteY5" fmla="*/ 0 h 2514600"/>
                    <a:gd name="connsiteX6" fmla="*/ 2514600 w 2514600"/>
                    <a:gd name="connsiteY6" fmla="*/ 0 h 2514600"/>
                    <a:gd name="connsiteX7" fmla="*/ 2514600 w 2514600"/>
                    <a:gd name="connsiteY7" fmla="*/ 2514600 h 2514600"/>
                    <a:gd name="connsiteX8" fmla="*/ 0 w 2514600"/>
                    <a:gd name="connsiteY8" fmla="*/ 251460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14600" h="2514600">
                      <a:moveTo>
                        <a:pt x="1257301" y="309563"/>
                      </a:moveTo>
                      <a:cubicBezTo>
                        <a:pt x="733880" y="309563"/>
                        <a:pt x="309563" y="733880"/>
                        <a:pt x="309563" y="1257301"/>
                      </a:cubicBezTo>
                      <a:cubicBezTo>
                        <a:pt x="309563" y="1780722"/>
                        <a:pt x="733880" y="2205039"/>
                        <a:pt x="1257301" y="2205039"/>
                      </a:cubicBezTo>
                      <a:cubicBezTo>
                        <a:pt x="1780722" y="2205039"/>
                        <a:pt x="2205039" y="1780722"/>
                        <a:pt x="2205039" y="1257301"/>
                      </a:cubicBezTo>
                      <a:cubicBezTo>
                        <a:pt x="2205039" y="733880"/>
                        <a:pt x="1780722" y="309563"/>
                        <a:pt x="1257301" y="309563"/>
                      </a:cubicBezTo>
                      <a:close/>
                      <a:moveTo>
                        <a:pt x="0" y="0"/>
                      </a:moveTo>
                      <a:lnTo>
                        <a:pt x="2514600" y="0"/>
                      </a:lnTo>
                      <a:lnTo>
                        <a:pt x="2514600" y="2514600"/>
                      </a:lnTo>
                      <a:lnTo>
                        <a:pt x="0" y="251460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p>
              </p:txBody>
            </p:sp>
            <p:sp>
              <p:nvSpPr>
                <p:cNvPr id="139" name="Rectangle 138">
                  <a:extLst>
                    <a:ext uri="{FF2B5EF4-FFF2-40B4-BE49-F238E27FC236}">
                      <a16:creationId xmlns:a16="http://schemas.microsoft.com/office/drawing/2014/main" xmlns="" id="{F2A23C1C-2AC0-4C7E-9570-DE6CE1DC9FB1}"/>
                    </a:ext>
                  </a:extLst>
                </p:cNvPr>
                <p:cNvSpPr/>
                <p:nvPr/>
              </p:nvSpPr>
              <p:spPr>
                <a:xfrm>
                  <a:off x="4235608" y="4427626"/>
                  <a:ext cx="2144923" cy="568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ea typeface="Lato Black" panose="020F0502020204030203" pitchFamily="34" charset="0"/>
                      <a:cs typeface="Lato Black" panose="020F0502020204030203" pitchFamily="34" charset="0"/>
                    </a:rPr>
                    <a:t>Cloud</a:t>
                  </a:r>
                </a:p>
              </p:txBody>
            </p:sp>
            <p:grpSp>
              <p:nvGrpSpPr>
                <p:cNvPr id="140" name="Group 139">
                  <a:extLst>
                    <a:ext uri="{FF2B5EF4-FFF2-40B4-BE49-F238E27FC236}">
                      <a16:creationId xmlns:a16="http://schemas.microsoft.com/office/drawing/2014/main" xmlns="" id="{6AEEBC73-D5FD-40CA-BC2D-4530B7AF0A4A}"/>
                    </a:ext>
                  </a:extLst>
                </p:cNvPr>
                <p:cNvGrpSpPr/>
                <p:nvPr/>
              </p:nvGrpSpPr>
              <p:grpSpPr>
                <a:xfrm>
                  <a:off x="4855727" y="3101826"/>
                  <a:ext cx="901219" cy="496266"/>
                  <a:chOff x="7146845" y="3216366"/>
                  <a:chExt cx="1056544" cy="581797"/>
                </a:xfrm>
              </p:grpSpPr>
              <p:cxnSp>
                <p:nvCxnSpPr>
                  <p:cNvPr id="141" name="Straight Connector 140">
                    <a:extLst>
                      <a:ext uri="{FF2B5EF4-FFF2-40B4-BE49-F238E27FC236}">
                        <a16:creationId xmlns:a16="http://schemas.microsoft.com/office/drawing/2014/main" xmlns="" id="{518D57DA-BC2D-4513-B648-6D6E3B7EDCF6}"/>
                      </a:ext>
                    </a:extLst>
                  </p:cNvPr>
                  <p:cNvCxnSpPr/>
                  <p:nvPr/>
                </p:nvCxnSpPr>
                <p:spPr>
                  <a:xfrm flipV="1">
                    <a:off x="7146845" y="3216366"/>
                    <a:ext cx="1029066" cy="25931"/>
                  </a:xfrm>
                  <a:prstGeom prst="line">
                    <a:avLst/>
                  </a:prstGeom>
                  <a:solidFill>
                    <a:schemeClr val="accent1"/>
                  </a:solidFill>
                  <a:ln w="38100">
                    <a:solidFill>
                      <a:schemeClr val="bg1"/>
                    </a:solidFill>
                  </a:ln>
                  <a:effectLst/>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xmlns="" id="{AFA8E526-B673-4E4A-BB60-CA90CFE41780}"/>
                      </a:ext>
                    </a:extLst>
                  </p:cNvPr>
                  <p:cNvCxnSpPr/>
                  <p:nvPr/>
                </p:nvCxnSpPr>
                <p:spPr>
                  <a:xfrm flipV="1">
                    <a:off x="7151455" y="3772232"/>
                    <a:ext cx="1051934" cy="25931"/>
                  </a:xfrm>
                  <a:prstGeom prst="line">
                    <a:avLst/>
                  </a:prstGeom>
                  <a:solidFill>
                    <a:schemeClr val="accent1"/>
                  </a:solidFill>
                  <a:ln w="38100">
                    <a:solidFill>
                      <a:schemeClr val="bg1"/>
                    </a:solidFill>
                  </a:ln>
                  <a:effectLst/>
                </p:spPr>
                <p:style>
                  <a:lnRef idx="1">
                    <a:schemeClr val="accent1"/>
                  </a:lnRef>
                  <a:fillRef idx="0">
                    <a:schemeClr val="accent1"/>
                  </a:fillRef>
                  <a:effectRef idx="0">
                    <a:schemeClr val="accent1"/>
                  </a:effectRef>
                  <a:fontRef idx="minor">
                    <a:schemeClr val="tx1"/>
                  </a:fontRef>
                </p:style>
              </p:cxnSp>
            </p:grpSp>
          </p:grpSp>
          <p:grpSp>
            <p:nvGrpSpPr>
              <p:cNvPr id="129" name="Group 128">
                <a:extLst>
                  <a:ext uri="{FF2B5EF4-FFF2-40B4-BE49-F238E27FC236}">
                    <a16:creationId xmlns:a16="http://schemas.microsoft.com/office/drawing/2014/main" xmlns="" id="{F969DFF4-CD0E-4458-95CE-74015BB1984F}"/>
                  </a:ext>
                </a:extLst>
              </p:cNvPr>
              <p:cNvGrpSpPr/>
              <p:nvPr/>
            </p:nvGrpSpPr>
            <p:grpSpPr>
              <a:xfrm>
                <a:off x="775154" y="3593020"/>
                <a:ext cx="1161770" cy="1469960"/>
                <a:chOff x="-882958" y="2282702"/>
                <a:chExt cx="2144923" cy="2713919"/>
              </a:xfrm>
            </p:grpSpPr>
            <p:sp>
              <p:nvSpPr>
                <p:cNvPr id="136" name="Freeform 77">
                  <a:extLst>
                    <a:ext uri="{FF2B5EF4-FFF2-40B4-BE49-F238E27FC236}">
                      <a16:creationId xmlns:a16="http://schemas.microsoft.com/office/drawing/2014/main" xmlns="" id="{F1806344-5C36-48F2-A3EC-333B4C902F25}"/>
                    </a:ext>
                  </a:extLst>
                </p:cNvPr>
                <p:cNvSpPr/>
                <p:nvPr/>
              </p:nvSpPr>
              <p:spPr>
                <a:xfrm>
                  <a:off x="-882958" y="2282702"/>
                  <a:ext cx="2144923" cy="2144923"/>
                </a:xfrm>
                <a:custGeom>
                  <a:avLst/>
                  <a:gdLst>
                    <a:gd name="connsiteX0" fmla="*/ 1257301 w 2514600"/>
                    <a:gd name="connsiteY0" fmla="*/ 309563 h 2514600"/>
                    <a:gd name="connsiteX1" fmla="*/ 309563 w 2514600"/>
                    <a:gd name="connsiteY1" fmla="*/ 1257301 h 2514600"/>
                    <a:gd name="connsiteX2" fmla="*/ 1257301 w 2514600"/>
                    <a:gd name="connsiteY2" fmla="*/ 2205039 h 2514600"/>
                    <a:gd name="connsiteX3" fmla="*/ 2205039 w 2514600"/>
                    <a:gd name="connsiteY3" fmla="*/ 1257301 h 2514600"/>
                    <a:gd name="connsiteX4" fmla="*/ 1257301 w 2514600"/>
                    <a:gd name="connsiteY4" fmla="*/ 309563 h 2514600"/>
                    <a:gd name="connsiteX5" fmla="*/ 0 w 2514600"/>
                    <a:gd name="connsiteY5" fmla="*/ 0 h 2514600"/>
                    <a:gd name="connsiteX6" fmla="*/ 2514600 w 2514600"/>
                    <a:gd name="connsiteY6" fmla="*/ 0 h 2514600"/>
                    <a:gd name="connsiteX7" fmla="*/ 2514600 w 2514600"/>
                    <a:gd name="connsiteY7" fmla="*/ 2514600 h 2514600"/>
                    <a:gd name="connsiteX8" fmla="*/ 0 w 2514600"/>
                    <a:gd name="connsiteY8" fmla="*/ 251460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14600" h="2514600">
                      <a:moveTo>
                        <a:pt x="1257301" y="309563"/>
                      </a:moveTo>
                      <a:cubicBezTo>
                        <a:pt x="733880" y="309563"/>
                        <a:pt x="309563" y="733880"/>
                        <a:pt x="309563" y="1257301"/>
                      </a:cubicBezTo>
                      <a:cubicBezTo>
                        <a:pt x="309563" y="1780722"/>
                        <a:pt x="733880" y="2205039"/>
                        <a:pt x="1257301" y="2205039"/>
                      </a:cubicBezTo>
                      <a:cubicBezTo>
                        <a:pt x="1780722" y="2205039"/>
                        <a:pt x="2205039" y="1780722"/>
                        <a:pt x="2205039" y="1257301"/>
                      </a:cubicBezTo>
                      <a:cubicBezTo>
                        <a:pt x="2205039" y="733880"/>
                        <a:pt x="1780722" y="309563"/>
                        <a:pt x="1257301" y="309563"/>
                      </a:cubicBezTo>
                      <a:close/>
                      <a:moveTo>
                        <a:pt x="0" y="0"/>
                      </a:moveTo>
                      <a:lnTo>
                        <a:pt x="2514600" y="0"/>
                      </a:lnTo>
                      <a:lnTo>
                        <a:pt x="2514600" y="2514600"/>
                      </a:lnTo>
                      <a:lnTo>
                        <a:pt x="0" y="251460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p>
              </p:txBody>
            </p:sp>
            <p:sp>
              <p:nvSpPr>
                <p:cNvPr id="137" name="Rectangle 136">
                  <a:extLst>
                    <a:ext uri="{FF2B5EF4-FFF2-40B4-BE49-F238E27FC236}">
                      <a16:creationId xmlns:a16="http://schemas.microsoft.com/office/drawing/2014/main" xmlns="" id="{AA203F58-4DDA-45B3-A618-333F86D2FEBC}"/>
                    </a:ext>
                  </a:extLst>
                </p:cNvPr>
                <p:cNvSpPr/>
                <p:nvPr/>
              </p:nvSpPr>
              <p:spPr>
                <a:xfrm>
                  <a:off x="-882958" y="4427626"/>
                  <a:ext cx="2144923" cy="568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ea typeface="Lato Black" panose="020F0502020204030203" pitchFamily="34" charset="0"/>
                      <a:cs typeface="Lato Black" panose="020F0502020204030203" pitchFamily="34" charset="0"/>
                    </a:rPr>
                    <a:t>Network</a:t>
                  </a:r>
                </a:p>
              </p:txBody>
            </p:sp>
          </p:grpSp>
          <p:grpSp>
            <p:nvGrpSpPr>
              <p:cNvPr id="130" name="Group 129">
                <a:extLst>
                  <a:ext uri="{FF2B5EF4-FFF2-40B4-BE49-F238E27FC236}">
                    <a16:creationId xmlns:a16="http://schemas.microsoft.com/office/drawing/2014/main" xmlns="" id="{F7E3383E-E10D-4913-ADE9-5FE205126012}"/>
                  </a:ext>
                </a:extLst>
              </p:cNvPr>
              <p:cNvGrpSpPr/>
              <p:nvPr/>
            </p:nvGrpSpPr>
            <p:grpSpPr>
              <a:xfrm>
                <a:off x="2076089" y="3593020"/>
                <a:ext cx="1161770" cy="1469960"/>
                <a:chOff x="1676325" y="2282702"/>
                <a:chExt cx="2144923" cy="2713919"/>
              </a:xfrm>
            </p:grpSpPr>
            <p:sp>
              <p:nvSpPr>
                <p:cNvPr id="134" name="Freeform 80">
                  <a:extLst>
                    <a:ext uri="{FF2B5EF4-FFF2-40B4-BE49-F238E27FC236}">
                      <a16:creationId xmlns:a16="http://schemas.microsoft.com/office/drawing/2014/main" xmlns="" id="{F65722AE-FAF6-41AA-BA9D-E35F695D3EF0}"/>
                    </a:ext>
                  </a:extLst>
                </p:cNvPr>
                <p:cNvSpPr/>
                <p:nvPr/>
              </p:nvSpPr>
              <p:spPr>
                <a:xfrm>
                  <a:off x="1676325" y="2282702"/>
                  <a:ext cx="2144923" cy="2144923"/>
                </a:xfrm>
                <a:custGeom>
                  <a:avLst/>
                  <a:gdLst>
                    <a:gd name="connsiteX0" fmla="*/ 1257301 w 2514600"/>
                    <a:gd name="connsiteY0" fmla="*/ 309563 h 2514600"/>
                    <a:gd name="connsiteX1" fmla="*/ 309563 w 2514600"/>
                    <a:gd name="connsiteY1" fmla="*/ 1257301 h 2514600"/>
                    <a:gd name="connsiteX2" fmla="*/ 1257301 w 2514600"/>
                    <a:gd name="connsiteY2" fmla="*/ 2205039 h 2514600"/>
                    <a:gd name="connsiteX3" fmla="*/ 2205039 w 2514600"/>
                    <a:gd name="connsiteY3" fmla="*/ 1257301 h 2514600"/>
                    <a:gd name="connsiteX4" fmla="*/ 1257301 w 2514600"/>
                    <a:gd name="connsiteY4" fmla="*/ 309563 h 2514600"/>
                    <a:gd name="connsiteX5" fmla="*/ 0 w 2514600"/>
                    <a:gd name="connsiteY5" fmla="*/ 0 h 2514600"/>
                    <a:gd name="connsiteX6" fmla="*/ 2514600 w 2514600"/>
                    <a:gd name="connsiteY6" fmla="*/ 0 h 2514600"/>
                    <a:gd name="connsiteX7" fmla="*/ 2514600 w 2514600"/>
                    <a:gd name="connsiteY7" fmla="*/ 2514600 h 2514600"/>
                    <a:gd name="connsiteX8" fmla="*/ 0 w 2514600"/>
                    <a:gd name="connsiteY8" fmla="*/ 251460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14600" h="2514600">
                      <a:moveTo>
                        <a:pt x="1257301" y="309563"/>
                      </a:moveTo>
                      <a:cubicBezTo>
                        <a:pt x="733880" y="309563"/>
                        <a:pt x="309563" y="733880"/>
                        <a:pt x="309563" y="1257301"/>
                      </a:cubicBezTo>
                      <a:cubicBezTo>
                        <a:pt x="309563" y="1780722"/>
                        <a:pt x="733880" y="2205039"/>
                        <a:pt x="1257301" y="2205039"/>
                      </a:cubicBezTo>
                      <a:cubicBezTo>
                        <a:pt x="1780722" y="2205039"/>
                        <a:pt x="2205039" y="1780722"/>
                        <a:pt x="2205039" y="1257301"/>
                      </a:cubicBezTo>
                      <a:cubicBezTo>
                        <a:pt x="2205039" y="733880"/>
                        <a:pt x="1780722" y="309563"/>
                        <a:pt x="1257301" y="309563"/>
                      </a:cubicBezTo>
                      <a:close/>
                      <a:moveTo>
                        <a:pt x="0" y="0"/>
                      </a:moveTo>
                      <a:lnTo>
                        <a:pt x="2514600" y="0"/>
                      </a:lnTo>
                      <a:lnTo>
                        <a:pt x="2514600" y="2514600"/>
                      </a:lnTo>
                      <a:lnTo>
                        <a:pt x="0" y="251460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p>
              </p:txBody>
            </p:sp>
            <p:sp>
              <p:nvSpPr>
                <p:cNvPr id="135" name="Rectangle 134">
                  <a:extLst>
                    <a:ext uri="{FF2B5EF4-FFF2-40B4-BE49-F238E27FC236}">
                      <a16:creationId xmlns:a16="http://schemas.microsoft.com/office/drawing/2014/main" xmlns="" id="{7CB8F9FC-7381-44DE-B887-AC47A0360645}"/>
                    </a:ext>
                  </a:extLst>
                </p:cNvPr>
                <p:cNvSpPr/>
                <p:nvPr/>
              </p:nvSpPr>
              <p:spPr>
                <a:xfrm>
                  <a:off x="1676325" y="4427626"/>
                  <a:ext cx="2144923" cy="568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ea typeface="Lato Black" panose="020F0502020204030203" pitchFamily="34" charset="0"/>
                      <a:cs typeface="Lato Black" panose="020F0502020204030203" pitchFamily="34" charset="0"/>
                    </a:rPr>
                    <a:t>Security</a:t>
                  </a:r>
                </a:p>
              </p:txBody>
            </p:sp>
          </p:grpSp>
          <p:pic>
            <p:nvPicPr>
              <p:cNvPr id="131" name="Picture 130">
                <a:extLst>
                  <a:ext uri="{FF2B5EF4-FFF2-40B4-BE49-F238E27FC236}">
                    <a16:creationId xmlns:a16="http://schemas.microsoft.com/office/drawing/2014/main" xmlns="" id="{ABD62975-0565-4A76-B5CD-89BFF26E2FAC}"/>
                  </a:ext>
                </a:extLst>
              </p:cNvPr>
              <p:cNvPicPr>
                <a:picLocks noChangeAspect="1"/>
              </p:cNvPicPr>
              <p:nvPr/>
            </p:nvPicPr>
            <p:blipFill>
              <a:blip r:embed="rId2">
                <a:grayscl/>
              </a:blip>
              <a:stretch>
                <a:fillRect/>
              </a:stretch>
            </p:blipFill>
            <p:spPr>
              <a:xfrm>
                <a:off x="1018614" y="3886155"/>
                <a:ext cx="674850" cy="589088"/>
              </a:xfrm>
              <a:prstGeom prst="rect">
                <a:avLst/>
              </a:prstGeom>
            </p:spPr>
          </p:pic>
          <p:pic>
            <p:nvPicPr>
              <p:cNvPr id="132" name="Picture 131">
                <a:extLst>
                  <a:ext uri="{FF2B5EF4-FFF2-40B4-BE49-F238E27FC236}">
                    <a16:creationId xmlns:a16="http://schemas.microsoft.com/office/drawing/2014/main" xmlns="" id="{8F477D81-AEBC-434D-9226-32C17240977B}"/>
                  </a:ext>
                </a:extLst>
              </p:cNvPr>
              <p:cNvPicPr>
                <a:picLocks noChangeAspect="1"/>
              </p:cNvPicPr>
              <p:nvPr/>
            </p:nvPicPr>
            <p:blipFill>
              <a:blip r:embed="rId3">
                <a:duotone>
                  <a:schemeClr val="bg2">
                    <a:shade val="45000"/>
                    <a:satMod val="135000"/>
                  </a:schemeClr>
                  <a:prstClr val="white"/>
                </a:duotone>
              </a:blip>
              <a:stretch>
                <a:fillRect/>
              </a:stretch>
            </p:blipFill>
            <p:spPr>
              <a:xfrm>
                <a:off x="3592286" y="3789420"/>
                <a:ext cx="731246" cy="731246"/>
              </a:xfrm>
              <a:prstGeom prst="rect">
                <a:avLst/>
              </a:prstGeom>
            </p:spPr>
          </p:pic>
          <p:pic>
            <p:nvPicPr>
              <p:cNvPr id="133" name="Picture 132">
                <a:extLst>
                  <a:ext uri="{FF2B5EF4-FFF2-40B4-BE49-F238E27FC236}">
                    <a16:creationId xmlns:a16="http://schemas.microsoft.com/office/drawing/2014/main" xmlns="" id="{6142A92E-EB46-4DD0-AA14-A97B37CE8B92}"/>
                  </a:ext>
                </a:extLst>
              </p:cNvPr>
              <p:cNvPicPr>
                <a:picLocks noChangeAspect="1"/>
              </p:cNvPicPr>
              <p:nvPr/>
            </p:nvPicPr>
            <p:blipFill>
              <a:blip r:embed="rId4">
                <a:duotone>
                  <a:schemeClr val="accent2">
                    <a:shade val="45000"/>
                    <a:satMod val="135000"/>
                  </a:schemeClr>
                  <a:prstClr val="white"/>
                </a:duotone>
              </a:blip>
              <a:stretch>
                <a:fillRect/>
              </a:stretch>
            </p:blipFill>
            <p:spPr>
              <a:xfrm>
                <a:off x="2349880" y="3873605"/>
                <a:ext cx="614189" cy="614189"/>
              </a:xfrm>
              <a:prstGeom prst="rect">
                <a:avLst/>
              </a:prstGeom>
            </p:spPr>
          </p:pic>
        </p:grpSp>
        <p:grpSp>
          <p:nvGrpSpPr>
            <p:cNvPr id="92" name="Group 91">
              <a:extLst>
                <a:ext uri="{FF2B5EF4-FFF2-40B4-BE49-F238E27FC236}">
                  <a16:creationId xmlns:a16="http://schemas.microsoft.com/office/drawing/2014/main" xmlns="" id="{182919BC-27B4-41AE-B252-8C9A134E5C0E}"/>
                </a:ext>
              </a:extLst>
            </p:cNvPr>
            <p:cNvGrpSpPr/>
            <p:nvPr/>
          </p:nvGrpSpPr>
          <p:grpSpPr>
            <a:xfrm>
              <a:off x="224562" y="3383382"/>
              <a:ext cx="3953042" cy="1196713"/>
              <a:chOff x="64304" y="1382094"/>
              <a:chExt cx="9027516" cy="2732917"/>
            </a:xfrm>
          </p:grpSpPr>
          <p:grpSp>
            <p:nvGrpSpPr>
              <p:cNvPr id="108" name="Group 107">
                <a:extLst>
                  <a:ext uri="{FF2B5EF4-FFF2-40B4-BE49-F238E27FC236}">
                    <a16:creationId xmlns:a16="http://schemas.microsoft.com/office/drawing/2014/main" xmlns="" id="{1258EA53-C3B9-4A80-92E5-1E88ABA5F419}"/>
                  </a:ext>
                </a:extLst>
              </p:cNvPr>
              <p:cNvGrpSpPr/>
              <p:nvPr/>
            </p:nvGrpSpPr>
            <p:grpSpPr>
              <a:xfrm>
                <a:off x="4652700" y="1382094"/>
                <a:ext cx="2144923" cy="2732917"/>
                <a:chOff x="4235608" y="2282702"/>
                <a:chExt cx="2144923" cy="2732917"/>
              </a:xfrm>
            </p:grpSpPr>
            <p:sp>
              <p:nvSpPr>
                <p:cNvPr id="123" name="Freeform 158">
                  <a:extLst>
                    <a:ext uri="{FF2B5EF4-FFF2-40B4-BE49-F238E27FC236}">
                      <a16:creationId xmlns:a16="http://schemas.microsoft.com/office/drawing/2014/main" xmlns="" id="{61F1604A-33BC-4FF4-AE3F-14349EF51BFF}"/>
                    </a:ext>
                  </a:extLst>
                </p:cNvPr>
                <p:cNvSpPr/>
                <p:nvPr/>
              </p:nvSpPr>
              <p:spPr>
                <a:xfrm>
                  <a:off x="4235608" y="2282702"/>
                  <a:ext cx="2144923" cy="2144923"/>
                </a:xfrm>
                <a:custGeom>
                  <a:avLst/>
                  <a:gdLst>
                    <a:gd name="connsiteX0" fmla="*/ 1257301 w 2514600"/>
                    <a:gd name="connsiteY0" fmla="*/ 309563 h 2514600"/>
                    <a:gd name="connsiteX1" fmla="*/ 309563 w 2514600"/>
                    <a:gd name="connsiteY1" fmla="*/ 1257301 h 2514600"/>
                    <a:gd name="connsiteX2" fmla="*/ 1257301 w 2514600"/>
                    <a:gd name="connsiteY2" fmla="*/ 2205039 h 2514600"/>
                    <a:gd name="connsiteX3" fmla="*/ 2205039 w 2514600"/>
                    <a:gd name="connsiteY3" fmla="*/ 1257301 h 2514600"/>
                    <a:gd name="connsiteX4" fmla="*/ 1257301 w 2514600"/>
                    <a:gd name="connsiteY4" fmla="*/ 309563 h 2514600"/>
                    <a:gd name="connsiteX5" fmla="*/ 0 w 2514600"/>
                    <a:gd name="connsiteY5" fmla="*/ 0 h 2514600"/>
                    <a:gd name="connsiteX6" fmla="*/ 2514600 w 2514600"/>
                    <a:gd name="connsiteY6" fmla="*/ 0 h 2514600"/>
                    <a:gd name="connsiteX7" fmla="*/ 2514600 w 2514600"/>
                    <a:gd name="connsiteY7" fmla="*/ 2514600 h 2514600"/>
                    <a:gd name="connsiteX8" fmla="*/ 0 w 2514600"/>
                    <a:gd name="connsiteY8" fmla="*/ 251460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14600" h="2514600">
                      <a:moveTo>
                        <a:pt x="1257301" y="309563"/>
                      </a:moveTo>
                      <a:cubicBezTo>
                        <a:pt x="733880" y="309563"/>
                        <a:pt x="309563" y="733880"/>
                        <a:pt x="309563" y="1257301"/>
                      </a:cubicBezTo>
                      <a:cubicBezTo>
                        <a:pt x="309563" y="1780722"/>
                        <a:pt x="733880" y="2205039"/>
                        <a:pt x="1257301" y="2205039"/>
                      </a:cubicBezTo>
                      <a:cubicBezTo>
                        <a:pt x="1780722" y="2205039"/>
                        <a:pt x="2205039" y="1780722"/>
                        <a:pt x="2205039" y="1257301"/>
                      </a:cubicBezTo>
                      <a:cubicBezTo>
                        <a:pt x="2205039" y="733880"/>
                        <a:pt x="1780722" y="309563"/>
                        <a:pt x="1257301" y="309563"/>
                      </a:cubicBezTo>
                      <a:close/>
                      <a:moveTo>
                        <a:pt x="0" y="0"/>
                      </a:moveTo>
                      <a:lnTo>
                        <a:pt x="2514600" y="0"/>
                      </a:lnTo>
                      <a:lnTo>
                        <a:pt x="2514600" y="2514600"/>
                      </a:lnTo>
                      <a:lnTo>
                        <a:pt x="0" y="25146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a:p>
              </p:txBody>
            </p:sp>
            <p:sp>
              <p:nvSpPr>
                <p:cNvPr id="124" name="Rectangle 123">
                  <a:extLst>
                    <a:ext uri="{FF2B5EF4-FFF2-40B4-BE49-F238E27FC236}">
                      <a16:creationId xmlns:a16="http://schemas.microsoft.com/office/drawing/2014/main" xmlns="" id="{0C3DDF9E-7E54-476C-B487-5C149CDDA02A}"/>
                    </a:ext>
                  </a:extLst>
                </p:cNvPr>
                <p:cNvSpPr/>
                <p:nvPr/>
              </p:nvSpPr>
              <p:spPr>
                <a:xfrm>
                  <a:off x="4235608" y="4230494"/>
                  <a:ext cx="2144923" cy="7851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ea typeface="Lato Black" panose="020F0502020204030203" pitchFamily="34" charset="0"/>
                      <a:cs typeface="Lato Black" panose="020F0502020204030203" pitchFamily="34" charset="0"/>
                    </a:rPr>
                    <a:t>Billing</a:t>
                  </a:r>
                </a:p>
              </p:txBody>
            </p:sp>
            <p:grpSp>
              <p:nvGrpSpPr>
                <p:cNvPr id="125" name="Group 124">
                  <a:extLst>
                    <a:ext uri="{FF2B5EF4-FFF2-40B4-BE49-F238E27FC236}">
                      <a16:creationId xmlns:a16="http://schemas.microsoft.com/office/drawing/2014/main" xmlns="" id="{AB533FBF-1F4A-4AE6-A170-198FF332D27E}"/>
                    </a:ext>
                  </a:extLst>
                </p:cNvPr>
                <p:cNvGrpSpPr/>
                <p:nvPr/>
              </p:nvGrpSpPr>
              <p:grpSpPr>
                <a:xfrm>
                  <a:off x="4855727" y="3101826"/>
                  <a:ext cx="901219" cy="496266"/>
                  <a:chOff x="7146845" y="3216366"/>
                  <a:chExt cx="1056544" cy="581797"/>
                </a:xfrm>
              </p:grpSpPr>
              <p:cxnSp>
                <p:nvCxnSpPr>
                  <p:cNvPr id="126" name="Straight Connector 125">
                    <a:extLst>
                      <a:ext uri="{FF2B5EF4-FFF2-40B4-BE49-F238E27FC236}">
                        <a16:creationId xmlns:a16="http://schemas.microsoft.com/office/drawing/2014/main" xmlns="" id="{36525A79-E08D-46FD-B893-0ABB67968BFC}"/>
                      </a:ext>
                    </a:extLst>
                  </p:cNvPr>
                  <p:cNvCxnSpPr/>
                  <p:nvPr/>
                </p:nvCxnSpPr>
                <p:spPr>
                  <a:xfrm flipV="1">
                    <a:off x="7146845" y="3216366"/>
                    <a:ext cx="1029066" cy="25931"/>
                  </a:xfrm>
                  <a:prstGeom prst="line">
                    <a:avLst/>
                  </a:prstGeom>
                  <a:solidFill>
                    <a:schemeClr val="accent1"/>
                  </a:solidFill>
                  <a:ln w="38100">
                    <a:solidFill>
                      <a:schemeClr val="bg1"/>
                    </a:solidFill>
                  </a:ln>
                  <a:effectLst/>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xmlns="" id="{C985F650-E592-4536-BB72-7635C3C6AE79}"/>
                      </a:ext>
                    </a:extLst>
                  </p:cNvPr>
                  <p:cNvCxnSpPr/>
                  <p:nvPr/>
                </p:nvCxnSpPr>
                <p:spPr>
                  <a:xfrm flipV="1">
                    <a:off x="7151455" y="3772232"/>
                    <a:ext cx="1051934" cy="25931"/>
                  </a:xfrm>
                  <a:prstGeom prst="line">
                    <a:avLst/>
                  </a:prstGeom>
                  <a:solidFill>
                    <a:schemeClr val="accent1"/>
                  </a:solidFill>
                  <a:ln w="38100">
                    <a:solidFill>
                      <a:schemeClr val="bg1"/>
                    </a:solidFill>
                  </a:ln>
                  <a:effectLst/>
                </p:spPr>
                <p:style>
                  <a:lnRef idx="1">
                    <a:schemeClr val="accent1"/>
                  </a:lnRef>
                  <a:fillRef idx="0">
                    <a:schemeClr val="accent1"/>
                  </a:fillRef>
                  <a:effectRef idx="0">
                    <a:schemeClr val="accent1"/>
                  </a:effectRef>
                  <a:fontRef idx="minor">
                    <a:schemeClr val="tx1"/>
                  </a:fontRef>
                </p:style>
              </p:cxnSp>
            </p:grpSp>
          </p:grpSp>
          <p:grpSp>
            <p:nvGrpSpPr>
              <p:cNvPr id="109" name="Group 108">
                <a:extLst>
                  <a:ext uri="{FF2B5EF4-FFF2-40B4-BE49-F238E27FC236}">
                    <a16:creationId xmlns:a16="http://schemas.microsoft.com/office/drawing/2014/main" xmlns="" id="{833A64DE-54FB-49D5-8819-C16A0CD0D5F0}"/>
                  </a:ext>
                </a:extLst>
              </p:cNvPr>
              <p:cNvGrpSpPr/>
              <p:nvPr/>
            </p:nvGrpSpPr>
            <p:grpSpPr>
              <a:xfrm>
                <a:off x="64304" y="1382094"/>
                <a:ext cx="2144923" cy="2732917"/>
                <a:chOff x="-882958" y="2282702"/>
                <a:chExt cx="2144923" cy="2732917"/>
              </a:xfrm>
            </p:grpSpPr>
            <p:sp>
              <p:nvSpPr>
                <p:cNvPr id="121" name="Freeform 156">
                  <a:extLst>
                    <a:ext uri="{FF2B5EF4-FFF2-40B4-BE49-F238E27FC236}">
                      <a16:creationId xmlns:a16="http://schemas.microsoft.com/office/drawing/2014/main" xmlns="" id="{2D0673DD-456D-4530-9CF7-E07AAAEE2FFE}"/>
                    </a:ext>
                  </a:extLst>
                </p:cNvPr>
                <p:cNvSpPr/>
                <p:nvPr/>
              </p:nvSpPr>
              <p:spPr>
                <a:xfrm>
                  <a:off x="-882958" y="2282702"/>
                  <a:ext cx="2144923" cy="2144923"/>
                </a:xfrm>
                <a:custGeom>
                  <a:avLst/>
                  <a:gdLst>
                    <a:gd name="connsiteX0" fmla="*/ 1257301 w 2514600"/>
                    <a:gd name="connsiteY0" fmla="*/ 309563 h 2514600"/>
                    <a:gd name="connsiteX1" fmla="*/ 309563 w 2514600"/>
                    <a:gd name="connsiteY1" fmla="*/ 1257301 h 2514600"/>
                    <a:gd name="connsiteX2" fmla="*/ 1257301 w 2514600"/>
                    <a:gd name="connsiteY2" fmla="*/ 2205039 h 2514600"/>
                    <a:gd name="connsiteX3" fmla="*/ 2205039 w 2514600"/>
                    <a:gd name="connsiteY3" fmla="*/ 1257301 h 2514600"/>
                    <a:gd name="connsiteX4" fmla="*/ 1257301 w 2514600"/>
                    <a:gd name="connsiteY4" fmla="*/ 309563 h 2514600"/>
                    <a:gd name="connsiteX5" fmla="*/ 0 w 2514600"/>
                    <a:gd name="connsiteY5" fmla="*/ 0 h 2514600"/>
                    <a:gd name="connsiteX6" fmla="*/ 2514600 w 2514600"/>
                    <a:gd name="connsiteY6" fmla="*/ 0 h 2514600"/>
                    <a:gd name="connsiteX7" fmla="*/ 2514600 w 2514600"/>
                    <a:gd name="connsiteY7" fmla="*/ 2514600 h 2514600"/>
                    <a:gd name="connsiteX8" fmla="*/ 0 w 2514600"/>
                    <a:gd name="connsiteY8" fmla="*/ 251460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14600" h="2514600">
                      <a:moveTo>
                        <a:pt x="1257301" y="309563"/>
                      </a:moveTo>
                      <a:cubicBezTo>
                        <a:pt x="733880" y="309563"/>
                        <a:pt x="309563" y="733880"/>
                        <a:pt x="309563" y="1257301"/>
                      </a:cubicBezTo>
                      <a:cubicBezTo>
                        <a:pt x="309563" y="1780722"/>
                        <a:pt x="733880" y="2205039"/>
                        <a:pt x="1257301" y="2205039"/>
                      </a:cubicBezTo>
                      <a:cubicBezTo>
                        <a:pt x="1780722" y="2205039"/>
                        <a:pt x="2205039" y="1780722"/>
                        <a:pt x="2205039" y="1257301"/>
                      </a:cubicBezTo>
                      <a:cubicBezTo>
                        <a:pt x="2205039" y="733880"/>
                        <a:pt x="1780722" y="309563"/>
                        <a:pt x="1257301" y="309563"/>
                      </a:cubicBezTo>
                      <a:close/>
                      <a:moveTo>
                        <a:pt x="0" y="0"/>
                      </a:moveTo>
                      <a:lnTo>
                        <a:pt x="2514600" y="0"/>
                      </a:lnTo>
                      <a:lnTo>
                        <a:pt x="2514600" y="2514600"/>
                      </a:lnTo>
                      <a:lnTo>
                        <a:pt x="0" y="2514600"/>
                      </a:lnTo>
                      <a:close/>
                    </a:path>
                  </a:pathLst>
                </a:custGeom>
                <a:solidFill>
                  <a:srgbClr val="49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a:p>
              </p:txBody>
            </p:sp>
            <p:sp>
              <p:nvSpPr>
                <p:cNvPr id="122" name="Rectangle 121">
                  <a:extLst>
                    <a:ext uri="{FF2B5EF4-FFF2-40B4-BE49-F238E27FC236}">
                      <a16:creationId xmlns:a16="http://schemas.microsoft.com/office/drawing/2014/main" xmlns="" id="{6CAAC462-FC2A-48C4-89B1-504202D11F90}"/>
                    </a:ext>
                  </a:extLst>
                </p:cNvPr>
                <p:cNvSpPr/>
                <p:nvPr/>
              </p:nvSpPr>
              <p:spPr>
                <a:xfrm>
                  <a:off x="-882958" y="4230494"/>
                  <a:ext cx="2144923" cy="7851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ea typeface="Lato Black" panose="020F0502020204030203" pitchFamily="34" charset="0"/>
                      <a:cs typeface="Lato Black" panose="020F0502020204030203" pitchFamily="34" charset="0"/>
                    </a:rPr>
                    <a:t>Service Assurance</a:t>
                  </a:r>
                </a:p>
              </p:txBody>
            </p:sp>
          </p:grpSp>
          <p:grpSp>
            <p:nvGrpSpPr>
              <p:cNvPr id="110" name="Group 109">
                <a:extLst>
                  <a:ext uri="{FF2B5EF4-FFF2-40B4-BE49-F238E27FC236}">
                    <a16:creationId xmlns:a16="http://schemas.microsoft.com/office/drawing/2014/main" xmlns="" id="{43FB1BDF-FB2E-4618-95F1-03A776CAEC22}"/>
                  </a:ext>
                </a:extLst>
              </p:cNvPr>
              <p:cNvGrpSpPr/>
              <p:nvPr/>
            </p:nvGrpSpPr>
            <p:grpSpPr>
              <a:xfrm>
                <a:off x="2358502" y="1382094"/>
                <a:ext cx="2144923" cy="2732917"/>
                <a:chOff x="1676325" y="2282702"/>
                <a:chExt cx="2144923" cy="2732917"/>
              </a:xfrm>
            </p:grpSpPr>
            <p:sp>
              <p:nvSpPr>
                <p:cNvPr id="119" name="Freeform 154">
                  <a:extLst>
                    <a:ext uri="{FF2B5EF4-FFF2-40B4-BE49-F238E27FC236}">
                      <a16:creationId xmlns:a16="http://schemas.microsoft.com/office/drawing/2014/main" xmlns="" id="{DF2913B1-4CAD-41E8-9046-9F617804EEBE}"/>
                    </a:ext>
                  </a:extLst>
                </p:cNvPr>
                <p:cNvSpPr/>
                <p:nvPr/>
              </p:nvSpPr>
              <p:spPr>
                <a:xfrm>
                  <a:off x="1676325" y="2282702"/>
                  <a:ext cx="2144923" cy="2144923"/>
                </a:xfrm>
                <a:custGeom>
                  <a:avLst/>
                  <a:gdLst>
                    <a:gd name="connsiteX0" fmla="*/ 1257301 w 2514600"/>
                    <a:gd name="connsiteY0" fmla="*/ 309563 h 2514600"/>
                    <a:gd name="connsiteX1" fmla="*/ 309563 w 2514600"/>
                    <a:gd name="connsiteY1" fmla="*/ 1257301 h 2514600"/>
                    <a:gd name="connsiteX2" fmla="*/ 1257301 w 2514600"/>
                    <a:gd name="connsiteY2" fmla="*/ 2205039 h 2514600"/>
                    <a:gd name="connsiteX3" fmla="*/ 2205039 w 2514600"/>
                    <a:gd name="connsiteY3" fmla="*/ 1257301 h 2514600"/>
                    <a:gd name="connsiteX4" fmla="*/ 1257301 w 2514600"/>
                    <a:gd name="connsiteY4" fmla="*/ 309563 h 2514600"/>
                    <a:gd name="connsiteX5" fmla="*/ 0 w 2514600"/>
                    <a:gd name="connsiteY5" fmla="*/ 0 h 2514600"/>
                    <a:gd name="connsiteX6" fmla="*/ 2514600 w 2514600"/>
                    <a:gd name="connsiteY6" fmla="*/ 0 h 2514600"/>
                    <a:gd name="connsiteX7" fmla="*/ 2514600 w 2514600"/>
                    <a:gd name="connsiteY7" fmla="*/ 2514600 h 2514600"/>
                    <a:gd name="connsiteX8" fmla="*/ 0 w 2514600"/>
                    <a:gd name="connsiteY8" fmla="*/ 251460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14600" h="2514600">
                      <a:moveTo>
                        <a:pt x="1257301" y="309563"/>
                      </a:moveTo>
                      <a:cubicBezTo>
                        <a:pt x="733880" y="309563"/>
                        <a:pt x="309563" y="733880"/>
                        <a:pt x="309563" y="1257301"/>
                      </a:cubicBezTo>
                      <a:cubicBezTo>
                        <a:pt x="309563" y="1780722"/>
                        <a:pt x="733880" y="2205039"/>
                        <a:pt x="1257301" y="2205039"/>
                      </a:cubicBezTo>
                      <a:cubicBezTo>
                        <a:pt x="1780722" y="2205039"/>
                        <a:pt x="2205039" y="1780722"/>
                        <a:pt x="2205039" y="1257301"/>
                      </a:cubicBezTo>
                      <a:cubicBezTo>
                        <a:pt x="2205039" y="733880"/>
                        <a:pt x="1780722" y="309563"/>
                        <a:pt x="1257301" y="309563"/>
                      </a:cubicBezTo>
                      <a:close/>
                      <a:moveTo>
                        <a:pt x="0" y="0"/>
                      </a:moveTo>
                      <a:lnTo>
                        <a:pt x="2514600" y="0"/>
                      </a:lnTo>
                      <a:lnTo>
                        <a:pt x="2514600" y="2514600"/>
                      </a:lnTo>
                      <a:lnTo>
                        <a:pt x="0" y="251460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a:p>
              </p:txBody>
            </p:sp>
            <p:sp>
              <p:nvSpPr>
                <p:cNvPr id="120" name="Rectangle 119">
                  <a:extLst>
                    <a:ext uri="{FF2B5EF4-FFF2-40B4-BE49-F238E27FC236}">
                      <a16:creationId xmlns:a16="http://schemas.microsoft.com/office/drawing/2014/main" xmlns="" id="{5FAFDF78-3B25-4E4A-BBC1-6CA045059E8C}"/>
                    </a:ext>
                  </a:extLst>
                </p:cNvPr>
                <p:cNvSpPr/>
                <p:nvPr/>
              </p:nvSpPr>
              <p:spPr>
                <a:xfrm>
                  <a:off x="1676325" y="4230494"/>
                  <a:ext cx="2144923" cy="7851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ea typeface="Lato Black" panose="020F0502020204030203" pitchFamily="34" charset="0"/>
                      <a:cs typeface="Lato Black" panose="020F0502020204030203" pitchFamily="34" charset="0"/>
                    </a:rPr>
                    <a:t>Ordering</a:t>
                  </a:r>
                </a:p>
              </p:txBody>
            </p:sp>
          </p:grpSp>
          <p:grpSp>
            <p:nvGrpSpPr>
              <p:cNvPr id="111" name="Group 110">
                <a:extLst>
                  <a:ext uri="{FF2B5EF4-FFF2-40B4-BE49-F238E27FC236}">
                    <a16:creationId xmlns:a16="http://schemas.microsoft.com/office/drawing/2014/main" xmlns="" id="{E47801FD-764E-444C-84C4-A1BD4454B550}"/>
                  </a:ext>
                </a:extLst>
              </p:cNvPr>
              <p:cNvGrpSpPr/>
              <p:nvPr/>
            </p:nvGrpSpPr>
            <p:grpSpPr>
              <a:xfrm>
                <a:off x="6946897" y="1382094"/>
                <a:ext cx="2144923" cy="2732917"/>
                <a:chOff x="6794891" y="2282702"/>
                <a:chExt cx="2144923" cy="2732917"/>
              </a:xfrm>
            </p:grpSpPr>
            <p:sp>
              <p:nvSpPr>
                <p:cNvPr id="117" name="Freeform 152">
                  <a:extLst>
                    <a:ext uri="{FF2B5EF4-FFF2-40B4-BE49-F238E27FC236}">
                      <a16:creationId xmlns:a16="http://schemas.microsoft.com/office/drawing/2014/main" xmlns="" id="{1BF6AB4A-4266-44D3-BE1F-DE398F37BE65}"/>
                    </a:ext>
                  </a:extLst>
                </p:cNvPr>
                <p:cNvSpPr/>
                <p:nvPr/>
              </p:nvSpPr>
              <p:spPr>
                <a:xfrm>
                  <a:off x="6794891" y="2282702"/>
                  <a:ext cx="2144923" cy="2144923"/>
                </a:xfrm>
                <a:custGeom>
                  <a:avLst/>
                  <a:gdLst>
                    <a:gd name="connsiteX0" fmla="*/ 1257300 w 2514600"/>
                    <a:gd name="connsiteY0" fmla="*/ 309563 h 2514600"/>
                    <a:gd name="connsiteX1" fmla="*/ 309562 w 2514600"/>
                    <a:gd name="connsiteY1" fmla="*/ 1257301 h 2514600"/>
                    <a:gd name="connsiteX2" fmla="*/ 1257300 w 2514600"/>
                    <a:gd name="connsiteY2" fmla="*/ 2205039 h 2514600"/>
                    <a:gd name="connsiteX3" fmla="*/ 2205038 w 2514600"/>
                    <a:gd name="connsiteY3" fmla="*/ 1257301 h 2514600"/>
                    <a:gd name="connsiteX4" fmla="*/ 1257300 w 2514600"/>
                    <a:gd name="connsiteY4" fmla="*/ 309563 h 2514600"/>
                    <a:gd name="connsiteX5" fmla="*/ 0 w 2514600"/>
                    <a:gd name="connsiteY5" fmla="*/ 0 h 2514600"/>
                    <a:gd name="connsiteX6" fmla="*/ 2514600 w 2514600"/>
                    <a:gd name="connsiteY6" fmla="*/ 0 h 2514600"/>
                    <a:gd name="connsiteX7" fmla="*/ 2514600 w 2514600"/>
                    <a:gd name="connsiteY7" fmla="*/ 2514600 h 2514600"/>
                    <a:gd name="connsiteX8" fmla="*/ 0 w 2514600"/>
                    <a:gd name="connsiteY8" fmla="*/ 251460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14600" h="2514600">
                      <a:moveTo>
                        <a:pt x="1257300" y="309563"/>
                      </a:moveTo>
                      <a:cubicBezTo>
                        <a:pt x="733879" y="309563"/>
                        <a:pt x="309562" y="733880"/>
                        <a:pt x="309562" y="1257301"/>
                      </a:cubicBezTo>
                      <a:cubicBezTo>
                        <a:pt x="309562" y="1780722"/>
                        <a:pt x="733879" y="2205039"/>
                        <a:pt x="1257300" y="2205039"/>
                      </a:cubicBezTo>
                      <a:cubicBezTo>
                        <a:pt x="1780721" y="2205039"/>
                        <a:pt x="2205038" y="1780722"/>
                        <a:pt x="2205038" y="1257301"/>
                      </a:cubicBezTo>
                      <a:cubicBezTo>
                        <a:pt x="2205038" y="733880"/>
                        <a:pt x="1780721" y="309563"/>
                        <a:pt x="1257300" y="309563"/>
                      </a:cubicBezTo>
                      <a:close/>
                      <a:moveTo>
                        <a:pt x="0" y="0"/>
                      </a:moveTo>
                      <a:lnTo>
                        <a:pt x="2514600" y="0"/>
                      </a:lnTo>
                      <a:lnTo>
                        <a:pt x="2514600" y="2514600"/>
                      </a:lnTo>
                      <a:lnTo>
                        <a:pt x="0" y="251460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a:p>
              </p:txBody>
            </p:sp>
            <p:sp>
              <p:nvSpPr>
                <p:cNvPr id="118" name="Rectangle 117">
                  <a:extLst>
                    <a:ext uri="{FF2B5EF4-FFF2-40B4-BE49-F238E27FC236}">
                      <a16:creationId xmlns:a16="http://schemas.microsoft.com/office/drawing/2014/main" xmlns="" id="{6D7ADBFB-9603-461F-939A-6B99D712B4A0}"/>
                    </a:ext>
                  </a:extLst>
                </p:cNvPr>
                <p:cNvSpPr/>
                <p:nvPr/>
              </p:nvSpPr>
              <p:spPr>
                <a:xfrm>
                  <a:off x="6794891" y="4230494"/>
                  <a:ext cx="2144923" cy="78512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ea typeface="Lato Black" panose="020F0502020204030203" pitchFamily="34" charset="0"/>
                      <a:cs typeface="Lato Black" panose="020F0502020204030203" pitchFamily="34" charset="0"/>
                    </a:rPr>
                    <a:t>Automated Tools</a:t>
                  </a:r>
                </a:p>
              </p:txBody>
            </p:sp>
          </p:grpSp>
          <p:sp>
            <p:nvSpPr>
              <p:cNvPr id="112" name="Freeform 147">
                <a:extLst>
                  <a:ext uri="{FF2B5EF4-FFF2-40B4-BE49-F238E27FC236}">
                    <a16:creationId xmlns:a16="http://schemas.microsoft.com/office/drawing/2014/main" xmlns="" id="{82BBC5F8-C4D7-45C4-AA5F-1F93D57FBBD2}"/>
                  </a:ext>
                </a:extLst>
              </p:cNvPr>
              <p:cNvSpPr/>
              <p:nvPr/>
            </p:nvSpPr>
            <p:spPr>
              <a:xfrm>
                <a:off x="7515161" y="1935886"/>
                <a:ext cx="758494" cy="775348"/>
              </a:xfrm>
              <a:custGeom>
                <a:avLst/>
                <a:gdLst>
                  <a:gd name="connsiteX0" fmla="*/ 745762 w 1491524"/>
                  <a:gd name="connsiteY0" fmla="*/ 353961 h 1524666"/>
                  <a:gd name="connsiteX1" fmla="*/ 346267 w 1491524"/>
                  <a:gd name="connsiteY1" fmla="*/ 762333 h 1524666"/>
                  <a:gd name="connsiteX2" fmla="*/ 745762 w 1491524"/>
                  <a:gd name="connsiteY2" fmla="*/ 1170705 h 1524666"/>
                  <a:gd name="connsiteX3" fmla="*/ 1145257 w 1491524"/>
                  <a:gd name="connsiteY3" fmla="*/ 762333 h 1524666"/>
                  <a:gd name="connsiteX4" fmla="*/ 745762 w 1491524"/>
                  <a:gd name="connsiteY4" fmla="*/ 353961 h 1524666"/>
                  <a:gd name="connsiteX5" fmla="*/ 745762 w 1491524"/>
                  <a:gd name="connsiteY5" fmla="*/ 0 h 1524666"/>
                  <a:gd name="connsiteX6" fmla="*/ 796617 w 1491524"/>
                  <a:gd name="connsiteY6" fmla="*/ 2625 h 1524666"/>
                  <a:gd name="connsiteX7" fmla="*/ 902586 w 1491524"/>
                  <a:gd name="connsiteY7" fmla="*/ 177052 h 1524666"/>
                  <a:gd name="connsiteX8" fmla="*/ 1075960 w 1491524"/>
                  <a:gd name="connsiteY8" fmla="*/ 82054 h 1524666"/>
                  <a:gd name="connsiteX9" fmla="*/ 1162725 w 1491524"/>
                  <a:gd name="connsiteY9" fmla="*/ 130195 h 1524666"/>
                  <a:gd name="connsiteX10" fmla="*/ 1169799 w 1491524"/>
                  <a:gd name="connsiteY10" fmla="*/ 136160 h 1524666"/>
                  <a:gd name="connsiteX11" fmla="*/ 1174216 w 1491524"/>
                  <a:gd name="connsiteY11" fmla="*/ 333877 h 1524666"/>
                  <a:gd name="connsiteX12" fmla="*/ 1365243 w 1491524"/>
                  <a:gd name="connsiteY12" fmla="*/ 338145 h 1524666"/>
                  <a:gd name="connsiteX13" fmla="*/ 1420509 w 1491524"/>
                  <a:gd name="connsiteY13" fmla="*/ 442227 h 1524666"/>
                  <a:gd name="connsiteX14" fmla="*/ 1331041 w 1491524"/>
                  <a:gd name="connsiteY14" fmla="*/ 605507 h 1524666"/>
                  <a:gd name="connsiteX15" fmla="*/ 1488503 w 1491524"/>
                  <a:gd name="connsiteY15" fmla="*/ 701170 h 1524666"/>
                  <a:gd name="connsiteX16" fmla="*/ 1491524 w 1491524"/>
                  <a:gd name="connsiteY16" fmla="*/ 762333 h 1524666"/>
                  <a:gd name="connsiteX17" fmla="*/ 1488503 w 1491524"/>
                  <a:gd name="connsiteY17" fmla="*/ 823495 h 1524666"/>
                  <a:gd name="connsiteX18" fmla="*/ 1331041 w 1491524"/>
                  <a:gd name="connsiteY18" fmla="*/ 919157 h 1524666"/>
                  <a:gd name="connsiteX19" fmla="*/ 1420509 w 1491524"/>
                  <a:gd name="connsiteY19" fmla="*/ 1082438 h 1524666"/>
                  <a:gd name="connsiteX20" fmla="*/ 1365244 w 1491524"/>
                  <a:gd name="connsiteY20" fmla="*/ 1186519 h 1524666"/>
                  <a:gd name="connsiteX21" fmla="*/ 1174216 w 1491524"/>
                  <a:gd name="connsiteY21" fmla="*/ 1190787 h 1524666"/>
                  <a:gd name="connsiteX22" fmla="*/ 1169798 w 1491524"/>
                  <a:gd name="connsiteY22" fmla="*/ 1388506 h 1524666"/>
                  <a:gd name="connsiteX23" fmla="*/ 1162725 w 1491524"/>
                  <a:gd name="connsiteY23" fmla="*/ 1394472 h 1524666"/>
                  <a:gd name="connsiteX24" fmla="*/ 1075962 w 1491524"/>
                  <a:gd name="connsiteY24" fmla="*/ 1442611 h 1524666"/>
                  <a:gd name="connsiteX25" fmla="*/ 902586 w 1491524"/>
                  <a:gd name="connsiteY25" fmla="*/ 1347612 h 1524666"/>
                  <a:gd name="connsiteX26" fmla="*/ 796616 w 1491524"/>
                  <a:gd name="connsiteY26" fmla="*/ 1522041 h 1524666"/>
                  <a:gd name="connsiteX27" fmla="*/ 745762 w 1491524"/>
                  <a:gd name="connsiteY27" fmla="*/ 1524666 h 1524666"/>
                  <a:gd name="connsiteX28" fmla="*/ 694907 w 1491524"/>
                  <a:gd name="connsiteY28" fmla="*/ 1522041 h 1524666"/>
                  <a:gd name="connsiteX29" fmla="*/ 588936 w 1491524"/>
                  <a:gd name="connsiteY29" fmla="*/ 1347612 h 1524666"/>
                  <a:gd name="connsiteX30" fmla="*/ 415562 w 1491524"/>
                  <a:gd name="connsiteY30" fmla="*/ 1442611 h 1524666"/>
                  <a:gd name="connsiteX31" fmla="*/ 328800 w 1491524"/>
                  <a:gd name="connsiteY31" fmla="*/ 1394472 h 1524666"/>
                  <a:gd name="connsiteX32" fmla="*/ 321724 w 1491524"/>
                  <a:gd name="connsiteY32" fmla="*/ 1388504 h 1524666"/>
                  <a:gd name="connsiteX33" fmla="*/ 317306 w 1491524"/>
                  <a:gd name="connsiteY33" fmla="*/ 1190787 h 1524666"/>
                  <a:gd name="connsiteX34" fmla="*/ 126280 w 1491524"/>
                  <a:gd name="connsiteY34" fmla="*/ 1186519 h 1524666"/>
                  <a:gd name="connsiteX35" fmla="*/ 71014 w 1491524"/>
                  <a:gd name="connsiteY35" fmla="*/ 1082436 h 1524666"/>
                  <a:gd name="connsiteX36" fmla="*/ 160481 w 1491524"/>
                  <a:gd name="connsiteY36" fmla="*/ 919157 h 1524666"/>
                  <a:gd name="connsiteX37" fmla="*/ 3022 w 1491524"/>
                  <a:gd name="connsiteY37" fmla="*/ 823496 h 1524666"/>
                  <a:gd name="connsiteX38" fmla="*/ 0 w 1491524"/>
                  <a:gd name="connsiteY38" fmla="*/ 762333 h 1524666"/>
                  <a:gd name="connsiteX39" fmla="*/ 3022 w 1491524"/>
                  <a:gd name="connsiteY39" fmla="*/ 701168 h 1524666"/>
                  <a:gd name="connsiteX40" fmla="*/ 160481 w 1491524"/>
                  <a:gd name="connsiteY40" fmla="*/ 605507 h 1524666"/>
                  <a:gd name="connsiteX41" fmla="*/ 71015 w 1491524"/>
                  <a:gd name="connsiteY41" fmla="*/ 442229 h 1524666"/>
                  <a:gd name="connsiteX42" fmla="*/ 126282 w 1491524"/>
                  <a:gd name="connsiteY42" fmla="*/ 338145 h 1524666"/>
                  <a:gd name="connsiteX43" fmla="*/ 317306 w 1491524"/>
                  <a:gd name="connsiteY43" fmla="*/ 333877 h 1524666"/>
                  <a:gd name="connsiteX44" fmla="*/ 321724 w 1491524"/>
                  <a:gd name="connsiteY44" fmla="*/ 136162 h 1524666"/>
                  <a:gd name="connsiteX45" fmla="*/ 328800 w 1491524"/>
                  <a:gd name="connsiteY45" fmla="*/ 130195 h 1524666"/>
                  <a:gd name="connsiteX46" fmla="*/ 415564 w 1491524"/>
                  <a:gd name="connsiteY46" fmla="*/ 82054 h 1524666"/>
                  <a:gd name="connsiteX47" fmla="*/ 588936 w 1491524"/>
                  <a:gd name="connsiteY47" fmla="*/ 177052 h 1524666"/>
                  <a:gd name="connsiteX48" fmla="*/ 694906 w 1491524"/>
                  <a:gd name="connsiteY48" fmla="*/ 2625 h 152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91524" h="1524666">
                    <a:moveTo>
                      <a:pt x="745762" y="353961"/>
                    </a:moveTo>
                    <a:cubicBezTo>
                      <a:pt x="525127" y="353961"/>
                      <a:pt x="346267" y="536795"/>
                      <a:pt x="346267" y="762333"/>
                    </a:cubicBezTo>
                    <a:cubicBezTo>
                      <a:pt x="346267" y="987871"/>
                      <a:pt x="525127" y="1170705"/>
                      <a:pt x="745762" y="1170705"/>
                    </a:cubicBezTo>
                    <a:cubicBezTo>
                      <a:pt x="966397" y="1170705"/>
                      <a:pt x="1145257" y="987871"/>
                      <a:pt x="1145257" y="762333"/>
                    </a:cubicBezTo>
                    <a:cubicBezTo>
                      <a:pt x="1145257" y="536795"/>
                      <a:pt x="966397" y="353961"/>
                      <a:pt x="745762" y="353961"/>
                    </a:cubicBezTo>
                    <a:close/>
                    <a:moveTo>
                      <a:pt x="745762" y="0"/>
                    </a:moveTo>
                    <a:lnTo>
                      <a:pt x="796617" y="2625"/>
                    </a:lnTo>
                    <a:lnTo>
                      <a:pt x="902586" y="177052"/>
                    </a:lnTo>
                    <a:lnTo>
                      <a:pt x="1075960" y="82054"/>
                    </a:lnTo>
                    <a:lnTo>
                      <a:pt x="1162725" y="130195"/>
                    </a:lnTo>
                    <a:lnTo>
                      <a:pt x="1169799" y="136160"/>
                    </a:lnTo>
                    <a:lnTo>
                      <a:pt x="1174216" y="333877"/>
                    </a:lnTo>
                    <a:lnTo>
                      <a:pt x="1365243" y="338145"/>
                    </a:lnTo>
                    <a:lnTo>
                      <a:pt x="1420509" y="442227"/>
                    </a:lnTo>
                    <a:lnTo>
                      <a:pt x="1331041" y="605507"/>
                    </a:lnTo>
                    <a:lnTo>
                      <a:pt x="1488503" y="701170"/>
                    </a:lnTo>
                    <a:lnTo>
                      <a:pt x="1491524" y="762333"/>
                    </a:lnTo>
                    <a:lnTo>
                      <a:pt x="1488503" y="823495"/>
                    </a:lnTo>
                    <a:lnTo>
                      <a:pt x="1331041" y="919157"/>
                    </a:lnTo>
                    <a:lnTo>
                      <a:pt x="1420509" y="1082438"/>
                    </a:lnTo>
                    <a:lnTo>
                      <a:pt x="1365244" y="1186519"/>
                    </a:lnTo>
                    <a:lnTo>
                      <a:pt x="1174216" y="1190787"/>
                    </a:lnTo>
                    <a:lnTo>
                      <a:pt x="1169798" y="1388506"/>
                    </a:lnTo>
                    <a:lnTo>
                      <a:pt x="1162725" y="1394472"/>
                    </a:lnTo>
                    <a:lnTo>
                      <a:pt x="1075962" y="1442611"/>
                    </a:lnTo>
                    <a:lnTo>
                      <a:pt x="902586" y="1347612"/>
                    </a:lnTo>
                    <a:lnTo>
                      <a:pt x="796616" y="1522041"/>
                    </a:lnTo>
                    <a:lnTo>
                      <a:pt x="745762" y="1524666"/>
                    </a:lnTo>
                    <a:lnTo>
                      <a:pt x="694907" y="1522041"/>
                    </a:lnTo>
                    <a:lnTo>
                      <a:pt x="588936" y="1347612"/>
                    </a:lnTo>
                    <a:lnTo>
                      <a:pt x="415562" y="1442611"/>
                    </a:lnTo>
                    <a:lnTo>
                      <a:pt x="328800" y="1394472"/>
                    </a:lnTo>
                    <a:lnTo>
                      <a:pt x="321724" y="1388504"/>
                    </a:lnTo>
                    <a:lnTo>
                      <a:pt x="317306" y="1190787"/>
                    </a:lnTo>
                    <a:lnTo>
                      <a:pt x="126280" y="1186519"/>
                    </a:lnTo>
                    <a:lnTo>
                      <a:pt x="71014" y="1082436"/>
                    </a:lnTo>
                    <a:lnTo>
                      <a:pt x="160481" y="919157"/>
                    </a:lnTo>
                    <a:lnTo>
                      <a:pt x="3022" y="823496"/>
                    </a:lnTo>
                    <a:lnTo>
                      <a:pt x="0" y="762333"/>
                    </a:lnTo>
                    <a:lnTo>
                      <a:pt x="3022" y="701168"/>
                    </a:lnTo>
                    <a:lnTo>
                      <a:pt x="160481" y="605507"/>
                    </a:lnTo>
                    <a:lnTo>
                      <a:pt x="71015" y="442229"/>
                    </a:lnTo>
                    <a:lnTo>
                      <a:pt x="126282" y="338145"/>
                    </a:lnTo>
                    <a:lnTo>
                      <a:pt x="317306" y="333877"/>
                    </a:lnTo>
                    <a:lnTo>
                      <a:pt x="321724" y="136162"/>
                    </a:lnTo>
                    <a:lnTo>
                      <a:pt x="328800" y="130195"/>
                    </a:lnTo>
                    <a:lnTo>
                      <a:pt x="415564" y="82054"/>
                    </a:lnTo>
                    <a:lnTo>
                      <a:pt x="588936" y="177052"/>
                    </a:lnTo>
                    <a:lnTo>
                      <a:pt x="694906" y="2625"/>
                    </a:lnTo>
                    <a:close/>
                  </a:path>
                </a:pathLst>
              </a:custGeom>
              <a:solidFill>
                <a:schemeClr val="bg2">
                  <a:lumMod val="50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a:p>
            </p:txBody>
          </p:sp>
          <p:sp>
            <p:nvSpPr>
              <p:cNvPr id="113" name="Freeform 148">
                <a:extLst>
                  <a:ext uri="{FF2B5EF4-FFF2-40B4-BE49-F238E27FC236}">
                    <a16:creationId xmlns:a16="http://schemas.microsoft.com/office/drawing/2014/main" xmlns="" id="{D5D640AC-C053-43CF-B6D4-190E1194DC21}"/>
                  </a:ext>
                </a:extLst>
              </p:cNvPr>
              <p:cNvSpPr/>
              <p:nvPr/>
            </p:nvSpPr>
            <p:spPr>
              <a:xfrm>
                <a:off x="7941244" y="2298188"/>
                <a:ext cx="582718" cy="595666"/>
              </a:xfrm>
              <a:custGeom>
                <a:avLst/>
                <a:gdLst>
                  <a:gd name="connsiteX0" fmla="*/ 745762 w 1491524"/>
                  <a:gd name="connsiteY0" fmla="*/ 353961 h 1524666"/>
                  <a:gd name="connsiteX1" fmla="*/ 346267 w 1491524"/>
                  <a:gd name="connsiteY1" fmla="*/ 762333 h 1524666"/>
                  <a:gd name="connsiteX2" fmla="*/ 745762 w 1491524"/>
                  <a:gd name="connsiteY2" fmla="*/ 1170705 h 1524666"/>
                  <a:gd name="connsiteX3" fmla="*/ 1145257 w 1491524"/>
                  <a:gd name="connsiteY3" fmla="*/ 762333 h 1524666"/>
                  <a:gd name="connsiteX4" fmla="*/ 745762 w 1491524"/>
                  <a:gd name="connsiteY4" fmla="*/ 353961 h 1524666"/>
                  <a:gd name="connsiteX5" fmla="*/ 745762 w 1491524"/>
                  <a:gd name="connsiteY5" fmla="*/ 0 h 1524666"/>
                  <a:gd name="connsiteX6" fmla="*/ 796617 w 1491524"/>
                  <a:gd name="connsiteY6" fmla="*/ 2625 h 1524666"/>
                  <a:gd name="connsiteX7" fmla="*/ 902586 w 1491524"/>
                  <a:gd name="connsiteY7" fmla="*/ 177052 h 1524666"/>
                  <a:gd name="connsiteX8" fmla="*/ 1075960 w 1491524"/>
                  <a:gd name="connsiteY8" fmla="*/ 82054 h 1524666"/>
                  <a:gd name="connsiteX9" fmla="*/ 1162725 w 1491524"/>
                  <a:gd name="connsiteY9" fmla="*/ 130195 h 1524666"/>
                  <a:gd name="connsiteX10" fmla="*/ 1169799 w 1491524"/>
                  <a:gd name="connsiteY10" fmla="*/ 136160 h 1524666"/>
                  <a:gd name="connsiteX11" fmla="*/ 1174216 w 1491524"/>
                  <a:gd name="connsiteY11" fmla="*/ 333877 h 1524666"/>
                  <a:gd name="connsiteX12" fmla="*/ 1365243 w 1491524"/>
                  <a:gd name="connsiteY12" fmla="*/ 338145 h 1524666"/>
                  <a:gd name="connsiteX13" fmla="*/ 1420509 w 1491524"/>
                  <a:gd name="connsiteY13" fmla="*/ 442227 h 1524666"/>
                  <a:gd name="connsiteX14" fmla="*/ 1331041 w 1491524"/>
                  <a:gd name="connsiteY14" fmla="*/ 605507 h 1524666"/>
                  <a:gd name="connsiteX15" fmla="*/ 1488503 w 1491524"/>
                  <a:gd name="connsiteY15" fmla="*/ 701170 h 1524666"/>
                  <a:gd name="connsiteX16" fmla="*/ 1491524 w 1491524"/>
                  <a:gd name="connsiteY16" fmla="*/ 762333 h 1524666"/>
                  <a:gd name="connsiteX17" fmla="*/ 1488503 w 1491524"/>
                  <a:gd name="connsiteY17" fmla="*/ 823495 h 1524666"/>
                  <a:gd name="connsiteX18" fmla="*/ 1331041 w 1491524"/>
                  <a:gd name="connsiteY18" fmla="*/ 919157 h 1524666"/>
                  <a:gd name="connsiteX19" fmla="*/ 1420509 w 1491524"/>
                  <a:gd name="connsiteY19" fmla="*/ 1082438 h 1524666"/>
                  <a:gd name="connsiteX20" fmla="*/ 1365244 w 1491524"/>
                  <a:gd name="connsiteY20" fmla="*/ 1186519 h 1524666"/>
                  <a:gd name="connsiteX21" fmla="*/ 1174216 w 1491524"/>
                  <a:gd name="connsiteY21" fmla="*/ 1190787 h 1524666"/>
                  <a:gd name="connsiteX22" fmla="*/ 1169798 w 1491524"/>
                  <a:gd name="connsiteY22" fmla="*/ 1388506 h 1524666"/>
                  <a:gd name="connsiteX23" fmla="*/ 1162725 w 1491524"/>
                  <a:gd name="connsiteY23" fmla="*/ 1394472 h 1524666"/>
                  <a:gd name="connsiteX24" fmla="*/ 1075962 w 1491524"/>
                  <a:gd name="connsiteY24" fmla="*/ 1442611 h 1524666"/>
                  <a:gd name="connsiteX25" fmla="*/ 902586 w 1491524"/>
                  <a:gd name="connsiteY25" fmla="*/ 1347612 h 1524666"/>
                  <a:gd name="connsiteX26" fmla="*/ 796616 w 1491524"/>
                  <a:gd name="connsiteY26" fmla="*/ 1522041 h 1524666"/>
                  <a:gd name="connsiteX27" fmla="*/ 745762 w 1491524"/>
                  <a:gd name="connsiteY27" fmla="*/ 1524666 h 1524666"/>
                  <a:gd name="connsiteX28" fmla="*/ 694907 w 1491524"/>
                  <a:gd name="connsiteY28" fmla="*/ 1522041 h 1524666"/>
                  <a:gd name="connsiteX29" fmla="*/ 588936 w 1491524"/>
                  <a:gd name="connsiteY29" fmla="*/ 1347612 h 1524666"/>
                  <a:gd name="connsiteX30" fmla="*/ 415562 w 1491524"/>
                  <a:gd name="connsiteY30" fmla="*/ 1442611 h 1524666"/>
                  <a:gd name="connsiteX31" fmla="*/ 328800 w 1491524"/>
                  <a:gd name="connsiteY31" fmla="*/ 1394472 h 1524666"/>
                  <a:gd name="connsiteX32" fmla="*/ 321724 w 1491524"/>
                  <a:gd name="connsiteY32" fmla="*/ 1388504 h 1524666"/>
                  <a:gd name="connsiteX33" fmla="*/ 317306 w 1491524"/>
                  <a:gd name="connsiteY33" fmla="*/ 1190787 h 1524666"/>
                  <a:gd name="connsiteX34" fmla="*/ 126280 w 1491524"/>
                  <a:gd name="connsiteY34" fmla="*/ 1186519 h 1524666"/>
                  <a:gd name="connsiteX35" fmla="*/ 71014 w 1491524"/>
                  <a:gd name="connsiteY35" fmla="*/ 1082436 h 1524666"/>
                  <a:gd name="connsiteX36" fmla="*/ 160481 w 1491524"/>
                  <a:gd name="connsiteY36" fmla="*/ 919157 h 1524666"/>
                  <a:gd name="connsiteX37" fmla="*/ 3022 w 1491524"/>
                  <a:gd name="connsiteY37" fmla="*/ 823496 h 1524666"/>
                  <a:gd name="connsiteX38" fmla="*/ 0 w 1491524"/>
                  <a:gd name="connsiteY38" fmla="*/ 762333 h 1524666"/>
                  <a:gd name="connsiteX39" fmla="*/ 3022 w 1491524"/>
                  <a:gd name="connsiteY39" fmla="*/ 701168 h 1524666"/>
                  <a:gd name="connsiteX40" fmla="*/ 160481 w 1491524"/>
                  <a:gd name="connsiteY40" fmla="*/ 605507 h 1524666"/>
                  <a:gd name="connsiteX41" fmla="*/ 71015 w 1491524"/>
                  <a:gd name="connsiteY41" fmla="*/ 442229 h 1524666"/>
                  <a:gd name="connsiteX42" fmla="*/ 126282 w 1491524"/>
                  <a:gd name="connsiteY42" fmla="*/ 338145 h 1524666"/>
                  <a:gd name="connsiteX43" fmla="*/ 317306 w 1491524"/>
                  <a:gd name="connsiteY43" fmla="*/ 333877 h 1524666"/>
                  <a:gd name="connsiteX44" fmla="*/ 321724 w 1491524"/>
                  <a:gd name="connsiteY44" fmla="*/ 136162 h 1524666"/>
                  <a:gd name="connsiteX45" fmla="*/ 328800 w 1491524"/>
                  <a:gd name="connsiteY45" fmla="*/ 130195 h 1524666"/>
                  <a:gd name="connsiteX46" fmla="*/ 415564 w 1491524"/>
                  <a:gd name="connsiteY46" fmla="*/ 82054 h 1524666"/>
                  <a:gd name="connsiteX47" fmla="*/ 588936 w 1491524"/>
                  <a:gd name="connsiteY47" fmla="*/ 177052 h 1524666"/>
                  <a:gd name="connsiteX48" fmla="*/ 694906 w 1491524"/>
                  <a:gd name="connsiteY48" fmla="*/ 2625 h 152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91524" h="1524666">
                    <a:moveTo>
                      <a:pt x="745762" y="353961"/>
                    </a:moveTo>
                    <a:cubicBezTo>
                      <a:pt x="525127" y="353961"/>
                      <a:pt x="346267" y="536795"/>
                      <a:pt x="346267" y="762333"/>
                    </a:cubicBezTo>
                    <a:cubicBezTo>
                      <a:pt x="346267" y="987871"/>
                      <a:pt x="525127" y="1170705"/>
                      <a:pt x="745762" y="1170705"/>
                    </a:cubicBezTo>
                    <a:cubicBezTo>
                      <a:pt x="966397" y="1170705"/>
                      <a:pt x="1145257" y="987871"/>
                      <a:pt x="1145257" y="762333"/>
                    </a:cubicBezTo>
                    <a:cubicBezTo>
                      <a:pt x="1145257" y="536795"/>
                      <a:pt x="966397" y="353961"/>
                      <a:pt x="745762" y="353961"/>
                    </a:cubicBezTo>
                    <a:close/>
                    <a:moveTo>
                      <a:pt x="745762" y="0"/>
                    </a:moveTo>
                    <a:lnTo>
                      <a:pt x="796617" y="2625"/>
                    </a:lnTo>
                    <a:lnTo>
                      <a:pt x="902586" y="177052"/>
                    </a:lnTo>
                    <a:lnTo>
                      <a:pt x="1075960" y="82054"/>
                    </a:lnTo>
                    <a:lnTo>
                      <a:pt x="1162725" y="130195"/>
                    </a:lnTo>
                    <a:lnTo>
                      <a:pt x="1169799" y="136160"/>
                    </a:lnTo>
                    <a:lnTo>
                      <a:pt x="1174216" y="333877"/>
                    </a:lnTo>
                    <a:lnTo>
                      <a:pt x="1365243" y="338145"/>
                    </a:lnTo>
                    <a:lnTo>
                      <a:pt x="1420509" y="442227"/>
                    </a:lnTo>
                    <a:lnTo>
                      <a:pt x="1331041" y="605507"/>
                    </a:lnTo>
                    <a:lnTo>
                      <a:pt x="1488503" y="701170"/>
                    </a:lnTo>
                    <a:lnTo>
                      <a:pt x="1491524" y="762333"/>
                    </a:lnTo>
                    <a:lnTo>
                      <a:pt x="1488503" y="823495"/>
                    </a:lnTo>
                    <a:lnTo>
                      <a:pt x="1331041" y="919157"/>
                    </a:lnTo>
                    <a:lnTo>
                      <a:pt x="1420509" y="1082438"/>
                    </a:lnTo>
                    <a:lnTo>
                      <a:pt x="1365244" y="1186519"/>
                    </a:lnTo>
                    <a:lnTo>
                      <a:pt x="1174216" y="1190787"/>
                    </a:lnTo>
                    <a:lnTo>
                      <a:pt x="1169798" y="1388506"/>
                    </a:lnTo>
                    <a:lnTo>
                      <a:pt x="1162725" y="1394472"/>
                    </a:lnTo>
                    <a:lnTo>
                      <a:pt x="1075962" y="1442611"/>
                    </a:lnTo>
                    <a:lnTo>
                      <a:pt x="902586" y="1347612"/>
                    </a:lnTo>
                    <a:lnTo>
                      <a:pt x="796616" y="1522041"/>
                    </a:lnTo>
                    <a:lnTo>
                      <a:pt x="745762" y="1524666"/>
                    </a:lnTo>
                    <a:lnTo>
                      <a:pt x="694907" y="1522041"/>
                    </a:lnTo>
                    <a:lnTo>
                      <a:pt x="588936" y="1347612"/>
                    </a:lnTo>
                    <a:lnTo>
                      <a:pt x="415562" y="1442611"/>
                    </a:lnTo>
                    <a:lnTo>
                      <a:pt x="328800" y="1394472"/>
                    </a:lnTo>
                    <a:lnTo>
                      <a:pt x="321724" y="1388504"/>
                    </a:lnTo>
                    <a:lnTo>
                      <a:pt x="317306" y="1190787"/>
                    </a:lnTo>
                    <a:lnTo>
                      <a:pt x="126280" y="1186519"/>
                    </a:lnTo>
                    <a:lnTo>
                      <a:pt x="71014" y="1082436"/>
                    </a:lnTo>
                    <a:lnTo>
                      <a:pt x="160481" y="919157"/>
                    </a:lnTo>
                    <a:lnTo>
                      <a:pt x="3022" y="823496"/>
                    </a:lnTo>
                    <a:lnTo>
                      <a:pt x="0" y="762333"/>
                    </a:lnTo>
                    <a:lnTo>
                      <a:pt x="3022" y="701168"/>
                    </a:lnTo>
                    <a:lnTo>
                      <a:pt x="160481" y="605507"/>
                    </a:lnTo>
                    <a:lnTo>
                      <a:pt x="71015" y="442229"/>
                    </a:lnTo>
                    <a:lnTo>
                      <a:pt x="126282" y="338145"/>
                    </a:lnTo>
                    <a:lnTo>
                      <a:pt x="317306" y="333877"/>
                    </a:lnTo>
                    <a:lnTo>
                      <a:pt x="321724" y="136162"/>
                    </a:lnTo>
                    <a:lnTo>
                      <a:pt x="328800" y="130195"/>
                    </a:lnTo>
                    <a:lnTo>
                      <a:pt x="415564" y="82054"/>
                    </a:lnTo>
                    <a:lnTo>
                      <a:pt x="588936" y="177052"/>
                    </a:lnTo>
                    <a:lnTo>
                      <a:pt x="694906" y="2625"/>
                    </a:lnTo>
                    <a:close/>
                  </a:path>
                </a:pathLst>
              </a:custGeom>
              <a:solidFill>
                <a:srgbClr val="BEC3C7"/>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a:p>
            </p:txBody>
          </p:sp>
          <p:pic>
            <p:nvPicPr>
              <p:cNvPr id="114" name="Picture 113">
                <a:extLst>
                  <a:ext uri="{FF2B5EF4-FFF2-40B4-BE49-F238E27FC236}">
                    <a16:creationId xmlns:a16="http://schemas.microsoft.com/office/drawing/2014/main" xmlns="" id="{88D5F794-53AE-4794-BE67-128DE47B18B2}"/>
                  </a:ext>
                </a:extLst>
              </p:cNvPr>
              <p:cNvPicPr>
                <a:picLocks noChangeAspect="1"/>
              </p:cNvPicPr>
              <p:nvPr/>
            </p:nvPicPr>
            <p:blipFill>
              <a:blip r:embed="rId5">
                <a:duotone>
                  <a:schemeClr val="bg2">
                    <a:shade val="45000"/>
                    <a:satMod val="135000"/>
                  </a:schemeClr>
                  <a:prstClr val="white"/>
                </a:duotone>
              </a:blip>
              <a:stretch>
                <a:fillRect/>
              </a:stretch>
            </p:blipFill>
            <p:spPr>
              <a:xfrm>
                <a:off x="5279563" y="1885125"/>
                <a:ext cx="871037" cy="1112147"/>
              </a:xfrm>
              <a:prstGeom prst="rect">
                <a:avLst/>
              </a:prstGeom>
            </p:spPr>
          </p:pic>
          <p:pic>
            <p:nvPicPr>
              <p:cNvPr id="115" name="Picture 114">
                <a:extLst>
                  <a:ext uri="{FF2B5EF4-FFF2-40B4-BE49-F238E27FC236}">
                    <a16:creationId xmlns:a16="http://schemas.microsoft.com/office/drawing/2014/main" xmlns="" id="{68EE5C14-31FE-4D64-886A-12029DA62A24}"/>
                  </a:ext>
                </a:extLst>
              </p:cNvPr>
              <p:cNvPicPr>
                <a:picLocks noChangeAspect="1"/>
              </p:cNvPicPr>
              <p:nvPr/>
            </p:nvPicPr>
            <p:blipFill>
              <a:blip r:embed="rId6">
                <a:duotone>
                  <a:schemeClr val="bg2">
                    <a:shade val="45000"/>
                    <a:satMod val="135000"/>
                  </a:schemeClr>
                  <a:prstClr val="white"/>
                </a:duotone>
              </a:blip>
              <a:stretch>
                <a:fillRect/>
              </a:stretch>
            </p:blipFill>
            <p:spPr>
              <a:xfrm>
                <a:off x="2916241" y="1893672"/>
                <a:ext cx="1115479" cy="1115479"/>
              </a:xfrm>
              <a:prstGeom prst="rect">
                <a:avLst/>
              </a:prstGeom>
            </p:spPr>
          </p:pic>
          <p:pic>
            <p:nvPicPr>
              <p:cNvPr id="116" name="Picture 115">
                <a:extLst>
                  <a:ext uri="{FF2B5EF4-FFF2-40B4-BE49-F238E27FC236}">
                    <a16:creationId xmlns:a16="http://schemas.microsoft.com/office/drawing/2014/main" xmlns="" id="{AE236D71-838D-4589-A336-A5518915C185}"/>
                  </a:ext>
                </a:extLst>
              </p:cNvPr>
              <p:cNvPicPr>
                <a:picLocks noChangeAspect="1"/>
              </p:cNvPicPr>
              <p:nvPr/>
            </p:nvPicPr>
            <p:blipFill>
              <a:blip r:embed="rId7">
                <a:duotone>
                  <a:schemeClr val="accent2">
                    <a:shade val="45000"/>
                    <a:satMod val="135000"/>
                  </a:schemeClr>
                  <a:prstClr val="white"/>
                </a:duotone>
              </a:blip>
              <a:stretch>
                <a:fillRect/>
              </a:stretch>
            </p:blipFill>
            <p:spPr>
              <a:xfrm>
                <a:off x="616463" y="1853351"/>
                <a:ext cx="1074801" cy="1074801"/>
              </a:xfrm>
              <a:prstGeom prst="rect">
                <a:avLst/>
              </a:prstGeom>
            </p:spPr>
          </p:pic>
        </p:grpSp>
        <p:grpSp>
          <p:nvGrpSpPr>
            <p:cNvPr id="93" name="Group 92">
              <a:extLst>
                <a:ext uri="{FF2B5EF4-FFF2-40B4-BE49-F238E27FC236}">
                  <a16:creationId xmlns:a16="http://schemas.microsoft.com/office/drawing/2014/main" xmlns="" id="{895A5FBA-01AF-43A0-AA56-200A5979C3F4}"/>
                </a:ext>
              </a:extLst>
            </p:cNvPr>
            <p:cNvGrpSpPr/>
            <p:nvPr/>
          </p:nvGrpSpPr>
          <p:grpSpPr>
            <a:xfrm>
              <a:off x="770260" y="4635208"/>
              <a:ext cx="2861646" cy="1187067"/>
              <a:chOff x="4677959" y="3593020"/>
              <a:chExt cx="3763639" cy="1561231"/>
            </a:xfrm>
          </p:grpSpPr>
          <p:grpSp>
            <p:nvGrpSpPr>
              <p:cNvPr id="94" name="Group 93">
                <a:extLst>
                  <a:ext uri="{FF2B5EF4-FFF2-40B4-BE49-F238E27FC236}">
                    <a16:creationId xmlns:a16="http://schemas.microsoft.com/office/drawing/2014/main" xmlns="" id="{6ABAEF7D-20E3-4D2B-AB4B-A28BA71E3B1C}"/>
                  </a:ext>
                </a:extLst>
              </p:cNvPr>
              <p:cNvGrpSpPr/>
              <p:nvPr/>
            </p:nvGrpSpPr>
            <p:grpSpPr>
              <a:xfrm>
                <a:off x="7279828" y="3593020"/>
                <a:ext cx="1161770" cy="1561230"/>
                <a:chOff x="6794891" y="2282702"/>
                <a:chExt cx="2144923" cy="2882426"/>
              </a:xfrm>
            </p:grpSpPr>
            <p:sp>
              <p:nvSpPr>
                <p:cNvPr id="106" name="Freeform 164">
                  <a:extLst>
                    <a:ext uri="{FF2B5EF4-FFF2-40B4-BE49-F238E27FC236}">
                      <a16:creationId xmlns:a16="http://schemas.microsoft.com/office/drawing/2014/main" xmlns="" id="{643143E8-5E73-4C47-A0EC-8C04D1646FE4}"/>
                    </a:ext>
                  </a:extLst>
                </p:cNvPr>
                <p:cNvSpPr/>
                <p:nvPr/>
              </p:nvSpPr>
              <p:spPr>
                <a:xfrm>
                  <a:off x="6794891" y="2282702"/>
                  <a:ext cx="2144923" cy="2144923"/>
                </a:xfrm>
                <a:custGeom>
                  <a:avLst/>
                  <a:gdLst>
                    <a:gd name="connsiteX0" fmla="*/ 1257300 w 2514600"/>
                    <a:gd name="connsiteY0" fmla="*/ 309563 h 2514600"/>
                    <a:gd name="connsiteX1" fmla="*/ 309562 w 2514600"/>
                    <a:gd name="connsiteY1" fmla="*/ 1257301 h 2514600"/>
                    <a:gd name="connsiteX2" fmla="*/ 1257300 w 2514600"/>
                    <a:gd name="connsiteY2" fmla="*/ 2205039 h 2514600"/>
                    <a:gd name="connsiteX3" fmla="*/ 2205038 w 2514600"/>
                    <a:gd name="connsiteY3" fmla="*/ 1257301 h 2514600"/>
                    <a:gd name="connsiteX4" fmla="*/ 1257300 w 2514600"/>
                    <a:gd name="connsiteY4" fmla="*/ 309563 h 2514600"/>
                    <a:gd name="connsiteX5" fmla="*/ 0 w 2514600"/>
                    <a:gd name="connsiteY5" fmla="*/ 0 h 2514600"/>
                    <a:gd name="connsiteX6" fmla="*/ 2514600 w 2514600"/>
                    <a:gd name="connsiteY6" fmla="*/ 0 h 2514600"/>
                    <a:gd name="connsiteX7" fmla="*/ 2514600 w 2514600"/>
                    <a:gd name="connsiteY7" fmla="*/ 2514600 h 2514600"/>
                    <a:gd name="connsiteX8" fmla="*/ 0 w 2514600"/>
                    <a:gd name="connsiteY8" fmla="*/ 251460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14600" h="2514600">
                      <a:moveTo>
                        <a:pt x="1257300" y="309563"/>
                      </a:moveTo>
                      <a:cubicBezTo>
                        <a:pt x="733879" y="309563"/>
                        <a:pt x="309562" y="733880"/>
                        <a:pt x="309562" y="1257301"/>
                      </a:cubicBezTo>
                      <a:cubicBezTo>
                        <a:pt x="309562" y="1780722"/>
                        <a:pt x="733879" y="2205039"/>
                        <a:pt x="1257300" y="2205039"/>
                      </a:cubicBezTo>
                      <a:cubicBezTo>
                        <a:pt x="1780721" y="2205039"/>
                        <a:pt x="2205038" y="1780722"/>
                        <a:pt x="2205038" y="1257301"/>
                      </a:cubicBezTo>
                      <a:cubicBezTo>
                        <a:pt x="2205038" y="733880"/>
                        <a:pt x="1780721" y="309563"/>
                        <a:pt x="1257300" y="309563"/>
                      </a:cubicBezTo>
                      <a:close/>
                      <a:moveTo>
                        <a:pt x="0" y="0"/>
                      </a:moveTo>
                      <a:lnTo>
                        <a:pt x="2514600" y="0"/>
                      </a:lnTo>
                      <a:lnTo>
                        <a:pt x="2514600" y="2514600"/>
                      </a:lnTo>
                      <a:lnTo>
                        <a:pt x="0" y="2514600"/>
                      </a:lnTo>
                      <a:close/>
                    </a:path>
                  </a:pathLst>
                </a:custGeom>
                <a:solidFill>
                  <a:srgbClr val="1BBC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p>
              </p:txBody>
            </p:sp>
            <p:sp>
              <p:nvSpPr>
                <p:cNvPr id="107" name="Rectangle 106">
                  <a:extLst>
                    <a:ext uri="{FF2B5EF4-FFF2-40B4-BE49-F238E27FC236}">
                      <a16:creationId xmlns:a16="http://schemas.microsoft.com/office/drawing/2014/main" xmlns="" id="{F49736D6-988B-4F0A-AB6B-853C9FE68D8C}"/>
                    </a:ext>
                  </a:extLst>
                </p:cNvPr>
                <p:cNvSpPr/>
                <p:nvPr/>
              </p:nvSpPr>
              <p:spPr>
                <a:xfrm>
                  <a:off x="6794891" y="4427625"/>
                  <a:ext cx="2144923" cy="73750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ea typeface="Lato Black" panose="020F0502020204030203" pitchFamily="34" charset="0"/>
                      <a:cs typeface="Lato Black" panose="020F0502020204030203" pitchFamily="34" charset="0"/>
                    </a:rPr>
                    <a:t>Reporting</a:t>
                  </a:r>
                </a:p>
              </p:txBody>
            </p:sp>
          </p:grpSp>
          <p:grpSp>
            <p:nvGrpSpPr>
              <p:cNvPr id="95" name="Group 94">
                <a:extLst>
                  <a:ext uri="{FF2B5EF4-FFF2-40B4-BE49-F238E27FC236}">
                    <a16:creationId xmlns:a16="http://schemas.microsoft.com/office/drawing/2014/main" xmlns="" id="{6BC3D05E-3F94-455B-8C60-E85B5ACD9BF8}"/>
                  </a:ext>
                </a:extLst>
              </p:cNvPr>
              <p:cNvGrpSpPr/>
              <p:nvPr/>
            </p:nvGrpSpPr>
            <p:grpSpPr>
              <a:xfrm>
                <a:off x="7560971" y="3836492"/>
                <a:ext cx="633427" cy="640209"/>
                <a:chOff x="7563910" y="4225988"/>
                <a:chExt cx="971115" cy="981513"/>
              </a:xfrm>
            </p:grpSpPr>
            <p:sp>
              <p:nvSpPr>
                <p:cNvPr id="104" name="Pie 167">
                  <a:extLst>
                    <a:ext uri="{FF2B5EF4-FFF2-40B4-BE49-F238E27FC236}">
                      <a16:creationId xmlns:a16="http://schemas.microsoft.com/office/drawing/2014/main" xmlns="" id="{432B3B21-DB46-47A8-A0A2-15D78F653BFD}"/>
                    </a:ext>
                  </a:extLst>
                </p:cNvPr>
                <p:cNvSpPr/>
                <p:nvPr/>
              </p:nvSpPr>
              <p:spPr>
                <a:xfrm>
                  <a:off x="7563910" y="4278335"/>
                  <a:ext cx="929171" cy="929166"/>
                </a:xfrm>
                <a:prstGeom prst="pie">
                  <a:avLst/>
                </a:prstGeom>
                <a:solidFill>
                  <a:srgbClr val="7E8C8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solidFill>
                      <a:schemeClr val="tx1"/>
                    </a:solidFill>
                  </a:endParaRPr>
                </a:p>
              </p:txBody>
            </p:sp>
            <p:sp>
              <p:nvSpPr>
                <p:cNvPr id="105" name="Pie 168">
                  <a:extLst>
                    <a:ext uri="{FF2B5EF4-FFF2-40B4-BE49-F238E27FC236}">
                      <a16:creationId xmlns:a16="http://schemas.microsoft.com/office/drawing/2014/main" xmlns="" id="{F3B674D7-3AF5-41D2-8E98-DF9D594C1661}"/>
                    </a:ext>
                  </a:extLst>
                </p:cNvPr>
                <p:cNvSpPr/>
                <p:nvPr/>
              </p:nvSpPr>
              <p:spPr>
                <a:xfrm>
                  <a:off x="7605856" y="4225988"/>
                  <a:ext cx="929169" cy="929166"/>
                </a:xfrm>
                <a:prstGeom prst="pie">
                  <a:avLst>
                    <a:gd name="adj1" fmla="val 16219403"/>
                    <a:gd name="adj2" fmla="val 47016"/>
                  </a:avLst>
                </a:prstGeom>
                <a:solidFill>
                  <a:srgbClr val="BEC3C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solidFill>
                      <a:schemeClr val="tx1"/>
                    </a:solidFill>
                  </a:endParaRPr>
                </a:p>
              </p:txBody>
            </p:sp>
          </p:grpSp>
          <p:grpSp>
            <p:nvGrpSpPr>
              <p:cNvPr id="96" name="Group 95">
                <a:extLst>
                  <a:ext uri="{FF2B5EF4-FFF2-40B4-BE49-F238E27FC236}">
                    <a16:creationId xmlns:a16="http://schemas.microsoft.com/office/drawing/2014/main" xmlns="" id="{8E0B37D9-0C80-493D-A08B-B5DFDFB9DA75}"/>
                  </a:ext>
                </a:extLst>
              </p:cNvPr>
              <p:cNvGrpSpPr/>
              <p:nvPr/>
            </p:nvGrpSpPr>
            <p:grpSpPr>
              <a:xfrm>
                <a:off x="4677959" y="3593020"/>
                <a:ext cx="1161770" cy="1561231"/>
                <a:chOff x="-882958" y="2282702"/>
                <a:chExt cx="2144923" cy="2882428"/>
              </a:xfrm>
            </p:grpSpPr>
            <p:sp>
              <p:nvSpPr>
                <p:cNvPr id="102" name="Freeform 170">
                  <a:extLst>
                    <a:ext uri="{FF2B5EF4-FFF2-40B4-BE49-F238E27FC236}">
                      <a16:creationId xmlns:a16="http://schemas.microsoft.com/office/drawing/2014/main" xmlns="" id="{95C4ACAC-25AA-4302-8EAD-3EFA6D5DD63F}"/>
                    </a:ext>
                  </a:extLst>
                </p:cNvPr>
                <p:cNvSpPr/>
                <p:nvPr/>
              </p:nvSpPr>
              <p:spPr>
                <a:xfrm>
                  <a:off x="-882958" y="2282702"/>
                  <a:ext cx="2144923" cy="2144923"/>
                </a:xfrm>
                <a:custGeom>
                  <a:avLst/>
                  <a:gdLst>
                    <a:gd name="connsiteX0" fmla="*/ 1257301 w 2514600"/>
                    <a:gd name="connsiteY0" fmla="*/ 309563 h 2514600"/>
                    <a:gd name="connsiteX1" fmla="*/ 309563 w 2514600"/>
                    <a:gd name="connsiteY1" fmla="*/ 1257301 h 2514600"/>
                    <a:gd name="connsiteX2" fmla="*/ 1257301 w 2514600"/>
                    <a:gd name="connsiteY2" fmla="*/ 2205039 h 2514600"/>
                    <a:gd name="connsiteX3" fmla="*/ 2205039 w 2514600"/>
                    <a:gd name="connsiteY3" fmla="*/ 1257301 h 2514600"/>
                    <a:gd name="connsiteX4" fmla="*/ 1257301 w 2514600"/>
                    <a:gd name="connsiteY4" fmla="*/ 309563 h 2514600"/>
                    <a:gd name="connsiteX5" fmla="*/ 0 w 2514600"/>
                    <a:gd name="connsiteY5" fmla="*/ 0 h 2514600"/>
                    <a:gd name="connsiteX6" fmla="*/ 2514600 w 2514600"/>
                    <a:gd name="connsiteY6" fmla="*/ 0 h 2514600"/>
                    <a:gd name="connsiteX7" fmla="*/ 2514600 w 2514600"/>
                    <a:gd name="connsiteY7" fmla="*/ 2514600 h 2514600"/>
                    <a:gd name="connsiteX8" fmla="*/ 0 w 2514600"/>
                    <a:gd name="connsiteY8" fmla="*/ 251460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14600" h="2514600">
                      <a:moveTo>
                        <a:pt x="1257301" y="309563"/>
                      </a:moveTo>
                      <a:cubicBezTo>
                        <a:pt x="733880" y="309563"/>
                        <a:pt x="309563" y="733880"/>
                        <a:pt x="309563" y="1257301"/>
                      </a:cubicBezTo>
                      <a:cubicBezTo>
                        <a:pt x="309563" y="1780722"/>
                        <a:pt x="733880" y="2205039"/>
                        <a:pt x="1257301" y="2205039"/>
                      </a:cubicBezTo>
                      <a:cubicBezTo>
                        <a:pt x="1780722" y="2205039"/>
                        <a:pt x="2205039" y="1780722"/>
                        <a:pt x="2205039" y="1257301"/>
                      </a:cubicBezTo>
                      <a:cubicBezTo>
                        <a:pt x="2205039" y="733880"/>
                        <a:pt x="1780722" y="309563"/>
                        <a:pt x="1257301" y="309563"/>
                      </a:cubicBezTo>
                      <a:close/>
                      <a:moveTo>
                        <a:pt x="0" y="0"/>
                      </a:moveTo>
                      <a:lnTo>
                        <a:pt x="2514600" y="0"/>
                      </a:lnTo>
                      <a:lnTo>
                        <a:pt x="2514600" y="2514600"/>
                      </a:lnTo>
                      <a:lnTo>
                        <a:pt x="0" y="251460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p>
              </p:txBody>
            </p:sp>
            <p:sp>
              <p:nvSpPr>
                <p:cNvPr id="103" name="Rectangle 102">
                  <a:extLst>
                    <a:ext uri="{FF2B5EF4-FFF2-40B4-BE49-F238E27FC236}">
                      <a16:creationId xmlns:a16="http://schemas.microsoft.com/office/drawing/2014/main" xmlns="" id="{F208B1FF-9A79-4C43-B4A7-E0DE3FBF4D44}"/>
                    </a:ext>
                  </a:extLst>
                </p:cNvPr>
                <p:cNvSpPr/>
                <p:nvPr/>
              </p:nvSpPr>
              <p:spPr>
                <a:xfrm>
                  <a:off x="-882958" y="4427627"/>
                  <a:ext cx="2144923" cy="73750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ea typeface="Lato Black" panose="020F0502020204030203" pitchFamily="34" charset="0"/>
                      <a:cs typeface="Lato Black" panose="020F0502020204030203" pitchFamily="34" charset="0"/>
                    </a:rPr>
                    <a:t>Managed Services</a:t>
                  </a:r>
                </a:p>
              </p:txBody>
            </p:sp>
          </p:grpSp>
          <p:grpSp>
            <p:nvGrpSpPr>
              <p:cNvPr id="97" name="Group 96">
                <a:extLst>
                  <a:ext uri="{FF2B5EF4-FFF2-40B4-BE49-F238E27FC236}">
                    <a16:creationId xmlns:a16="http://schemas.microsoft.com/office/drawing/2014/main" xmlns="" id="{A8E12F81-6249-4B2A-B348-E870DC7A6118}"/>
                  </a:ext>
                </a:extLst>
              </p:cNvPr>
              <p:cNvGrpSpPr/>
              <p:nvPr/>
            </p:nvGrpSpPr>
            <p:grpSpPr>
              <a:xfrm>
                <a:off x="5978894" y="3593020"/>
                <a:ext cx="1161770" cy="1561230"/>
                <a:chOff x="1676325" y="2282702"/>
                <a:chExt cx="2144923" cy="2882426"/>
              </a:xfrm>
            </p:grpSpPr>
            <p:sp>
              <p:nvSpPr>
                <p:cNvPr id="100" name="Freeform 173">
                  <a:extLst>
                    <a:ext uri="{FF2B5EF4-FFF2-40B4-BE49-F238E27FC236}">
                      <a16:creationId xmlns:a16="http://schemas.microsoft.com/office/drawing/2014/main" xmlns="" id="{8822A949-2284-41A4-8B7F-CC64524D24F4}"/>
                    </a:ext>
                  </a:extLst>
                </p:cNvPr>
                <p:cNvSpPr/>
                <p:nvPr/>
              </p:nvSpPr>
              <p:spPr>
                <a:xfrm>
                  <a:off x="1676325" y="2282702"/>
                  <a:ext cx="2144923" cy="2144923"/>
                </a:xfrm>
                <a:custGeom>
                  <a:avLst/>
                  <a:gdLst>
                    <a:gd name="connsiteX0" fmla="*/ 1257301 w 2514600"/>
                    <a:gd name="connsiteY0" fmla="*/ 309563 h 2514600"/>
                    <a:gd name="connsiteX1" fmla="*/ 309563 w 2514600"/>
                    <a:gd name="connsiteY1" fmla="*/ 1257301 h 2514600"/>
                    <a:gd name="connsiteX2" fmla="*/ 1257301 w 2514600"/>
                    <a:gd name="connsiteY2" fmla="*/ 2205039 h 2514600"/>
                    <a:gd name="connsiteX3" fmla="*/ 2205039 w 2514600"/>
                    <a:gd name="connsiteY3" fmla="*/ 1257301 h 2514600"/>
                    <a:gd name="connsiteX4" fmla="*/ 1257301 w 2514600"/>
                    <a:gd name="connsiteY4" fmla="*/ 309563 h 2514600"/>
                    <a:gd name="connsiteX5" fmla="*/ 0 w 2514600"/>
                    <a:gd name="connsiteY5" fmla="*/ 0 h 2514600"/>
                    <a:gd name="connsiteX6" fmla="*/ 2514600 w 2514600"/>
                    <a:gd name="connsiteY6" fmla="*/ 0 h 2514600"/>
                    <a:gd name="connsiteX7" fmla="*/ 2514600 w 2514600"/>
                    <a:gd name="connsiteY7" fmla="*/ 2514600 h 2514600"/>
                    <a:gd name="connsiteX8" fmla="*/ 0 w 2514600"/>
                    <a:gd name="connsiteY8" fmla="*/ 251460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14600" h="2514600">
                      <a:moveTo>
                        <a:pt x="1257301" y="309563"/>
                      </a:moveTo>
                      <a:cubicBezTo>
                        <a:pt x="733880" y="309563"/>
                        <a:pt x="309563" y="733880"/>
                        <a:pt x="309563" y="1257301"/>
                      </a:cubicBezTo>
                      <a:cubicBezTo>
                        <a:pt x="309563" y="1780722"/>
                        <a:pt x="733880" y="2205039"/>
                        <a:pt x="1257301" y="2205039"/>
                      </a:cubicBezTo>
                      <a:cubicBezTo>
                        <a:pt x="1780722" y="2205039"/>
                        <a:pt x="2205039" y="1780722"/>
                        <a:pt x="2205039" y="1257301"/>
                      </a:cubicBezTo>
                      <a:cubicBezTo>
                        <a:pt x="2205039" y="733880"/>
                        <a:pt x="1780722" y="309563"/>
                        <a:pt x="1257301" y="309563"/>
                      </a:cubicBezTo>
                      <a:close/>
                      <a:moveTo>
                        <a:pt x="0" y="0"/>
                      </a:moveTo>
                      <a:lnTo>
                        <a:pt x="2514600" y="0"/>
                      </a:lnTo>
                      <a:lnTo>
                        <a:pt x="2514600" y="2514600"/>
                      </a:lnTo>
                      <a:lnTo>
                        <a:pt x="0" y="2514600"/>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p>
              </p:txBody>
            </p:sp>
            <p:sp>
              <p:nvSpPr>
                <p:cNvPr id="101" name="Rectangle 100">
                  <a:extLst>
                    <a:ext uri="{FF2B5EF4-FFF2-40B4-BE49-F238E27FC236}">
                      <a16:creationId xmlns:a16="http://schemas.microsoft.com/office/drawing/2014/main" xmlns="" id="{8A78A828-65EF-44C7-B2BA-E9397DB14EBF}"/>
                    </a:ext>
                  </a:extLst>
                </p:cNvPr>
                <p:cNvSpPr/>
                <p:nvPr/>
              </p:nvSpPr>
              <p:spPr>
                <a:xfrm>
                  <a:off x="1676325" y="4427625"/>
                  <a:ext cx="2144923" cy="73750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ea typeface="Lato Black" panose="020F0502020204030203" pitchFamily="34" charset="0"/>
                      <a:cs typeface="Lato Black" panose="020F0502020204030203" pitchFamily="34" charset="0"/>
                    </a:rPr>
                    <a:t>Professional Services</a:t>
                  </a:r>
                </a:p>
              </p:txBody>
            </p:sp>
          </p:grpSp>
          <p:pic>
            <p:nvPicPr>
              <p:cNvPr id="98" name="Picture 97">
                <a:extLst>
                  <a:ext uri="{FF2B5EF4-FFF2-40B4-BE49-F238E27FC236}">
                    <a16:creationId xmlns:a16="http://schemas.microsoft.com/office/drawing/2014/main" xmlns="" id="{E51C5B5D-4DB6-4786-83DE-F839426C84A4}"/>
                  </a:ext>
                </a:extLst>
              </p:cNvPr>
              <p:cNvPicPr>
                <a:picLocks noChangeAspect="1"/>
              </p:cNvPicPr>
              <p:nvPr/>
            </p:nvPicPr>
            <p:blipFill>
              <a:blip r:embed="rId8">
                <a:grayscl/>
              </a:blip>
              <a:stretch>
                <a:fillRect/>
              </a:stretch>
            </p:blipFill>
            <p:spPr>
              <a:xfrm>
                <a:off x="4913256" y="3898517"/>
                <a:ext cx="692463" cy="513052"/>
              </a:xfrm>
              <a:prstGeom prst="rect">
                <a:avLst/>
              </a:prstGeom>
            </p:spPr>
          </p:pic>
          <p:pic>
            <p:nvPicPr>
              <p:cNvPr id="99" name="Picture 98">
                <a:extLst>
                  <a:ext uri="{FF2B5EF4-FFF2-40B4-BE49-F238E27FC236}">
                    <a16:creationId xmlns:a16="http://schemas.microsoft.com/office/drawing/2014/main" xmlns="" id="{93321FE3-5A07-4487-ADB3-97D51F13622A}"/>
                  </a:ext>
                </a:extLst>
              </p:cNvPr>
              <p:cNvPicPr>
                <a:picLocks noChangeAspect="1"/>
              </p:cNvPicPr>
              <p:nvPr/>
            </p:nvPicPr>
            <p:blipFill>
              <a:blip r:embed="rId9">
                <a:grayscl/>
              </a:blip>
              <a:stretch>
                <a:fillRect/>
              </a:stretch>
            </p:blipFill>
            <p:spPr>
              <a:xfrm>
                <a:off x="6284061" y="3889725"/>
                <a:ext cx="556293" cy="556293"/>
              </a:xfrm>
              <a:prstGeom prst="rect">
                <a:avLst/>
              </a:prstGeom>
            </p:spPr>
          </p:pic>
        </p:grpSp>
      </p:grpSp>
    </p:spTree>
    <p:extLst>
      <p:ext uri="{BB962C8B-B14F-4D97-AF65-F5344CB8AC3E}">
        <p14:creationId xmlns:p14="http://schemas.microsoft.com/office/powerpoint/2010/main" val="2729434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hidden="1">
            <a:extLst>
              <a:ext uri="{FF2B5EF4-FFF2-40B4-BE49-F238E27FC236}">
                <a16:creationId xmlns:a16="http://schemas.microsoft.com/office/drawing/2014/main" xmlns="" id="{FA2A61A1-0682-4696-B1EC-BE120AC72F83}"/>
              </a:ext>
            </a:extLst>
          </p:cNvPr>
          <p:cNvSpPr>
            <a:spLocks noGrp="1"/>
          </p:cNvSpPr>
          <p:nvPr>
            <p:ph type="sldNum" sz="quarter" idx="12"/>
          </p:nvPr>
        </p:nvSpPr>
        <p:spPr>
          <a:xfrm>
            <a:off x="11444193" y="52654"/>
            <a:ext cx="246927" cy="242054"/>
          </a:xfrm>
        </p:spPr>
        <p:txBody>
          <a:bodyPr/>
          <a:lstStyle/>
          <a:p>
            <a:pPr>
              <a:spcAft>
                <a:spcPts val="600"/>
              </a:spcAft>
            </a:pPr>
            <a:fld id="{F312CAC8-5AB6-4C28-B055-AF7B5F45997B}" type="slidenum">
              <a:rPr lang="en-US" smtClean="0"/>
              <a:pPr>
                <a:spcAft>
                  <a:spcPts val="600"/>
                </a:spcAft>
              </a:pPr>
              <a:t>6</a:t>
            </a:fld>
            <a:endParaRPr lang="en-US"/>
          </a:p>
        </p:txBody>
      </p:sp>
      <p:pic>
        <p:nvPicPr>
          <p:cNvPr id="22" name="Picture 3" descr="C:\Users\v770212\AppData\Local\Microsoft\Windows\Temporary Internet Files\Content.IE5\2VEE38F8\delivery_pipeline.jpg">
            <a:extLst>
              <a:ext uri="{FF2B5EF4-FFF2-40B4-BE49-F238E27FC236}">
                <a16:creationId xmlns:a16="http://schemas.microsoft.com/office/drawing/2014/main" xmlns="" id="{E831F646-E7E1-4C79-A6A8-4FE16C0F5DF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6518" y="562708"/>
            <a:ext cx="9144000" cy="62952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41653C74-1E3E-427B-A867-85EAD8699D21}"/>
              </a:ext>
            </a:extLst>
          </p:cNvPr>
          <p:cNvSpPr txBox="1"/>
          <p:nvPr/>
        </p:nvSpPr>
        <p:spPr>
          <a:xfrm>
            <a:off x="5303519" y="450165"/>
            <a:ext cx="5641145" cy="738664"/>
          </a:xfrm>
          <a:prstGeom prst="rect">
            <a:avLst/>
          </a:prstGeom>
          <a:solidFill>
            <a:srgbClr val="FFC000"/>
          </a:solidFill>
          <a:ln>
            <a:solidFill>
              <a:schemeClr val="accent2">
                <a:lumMod val="50000"/>
              </a:schemeClr>
            </a:solidFill>
          </a:ln>
        </p:spPr>
        <p:txBody>
          <a:bodyPr wrap="square" rtlCol="0">
            <a:spAutoFit/>
          </a:bodyPr>
          <a:lstStyle/>
          <a:p>
            <a:r>
              <a:rPr lang="en-US" sz="2000" dirty="0">
                <a:solidFill>
                  <a:schemeClr val="accent6">
                    <a:lumMod val="50000"/>
                  </a:schemeClr>
                </a:solidFill>
                <a:latin typeface="Arial" pitchFamily="34" charset="0"/>
                <a:cs typeface="Arial" pitchFamily="34" charset="0"/>
              </a:rPr>
              <a:t>CICD Assessment completed with </a:t>
            </a:r>
            <a:r>
              <a:rPr lang="en-US" sz="2200" b="1" dirty="0">
                <a:solidFill>
                  <a:schemeClr val="accent6">
                    <a:lumMod val="50000"/>
                  </a:schemeClr>
                </a:solidFill>
                <a:highlight>
                  <a:srgbClr val="00FF00"/>
                </a:highlight>
                <a:latin typeface="Arial" pitchFamily="34" charset="0"/>
                <a:cs typeface="Arial" pitchFamily="34" charset="0"/>
              </a:rPr>
              <a:t>SPRINT</a:t>
            </a:r>
            <a:r>
              <a:rPr lang="en-US" sz="2000" dirty="0">
                <a:solidFill>
                  <a:schemeClr val="accent6">
                    <a:lumMod val="50000"/>
                  </a:schemeClr>
                </a:solidFill>
                <a:latin typeface="Arial" pitchFamily="34" charset="0"/>
                <a:cs typeface="Arial" pitchFamily="34" charset="0"/>
              </a:rPr>
              <a:t> status</a:t>
            </a:r>
          </a:p>
        </p:txBody>
      </p:sp>
    </p:spTree>
    <p:extLst>
      <p:ext uri="{BB962C8B-B14F-4D97-AF65-F5344CB8AC3E}">
        <p14:creationId xmlns:p14="http://schemas.microsoft.com/office/powerpoint/2010/main" val="3151831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DC4DD2DE-691B-4FF8-8616-B06AC2FFEA6F}"/>
              </a:ext>
            </a:extLst>
          </p:cNvPr>
          <p:cNvSpPr>
            <a:spLocks noGrp="1"/>
          </p:cNvSpPr>
          <p:nvPr>
            <p:ph type="sldNum" sz="quarter" idx="12"/>
          </p:nvPr>
        </p:nvSpPr>
        <p:spPr/>
        <p:txBody>
          <a:bodyPr/>
          <a:lstStyle/>
          <a:p>
            <a:fld id="{F312CAC8-5AB6-4C28-B055-AF7B5F45997B}" type="slidenum">
              <a:rPr lang="en-US" smtClean="0"/>
              <a:t>7</a:t>
            </a:fld>
            <a:endParaRPr lang="en-US"/>
          </a:p>
        </p:txBody>
      </p:sp>
      <p:sp>
        <p:nvSpPr>
          <p:cNvPr id="5" name="Content Placeholder 2">
            <a:extLst>
              <a:ext uri="{FF2B5EF4-FFF2-40B4-BE49-F238E27FC236}">
                <a16:creationId xmlns:a16="http://schemas.microsoft.com/office/drawing/2014/main" xmlns="" id="{19895034-0F58-4119-B2D0-BD41946DDF05}"/>
              </a:ext>
            </a:extLst>
          </p:cNvPr>
          <p:cNvSpPr>
            <a:spLocks noGrp="1"/>
          </p:cNvSpPr>
          <p:nvPr>
            <p:ph idx="1"/>
          </p:nvPr>
        </p:nvSpPr>
        <p:spPr>
          <a:xfrm>
            <a:off x="928469" y="946220"/>
            <a:ext cx="7086600" cy="750047"/>
          </a:xfrm>
        </p:spPr>
        <p:txBody>
          <a:bodyPr>
            <a:noAutofit/>
          </a:bodyPr>
          <a:lstStyle/>
          <a:p>
            <a:pPr marL="285750" lvl="1" indent="-285750">
              <a:buFontTx/>
              <a:buChar char="•"/>
            </a:pPr>
            <a:r>
              <a:rPr lang="en-US" sz="1100" dirty="0"/>
              <a:t>Automated Delivery Pipelines</a:t>
            </a:r>
          </a:p>
          <a:p>
            <a:pPr marL="285750" lvl="1" indent="-285750">
              <a:buFontTx/>
              <a:buChar char="•"/>
            </a:pPr>
            <a:r>
              <a:rPr lang="en-US" sz="1100" dirty="0"/>
              <a:t>Automated Notifications (every step of the process)</a:t>
            </a:r>
          </a:p>
          <a:p>
            <a:pPr marL="285750" lvl="1" indent="-285750">
              <a:buFontTx/>
              <a:buChar char="•"/>
            </a:pPr>
            <a:r>
              <a:rPr lang="en-US" sz="1100" dirty="0"/>
              <a:t>Automated deployment has been scheduled for once in 3 hours</a:t>
            </a:r>
          </a:p>
        </p:txBody>
      </p:sp>
      <p:pic>
        <p:nvPicPr>
          <p:cNvPr id="6" name="Picture 5">
            <a:extLst>
              <a:ext uri="{FF2B5EF4-FFF2-40B4-BE49-F238E27FC236}">
                <a16:creationId xmlns:a16="http://schemas.microsoft.com/office/drawing/2014/main" xmlns="" id="{6AB33FFC-1D2D-4125-8EE0-C7A194855FAF}"/>
              </a:ext>
            </a:extLst>
          </p:cNvPr>
          <p:cNvPicPr/>
          <p:nvPr/>
        </p:nvPicPr>
        <p:blipFill>
          <a:blip r:embed="rId2"/>
          <a:stretch>
            <a:fillRect/>
          </a:stretch>
        </p:blipFill>
        <p:spPr>
          <a:xfrm>
            <a:off x="928469" y="2095500"/>
            <a:ext cx="9427111" cy="2545080"/>
          </a:xfrm>
          <a:prstGeom prst="rect">
            <a:avLst/>
          </a:prstGeom>
          <a:ln>
            <a:solidFill>
              <a:srgbClr val="7F7F7F"/>
            </a:solidFill>
          </a:ln>
        </p:spPr>
      </p:pic>
      <p:sp>
        <p:nvSpPr>
          <p:cNvPr id="7" name="Title 1">
            <a:extLst>
              <a:ext uri="{FF2B5EF4-FFF2-40B4-BE49-F238E27FC236}">
                <a16:creationId xmlns:a16="http://schemas.microsoft.com/office/drawing/2014/main" xmlns="" id="{A7313D91-6322-4305-8471-B877F29BB356}"/>
              </a:ext>
            </a:extLst>
          </p:cNvPr>
          <p:cNvSpPr>
            <a:spLocks noGrp="1"/>
          </p:cNvSpPr>
          <p:nvPr>
            <p:ph type="title"/>
          </p:nvPr>
        </p:nvSpPr>
        <p:spPr>
          <a:xfrm>
            <a:off x="-891432" y="122554"/>
            <a:ext cx="11579517" cy="708469"/>
          </a:xfrm>
        </p:spPr>
        <p:txBody>
          <a:bodyPr>
            <a:normAutofit/>
          </a:bodyPr>
          <a:lstStyle/>
          <a:p>
            <a:r>
              <a:rPr lang="en-US" sz="2667" dirty="0"/>
              <a:t>			Verizon Enterprise Center – CICD</a:t>
            </a:r>
          </a:p>
        </p:txBody>
      </p:sp>
      <p:sp>
        <p:nvSpPr>
          <p:cNvPr id="8" name="Content Placeholder 2">
            <a:extLst>
              <a:ext uri="{FF2B5EF4-FFF2-40B4-BE49-F238E27FC236}">
                <a16:creationId xmlns:a16="http://schemas.microsoft.com/office/drawing/2014/main" xmlns="" id="{FE454A28-444D-4E89-AF84-599E3B159C38}"/>
              </a:ext>
            </a:extLst>
          </p:cNvPr>
          <p:cNvSpPr txBox="1">
            <a:spLocks/>
          </p:cNvSpPr>
          <p:nvPr/>
        </p:nvSpPr>
        <p:spPr>
          <a:xfrm>
            <a:off x="672906" y="4867423"/>
            <a:ext cx="8668042" cy="1237956"/>
          </a:xfrm>
          <a:prstGeom prst="rect">
            <a:avLst/>
          </a:prstGeom>
        </p:spPr>
        <p:txBody>
          <a:bodyPr vert="horz" lIns="91440" tIns="45720" rIns="91440" bIns="45720" rtlCol="0">
            <a:normAutofit fontScale="70000" lnSpcReduction="20000"/>
          </a:bodyPr>
          <a:lstStyle>
            <a:lvl1pPr marL="309026" indent="-309026" algn="l" defTabSz="1219170" rtl="0" eaLnBrk="1" latinLnBrk="0" hangingPunct="1">
              <a:lnSpc>
                <a:spcPct val="110000"/>
              </a:lnSpc>
              <a:spcBef>
                <a:spcPts val="800"/>
              </a:spcBef>
              <a:spcAft>
                <a:spcPts val="800"/>
              </a:spcAft>
              <a:buClr>
                <a:schemeClr val="accent1"/>
              </a:buClr>
              <a:buFont typeface="Arial" pitchFamily="34" charset="0"/>
              <a:buChar char="•"/>
              <a:defRPr sz="2400" kern="1200">
                <a:solidFill>
                  <a:schemeClr val="tx1"/>
                </a:solidFill>
                <a:latin typeface="Arial" pitchFamily="34" charset="0"/>
                <a:ea typeface="+mn-ea"/>
                <a:cs typeface="Arial" pitchFamily="34" charset="0"/>
              </a:defRPr>
            </a:lvl1pPr>
            <a:lvl2pPr marL="609585" indent="-300559" algn="l" defTabSz="1219170" rtl="0" eaLnBrk="1" latinLnBrk="0" hangingPunct="1">
              <a:lnSpc>
                <a:spcPct val="110000"/>
              </a:lnSpc>
              <a:spcBef>
                <a:spcPts val="800"/>
              </a:spcBef>
              <a:spcAft>
                <a:spcPts val="800"/>
              </a:spcAft>
              <a:buClr>
                <a:schemeClr val="accent1"/>
              </a:buClr>
              <a:buFont typeface="Arial" pitchFamily="34" charset="0"/>
              <a:buChar char="–"/>
              <a:defRPr sz="2133" kern="1200">
                <a:solidFill>
                  <a:schemeClr val="tx1"/>
                </a:solidFill>
                <a:latin typeface="Arial" pitchFamily="34" charset="0"/>
                <a:ea typeface="+mn-ea"/>
                <a:cs typeface="Arial" pitchFamily="34" charset="0"/>
              </a:defRPr>
            </a:lvl2pPr>
            <a:lvl3pPr marL="918610" indent="-309026" algn="l" defTabSz="1219170" rtl="0" eaLnBrk="1" latinLnBrk="0" hangingPunct="1">
              <a:lnSpc>
                <a:spcPct val="110000"/>
              </a:lnSpc>
              <a:spcBef>
                <a:spcPts val="800"/>
              </a:spcBef>
              <a:spcAft>
                <a:spcPts val="800"/>
              </a:spcAft>
              <a:buClr>
                <a:schemeClr val="accent1"/>
              </a:buClr>
              <a:buFont typeface="Arial" pitchFamily="34" charset="0"/>
              <a:buChar char="•"/>
              <a:defRPr sz="1867" kern="1200">
                <a:solidFill>
                  <a:schemeClr val="tx1"/>
                </a:solidFill>
                <a:latin typeface="Arial" pitchFamily="34" charset="0"/>
                <a:ea typeface="+mn-ea"/>
                <a:cs typeface="Arial" pitchFamily="34" charset="0"/>
              </a:defRPr>
            </a:lvl3pPr>
            <a:lvl4pPr marL="1219170" indent="-230712" algn="l" defTabSz="1219170" rtl="0" eaLnBrk="1" latinLnBrk="0" hangingPunct="1">
              <a:lnSpc>
                <a:spcPct val="110000"/>
              </a:lnSpc>
              <a:spcBef>
                <a:spcPts val="800"/>
              </a:spcBef>
              <a:spcAft>
                <a:spcPts val="8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4pPr>
            <a:lvl5pPr marL="1449881" indent="-230712" algn="l" defTabSz="1219170" rtl="0" eaLnBrk="1" latinLnBrk="0" hangingPunct="1">
              <a:lnSpc>
                <a:spcPct val="110000"/>
              </a:lnSpc>
              <a:spcBef>
                <a:spcPts val="800"/>
              </a:spcBef>
              <a:spcAft>
                <a:spcPts val="8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lvl="1" indent="0">
              <a:buNone/>
            </a:pPr>
            <a:r>
              <a:rPr lang="en-US" b="1" dirty="0"/>
              <a:t>Plan for CICD Metrics dashboard</a:t>
            </a:r>
          </a:p>
          <a:p>
            <a:pPr marL="285750" lvl="1" indent="-285750">
              <a:buFontTx/>
              <a:buChar char="•"/>
            </a:pPr>
            <a:r>
              <a:rPr lang="en-US" dirty="0"/>
              <a:t>Plan to configure Hygeia dashboard to globally monitor CICD build / deployments</a:t>
            </a:r>
          </a:p>
          <a:p>
            <a:pPr marL="285750" lvl="1" indent="-285750">
              <a:buFontTx/>
              <a:buChar char="•"/>
            </a:pPr>
            <a:r>
              <a:rPr lang="en-US" dirty="0"/>
              <a:t>Configure Simple Jenkins dashboard to monitor CICD process. Metrics captured manually today</a:t>
            </a:r>
          </a:p>
        </p:txBody>
      </p:sp>
    </p:spTree>
    <p:extLst>
      <p:ext uri="{BB962C8B-B14F-4D97-AF65-F5344CB8AC3E}">
        <p14:creationId xmlns:p14="http://schemas.microsoft.com/office/powerpoint/2010/main" val="4108955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F5AECF59-4F6B-4FCA-9D32-7AA7251EC6A3}"/>
              </a:ext>
            </a:extLst>
          </p:cNvPr>
          <p:cNvSpPr>
            <a:spLocks noGrp="1"/>
          </p:cNvSpPr>
          <p:nvPr>
            <p:ph type="sldNum" sz="quarter" idx="12"/>
          </p:nvPr>
        </p:nvSpPr>
        <p:spPr/>
        <p:txBody>
          <a:bodyPr/>
          <a:lstStyle/>
          <a:p>
            <a:fld id="{F312CAC8-5AB6-4C28-B055-AF7B5F45997B}" type="slidenum">
              <a:rPr lang="en-US" smtClean="0"/>
              <a:t>8</a:t>
            </a:fld>
            <a:endParaRPr lang="en-US"/>
          </a:p>
        </p:txBody>
      </p:sp>
      <p:sp>
        <p:nvSpPr>
          <p:cNvPr id="5" name="Title 1">
            <a:extLst>
              <a:ext uri="{FF2B5EF4-FFF2-40B4-BE49-F238E27FC236}">
                <a16:creationId xmlns:a16="http://schemas.microsoft.com/office/drawing/2014/main" xmlns="" id="{31D2E278-D6D3-403E-A443-409C9BC70219}"/>
              </a:ext>
            </a:extLst>
          </p:cNvPr>
          <p:cNvSpPr>
            <a:spLocks noGrp="1"/>
          </p:cNvSpPr>
          <p:nvPr>
            <p:ph type="title"/>
          </p:nvPr>
        </p:nvSpPr>
        <p:spPr>
          <a:xfrm>
            <a:off x="457200" y="176815"/>
            <a:ext cx="7086600" cy="457200"/>
          </a:xfrm>
        </p:spPr>
        <p:txBody>
          <a:bodyPr>
            <a:normAutofit fontScale="90000"/>
          </a:bodyPr>
          <a:lstStyle/>
          <a:p>
            <a:r>
              <a:rPr lang="en-US" dirty="0"/>
              <a:t>VEC Automated Operations – Quality</a:t>
            </a:r>
          </a:p>
        </p:txBody>
      </p:sp>
      <p:sp>
        <p:nvSpPr>
          <p:cNvPr id="6" name="Content Placeholder 2">
            <a:extLst>
              <a:ext uri="{FF2B5EF4-FFF2-40B4-BE49-F238E27FC236}">
                <a16:creationId xmlns:a16="http://schemas.microsoft.com/office/drawing/2014/main" xmlns="" id="{7FF871C4-75DA-4FC0-9132-456DF3D38B93}"/>
              </a:ext>
            </a:extLst>
          </p:cNvPr>
          <p:cNvSpPr>
            <a:spLocks noGrp="1"/>
          </p:cNvSpPr>
          <p:nvPr>
            <p:ph idx="1"/>
          </p:nvPr>
        </p:nvSpPr>
        <p:spPr>
          <a:xfrm>
            <a:off x="3742007" y="844721"/>
            <a:ext cx="3097681" cy="394696"/>
          </a:xfrm>
        </p:spPr>
        <p:txBody>
          <a:bodyPr>
            <a:normAutofit/>
          </a:bodyPr>
          <a:lstStyle/>
          <a:p>
            <a:pPr marL="0" indent="0">
              <a:buNone/>
            </a:pPr>
            <a:r>
              <a:rPr lang="en-US" sz="1500" b="1" dirty="0">
                <a:latin typeface="+mj-lt"/>
              </a:rPr>
              <a:t>Canary Environment</a:t>
            </a:r>
          </a:p>
        </p:txBody>
      </p:sp>
      <p:sp>
        <p:nvSpPr>
          <p:cNvPr id="7" name="Slide Number Placeholder 3">
            <a:extLst>
              <a:ext uri="{FF2B5EF4-FFF2-40B4-BE49-F238E27FC236}">
                <a16:creationId xmlns:a16="http://schemas.microsoft.com/office/drawing/2014/main" xmlns="" id="{8D9B4DD3-A74F-429C-96C8-1DCA9F13D8B6}"/>
              </a:ext>
            </a:extLst>
          </p:cNvPr>
          <p:cNvSpPr txBox="1">
            <a:spLocks/>
          </p:cNvSpPr>
          <p:nvPr/>
        </p:nvSpPr>
        <p:spPr>
          <a:xfrm>
            <a:off x="8458200" y="6243238"/>
            <a:ext cx="228600" cy="228600"/>
          </a:xfrm>
          <a:prstGeom prst="rect">
            <a:avLst/>
          </a:prstGeom>
        </p:spPr>
        <p:txBody>
          <a:bodyPr vert="horz" wrap="none" lIns="18288" tIns="18288" rIns="18288" bIns="18288" rtlCol="0" anchor="ctr">
            <a:spAutoFit/>
          </a:bodyPr>
          <a:lstStyle>
            <a:defPPr>
              <a:defRPr lang="en-US"/>
            </a:defPPr>
            <a:lvl1pPr marL="0" algn="ctr" defTabSz="914400" rtl="0" eaLnBrk="1" latinLnBrk="0" hangingPunct="1">
              <a:defRPr sz="1333" b="1"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12D0507-9F86-7A45-BE8E-43760B9F92AA}" type="slidenum">
              <a:rPr lang="en-US" smtClean="0">
                <a:solidFill>
                  <a:srgbClr val="000000"/>
                </a:solidFill>
                <a:latin typeface="NeueHaasGroteskText Std"/>
              </a:rPr>
              <a:pPr/>
              <a:t>8</a:t>
            </a:fld>
            <a:endParaRPr lang="en-US" dirty="0">
              <a:solidFill>
                <a:srgbClr val="000000"/>
              </a:solidFill>
              <a:latin typeface="NeueHaasGroteskText Std"/>
            </a:endParaRPr>
          </a:p>
        </p:txBody>
      </p:sp>
      <p:pic>
        <p:nvPicPr>
          <p:cNvPr id="9" name="Picture 3">
            <a:extLst>
              <a:ext uri="{FF2B5EF4-FFF2-40B4-BE49-F238E27FC236}">
                <a16:creationId xmlns:a16="http://schemas.microsoft.com/office/drawing/2014/main" xmlns="" id="{EF6069E1-AB6A-47A4-BF0B-2F219E18CD6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77982" y="3251144"/>
            <a:ext cx="5160436" cy="2868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 name="Group 9">
            <a:extLst>
              <a:ext uri="{FF2B5EF4-FFF2-40B4-BE49-F238E27FC236}">
                <a16:creationId xmlns:a16="http://schemas.microsoft.com/office/drawing/2014/main" xmlns="" id="{098F8271-5D89-4694-A3F7-76ACAFD0331C}"/>
              </a:ext>
            </a:extLst>
          </p:cNvPr>
          <p:cNvGrpSpPr/>
          <p:nvPr/>
        </p:nvGrpSpPr>
        <p:grpSpPr>
          <a:xfrm>
            <a:off x="144050" y="704355"/>
            <a:ext cx="11084247" cy="3265891"/>
            <a:chOff x="144050" y="835382"/>
            <a:chExt cx="11084247" cy="3265891"/>
          </a:xfrm>
        </p:grpSpPr>
        <p:pic>
          <p:nvPicPr>
            <p:cNvPr id="12" name="Picture 3">
              <a:extLst>
                <a:ext uri="{FF2B5EF4-FFF2-40B4-BE49-F238E27FC236}">
                  <a16:creationId xmlns:a16="http://schemas.microsoft.com/office/drawing/2014/main" xmlns="" id="{F60F3D6A-4A72-48A6-93BF-DF0D23A576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1279" y="835382"/>
              <a:ext cx="4627018" cy="242367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3" name="Content Placeholder 2">
              <a:extLst>
                <a:ext uri="{FF2B5EF4-FFF2-40B4-BE49-F238E27FC236}">
                  <a16:creationId xmlns:a16="http://schemas.microsoft.com/office/drawing/2014/main" xmlns="" id="{9DC8AC29-625C-4251-96CE-074919B62B11}"/>
                </a:ext>
              </a:extLst>
            </p:cNvPr>
            <p:cNvSpPr txBox="1">
              <a:spLocks/>
            </p:cNvSpPr>
            <p:nvPr/>
          </p:nvSpPr>
          <p:spPr bwMode="gray">
            <a:xfrm>
              <a:off x="144050" y="926306"/>
              <a:ext cx="3304253" cy="3174967"/>
            </a:xfrm>
            <a:prstGeom prst="rect">
              <a:avLst/>
            </a:prstGeom>
          </p:spPr>
          <p:txBody>
            <a:bodyPr vert="horz" lIns="0" tIns="0" rIns="0" bIns="0" rtlCol="0">
              <a:noAutofit/>
            </a:bodyPr>
            <a:lst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base"/>
              <a:r>
                <a:rPr lang="en-US" sz="1500" dirty="0"/>
                <a:t>Sonar covers the 7 sections of code quality</a:t>
              </a:r>
            </a:p>
            <a:p>
              <a:pPr fontAlgn="base"/>
              <a:r>
                <a:rPr lang="en-US" sz="1500" dirty="0"/>
                <a:t>PMD Integration with Sonar – In progress</a:t>
              </a:r>
            </a:p>
            <a:p>
              <a:pPr marL="448056" lvl="1" indent="-171450" fontAlgn="base">
                <a:buFont typeface="Arial" panose="020B0604020202020204" pitchFamily="34" charset="0"/>
                <a:buChar char="•"/>
              </a:pPr>
              <a:r>
                <a:rPr lang="en-US" sz="1400" b="0" dirty="0"/>
                <a:t>Code Smells</a:t>
              </a:r>
            </a:p>
            <a:p>
              <a:pPr marL="448056" lvl="1" indent="-171450" fontAlgn="base">
                <a:buFont typeface="Arial" panose="020B0604020202020204" pitchFamily="34" charset="0"/>
                <a:buChar char="•"/>
              </a:pPr>
              <a:r>
                <a:rPr lang="en-US" sz="1400" b="0" dirty="0"/>
                <a:t>Unit tests</a:t>
              </a:r>
            </a:p>
            <a:p>
              <a:pPr marL="448056" lvl="1" indent="-171450" fontAlgn="base">
                <a:buFont typeface="Arial" panose="020B0604020202020204" pitchFamily="34" charset="0"/>
                <a:buChar char="•"/>
              </a:pPr>
              <a:r>
                <a:rPr lang="en-US" sz="1400" b="0" dirty="0"/>
                <a:t>Duplicated code</a:t>
              </a:r>
            </a:p>
            <a:p>
              <a:pPr marL="448056" lvl="1" indent="-171450" fontAlgn="base">
                <a:buFont typeface="Arial" panose="020B0604020202020204" pitchFamily="34" charset="0"/>
                <a:buChar char="•"/>
              </a:pPr>
              <a:r>
                <a:rPr lang="en-US" sz="1400" b="0" dirty="0"/>
                <a:t>Potential bugs</a:t>
              </a:r>
            </a:p>
            <a:p>
              <a:pPr marL="448056" lvl="1" indent="-171450" fontAlgn="base">
                <a:buFont typeface="Arial" panose="020B0604020202020204" pitchFamily="34" charset="0"/>
                <a:buChar char="•"/>
              </a:pPr>
              <a:r>
                <a:rPr lang="en-US" sz="1400" b="0" dirty="0"/>
                <a:t>Complex code</a:t>
              </a:r>
            </a:p>
            <a:p>
              <a:pPr marL="448056" lvl="1" indent="-171450" fontAlgn="base">
                <a:buFont typeface="Arial" panose="020B0604020202020204" pitchFamily="34" charset="0"/>
                <a:buChar char="•"/>
              </a:pPr>
              <a:r>
                <a:rPr lang="en-US" sz="1400" b="0" dirty="0"/>
                <a:t>Coding standards</a:t>
              </a:r>
            </a:p>
            <a:p>
              <a:pPr marL="448056" lvl="1" indent="-171450" fontAlgn="base">
                <a:buFont typeface="Arial" panose="020B0604020202020204" pitchFamily="34" charset="0"/>
                <a:buChar char="•"/>
              </a:pPr>
              <a:r>
                <a:rPr lang="en-US" sz="1400" b="0" dirty="0"/>
                <a:t>Comments</a:t>
              </a:r>
            </a:p>
            <a:p>
              <a:endParaRPr lang="en-US" sz="1050" dirty="0"/>
            </a:p>
          </p:txBody>
        </p:sp>
      </p:grpSp>
      <p:sp>
        <p:nvSpPr>
          <p:cNvPr id="14" name="Rectangle 13">
            <a:extLst>
              <a:ext uri="{FF2B5EF4-FFF2-40B4-BE49-F238E27FC236}">
                <a16:creationId xmlns:a16="http://schemas.microsoft.com/office/drawing/2014/main" xmlns="" id="{6EEECD0D-87B1-4969-B65E-0C183AE630BF}"/>
              </a:ext>
            </a:extLst>
          </p:cNvPr>
          <p:cNvSpPr/>
          <p:nvPr/>
        </p:nvSpPr>
        <p:spPr>
          <a:xfrm>
            <a:off x="3599579" y="1567155"/>
            <a:ext cx="3144129" cy="1477328"/>
          </a:xfrm>
          <a:prstGeom prst="rect">
            <a:avLst/>
          </a:prstGeom>
        </p:spPr>
        <p:txBody>
          <a:bodyPr wrap="square">
            <a:spAutoFit/>
          </a:bodyPr>
          <a:lstStyle/>
          <a:p>
            <a:pPr marL="285750" indent="-285750" fontAlgn="base">
              <a:spcBef>
                <a:spcPct val="0"/>
              </a:spcBef>
              <a:spcAft>
                <a:spcPts val="1200"/>
              </a:spcAft>
              <a:buFont typeface="Arial"/>
              <a:buChar char="•"/>
            </a:pPr>
            <a:r>
              <a:rPr lang="en-US" sz="1400" dirty="0">
                <a:cs typeface="Arial" panose="020B0604020202020204" pitchFamily="34" charset="0"/>
              </a:rPr>
              <a:t>Scaled down middleware environment for IT only testing</a:t>
            </a:r>
          </a:p>
          <a:p>
            <a:pPr marL="285750" indent="-285750" fontAlgn="base">
              <a:spcBef>
                <a:spcPct val="0"/>
              </a:spcBef>
              <a:spcAft>
                <a:spcPts val="1200"/>
              </a:spcAft>
              <a:buFont typeface="Arial"/>
              <a:buChar char="•"/>
            </a:pPr>
            <a:r>
              <a:rPr lang="en-US" sz="1400" dirty="0">
                <a:cs typeface="Arial" panose="020B0604020202020204" pitchFamily="34" charset="0"/>
              </a:rPr>
              <a:t>Exactly setup like prod </a:t>
            </a:r>
          </a:p>
          <a:p>
            <a:pPr marL="285750" indent="-285750" fontAlgn="base">
              <a:spcBef>
                <a:spcPct val="0"/>
              </a:spcBef>
              <a:spcAft>
                <a:spcPts val="1200"/>
              </a:spcAft>
              <a:buFont typeface="Arial"/>
              <a:buChar char="•"/>
            </a:pPr>
            <a:r>
              <a:rPr lang="en-US" sz="1400" dirty="0">
                <a:cs typeface="Arial" panose="020B0604020202020204" pitchFamily="34" charset="0"/>
              </a:rPr>
              <a:t>Validate new code in advance with prod back-ends</a:t>
            </a:r>
          </a:p>
        </p:txBody>
      </p:sp>
      <p:sp>
        <p:nvSpPr>
          <p:cNvPr id="11" name="Content Placeholder 2">
            <a:extLst>
              <a:ext uri="{FF2B5EF4-FFF2-40B4-BE49-F238E27FC236}">
                <a16:creationId xmlns:a16="http://schemas.microsoft.com/office/drawing/2014/main" xmlns="" id="{683CF89E-FCC9-478F-86EB-04EDAACC4CDC}"/>
              </a:ext>
            </a:extLst>
          </p:cNvPr>
          <p:cNvSpPr txBox="1">
            <a:spLocks/>
          </p:cNvSpPr>
          <p:nvPr/>
        </p:nvSpPr>
        <p:spPr>
          <a:xfrm>
            <a:off x="501898" y="4154715"/>
            <a:ext cx="3097681" cy="394696"/>
          </a:xfrm>
          <a:prstGeom prst="rect">
            <a:avLst/>
          </a:prstGeom>
        </p:spPr>
        <p:txBody>
          <a:bodyPr vert="horz" lIns="91440" tIns="45720" rIns="91440" bIns="45720" rtlCol="0">
            <a:normAutofit/>
          </a:bodyPr>
          <a:lstStyle>
            <a:lvl1pPr marL="309026" indent="-309026" algn="l" defTabSz="1219170" rtl="0" eaLnBrk="1" latinLnBrk="0" hangingPunct="1">
              <a:lnSpc>
                <a:spcPct val="110000"/>
              </a:lnSpc>
              <a:spcBef>
                <a:spcPts val="800"/>
              </a:spcBef>
              <a:spcAft>
                <a:spcPts val="800"/>
              </a:spcAft>
              <a:buClr>
                <a:schemeClr val="accent1"/>
              </a:buClr>
              <a:buFont typeface="Arial" pitchFamily="34" charset="0"/>
              <a:buChar char="•"/>
              <a:defRPr sz="2400" kern="1200">
                <a:solidFill>
                  <a:schemeClr val="tx1"/>
                </a:solidFill>
                <a:latin typeface="Arial" pitchFamily="34" charset="0"/>
                <a:ea typeface="+mn-ea"/>
                <a:cs typeface="Arial" pitchFamily="34" charset="0"/>
              </a:defRPr>
            </a:lvl1pPr>
            <a:lvl2pPr marL="609585" indent="-300559" algn="l" defTabSz="1219170" rtl="0" eaLnBrk="1" latinLnBrk="0" hangingPunct="1">
              <a:lnSpc>
                <a:spcPct val="110000"/>
              </a:lnSpc>
              <a:spcBef>
                <a:spcPts val="800"/>
              </a:spcBef>
              <a:spcAft>
                <a:spcPts val="800"/>
              </a:spcAft>
              <a:buClr>
                <a:schemeClr val="accent1"/>
              </a:buClr>
              <a:buFont typeface="Arial" pitchFamily="34" charset="0"/>
              <a:buChar char="–"/>
              <a:defRPr sz="2133" kern="1200">
                <a:solidFill>
                  <a:schemeClr val="tx1"/>
                </a:solidFill>
                <a:latin typeface="Arial" pitchFamily="34" charset="0"/>
                <a:ea typeface="+mn-ea"/>
                <a:cs typeface="Arial" pitchFamily="34" charset="0"/>
              </a:defRPr>
            </a:lvl2pPr>
            <a:lvl3pPr marL="918610" indent="-309026" algn="l" defTabSz="1219170" rtl="0" eaLnBrk="1" latinLnBrk="0" hangingPunct="1">
              <a:lnSpc>
                <a:spcPct val="110000"/>
              </a:lnSpc>
              <a:spcBef>
                <a:spcPts val="800"/>
              </a:spcBef>
              <a:spcAft>
                <a:spcPts val="800"/>
              </a:spcAft>
              <a:buClr>
                <a:schemeClr val="accent1"/>
              </a:buClr>
              <a:buFont typeface="Arial" pitchFamily="34" charset="0"/>
              <a:buChar char="•"/>
              <a:defRPr sz="1867" kern="1200">
                <a:solidFill>
                  <a:schemeClr val="tx1"/>
                </a:solidFill>
                <a:latin typeface="Arial" pitchFamily="34" charset="0"/>
                <a:ea typeface="+mn-ea"/>
                <a:cs typeface="Arial" pitchFamily="34" charset="0"/>
              </a:defRPr>
            </a:lvl3pPr>
            <a:lvl4pPr marL="1219170" indent="-230712" algn="l" defTabSz="1219170" rtl="0" eaLnBrk="1" latinLnBrk="0" hangingPunct="1">
              <a:lnSpc>
                <a:spcPct val="110000"/>
              </a:lnSpc>
              <a:spcBef>
                <a:spcPts val="800"/>
              </a:spcBef>
              <a:spcAft>
                <a:spcPts val="8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4pPr>
            <a:lvl5pPr marL="1449881" indent="-230712" algn="l" defTabSz="1219170" rtl="0" eaLnBrk="1" latinLnBrk="0" hangingPunct="1">
              <a:lnSpc>
                <a:spcPct val="110000"/>
              </a:lnSpc>
              <a:spcBef>
                <a:spcPts val="800"/>
              </a:spcBef>
              <a:spcAft>
                <a:spcPts val="8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Font typeface="Arial" pitchFamily="34" charset="0"/>
              <a:buNone/>
            </a:pPr>
            <a:r>
              <a:rPr lang="en-US" sz="1500" b="1" dirty="0">
                <a:latin typeface="+mj-lt"/>
              </a:rPr>
              <a:t>Next Steps in roadmap</a:t>
            </a:r>
          </a:p>
        </p:txBody>
      </p:sp>
      <p:sp>
        <p:nvSpPr>
          <p:cNvPr id="15" name="Rectangle 14">
            <a:extLst>
              <a:ext uri="{FF2B5EF4-FFF2-40B4-BE49-F238E27FC236}">
                <a16:creationId xmlns:a16="http://schemas.microsoft.com/office/drawing/2014/main" xmlns="" id="{FBCCEFA9-F68F-450A-AC96-B805DBC71F6A}"/>
              </a:ext>
            </a:extLst>
          </p:cNvPr>
          <p:cNvSpPr/>
          <p:nvPr/>
        </p:nvSpPr>
        <p:spPr>
          <a:xfrm>
            <a:off x="455450" y="4549411"/>
            <a:ext cx="3144129" cy="1323439"/>
          </a:xfrm>
          <a:prstGeom prst="rect">
            <a:avLst/>
          </a:prstGeom>
        </p:spPr>
        <p:txBody>
          <a:bodyPr wrap="square">
            <a:spAutoFit/>
          </a:bodyPr>
          <a:lstStyle/>
          <a:p>
            <a:pPr marL="285750" indent="-285750" fontAlgn="base">
              <a:spcBef>
                <a:spcPct val="0"/>
              </a:spcBef>
              <a:spcAft>
                <a:spcPts val="1200"/>
              </a:spcAft>
              <a:buFont typeface="Arial"/>
              <a:buChar char="•"/>
            </a:pPr>
            <a:r>
              <a:rPr lang="en-US" sz="1400" dirty="0" err="1">
                <a:cs typeface="Arial" panose="020B0604020202020204" pitchFamily="34" charset="0"/>
              </a:rPr>
              <a:t>Selenoid</a:t>
            </a:r>
            <a:r>
              <a:rPr lang="en-US" sz="1400" dirty="0">
                <a:cs typeface="Arial" panose="020B0604020202020204" pitchFamily="34" charset="0"/>
              </a:rPr>
              <a:t> – AWS Docker implementation for Test Automation</a:t>
            </a:r>
          </a:p>
          <a:p>
            <a:pPr marL="285750" indent="-285750" fontAlgn="base">
              <a:spcBef>
                <a:spcPct val="0"/>
              </a:spcBef>
              <a:spcAft>
                <a:spcPts val="1200"/>
              </a:spcAft>
              <a:buFont typeface="Arial"/>
              <a:buChar char="•"/>
            </a:pPr>
            <a:r>
              <a:rPr lang="en-US" sz="1400" dirty="0">
                <a:cs typeface="Arial" panose="020B0604020202020204" pitchFamily="34" charset="0"/>
              </a:rPr>
              <a:t>Improve smoke test coverage by 40% besides saving infrastructure costs for VZ</a:t>
            </a:r>
          </a:p>
        </p:txBody>
      </p:sp>
    </p:spTree>
    <p:extLst>
      <p:ext uri="{BB962C8B-B14F-4D97-AF65-F5344CB8AC3E}">
        <p14:creationId xmlns:p14="http://schemas.microsoft.com/office/powerpoint/2010/main" val="3634422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6E099E04-BFCC-429C-8F46-1BED3E6BCCFF}"/>
              </a:ext>
            </a:extLst>
          </p:cNvPr>
          <p:cNvSpPr>
            <a:spLocks noGrp="1"/>
          </p:cNvSpPr>
          <p:nvPr>
            <p:ph type="sldNum" sz="quarter" idx="12"/>
          </p:nvPr>
        </p:nvSpPr>
        <p:spPr/>
        <p:txBody>
          <a:bodyPr/>
          <a:lstStyle/>
          <a:p>
            <a:fld id="{F312CAC8-5AB6-4C28-B055-AF7B5F45997B}" type="slidenum">
              <a:rPr lang="en-US" smtClean="0"/>
              <a:t>9</a:t>
            </a:fld>
            <a:endParaRPr lang="en-US"/>
          </a:p>
        </p:txBody>
      </p:sp>
      <p:pic>
        <p:nvPicPr>
          <p:cNvPr id="5" name="Picture 4" descr="\\emscvd02.vdsi.ent.verizon.com\UPM\HOME\z823538\Desktop\300x300_it-automation.png">
            <a:extLst>
              <a:ext uri="{FF2B5EF4-FFF2-40B4-BE49-F238E27FC236}">
                <a16:creationId xmlns:a16="http://schemas.microsoft.com/office/drawing/2014/main" xmlns="" id="{5FB06FBB-B596-4BA8-890B-9446FD7382F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3048" y="1179565"/>
            <a:ext cx="867790" cy="8677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 descr="Screen capture">
            <a:extLst>
              <a:ext uri="{FF2B5EF4-FFF2-40B4-BE49-F238E27FC236}">
                <a16:creationId xmlns:a16="http://schemas.microsoft.com/office/drawing/2014/main" xmlns="" id="{8A091103-25D2-4021-8DDF-EE467C6A61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7023" y="2565811"/>
            <a:ext cx="4834516" cy="3460287"/>
          </a:xfrm>
          <a:prstGeom prst="rect">
            <a:avLst/>
          </a:prstGeom>
          <a:noFill/>
          <a:ln>
            <a:solidFill>
              <a:schemeClr val="tx1">
                <a:lumMod val="50000"/>
                <a:lumOff val="50000"/>
              </a:schemeClr>
            </a:solidFill>
          </a:ln>
          <a:effectLst/>
          <a:extLst>
            <a:ext uri="{909E8E84-426E-40DD-AFC4-6F175D3DCCD1}">
              <a14:hiddenFill xmlns:a14="http://schemas.microsoft.com/office/drawing/2010/main">
                <a:solidFill>
                  <a:srgbClr val="FFFFFF"/>
                </a:solidFill>
              </a14:hiddenFill>
            </a:ext>
          </a:extLst>
        </p:spPr>
      </p:pic>
      <p:pic>
        <p:nvPicPr>
          <p:cNvPr id="7" name="Picture 1" descr="Screen capture">
            <a:extLst>
              <a:ext uri="{FF2B5EF4-FFF2-40B4-BE49-F238E27FC236}">
                <a16:creationId xmlns:a16="http://schemas.microsoft.com/office/drawing/2014/main" xmlns="" id="{52D04ABB-925B-4BB6-873E-B04716EDD7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410" y="1294160"/>
            <a:ext cx="4849912" cy="3365703"/>
          </a:xfrm>
          <a:prstGeom prst="rect">
            <a:avLst/>
          </a:prstGeom>
          <a:noFill/>
          <a:ln w="3175">
            <a:solidFill>
              <a:schemeClr val="tx1">
                <a:lumMod val="50000"/>
                <a:lumOff val="50000"/>
              </a:schemeClr>
            </a:solidFill>
          </a:ln>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xmlns="" id="{2CE373CA-7A56-45D7-AACC-1837E457A7C4}"/>
              </a:ext>
            </a:extLst>
          </p:cNvPr>
          <p:cNvSpPr>
            <a:spLocks noGrp="1"/>
          </p:cNvSpPr>
          <p:nvPr>
            <p:ph type="title"/>
          </p:nvPr>
        </p:nvSpPr>
        <p:spPr>
          <a:xfrm>
            <a:off x="457200" y="261442"/>
            <a:ext cx="8625840" cy="457200"/>
          </a:xfrm>
        </p:spPr>
        <p:txBody>
          <a:bodyPr>
            <a:normAutofit fontScale="90000"/>
          </a:bodyPr>
          <a:lstStyle/>
          <a:p>
            <a:r>
              <a:rPr lang="en-US" dirty="0"/>
              <a:t>VECRM Automated Operations - Testing</a:t>
            </a:r>
          </a:p>
        </p:txBody>
      </p:sp>
      <p:sp>
        <p:nvSpPr>
          <p:cNvPr id="9" name="Slide Number Placeholder 3">
            <a:extLst>
              <a:ext uri="{FF2B5EF4-FFF2-40B4-BE49-F238E27FC236}">
                <a16:creationId xmlns:a16="http://schemas.microsoft.com/office/drawing/2014/main" xmlns="" id="{9CF7A7B7-A650-4C2F-A3A8-DAFFAB327112}"/>
              </a:ext>
            </a:extLst>
          </p:cNvPr>
          <p:cNvSpPr txBox="1">
            <a:spLocks/>
          </p:cNvSpPr>
          <p:nvPr/>
        </p:nvSpPr>
        <p:spPr>
          <a:xfrm>
            <a:off x="8458200" y="6419088"/>
            <a:ext cx="228600" cy="228600"/>
          </a:xfrm>
          <a:prstGeom prst="rect">
            <a:avLst/>
          </a:prstGeom>
        </p:spPr>
        <p:txBody>
          <a:bodyPr vert="horz" wrap="none" lIns="18288" tIns="18288" rIns="18288" bIns="18288" rtlCol="0" anchor="ctr">
            <a:spAutoFit/>
          </a:bodyPr>
          <a:lstStyle>
            <a:defPPr>
              <a:defRPr lang="en-US"/>
            </a:defPPr>
            <a:lvl1pPr marL="0" algn="ctr" defTabSz="914400" rtl="0" eaLnBrk="1" latinLnBrk="0" hangingPunct="1">
              <a:defRPr sz="1333" b="1"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12D0507-9F86-7A45-BE8E-43760B9F92AA}" type="slidenum">
              <a:rPr lang="en-US" smtClean="0">
                <a:solidFill>
                  <a:srgbClr val="000000"/>
                </a:solidFill>
                <a:latin typeface="NeueHaasGroteskText Std"/>
              </a:rPr>
              <a:pPr/>
              <a:t>9</a:t>
            </a:fld>
            <a:endParaRPr lang="en-US" dirty="0">
              <a:solidFill>
                <a:srgbClr val="000000"/>
              </a:solidFill>
              <a:latin typeface="NeueHaasGroteskText Std"/>
            </a:endParaRPr>
          </a:p>
        </p:txBody>
      </p:sp>
      <p:sp>
        <p:nvSpPr>
          <p:cNvPr id="11" name="Round Diagonal Corner Rectangle 7">
            <a:extLst>
              <a:ext uri="{FF2B5EF4-FFF2-40B4-BE49-F238E27FC236}">
                <a16:creationId xmlns:a16="http://schemas.microsoft.com/office/drawing/2014/main" xmlns="" id="{354DE2CC-D627-4EE9-AB0E-9179BB0D852F}"/>
              </a:ext>
            </a:extLst>
          </p:cNvPr>
          <p:cNvSpPr/>
          <p:nvPr/>
        </p:nvSpPr>
        <p:spPr>
          <a:xfrm>
            <a:off x="6517023" y="1953648"/>
            <a:ext cx="2264657" cy="306467"/>
          </a:xfrm>
          <a:prstGeom prst="round2DiagRect">
            <a:avLst/>
          </a:prstGeom>
          <a:solidFill>
            <a:schemeClr val="accent5"/>
          </a:solidFill>
        </p:spPr>
        <p:txBody>
          <a:bodyPr wrap="square">
            <a:spAutoFit/>
          </a:bodyPr>
          <a:lstStyle/>
          <a:p>
            <a:pPr marL="0" lvl="1" algn="ctr"/>
            <a:r>
              <a:rPr lang="en-US" sz="1200" b="1" dirty="0">
                <a:solidFill>
                  <a:schemeClr val="tx2"/>
                </a:solidFill>
                <a:latin typeface="Calibri" panose="020F0502020204030204" pitchFamily="34" charset="0"/>
              </a:rPr>
              <a:t>Test Automation Architecture</a:t>
            </a:r>
          </a:p>
        </p:txBody>
      </p:sp>
      <p:sp>
        <p:nvSpPr>
          <p:cNvPr id="12" name="Rectangle 11">
            <a:extLst>
              <a:ext uri="{FF2B5EF4-FFF2-40B4-BE49-F238E27FC236}">
                <a16:creationId xmlns:a16="http://schemas.microsoft.com/office/drawing/2014/main" xmlns="" id="{841E6124-5DE6-48BB-BC27-01390BD847A5}"/>
              </a:ext>
            </a:extLst>
          </p:cNvPr>
          <p:cNvSpPr/>
          <p:nvPr/>
        </p:nvSpPr>
        <p:spPr>
          <a:xfrm>
            <a:off x="6317164" y="3231085"/>
            <a:ext cx="327334" cy="276999"/>
          </a:xfrm>
          <a:prstGeom prst="rect">
            <a:avLst/>
          </a:prstGeom>
          <a:solidFill>
            <a:srgbClr val="FFFF00"/>
          </a:solidFill>
          <a:ln>
            <a:solidFill>
              <a:schemeClr val="tx1"/>
            </a:solidFill>
          </a:ln>
        </p:spPr>
        <p:txBody>
          <a:bodyPr wrap="square">
            <a:spAutoFit/>
          </a:bodyPr>
          <a:lstStyle/>
          <a:p>
            <a:pPr marL="0" lvl="1" algn="ctr"/>
            <a:r>
              <a:rPr lang="en-US" sz="1200" b="1" dirty="0">
                <a:solidFill>
                  <a:srgbClr val="FF0000"/>
                </a:solidFill>
                <a:latin typeface="Calibri" panose="020F0502020204030204" pitchFamily="34" charset="0"/>
              </a:rPr>
              <a:t>UI</a:t>
            </a:r>
          </a:p>
        </p:txBody>
      </p:sp>
      <p:sp>
        <p:nvSpPr>
          <p:cNvPr id="13" name="Rectangle 12">
            <a:extLst>
              <a:ext uri="{FF2B5EF4-FFF2-40B4-BE49-F238E27FC236}">
                <a16:creationId xmlns:a16="http://schemas.microsoft.com/office/drawing/2014/main" xmlns="" id="{41E9ABFE-F5F7-4C84-A6B2-DE910FCD3725}"/>
              </a:ext>
            </a:extLst>
          </p:cNvPr>
          <p:cNvSpPr/>
          <p:nvPr/>
        </p:nvSpPr>
        <p:spPr>
          <a:xfrm>
            <a:off x="2789655" y="1041065"/>
            <a:ext cx="401072" cy="276999"/>
          </a:xfrm>
          <a:prstGeom prst="rect">
            <a:avLst/>
          </a:prstGeom>
          <a:solidFill>
            <a:srgbClr val="FFFF00"/>
          </a:solidFill>
          <a:ln>
            <a:solidFill>
              <a:schemeClr val="tx1"/>
            </a:solidFill>
          </a:ln>
        </p:spPr>
        <p:txBody>
          <a:bodyPr wrap="square">
            <a:spAutoFit/>
          </a:bodyPr>
          <a:lstStyle/>
          <a:p>
            <a:pPr marL="0" lvl="1" algn="ctr"/>
            <a:r>
              <a:rPr lang="en-US" sz="1200" b="1" dirty="0">
                <a:solidFill>
                  <a:srgbClr val="FF0000"/>
                </a:solidFill>
                <a:latin typeface="Calibri" panose="020F0502020204030204" pitchFamily="34" charset="0"/>
              </a:rPr>
              <a:t>API</a:t>
            </a:r>
          </a:p>
        </p:txBody>
      </p:sp>
      <p:sp>
        <p:nvSpPr>
          <p:cNvPr id="14" name="TextBox 13">
            <a:extLst>
              <a:ext uri="{FF2B5EF4-FFF2-40B4-BE49-F238E27FC236}">
                <a16:creationId xmlns:a16="http://schemas.microsoft.com/office/drawing/2014/main" xmlns="" id="{AB73E981-8908-4881-BF8F-FF58DA774760}"/>
              </a:ext>
            </a:extLst>
          </p:cNvPr>
          <p:cNvSpPr txBox="1"/>
          <p:nvPr/>
        </p:nvSpPr>
        <p:spPr>
          <a:xfrm>
            <a:off x="454855" y="4837123"/>
            <a:ext cx="5641145" cy="1077218"/>
          </a:xfrm>
          <a:prstGeom prst="rect">
            <a:avLst/>
          </a:prstGeom>
          <a:solidFill>
            <a:srgbClr val="FFC000"/>
          </a:solidFill>
          <a:ln>
            <a:solidFill>
              <a:schemeClr val="accent2">
                <a:lumMod val="50000"/>
              </a:schemeClr>
            </a:solidFill>
          </a:ln>
        </p:spPr>
        <p:txBody>
          <a:bodyPr wrap="square" rtlCol="0">
            <a:spAutoFit/>
          </a:bodyPr>
          <a:lstStyle/>
          <a:p>
            <a:r>
              <a:rPr lang="en-US" sz="1600" dirty="0">
                <a:solidFill>
                  <a:schemeClr val="accent6">
                    <a:lumMod val="50000"/>
                  </a:schemeClr>
                </a:solidFill>
                <a:latin typeface="Arial" pitchFamily="34" charset="0"/>
                <a:cs typeface="Arial" pitchFamily="34" charset="0"/>
              </a:rPr>
              <a:t>We are at </a:t>
            </a:r>
            <a:r>
              <a:rPr lang="en-US" sz="1600" b="1" dirty="0">
                <a:solidFill>
                  <a:schemeClr val="accent6">
                    <a:lumMod val="50000"/>
                  </a:schemeClr>
                </a:solidFill>
                <a:highlight>
                  <a:srgbClr val="00FF00"/>
                </a:highlight>
                <a:latin typeface="Arial" pitchFamily="34" charset="0"/>
                <a:cs typeface="Arial" pitchFamily="34" charset="0"/>
              </a:rPr>
              <a:t>80%</a:t>
            </a:r>
            <a:r>
              <a:rPr lang="en-US" sz="1600" dirty="0">
                <a:solidFill>
                  <a:schemeClr val="accent6">
                    <a:lumMod val="50000"/>
                  </a:schemeClr>
                </a:solidFill>
                <a:latin typeface="Arial" pitchFamily="34" charset="0"/>
                <a:cs typeface="Arial" pitchFamily="34" charset="0"/>
              </a:rPr>
              <a:t> test automation coverage on this framework</a:t>
            </a:r>
          </a:p>
          <a:p>
            <a:r>
              <a:rPr lang="en-US" sz="1600" dirty="0">
                <a:solidFill>
                  <a:schemeClr val="accent6">
                    <a:lumMod val="50000"/>
                  </a:schemeClr>
                </a:solidFill>
                <a:latin typeface="Arial" pitchFamily="34" charset="0"/>
                <a:cs typeface="Arial" pitchFamily="34" charset="0"/>
              </a:rPr>
              <a:t>With new platform migration, Cucumber BDD Framework coupled with selenium-protractor. Best practice use case being evaluated and tracked in the Automation roadmap</a:t>
            </a:r>
          </a:p>
        </p:txBody>
      </p:sp>
    </p:spTree>
    <p:extLst>
      <p:ext uri="{BB962C8B-B14F-4D97-AF65-F5344CB8AC3E}">
        <p14:creationId xmlns:p14="http://schemas.microsoft.com/office/powerpoint/2010/main" val="35059793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LGOKCNd2QkysGs0.uaGZtA"/>
</p:tagLst>
</file>

<file path=ppt/theme/theme1.xml><?xml version="1.0" encoding="utf-8"?>
<a:theme xmlns:a="http://schemas.openxmlformats.org/drawingml/2006/main" name="Corporate-PPT-16x9">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ICP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ICPTheme" id="{12EAF306-A483-4C87-BC42-2B1FFC3E61F6}" vid="{A894D922-E24F-4A22-9110-5A88475EAAA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4301789B0BEF41AA4366071889C743" ma:contentTypeVersion="6" ma:contentTypeDescription="Create a new document." ma:contentTypeScope="" ma:versionID="9ec04884c2da390d41040a36ec377611">
  <xsd:schema xmlns:xsd="http://www.w3.org/2001/XMLSchema" xmlns:xs="http://www.w3.org/2001/XMLSchema" xmlns:p="http://schemas.microsoft.com/office/2006/metadata/properties" xmlns:ns2="ada09bf9-9a3f-46b0-89da-a00d6ffaa15b" targetNamespace="http://schemas.microsoft.com/office/2006/metadata/properties" ma:root="true" ma:fieldsID="aa96f8be7a449de2dab1f80b3898f1b9" ns2:_="">
    <xsd:import namespace="ada09bf9-9a3f-46b0-89da-a00d6ffaa15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a09bf9-9a3f-46b0-89da-a00d6ffaa1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41DD7C7-47E6-4BAF-B5D5-2063B0864825}">
  <ds:schemaRefs>
    <ds:schemaRef ds:uri="http://schemas.microsoft.com/sharepoint/v3/contenttype/forms"/>
  </ds:schemaRefs>
</ds:datastoreItem>
</file>

<file path=customXml/itemProps2.xml><?xml version="1.0" encoding="utf-8"?>
<ds:datastoreItem xmlns:ds="http://schemas.openxmlformats.org/officeDocument/2006/customXml" ds:itemID="{C713B134-4548-4BD2-9ACA-7DC3C4B412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a09bf9-9a3f-46b0-89da-a00d6ffaa1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1AC831-72E3-4AF5-BF2B-211971F7DAF2}">
  <ds:schemaRefs>
    <ds:schemaRef ds:uri="http://schemas.microsoft.com/office/2006/documentManagement/types"/>
    <ds:schemaRef ds:uri="http://purl.org/dc/terms/"/>
    <ds:schemaRef ds:uri="ada09bf9-9a3f-46b0-89da-a00d6ffaa15b"/>
    <ds:schemaRef ds:uri="http://purl.org/dc/elements/1.1/"/>
    <ds:schemaRef ds:uri="http://schemas.microsoft.com/office/2006/metadata/properties"/>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Corporate-PPT-16x9</Template>
  <TotalTime>28551</TotalTime>
  <Words>2232</Words>
  <Application>Microsoft Office PowerPoint</Application>
  <PresentationFormat>Widescreen</PresentationFormat>
  <Paragraphs>600</Paragraphs>
  <Slides>21</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Calibri</vt:lpstr>
      <vt:lpstr>Lato Black</vt:lpstr>
      <vt:lpstr>NeueHaasGroteskText Std</vt:lpstr>
      <vt:lpstr>Segoe UI</vt:lpstr>
      <vt:lpstr>VerizonApex-Medium</vt:lpstr>
      <vt:lpstr>Wingdings</vt:lpstr>
      <vt:lpstr>Corporate-PPT-16x9</vt:lpstr>
      <vt:lpstr>ICPTheme</vt:lpstr>
      <vt:lpstr>VBG Online Digital - Case Study</vt:lpstr>
      <vt:lpstr>VBG Online - Application Overview</vt:lpstr>
      <vt:lpstr>   Agile Scrum Process </vt:lpstr>
      <vt:lpstr>   Standard Operating Procedures</vt:lpstr>
      <vt:lpstr>Verizon Enterprise Customer Relationship Management</vt:lpstr>
      <vt:lpstr>PowerPoint Presentation</vt:lpstr>
      <vt:lpstr>   Verizon Enterprise Center – CICD</vt:lpstr>
      <vt:lpstr>VEC Automated Operations – Quality</vt:lpstr>
      <vt:lpstr>VECRM Automated Operations - Testing</vt:lpstr>
      <vt:lpstr>DevSecOps - Security</vt:lpstr>
      <vt:lpstr>PowerPoint Presentation</vt:lpstr>
      <vt:lpstr>  Lean Automation Improvements</vt:lpstr>
      <vt:lpstr>DevOps Metrics</vt:lpstr>
      <vt:lpstr>Key Performance Indicators – Application Development</vt:lpstr>
      <vt:lpstr>Key Performance Indicators – Application Maintenance</vt:lpstr>
      <vt:lpstr>PPM Metrics improvement process  </vt:lpstr>
      <vt:lpstr>L3 Measurement Analysis – Customer ticket trend</vt:lpstr>
      <vt:lpstr> Silver to Gold Assessment</vt:lpstr>
      <vt:lpstr>  Client Recognition and Appreciation</vt:lpstr>
      <vt:lpstr>Below are techniques/levers/opportunities considered in the analysis to improve the margin.  </vt:lpstr>
      <vt:lpstr>Thank You</vt:lpstr>
    </vt:vector>
  </TitlesOfParts>
  <Company>Infosys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FY16 Q&amp;P Performance for HCLS</dc:title>
  <dc:creator>sangramk</dc:creator>
  <cp:lastModifiedBy>Ramanan, Venkat</cp:lastModifiedBy>
  <cp:revision>839</cp:revision>
  <dcterms:created xsi:type="dcterms:W3CDTF">2016-04-21T08:18:02Z</dcterms:created>
  <dcterms:modified xsi:type="dcterms:W3CDTF">2020-11-03T10:52:11Z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0x010100D14301789B0BEF41AA4366071889C743</vt:lpwstr>
  </property>
  <property fmtid="{D5CDD505-2E9C-101B-9397-08002B2CF9AE}" pid="3" name="MSIP_Label_be4b3411-284d-4d31-bd4f-bc13ef7f1fd6_Enabled">
    <vt:lpwstr>True</vt:lpwstr>
  </property>
  <property fmtid="{D5CDD505-2E9C-101B-9397-08002B2CF9AE}" pid="4" name="MSIP_Label_be4b3411-284d-4d31-bd4f-bc13ef7f1fd6_SiteId">
    <vt:lpwstr>63ce7d59-2f3e-42cd-a8cc-be764cff5eb6</vt:lpwstr>
  </property>
  <property fmtid="{D5CDD505-2E9C-101B-9397-08002B2CF9AE}" pid="5" name="MSIP_Label_be4b3411-284d-4d31-bd4f-bc13ef7f1fd6_Owner">
    <vt:lpwstr>sathyanarayanan.p@ad.infosys.com</vt:lpwstr>
  </property>
  <property fmtid="{D5CDD505-2E9C-101B-9397-08002B2CF9AE}" pid="6" name="MSIP_Label_be4b3411-284d-4d31-bd4f-bc13ef7f1fd6_SetDate">
    <vt:lpwstr>2020-04-08T15:02:49.2842746Z</vt:lpwstr>
  </property>
  <property fmtid="{D5CDD505-2E9C-101B-9397-08002B2CF9AE}" pid="7" name="MSIP_Label_be4b3411-284d-4d31-bd4f-bc13ef7f1fd6_Name">
    <vt:lpwstr>Internal</vt:lpwstr>
  </property>
  <property fmtid="{D5CDD505-2E9C-101B-9397-08002B2CF9AE}" pid="8" name="MSIP_Label_be4b3411-284d-4d31-bd4f-bc13ef7f1fd6_Application">
    <vt:lpwstr>Microsoft Azure Information Protection</vt:lpwstr>
  </property>
  <property fmtid="{D5CDD505-2E9C-101B-9397-08002B2CF9AE}" pid="9" name="MSIP_Label_be4b3411-284d-4d31-bd4f-bc13ef7f1fd6_ActionId">
    <vt:lpwstr>a7e2f004-b260-4f18-aafa-b6fc96b6d0ee</vt:lpwstr>
  </property>
  <property fmtid="{D5CDD505-2E9C-101B-9397-08002B2CF9AE}" pid="10" name="MSIP_Label_be4b3411-284d-4d31-bd4f-bc13ef7f1fd6_Extended_MSFT_Method">
    <vt:lpwstr>Automatic</vt:lpwstr>
  </property>
  <property fmtid="{D5CDD505-2E9C-101B-9397-08002B2CF9AE}" pid="11" name="MSIP_Label_a0819fa7-4367-4500-ba88-dd630d977609_Enabled">
    <vt:lpwstr>True</vt:lpwstr>
  </property>
  <property fmtid="{D5CDD505-2E9C-101B-9397-08002B2CF9AE}" pid="12" name="MSIP_Label_a0819fa7-4367-4500-ba88-dd630d977609_SiteId">
    <vt:lpwstr>63ce7d59-2f3e-42cd-a8cc-be764cff5eb6</vt:lpwstr>
  </property>
  <property fmtid="{D5CDD505-2E9C-101B-9397-08002B2CF9AE}" pid="13" name="MSIP_Label_a0819fa7-4367-4500-ba88-dd630d977609_Owner">
    <vt:lpwstr>sathyanarayanan.p@ad.infosys.com</vt:lpwstr>
  </property>
  <property fmtid="{D5CDD505-2E9C-101B-9397-08002B2CF9AE}" pid="14" name="MSIP_Label_a0819fa7-4367-4500-ba88-dd630d977609_SetDate">
    <vt:lpwstr>2020-04-08T15:02:49.2842746Z</vt:lpwstr>
  </property>
  <property fmtid="{D5CDD505-2E9C-101B-9397-08002B2CF9AE}" pid="15" name="MSIP_Label_a0819fa7-4367-4500-ba88-dd630d977609_Name">
    <vt:lpwstr>Companywide usage</vt:lpwstr>
  </property>
  <property fmtid="{D5CDD505-2E9C-101B-9397-08002B2CF9AE}" pid="16" name="MSIP_Label_a0819fa7-4367-4500-ba88-dd630d977609_Application">
    <vt:lpwstr>Microsoft Azure Information Protection</vt:lpwstr>
  </property>
  <property fmtid="{D5CDD505-2E9C-101B-9397-08002B2CF9AE}" pid="17" name="MSIP_Label_a0819fa7-4367-4500-ba88-dd630d977609_ActionId">
    <vt:lpwstr>a7e2f004-b260-4f18-aafa-b6fc96b6d0ee</vt:lpwstr>
  </property>
  <property fmtid="{D5CDD505-2E9C-101B-9397-08002B2CF9AE}" pid="18" name="MSIP_Label_a0819fa7-4367-4500-ba88-dd630d977609_Parent">
    <vt:lpwstr>be4b3411-284d-4d31-bd4f-bc13ef7f1fd6</vt:lpwstr>
  </property>
  <property fmtid="{D5CDD505-2E9C-101B-9397-08002B2CF9AE}" pid="19" name="MSIP_Label_a0819fa7-4367-4500-ba88-dd630d977609_Extended_MSFT_Method">
    <vt:lpwstr>Automatic</vt:lpwstr>
  </property>
  <property fmtid="{D5CDD505-2E9C-101B-9397-08002B2CF9AE}" pid="20" name="Sensitivity">
    <vt:lpwstr>Internal Companywide usage</vt:lpwstr>
  </property>
</Properties>
</file>