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2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4"/>
      <p:bold r:id="rId15"/>
      <p:italic r:id="rId16"/>
      <p:boldItalic r:id="rId17"/>
    </p:embeddedFont>
    <p:embeddedFont>
      <p:font typeface="Source Code Pro Medium" panose="020B0509030403020204" pitchFamily="49" charset="0"/>
      <p:regular r:id="rId18"/>
      <p:bold r:id="rId19"/>
      <p:italic r:id="rId20"/>
      <p:boldItalic r:id="rId21"/>
    </p:embeddedFont>
    <p:embeddedFont>
      <p:font typeface="Source Code Pro SemiBold" panose="020B0609030403020204" pitchFamily="49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F2254-E9AE-4812-839A-11CDF028AE71}" v="11" dt="2025-03-17T22:29:19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 Srinivasa Raghavan" userId="43b58e60c7777497" providerId="LiveId" clId="{6B7F2254-E9AE-4812-839A-11CDF028AE71}"/>
    <pc:docChg chg="modSld">
      <pc:chgData name="Venkat Srinivasa Raghavan" userId="43b58e60c7777497" providerId="LiveId" clId="{6B7F2254-E9AE-4812-839A-11CDF028AE71}" dt="2025-03-17T22:31:06.942" v="22" actId="20577"/>
      <pc:docMkLst>
        <pc:docMk/>
      </pc:docMkLst>
      <pc:sldChg chg="modSp mod">
        <pc:chgData name="Venkat Srinivasa Raghavan" userId="43b58e60c7777497" providerId="LiveId" clId="{6B7F2254-E9AE-4812-839A-11CDF028AE71}" dt="2025-03-17T22:29:19.973" v="16" actId="255"/>
        <pc:sldMkLst>
          <pc:docMk/>
          <pc:sldMk cId="0" sldId="262"/>
        </pc:sldMkLst>
        <pc:spChg chg="mod">
          <ac:chgData name="Venkat Srinivasa Raghavan" userId="43b58e60c7777497" providerId="LiveId" clId="{6B7F2254-E9AE-4812-839A-11CDF028AE71}" dt="2025-03-17T22:27:44.059" v="1" actId="207"/>
          <ac:spMkLst>
            <pc:docMk/>
            <pc:sldMk cId="0" sldId="262"/>
            <ac:spMk id="92" creationId="{00000000-0000-0000-0000-000000000000}"/>
          </ac:spMkLst>
        </pc:spChg>
        <pc:graphicFrameChg chg="mod modGraphic">
          <ac:chgData name="Venkat Srinivasa Raghavan" userId="43b58e60c7777497" providerId="LiveId" clId="{6B7F2254-E9AE-4812-839A-11CDF028AE71}" dt="2025-03-17T22:29:19.973" v="16" actId="255"/>
          <ac:graphicFrameMkLst>
            <pc:docMk/>
            <pc:sldMk cId="0" sldId="262"/>
            <ac:graphicFrameMk id="95" creationId="{A432716B-CABB-3788-5700-43736DBEC07C}"/>
          </ac:graphicFrameMkLst>
        </pc:graphicFrameChg>
      </pc:sldChg>
      <pc:sldChg chg="modSp mod">
        <pc:chgData name="Venkat Srinivasa Raghavan" userId="43b58e60c7777497" providerId="LiveId" clId="{6B7F2254-E9AE-4812-839A-11CDF028AE71}" dt="2025-03-17T22:30:59.648" v="18" actId="20577"/>
        <pc:sldMkLst>
          <pc:docMk/>
          <pc:sldMk cId="0" sldId="264"/>
        </pc:sldMkLst>
        <pc:spChg chg="mod">
          <ac:chgData name="Venkat Srinivasa Raghavan" userId="43b58e60c7777497" providerId="LiveId" clId="{6B7F2254-E9AE-4812-839A-11CDF028AE71}" dt="2025-03-17T22:30:59.648" v="18" actId="20577"/>
          <ac:spMkLst>
            <pc:docMk/>
            <pc:sldMk cId="0" sldId="264"/>
            <ac:spMk id="104" creationId="{00000000-0000-0000-0000-000000000000}"/>
          </ac:spMkLst>
        </pc:spChg>
      </pc:sldChg>
      <pc:sldChg chg="modSp mod">
        <pc:chgData name="Venkat Srinivasa Raghavan" userId="43b58e60c7777497" providerId="LiveId" clId="{6B7F2254-E9AE-4812-839A-11CDF028AE71}" dt="2025-03-17T22:31:03.911" v="20" actId="20577"/>
        <pc:sldMkLst>
          <pc:docMk/>
          <pc:sldMk cId="0" sldId="265"/>
        </pc:sldMkLst>
        <pc:spChg chg="mod">
          <ac:chgData name="Venkat Srinivasa Raghavan" userId="43b58e60c7777497" providerId="LiveId" clId="{6B7F2254-E9AE-4812-839A-11CDF028AE71}" dt="2025-03-17T22:31:03.911" v="20" actId="20577"/>
          <ac:spMkLst>
            <pc:docMk/>
            <pc:sldMk cId="0" sldId="265"/>
            <ac:spMk id="110" creationId="{00000000-0000-0000-0000-000000000000}"/>
          </ac:spMkLst>
        </pc:spChg>
      </pc:sldChg>
      <pc:sldChg chg="modSp mod">
        <pc:chgData name="Venkat Srinivasa Raghavan" userId="43b58e60c7777497" providerId="LiveId" clId="{6B7F2254-E9AE-4812-839A-11CDF028AE71}" dt="2025-03-17T22:31:06.942" v="22" actId="20577"/>
        <pc:sldMkLst>
          <pc:docMk/>
          <pc:sldMk cId="0" sldId="266"/>
        </pc:sldMkLst>
        <pc:spChg chg="mod">
          <ac:chgData name="Venkat Srinivasa Raghavan" userId="43b58e60c7777497" providerId="LiveId" clId="{6B7F2254-E9AE-4812-839A-11CDF028AE71}" dt="2025-03-17T22:31:06.942" v="22" actId="20577"/>
          <ac:spMkLst>
            <pc:docMk/>
            <pc:sldMk cId="0" sldId="266"/>
            <ac:spMk id="116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25593A-95DC-440B-BCD6-6B8A21B5909A}" type="doc">
      <dgm:prSet loTypeId="urn:microsoft.com/office/officeart/2005/8/layout/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BFDB31F-8157-459B-AC6E-5B2866496CD7}">
      <dgm:prSet/>
      <dgm:spPr/>
      <dgm:t>
        <a:bodyPr/>
        <a:lstStyle/>
        <a:p>
          <a:r>
            <a:rPr lang="en-GB" sz="900" b="1" dirty="0"/>
            <a:t>Jan 3rd - Mar 2nd Week →</a:t>
          </a:r>
          <a:r>
            <a:rPr lang="en-GB" sz="900" dirty="0"/>
            <a:t> Scoping, Data Collection &amp; Model Development</a:t>
          </a:r>
          <a:endParaRPr lang="en-US" sz="900" dirty="0"/>
        </a:p>
      </dgm:t>
    </dgm:pt>
    <dgm:pt modelId="{9322EE90-4683-4C9E-83E5-17AD5002A917}" type="parTrans" cxnId="{2178468B-98CE-46F4-BAB2-9ACF28ADF76E}">
      <dgm:prSet/>
      <dgm:spPr/>
      <dgm:t>
        <a:bodyPr/>
        <a:lstStyle/>
        <a:p>
          <a:endParaRPr lang="en-US"/>
        </a:p>
      </dgm:t>
    </dgm:pt>
    <dgm:pt modelId="{800DF613-4F17-4CEA-9B7C-C5F461978992}" type="sibTrans" cxnId="{2178468B-98CE-46F4-BAB2-9ACF28ADF76E}">
      <dgm:prSet/>
      <dgm:spPr/>
      <dgm:t>
        <a:bodyPr/>
        <a:lstStyle/>
        <a:p>
          <a:endParaRPr lang="en-US"/>
        </a:p>
      </dgm:t>
    </dgm:pt>
    <dgm:pt modelId="{3BC4FD02-1A3F-45F5-A04C-D4FDFED31D86}">
      <dgm:prSet custT="1"/>
      <dgm:spPr/>
      <dgm:t>
        <a:bodyPr/>
        <a:lstStyle/>
        <a:p>
          <a:r>
            <a:rPr lang="en-GB" sz="900" dirty="0">
              <a:solidFill>
                <a:schemeClr val="tx1"/>
              </a:solidFill>
            </a:rPr>
            <a:t>Defined objectives, system architecture, and datasets.</a:t>
          </a:r>
          <a:endParaRPr lang="en-US" sz="900" dirty="0">
            <a:solidFill>
              <a:schemeClr val="tx1"/>
            </a:solidFill>
          </a:endParaRPr>
        </a:p>
      </dgm:t>
    </dgm:pt>
    <dgm:pt modelId="{EB279213-0B22-4246-9DF8-B6B94C7BE4EF}" type="parTrans" cxnId="{82117204-1FA1-49F2-9440-54CAAA882FEB}">
      <dgm:prSet/>
      <dgm:spPr/>
      <dgm:t>
        <a:bodyPr/>
        <a:lstStyle/>
        <a:p>
          <a:endParaRPr lang="en-US"/>
        </a:p>
      </dgm:t>
    </dgm:pt>
    <dgm:pt modelId="{0B45181C-2D4F-4231-A7ED-64E5AA80664E}" type="sibTrans" cxnId="{82117204-1FA1-49F2-9440-54CAAA882FEB}">
      <dgm:prSet/>
      <dgm:spPr/>
      <dgm:t>
        <a:bodyPr/>
        <a:lstStyle/>
        <a:p>
          <a:endParaRPr lang="en-US"/>
        </a:p>
      </dgm:t>
    </dgm:pt>
    <dgm:pt modelId="{B25A5A96-6803-444B-81E7-3DBB17195CDD}">
      <dgm:prSet custT="1"/>
      <dgm:spPr/>
      <dgm:t>
        <a:bodyPr/>
        <a:lstStyle/>
        <a:p>
          <a:r>
            <a:rPr lang="en-GB" sz="900" dirty="0">
              <a:solidFill>
                <a:schemeClr val="tx1"/>
              </a:solidFill>
            </a:rPr>
            <a:t>Processed data, built hybrid models for diet, integrated LLM.</a:t>
          </a:r>
          <a:endParaRPr lang="en-US" sz="900" dirty="0">
            <a:solidFill>
              <a:schemeClr val="tx1"/>
            </a:solidFill>
          </a:endParaRPr>
        </a:p>
      </dgm:t>
    </dgm:pt>
    <dgm:pt modelId="{F2D9AC75-7468-4335-A273-5EC55B1F8585}" type="parTrans" cxnId="{EA2A0A6C-2FBB-436C-A82A-6DF4BCE97ADA}">
      <dgm:prSet/>
      <dgm:spPr/>
      <dgm:t>
        <a:bodyPr/>
        <a:lstStyle/>
        <a:p>
          <a:endParaRPr lang="en-US"/>
        </a:p>
      </dgm:t>
    </dgm:pt>
    <dgm:pt modelId="{272943C2-8B81-4ACA-A796-D14A9DAEADBC}" type="sibTrans" cxnId="{EA2A0A6C-2FBB-436C-A82A-6DF4BCE97ADA}">
      <dgm:prSet/>
      <dgm:spPr/>
      <dgm:t>
        <a:bodyPr/>
        <a:lstStyle/>
        <a:p>
          <a:endParaRPr lang="en-US"/>
        </a:p>
      </dgm:t>
    </dgm:pt>
    <dgm:pt modelId="{9507F17D-9D1E-4ADA-89ED-590ECB8794B1}">
      <dgm:prSet/>
      <dgm:spPr/>
      <dgm:t>
        <a:bodyPr/>
        <a:lstStyle/>
        <a:p>
          <a:r>
            <a:rPr lang="en-GB" sz="900" b="1" dirty="0"/>
            <a:t>Mar 3rd - Mar 4th Week→ </a:t>
          </a:r>
          <a:r>
            <a:rPr lang="en-GB" sz="900" dirty="0"/>
            <a:t>Exercise Recommendation &amp; Optimization</a:t>
          </a:r>
          <a:endParaRPr lang="en-US" sz="900" dirty="0"/>
        </a:p>
      </dgm:t>
    </dgm:pt>
    <dgm:pt modelId="{8B6E2B44-3B92-4C3D-99CF-F1044C7FE0C2}" type="parTrans" cxnId="{BAC5D02F-2D44-4306-AD8B-0A5D36C7A373}">
      <dgm:prSet/>
      <dgm:spPr/>
      <dgm:t>
        <a:bodyPr/>
        <a:lstStyle/>
        <a:p>
          <a:endParaRPr lang="en-US"/>
        </a:p>
      </dgm:t>
    </dgm:pt>
    <dgm:pt modelId="{CEA29949-32E9-48A6-8263-704463655A60}" type="sibTrans" cxnId="{BAC5D02F-2D44-4306-AD8B-0A5D36C7A373}">
      <dgm:prSet/>
      <dgm:spPr/>
      <dgm:t>
        <a:bodyPr/>
        <a:lstStyle/>
        <a:p>
          <a:endParaRPr lang="en-US"/>
        </a:p>
      </dgm:t>
    </dgm:pt>
    <dgm:pt modelId="{D6FCDA4E-43C8-418F-B3DD-C0A49C6B6CA8}">
      <dgm:prSet custT="1"/>
      <dgm:spPr/>
      <dgm:t>
        <a:bodyPr/>
        <a:lstStyle/>
        <a:p>
          <a:r>
            <a:rPr lang="en-GB" sz="900" dirty="0">
              <a:solidFill>
                <a:schemeClr val="tx1"/>
              </a:solidFill>
            </a:rPr>
            <a:t>Develop exercise recommendation model.</a:t>
          </a:r>
          <a:endParaRPr lang="en-US" sz="900" dirty="0">
            <a:solidFill>
              <a:schemeClr val="tx1"/>
            </a:solidFill>
          </a:endParaRPr>
        </a:p>
      </dgm:t>
    </dgm:pt>
    <dgm:pt modelId="{C0E3CB73-0DCE-49BA-AE9D-366367FB6C4D}" type="parTrans" cxnId="{7DE3EC4C-EE54-4F14-BA4E-89C437A50AAF}">
      <dgm:prSet/>
      <dgm:spPr/>
      <dgm:t>
        <a:bodyPr/>
        <a:lstStyle/>
        <a:p>
          <a:endParaRPr lang="en-US"/>
        </a:p>
      </dgm:t>
    </dgm:pt>
    <dgm:pt modelId="{D3676893-A8CA-4DA9-A774-E3478953ED53}" type="sibTrans" cxnId="{7DE3EC4C-EE54-4F14-BA4E-89C437A50AAF}">
      <dgm:prSet/>
      <dgm:spPr/>
      <dgm:t>
        <a:bodyPr/>
        <a:lstStyle/>
        <a:p>
          <a:endParaRPr lang="en-US"/>
        </a:p>
      </dgm:t>
    </dgm:pt>
    <dgm:pt modelId="{47A8DE5D-31D4-4C41-8102-D3412247476F}">
      <dgm:prSet custT="1"/>
      <dgm:spPr/>
      <dgm:t>
        <a:bodyPr/>
        <a:lstStyle/>
        <a:p>
          <a:r>
            <a:rPr lang="en-GB" sz="900" dirty="0">
              <a:solidFill>
                <a:schemeClr val="tx1"/>
              </a:solidFill>
            </a:rPr>
            <a:t>Optimize performance &amp; scalability.</a:t>
          </a:r>
          <a:endParaRPr lang="en-US" sz="900" dirty="0">
            <a:solidFill>
              <a:schemeClr val="tx1"/>
            </a:solidFill>
          </a:endParaRPr>
        </a:p>
      </dgm:t>
    </dgm:pt>
    <dgm:pt modelId="{325270BF-0FAC-4159-B554-F7D9A9258438}" type="parTrans" cxnId="{79BD0DAD-87A1-433F-BAD6-7644CCB169DD}">
      <dgm:prSet/>
      <dgm:spPr/>
      <dgm:t>
        <a:bodyPr/>
        <a:lstStyle/>
        <a:p>
          <a:endParaRPr lang="en-US"/>
        </a:p>
      </dgm:t>
    </dgm:pt>
    <dgm:pt modelId="{B64D441F-832C-4F3F-9485-8D76269EB021}" type="sibTrans" cxnId="{79BD0DAD-87A1-433F-BAD6-7644CCB169DD}">
      <dgm:prSet/>
      <dgm:spPr/>
      <dgm:t>
        <a:bodyPr/>
        <a:lstStyle/>
        <a:p>
          <a:endParaRPr lang="en-US"/>
        </a:p>
      </dgm:t>
    </dgm:pt>
    <dgm:pt modelId="{24051E75-C3F2-47E7-9AED-27F06DF80685}">
      <dgm:prSet/>
      <dgm:spPr/>
      <dgm:t>
        <a:bodyPr/>
        <a:lstStyle/>
        <a:p>
          <a:r>
            <a:rPr lang="en-GB" sz="900" b="1" dirty="0"/>
            <a:t>Apr 1st - Apr 2nd Week →</a:t>
          </a:r>
          <a:r>
            <a:rPr lang="en-GB" sz="900" dirty="0"/>
            <a:t> Final Testing &amp; Deployment</a:t>
          </a:r>
          <a:endParaRPr lang="en-US" sz="900" dirty="0"/>
        </a:p>
      </dgm:t>
    </dgm:pt>
    <dgm:pt modelId="{B326E5E3-CE5A-480F-B69D-DBEBEC543E7A}" type="parTrans" cxnId="{B20BFA00-0333-482D-807F-B0225031D267}">
      <dgm:prSet/>
      <dgm:spPr/>
      <dgm:t>
        <a:bodyPr/>
        <a:lstStyle/>
        <a:p>
          <a:endParaRPr lang="en-US"/>
        </a:p>
      </dgm:t>
    </dgm:pt>
    <dgm:pt modelId="{8AF524DF-14D1-46F6-88BF-B6C718521ADA}" type="sibTrans" cxnId="{B20BFA00-0333-482D-807F-B0225031D267}">
      <dgm:prSet/>
      <dgm:spPr/>
      <dgm:t>
        <a:bodyPr/>
        <a:lstStyle/>
        <a:p>
          <a:endParaRPr lang="en-US" dirty="0"/>
        </a:p>
      </dgm:t>
    </dgm:pt>
    <dgm:pt modelId="{A53AE7BE-E8B2-47A0-AD66-1AD78A704570}">
      <dgm:prSet custT="1"/>
      <dgm:spPr/>
      <dgm:t>
        <a:bodyPr/>
        <a:lstStyle/>
        <a:p>
          <a:r>
            <a:rPr lang="en-GB" sz="900" dirty="0">
              <a:solidFill>
                <a:schemeClr val="tx1"/>
              </a:solidFill>
            </a:rPr>
            <a:t>Test &amp; validate system, deploy recommendation engine &amp; UI.</a:t>
          </a:r>
          <a:endParaRPr lang="en-US" sz="900" dirty="0">
            <a:solidFill>
              <a:schemeClr val="tx1"/>
            </a:solidFill>
          </a:endParaRPr>
        </a:p>
      </dgm:t>
    </dgm:pt>
    <dgm:pt modelId="{2316F3BE-CED8-4879-BC4C-658967DA8A0B}" type="parTrans" cxnId="{E340DD0B-3FC8-458C-BBFE-D4C03F30252A}">
      <dgm:prSet/>
      <dgm:spPr/>
      <dgm:t>
        <a:bodyPr/>
        <a:lstStyle/>
        <a:p>
          <a:endParaRPr lang="en-US"/>
        </a:p>
      </dgm:t>
    </dgm:pt>
    <dgm:pt modelId="{A6BEB7FE-E2E7-4595-9131-320E246C5CBB}" type="sibTrans" cxnId="{E340DD0B-3FC8-458C-BBFE-D4C03F30252A}">
      <dgm:prSet/>
      <dgm:spPr/>
      <dgm:t>
        <a:bodyPr/>
        <a:lstStyle/>
        <a:p>
          <a:endParaRPr lang="en-US"/>
        </a:p>
      </dgm:t>
    </dgm:pt>
    <dgm:pt modelId="{1EF7AEC5-AFA2-4011-91E4-EC20BA67EE42}">
      <dgm:prSet custT="1"/>
      <dgm:spPr/>
      <dgm:t>
        <a:bodyPr/>
        <a:lstStyle/>
        <a:p>
          <a:r>
            <a:rPr lang="en-GB" sz="900" dirty="0">
              <a:solidFill>
                <a:schemeClr val="tx1"/>
              </a:solidFill>
            </a:rPr>
            <a:t>Submit final report &amp; presentation.</a:t>
          </a:r>
          <a:endParaRPr lang="en-US" sz="900" dirty="0">
            <a:solidFill>
              <a:schemeClr val="tx1"/>
            </a:solidFill>
          </a:endParaRPr>
        </a:p>
      </dgm:t>
    </dgm:pt>
    <dgm:pt modelId="{27641963-9155-49E7-BAA4-396C68D46B4E}" type="parTrans" cxnId="{28AF8D5E-168C-4843-813E-E0A2CE75D619}">
      <dgm:prSet/>
      <dgm:spPr/>
      <dgm:t>
        <a:bodyPr/>
        <a:lstStyle/>
        <a:p>
          <a:endParaRPr lang="en-US"/>
        </a:p>
      </dgm:t>
    </dgm:pt>
    <dgm:pt modelId="{E7001AEA-2124-4BD9-942C-05D35E2F2543}" type="sibTrans" cxnId="{28AF8D5E-168C-4843-813E-E0A2CE75D619}">
      <dgm:prSet/>
      <dgm:spPr/>
      <dgm:t>
        <a:bodyPr/>
        <a:lstStyle/>
        <a:p>
          <a:endParaRPr lang="en-US"/>
        </a:p>
      </dgm:t>
    </dgm:pt>
    <dgm:pt modelId="{2EB405F9-82E1-4585-97A5-35736C2B4346}">
      <dgm:prSet/>
      <dgm:spPr/>
      <dgm:t>
        <a:bodyPr/>
        <a:lstStyle/>
        <a:p>
          <a:r>
            <a:rPr lang="en-GB" sz="900" b="1" dirty="0"/>
            <a:t>Adjustments for Delays:</a:t>
          </a:r>
          <a:endParaRPr lang="en-US" sz="900" b="1" dirty="0"/>
        </a:p>
      </dgm:t>
    </dgm:pt>
    <dgm:pt modelId="{5C17D029-FCA9-40CA-AC0A-D721E0FC74FD}" type="parTrans" cxnId="{D4FA94E7-40D9-44A4-B68C-3BABB21AC9DC}">
      <dgm:prSet/>
      <dgm:spPr/>
      <dgm:t>
        <a:bodyPr/>
        <a:lstStyle/>
        <a:p>
          <a:endParaRPr lang="en-US"/>
        </a:p>
      </dgm:t>
    </dgm:pt>
    <dgm:pt modelId="{C1E591D0-1C32-43B8-B195-F29BA5C20D0D}" type="sibTrans" cxnId="{D4FA94E7-40D9-44A4-B68C-3BABB21AC9DC}">
      <dgm:prSet/>
      <dgm:spPr/>
      <dgm:t>
        <a:bodyPr/>
        <a:lstStyle/>
        <a:p>
          <a:endParaRPr lang="en-US"/>
        </a:p>
      </dgm:t>
    </dgm:pt>
    <dgm:pt modelId="{5E419EA5-2FCB-482C-B749-C64D34EC61CF}">
      <dgm:prSet custT="1"/>
      <dgm:spPr/>
      <dgm:t>
        <a:bodyPr/>
        <a:lstStyle/>
        <a:p>
          <a:r>
            <a:rPr lang="en-GB" sz="800" i="1" dirty="0">
              <a:solidFill>
                <a:schemeClr val="tx1"/>
              </a:solidFill>
            </a:rPr>
            <a:t>Data issues? → </a:t>
          </a:r>
          <a:r>
            <a:rPr lang="en-GB" sz="800" dirty="0">
              <a:solidFill>
                <a:schemeClr val="tx1"/>
              </a:solidFill>
            </a:rPr>
            <a:t>Use synthetic data &amp; feature engineering.</a:t>
          </a:r>
          <a:endParaRPr lang="en-US" sz="800" dirty="0">
            <a:solidFill>
              <a:schemeClr val="tx1"/>
            </a:solidFill>
          </a:endParaRPr>
        </a:p>
      </dgm:t>
    </dgm:pt>
    <dgm:pt modelId="{D4F49E39-17EE-48D4-B469-FD69B7838FF7}" type="parTrans" cxnId="{916C37FD-BF52-40B3-AC34-861E5E2F5795}">
      <dgm:prSet/>
      <dgm:spPr/>
      <dgm:t>
        <a:bodyPr/>
        <a:lstStyle/>
        <a:p>
          <a:endParaRPr lang="en-US"/>
        </a:p>
      </dgm:t>
    </dgm:pt>
    <dgm:pt modelId="{B1D20796-DB74-4299-885C-8F4D0895FF5B}" type="sibTrans" cxnId="{916C37FD-BF52-40B3-AC34-861E5E2F5795}">
      <dgm:prSet/>
      <dgm:spPr/>
      <dgm:t>
        <a:bodyPr/>
        <a:lstStyle/>
        <a:p>
          <a:endParaRPr lang="en-US"/>
        </a:p>
      </dgm:t>
    </dgm:pt>
    <dgm:pt modelId="{672BC259-2AF4-4BD6-975D-39782C767081}">
      <dgm:prSet custT="1"/>
      <dgm:spPr/>
      <dgm:t>
        <a:bodyPr/>
        <a:lstStyle/>
        <a:p>
          <a:r>
            <a:rPr lang="en-GB" sz="800" i="1" dirty="0">
              <a:solidFill>
                <a:schemeClr val="tx1"/>
              </a:solidFill>
            </a:rPr>
            <a:t>Model performance challenges? →</a:t>
          </a:r>
          <a:r>
            <a:rPr lang="en-GB" sz="800" dirty="0">
              <a:solidFill>
                <a:schemeClr val="tx1"/>
              </a:solidFill>
            </a:rPr>
            <a:t> Optimize hyperparameters &amp; infrastructure.</a:t>
          </a:r>
          <a:endParaRPr lang="en-US" sz="800" dirty="0">
            <a:solidFill>
              <a:schemeClr val="tx1"/>
            </a:solidFill>
          </a:endParaRPr>
        </a:p>
      </dgm:t>
    </dgm:pt>
    <dgm:pt modelId="{BB064435-9899-464F-BF70-E91BDBD5D2B5}" type="parTrans" cxnId="{3F5EDAD9-C022-4A53-97B3-32109A815444}">
      <dgm:prSet/>
      <dgm:spPr/>
      <dgm:t>
        <a:bodyPr/>
        <a:lstStyle/>
        <a:p>
          <a:endParaRPr lang="en-US"/>
        </a:p>
      </dgm:t>
    </dgm:pt>
    <dgm:pt modelId="{9A2F1AD7-4196-4ECB-9A7E-750790C07216}" type="sibTrans" cxnId="{3F5EDAD9-C022-4A53-97B3-32109A815444}">
      <dgm:prSet/>
      <dgm:spPr/>
      <dgm:t>
        <a:bodyPr/>
        <a:lstStyle/>
        <a:p>
          <a:endParaRPr lang="en-US"/>
        </a:p>
      </dgm:t>
    </dgm:pt>
    <dgm:pt modelId="{FD463548-E933-4F46-A62E-67CA538FD22E}">
      <dgm:prSet custT="1"/>
      <dgm:spPr/>
      <dgm:t>
        <a:bodyPr/>
        <a:lstStyle/>
        <a:p>
          <a:r>
            <a:rPr lang="en-GB" sz="800" i="1" dirty="0">
              <a:solidFill>
                <a:schemeClr val="tx1"/>
              </a:solidFill>
            </a:rPr>
            <a:t>Unforeseen delays? →</a:t>
          </a:r>
          <a:r>
            <a:rPr lang="en-GB" sz="800" dirty="0">
              <a:solidFill>
                <a:schemeClr val="tx1"/>
              </a:solidFill>
            </a:rPr>
            <a:t> Reallocate tasks &amp; focus on critical components first.</a:t>
          </a:r>
          <a:endParaRPr lang="en-US" sz="800" dirty="0">
            <a:solidFill>
              <a:schemeClr val="tx1"/>
            </a:solidFill>
          </a:endParaRPr>
        </a:p>
      </dgm:t>
    </dgm:pt>
    <dgm:pt modelId="{948B27CB-86CA-4C49-BB6F-1A8D74744263}" type="parTrans" cxnId="{FE5B6472-9D0E-42F7-85E3-178CD3526E0F}">
      <dgm:prSet/>
      <dgm:spPr/>
      <dgm:t>
        <a:bodyPr/>
        <a:lstStyle/>
        <a:p>
          <a:endParaRPr lang="en-US"/>
        </a:p>
      </dgm:t>
    </dgm:pt>
    <dgm:pt modelId="{E12BBCEF-F4ED-41F1-B5CD-907CC30CAD7E}" type="sibTrans" cxnId="{FE5B6472-9D0E-42F7-85E3-178CD3526E0F}">
      <dgm:prSet/>
      <dgm:spPr/>
      <dgm:t>
        <a:bodyPr/>
        <a:lstStyle/>
        <a:p>
          <a:endParaRPr lang="en-US"/>
        </a:p>
      </dgm:t>
    </dgm:pt>
    <dgm:pt modelId="{C0441F59-F541-426C-BC12-52154F1CC7FD}">
      <dgm:prSet custT="1"/>
      <dgm:spPr/>
      <dgm:t>
        <a:bodyPr/>
        <a:lstStyle/>
        <a:p>
          <a:r>
            <a:rPr lang="en-GB" sz="900" b="1" dirty="0"/>
            <a:t>Final Submission</a:t>
          </a:r>
          <a:endParaRPr lang="en-US" sz="900" b="1" dirty="0"/>
        </a:p>
        <a:p>
          <a:r>
            <a:rPr lang="en-US" sz="900" dirty="0">
              <a:solidFill>
                <a:schemeClr val="tx1"/>
              </a:solidFill>
            </a:rPr>
            <a:t>Provide a fully functional </a:t>
          </a:r>
          <a:r>
            <a:rPr lang="en-US" sz="900" dirty="0" err="1">
              <a:solidFill>
                <a:schemeClr val="tx1"/>
              </a:solidFill>
            </a:rPr>
            <a:t>nutribuddy</a:t>
          </a:r>
          <a:r>
            <a:rPr lang="en-US" sz="900" dirty="0">
              <a:solidFill>
                <a:schemeClr val="tx1"/>
              </a:solidFill>
            </a:rPr>
            <a:t> application</a:t>
          </a:r>
          <a:r>
            <a:rPr lang="en-GB" sz="900" dirty="0">
              <a:solidFill>
                <a:schemeClr val="tx1"/>
              </a:solidFill>
            </a:rPr>
            <a:t>.</a:t>
          </a:r>
          <a:endParaRPr lang="en-US" sz="900" dirty="0">
            <a:solidFill>
              <a:schemeClr val="tx1"/>
            </a:solidFill>
          </a:endParaRPr>
        </a:p>
      </dgm:t>
    </dgm:pt>
    <dgm:pt modelId="{E3D0CC98-BA13-4D0F-A7AB-A9E9E1A12A49}" type="parTrans" cxnId="{9BDF0C39-9931-4CCF-A6D8-47D59AC55B2E}">
      <dgm:prSet/>
      <dgm:spPr/>
      <dgm:t>
        <a:bodyPr/>
        <a:lstStyle/>
        <a:p>
          <a:endParaRPr lang="en-US"/>
        </a:p>
      </dgm:t>
    </dgm:pt>
    <dgm:pt modelId="{18DDD8C8-63A1-4693-A3F2-34E70E2AF3D7}" type="sibTrans" cxnId="{9BDF0C39-9931-4CCF-A6D8-47D59AC55B2E}">
      <dgm:prSet/>
      <dgm:spPr/>
      <dgm:t>
        <a:bodyPr/>
        <a:lstStyle/>
        <a:p>
          <a:endParaRPr lang="en-US"/>
        </a:p>
      </dgm:t>
    </dgm:pt>
    <dgm:pt modelId="{69E126A6-9474-4E86-B078-365998C72A0C}" type="pres">
      <dgm:prSet presAssocID="{C025593A-95DC-440B-BCD6-6B8A21B5909A}" presName="diagram" presStyleCnt="0">
        <dgm:presLayoutVars>
          <dgm:dir/>
          <dgm:resizeHandles val="exact"/>
        </dgm:presLayoutVars>
      </dgm:prSet>
      <dgm:spPr/>
    </dgm:pt>
    <dgm:pt modelId="{A185A4D7-D087-4116-ABF0-E36BEEF76F1C}" type="pres">
      <dgm:prSet presAssocID="{6BFDB31F-8157-459B-AC6E-5B2866496CD7}" presName="node" presStyleLbl="node1" presStyleIdx="0" presStyleCnt="5" custLinFactNeighborX="-60344" custLinFactNeighborY="21536">
        <dgm:presLayoutVars>
          <dgm:bulletEnabled val="1"/>
        </dgm:presLayoutVars>
      </dgm:prSet>
      <dgm:spPr/>
    </dgm:pt>
    <dgm:pt modelId="{C23F5A46-4578-4394-B7B2-F3608D3C32D5}" type="pres">
      <dgm:prSet presAssocID="{800DF613-4F17-4CEA-9B7C-C5F461978992}" presName="sibTrans" presStyleLbl="sibTrans2D1" presStyleIdx="0" presStyleCnt="4" custScaleX="140827" custScaleY="42172" custLinFactNeighborX="6553" custLinFactNeighborY="-2907"/>
      <dgm:spPr/>
    </dgm:pt>
    <dgm:pt modelId="{8C2097E2-1BD1-4C79-ACC4-E7E481491E7E}" type="pres">
      <dgm:prSet presAssocID="{800DF613-4F17-4CEA-9B7C-C5F461978992}" presName="connectorText" presStyleLbl="sibTrans2D1" presStyleIdx="0" presStyleCnt="4"/>
      <dgm:spPr/>
    </dgm:pt>
    <dgm:pt modelId="{EAAD30FF-D18E-4DBE-ADAF-47ED59C5BFA9}" type="pres">
      <dgm:prSet presAssocID="{9507F17D-9D1E-4ADA-89ED-590ECB8794B1}" presName="node" presStyleLbl="node1" presStyleIdx="1" presStyleCnt="5" custLinFactNeighborX="-12592" custLinFactNeighborY="22737">
        <dgm:presLayoutVars>
          <dgm:bulletEnabled val="1"/>
        </dgm:presLayoutVars>
      </dgm:prSet>
      <dgm:spPr/>
    </dgm:pt>
    <dgm:pt modelId="{A5841A2A-53FE-4681-A63C-26E48573EE04}" type="pres">
      <dgm:prSet presAssocID="{CEA29949-32E9-48A6-8263-704463655A60}" presName="sibTrans" presStyleLbl="sibTrans2D1" presStyleIdx="1" presStyleCnt="4" custAng="28032" custScaleX="102758" custScaleY="40590" custLinFactNeighborX="13221" custLinFactNeighborY="-2306"/>
      <dgm:spPr/>
    </dgm:pt>
    <dgm:pt modelId="{A3251285-B627-46BC-92D1-5D3DE28DA59E}" type="pres">
      <dgm:prSet presAssocID="{CEA29949-32E9-48A6-8263-704463655A60}" presName="connectorText" presStyleLbl="sibTrans2D1" presStyleIdx="1" presStyleCnt="4"/>
      <dgm:spPr/>
    </dgm:pt>
    <dgm:pt modelId="{9D8D0895-006C-428B-B547-8C542FC9DA83}" type="pres">
      <dgm:prSet presAssocID="{24051E75-C3F2-47E7-9AED-27F06DF80685}" presName="node" presStyleLbl="node1" presStyleIdx="2" presStyleCnt="5" custLinFactNeighborX="-13525" custLinFactNeighborY="20847">
        <dgm:presLayoutVars>
          <dgm:bulletEnabled val="1"/>
        </dgm:presLayoutVars>
      </dgm:prSet>
      <dgm:spPr/>
    </dgm:pt>
    <dgm:pt modelId="{072A9A15-AEA0-4188-8698-C4E893FFF182}" type="pres">
      <dgm:prSet presAssocID="{8AF524DF-14D1-46F6-88BF-B6C718521ADA}" presName="sibTrans" presStyleLbl="sibTrans2D1" presStyleIdx="2" presStyleCnt="4" custAng="1906114" custScaleX="74525" custScaleY="48887" custLinFactY="55880" custLinFactNeighborX="1904" custLinFactNeighborY="100000"/>
      <dgm:spPr/>
    </dgm:pt>
    <dgm:pt modelId="{F4110983-E584-4871-BE94-25460CADD1CA}" type="pres">
      <dgm:prSet presAssocID="{8AF524DF-14D1-46F6-88BF-B6C718521ADA}" presName="connectorText" presStyleLbl="sibTrans2D1" presStyleIdx="2" presStyleCnt="4"/>
      <dgm:spPr/>
    </dgm:pt>
    <dgm:pt modelId="{36822EBF-E1BF-43B9-A24B-62D890EC4718}" type="pres">
      <dgm:prSet presAssocID="{C0441F59-F541-426C-BC12-52154F1CC7FD}" presName="node" presStyleLbl="node1" presStyleIdx="3" presStyleCnt="5" custLinFactX="-52592" custLinFactNeighborX="-100000" custLinFactNeighborY="-2287">
        <dgm:presLayoutVars>
          <dgm:bulletEnabled val="1"/>
        </dgm:presLayoutVars>
      </dgm:prSet>
      <dgm:spPr/>
    </dgm:pt>
    <dgm:pt modelId="{AB3BEAB2-603F-40B0-9006-6D656FDFC721}" type="pres">
      <dgm:prSet presAssocID="{18DDD8C8-63A1-4693-A3F2-34E70E2AF3D7}" presName="sibTrans" presStyleLbl="sibTrans2D1" presStyleIdx="3" presStyleCnt="4" custAng="5400000" custScaleX="74163" custScaleY="48887" custLinFactX="100000" custLinFactY="-77767" custLinFactNeighborX="171666" custLinFactNeighborY="-100000"/>
      <dgm:spPr/>
    </dgm:pt>
    <dgm:pt modelId="{0978FF65-F79C-465C-8135-E1149F549E8B}" type="pres">
      <dgm:prSet presAssocID="{18DDD8C8-63A1-4693-A3F2-34E70E2AF3D7}" presName="connectorText" presStyleLbl="sibTrans2D1" presStyleIdx="3" presStyleCnt="4"/>
      <dgm:spPr/>
    </dgm:pt>
    <dgm:pt modelId="{F5CF43B7-7A1B-432E-B983-6809FF822E96}" type="pres">
      <dgm:prSet presAssocID="{2EB405F9-82E1-4585-97A5-35736C2B4346}" presName="node" presStyleLbl="node1" presStyleIdx="4" presStyleCnt="5" custLinFactX="31626" custLinFactNeighborX="100000" custLinFactNeighborY="-2287">
        <dgm:presLayoutVars>
          <dgm:bulletEnabled val="1"/>
        </dgm:presLayoutVars>
      </dgm:prSet>
      <dgm:spPr/>
    </dgm:pt>
  </dgm:ptLst>
  <dgm:cxnLst>
    <dgm:cxn modelId="{B20BFA00-0333-482D-807F-B0225031D267}" srcId="{C025593A-95DC-440B-BCD6-6B8A21B5909A}" destId="{24051E75-C3F2-47E7-9AED-27F06DF80685}" srcOrd="2" destOrd="0" parTransId="{B326E5E3-CE5A-480F-B69D-DBEBEC543E7A}" sibTransId="{8AF524DF-14D1-46F6-88BF-B6C718521ADA}"/>
    <dgm:cxn modelId="{9AA24502-B321-42FA-B8B6-9D32EAFE8C18}" type="presOf" srcId="{800DF613-4F17-4CEA-9B7C-C5F461978992}" destId="{C23F5A46-4578-4394-B7B2-F3608D3C32D5}" srcOrd="0" destOrd="0" presId="urn:microsoft.com/office/officeart/2005/8/layout/process5"/>
    <dgm:cxn modelId="{82117204-1FA1-49F2-9440-54CAAA882FEB}" srcId="{6BFDB31F-8157-459B-AC6E-5B2866496CD7}" destId="{3BC4FD02-1A3F-45F5-A04C-D4FDFED31D86}" srcOrd="0" destOrd="0" parTransId="{EB279213-0B22-4246-9DF8-B6B94C7BE4EF}" sibTransId="{0B45181C-2D4F-4231-A7ED-64E5AA80664E}"/>
    <dgm:cxn modelId="{E340DD0B-3FC8-458C-BBFE-D4C03F30252A}" srcId="{24051E75-C3F2-47E7-9AED-27F06DF80685}" destId="{A53AE7BE-E8B2-47A0-AD66-1AD78A704570}" srcOrd="0" destOrd="0" parTransId="{2316F3BE-CED8-4879-BC4C-658967DA8A0B}" sibTransId="{A6BEB7FE-E2E7-4595-9131-320E246C5CBB}"/>
    <dgm:cxn modelId="{BAC5D02F-2D44-4306-AD8B-0A5D36C7A373}" srcId="{C025593A-95DC-440B-BCD6-6B8A21B5909A}" destId="{9507F17D-9D1E-4ADA-89ED-590ECB8794B1}" srcOrd="1" destOrd="0" parTransId="{8B6E2B44-3B92-4C3D-99CF-F1044C7FE0C2}" sibTransId="{CEA29949-32E9-48A6-8263-704463655A60}"/>
    <dgm:cxn modelId="{9BDF0C39-9931-4CCF-A6D8-47D59AC55B2E}" srcId="{C025593A-95DC-440B-BCD6-6B8A21B5909A}" destId="{C0441F59-F541-426C-BC12-52154F1CC7FD}" srcOrd="3" destOrd="0" parTransId="{E3D0CC98-BA13-4D0F-A7AB-A9E9E1A12A49}" sibTransId="{18DDD8C8-63A1-4693-A3F2-34E70E2AF3D7}"/>
    <dgm:cxn modelId="{A131763C-4D72-43A0-B15A-A5321D95DF39}" type="presOf" srcId="{6BFDB31F-8157-459B-AC6E-5B2866496CD7}" destId="{A185A4D7-D087-4116-ABF0-E36BEEF76F1C}" srcOrd="0" destOrd="0" presId="urn:microsoft.com/office/officeart/2005/8/layout/process5"/>
    <dgm:cxn modelId="{28AF8D5E-168C-4843-813E-E0A2CE75D619}" srcId="{24051E75-C3F2-47E7-9AED-27F06DF80685}" destId="{1EF7AEC5-AFA2-4011-91E4-EC20BA67EE42}" srcOrd="1" destOrd="0" parTransId="{27641963-9155-49E7-BAA4-396C68D46B4E}" sibTransId="{E7001AEA-2124-4BD9-942C-05D35E2F2543}"/>
    <dgm:cxn modelId="{12569E41-97D3-45DE-A5D2-0ADD26A5B188}" type="presOf" srcId="{C0441F59-F541-426C-BC12-52154F1CC7FD}" destId="{36822EBF-E1BF-43B9-A24B-62D890EC4718}" srcOrd="0" destOrd="0" presId="urn:microsoft.com/office/officeart/2005/8/layout/process5"/>
    <dgm:cxn modelId="{A5DDBB41-4558-4FE0-86E7-6C7CC6A7E302}" type="presOf" srcId="{2EB405F9-82E1-4585-97A5-35736C2B4346}" destId="{F5CF43B7-7A1B-432E-B983-6809FF822E96}" srcOrd="0" destOrd="0" presId="urn:microsoft.com/office/officeart/2005/8/layout/process5"/>
    <dgm:cxn modelId="{D8245E64-5B2D-4168-AD9B-FC181C399323}" type="presOf" srcId="{8AF524DF-14D1-46F6-88BF-B6C718521ADA}" destId="{072A9A15-AEA0-4188-8698-C4E893FFF182}" srcOrd="0" destOrd="0" presId="urn:microsoft.com/office/officeart/2005/8/layout/process5"/>
    <dgm:cxn modelId="{EA2A0A6C-2FBB-436C-A82A-6DF4BCE97ADA}" srcId="{6BFDB31F-8157-459B-AC6E-5B2866496CD7}" destId="{B25A5A96-6803-444B-81E7-3DBB17195CDD}" srcOrd="1" destOrd="0" parTransId="{F2D9AC75-7468-4335-A273-5EC55B1F8585}" sibTransId="{272943C2-8B81-4ACA-A796-D14A9DAEADBC}"/>
    <dgm:cxn modelId="{7DE3EC4C-EE54-4F14-BA4E-89C437A50AAF}" srcId="{9507F17D-9D1E-4ADA-89ED-590ECB8794B1}" destId="{D6FCDA4E-43C8-418F-B3DD-C0A49C6B6CA8}" srcOrd="0" destOrd="0" parTransId="{C0E3CB73-0DCE-49BA-AE9D-366367FB6C4D}" sibTransId="{D3676893-A8CA-4DA9-A774-E3478953ED53}"/>
    <dgm:cxn modelId="{ABB65A6F-494C-49D6-99AC-13AD56248480}" type="presOf" srcId="{1EF7AEC5-AFA2-4011-91E4-EC20BA67EE42}" destId="{9D8D0895-006C-428B-B547-8C542FC9DA83}" srcOrd="0" destOrd="2" presId="urn:microsoft.com/office/officeart/2005/8/layout/process5"/>
    <dgm:cxn modelId="{FE5B6472-9D0E-42F7-85E3-178CD3526E0F}" srcId="{2EB405F9-82E1-4585-97A5-35736C2B4346}" destId="{FD463548-E933-4F46-A62E-67CA538FD22E}" srcOrd="2" destOrd="0" parTransId="{948B27CB-86CA-4C49-BB6F-1A8D74744263}" sibTransId="{E12BBCEF-F4ED-41F1-B5CD-907CC30CAD7E}"/>
    <dgm:cxn modelId="{BF7D4F78-3525-43BA-95B3-901385648030}" type="presOf" srcId="{3BC4FD02-1A3F-45F5-A04C-D4FDFED31D86}" destId="{A185A4D7-D087-4116-ABF0-E36BEEF76F1C}" srcOrd="0" destOrd="1" presId="urn:microsoft.com/office/officeart/2005/8/layout/process5"/>
    <dgm:cxn modelId="{A7E1827E-E042-4FB1-9A9A-C67EFEE202BA}" type="presOf" srcId="{8AF524DF-14D1-46F6-88BF-B6C718521ADA}" destId="{F4110983-E584-4871-BE94-25460CADD1CA}" srcOrd="1" destOrd="0" presId="urn:microsoft.com/office/officeart/2005/8/layout/process5"/>
    <dgm:cxn modelId="{1F527586-8DC2-4CAA-A49F-80FE3DE5005E}" type="presOf" srcId="{18DDD8C8-63A1-4693-A3F2-34E70E2AF3D7}" destId="{AB3BEAB2-603F-40B0-9006-6D656FDFC721}" srcOrd="0" destOrd="0" presId="urn:microsoft.com/office/officeart/2005/8/layout/process5"/>
    <dgm:cxn modelId="{2178468B-98CE-46F4-BAB2-9ACF28ADF76E}" srcId="{C025593A-95DC-440B-BCD6-6B8A21B5909A}" destId="{6BFDB31F-8157-459B-AC6E-5B2866496CD7}" srcOrd="0" destOrd="0" parTransId="{9322EE90-4683-4C9E-83E5-17AD5002A917}" sibTransId="{800DF613-4F17-4CEA-9B7C-C5F461978992}"/>
    <dgm:cxn modelId="{D7B02AA5-88B5-4DBB-AEA4-C5AF43B79846}" type="presOf" srcId="{800DF613-4F17-4CEA-9B7C-C5F461978992}" destId="{8C2097E2-1BD1-4C79-ACC4-E7E481491E7E}" srcOrd="1" destOrd="0" presId="urn:microsoft.com/office/officeart/2005/8/layout/process5"/>
    <dgm:cxn modelId="{79BD0DAD-87A1-433F-BAD6-7644CCB169DD}" srcId="{9507F17D-9D1E-4ADA-89ED-590ECB8794B1}" destId="{47A8DE5D-31D4-4C41-8102-D3412247476F}" srcOrd="1" destOrd="0" parTransId="{325270BF-0FAC-4159-B554-F7D9A9258438}" sibTransId="{B64D441F-832C-4F3F-9485-8D76269EB021}"/>
    <dgm:cxn modelId="{695D2BAF-B048-4375-BD19-B930E4FEF465}" type="presOf" srcId="{CEA29949-32E9-48A6-8263-704463655A60}" destId="{A3251285-B627-46BC-92D1-5D3DE28DA59E}" srcOrd="1" destOrd="0" presId="urn:microsoft.com/office/officeart/2005/8/layout/process5"/>
    <dgm:cxn modelId="{1110AFB0-63B6-49F8-B450-0D97D10068FC}" type="presOf" srcId="{672BC259-2AF4-4BD6-975D-39782C767081}" destId="{F5CF43B7-7A1B-432E-B983-6809FF822E96}" srcOrd="0" destOrd="2" presId="urn:microsoft.com/office/officeart/2005/8/layout/process5"/>
    <dgm:cxn modelId="{1C8229B7-8330-4F00-A026-4BED221B757A}" type="presOf" srcId="{FD463548-E933-4F46-A62E-67CA538FD22E}" destId="{F5CF43B7-7A1B-432E-B983-6809FF822E96}" srcOrd="0" destOrd="3" presId="urn:microsoft.com/office/officeart/2005/8/layout/process5"/>
    <dgm:cxn modelId="{8BB40CC2-7064-42E9-AA5E-EFA8B31FB1B3}" type="presOf" srcId="{18DDD8C8-63A1-4693-A3F2-34E70E2AF3D7}" destId="{0978FF65-F79C-465C-8135-E1149F549E8B}" srcOrd="1" destOrd="0" presId="urn:microsoft.com/office/officeart/2005/8/layout/process5"/>
    <dgm:cxn modelId="{51BDF3C4-59B1-4533-A3CC-D865D3AB1E90}" type="presOf" srcId="{9507F17D-9D1E-4ADA-89ED-590ECB8794B1}" destId="{EAAD30FF-D18E-4DBE-ADAF-47ED59C5BFA9}" srcOrd="0" destOrd="0" presId="urn:microsoft.com/office/officeart/2005/8/layout/process5"/>
    <dgm:cxn modelId="{FD6735C6-8FF4-4D58-AE26-9384C7921F04}" type="presOf" srcId="{A53AE7BE-E8B2-47A0-AD66-1AD78A704570}" destId="{9D8D0895-006C-428B-B547-8C542FC9DA83}" srcOrd="0" destOrd="1" presId="urn:microsoft.com/office/officeart/2005/8/layout/process5"/>
    <dgm:cxn modelId="{2FEFD8CF-8F46-4966-9E87-AD5D6AE7A149}" type="presOf" srcId="{24051E75-C3F2-47E7-9AED-27F06DF80685}" destId="{9D8D0895-006C-428B-B547-8C542FC9DA83}" srcOrd="0" destOrd="0" presId="urn:microsoft.com/office/officeart/2005/8/layout/process5"/>
    <dgm:cxn modelId="{66FCE8D8-2B38-42A1-B842-DD33DE1BA02B}" type="presOf" srcId="{C025593A-95DC-440B-BCD6-6B8A21B5909A}" destId="{69E126A6-9474-4E86-B078-365998C72A0C}" srcOrd="0" destOrd="0" presId="urn:microsoft.com/office/officeart/2005/8/layout/process5"/>
    <dgm:cxn modelId="{3F5EDAD9-C022-4A53-97B3-32109A815444}" srcId="{2EB405F9-82E1-4585-97A5-35736C2B4346}" destId="{672BC259-2AF4-4BD6-975D-39782C767081}" srcOrd="1" destOrd="0" parTransId="{BB064435-9899-464F-BF70-E91BDBD5D2B5}" sibTransId="{9A2F1AD7-4196-4ECB-9A7E-750790C07216}"/>
    <dgm:cxn modelId="{D4FA94E7-40D9-44A4-B68C-3BABB21AC9DC}" srcId="{C025593A-95DC-440B-BCD6-6B8A21B5909A}" destId="{2EB405F9-82E1-4585-97A5-35736C2B4346}" srcOrd="4" destOrd="0" parTransId="{5C17D029-FCA9-40CA-AC0A-D721E0FC74FD}" sibTransId="{C1E591D0-1C32-43B8-B195-F29BA5C20D0D}"/>
    <dgm:cxn modelId="{7E4E10E8-B376-44BB-9485-F7E04B49706A}" type="presOf" srcId="{B25A5A96-6803-444B-81E7-3DBB17195CDD}" destId="{A185A4D7-D087-4116-ABF0-E36BEEF76F1C}" srcOrd="0" destOrd="2" presId="urn:microsoft.com/office/officeart/2005/8/layout/process5"/>
    <dgm:cxn modelId="{51B230EB-1D4C-4D2D-AED1-45EC2CF36F79}" type="presOf" srcId="{5E419EA5-2FCB-482C-B749-C64D34EC61CF}" destId="{F5CF43B7-7A1B-432E-B983-6809FF822E96}" srcOrd="0" destOrd="1" presId="urn:microsoft.com/office/officeart/2005/8/layout/process5"/>
    <dgm:cxn modelId="{27DD3AEF-E07F-4D41-811E-26EF032810E6}" type="presOf" srcId="{CEA29949-32E9-48A6-8263-704463655A60}" destId="{A5841A2A-53FE-4681-A63C-26E48573EE04}" srcOrd="0" destOrd="0" presId="urn:microsoft.com/office/officeart/2005/8/layout/process5"/>
    <dgm:cxn modelId="{2BB8F4F0-1C39-4883-883D-2D1F4279D110}" type="presOf" srcId="{D6FCDA4E-43C8-418F-B3DD-C0A49C6B6CA8}" destId="{EAAD30FF-D18E-4DBE-ADAF-47ED59C5BFA9}" srcOrd="0" destOrd="1" presId="urn:microsoft.com/office/officeart/2005/8/layout/process5"/>
    <dgm:cxn modelId="{916C37FD-BF52-40B3-AC34-861E5E2F5795}" srcId="{2EB405F9-82E1-4585-97A5-35736C2B4346}" destId="{5E419EA5-2FCB-482C-B749-C64D34EC61CF}" srcOrd="0" destOrd="0" parTransId="{D4F49E39-17EE-48D4-B469-FD69B7838FF7}" sibTransId="{B1D20796-DB74-4299-885C-8F4D0895FF5B}"/>
    <dgm:cxn modelId="{980861FD-109D-48A2-9543-967EA4F639A2}" type="presOf" srcId="{47A8DE5D-31D4-4C41-8102-D3412247476F}" destId="{EAAD30FF-D18E-4DBE-ADAF-47ED59C5BFA9}" srcOrd="0" destOrd="2" presId="urn:microsoft.com/office/officeart/2005/8/layout/process5"/>
    <dgm:cxn modelId="{A887FBC2-96F2-47C4-9E70-176628EC13A2}" type="presParOf" srcId="{69E126A6-9474-4E86-B078-365998C72A0C}" destId="{A185A4D7-D087-4116-ABF0-E36BEEF76F1C}" srcOrd="0" destOrd="0" presId="urn:microsoft.com/office/officeart/2005/8/layout/process5"/>
    <dgm:cxn modelId="{34A4E52A-F07E-4204-9306-46323A133CB0}" type="presParOf" srcId="{69E126A6-9474-4E86-B078-365998C72A0C}" destId="{C23F5A46-4578-4394-B7B2-F3608D3C32D5}" srcOrd="1" destOrd="0" presId="urn:microsoft.com/office/officeart/2005/8/layout/process5"/>
    <dgm:cxn modelId="{E6676BC1-DEAB-46DD-AAD3-41AEF3FEA46A}" type="presParOf" srcId="{C23F5A46-4578-4394-B7B2-F3608D3C32D5}" destId="{8C2097E2-1BD1-4C79-ACC4-E7E481491E7E}" srcOrd="0" destOrd="0" presId="urn:microsoft.com/office/officeart/2005/8/layout/process5"/>
    <dgm:cxn modelId="{D7601FBD-9745-42EB-92AF-7E771EF2BF5C}" type="presParOf" srcId="{69E126A6-9474-4E86-B078-365998C72A0C}" destId="{EAAD30FF-D18E-4DBE-ADAF-47ED59C5BFA9}" srcOrd="2" destOrd="0" presId="urn:microsoft.com/office/officeart/2005/8/layout/process5"/>
    <dgm:cxn modelId="{AFEFC6D3-9879-4807-8A41-51D559BE69B9}" type="presParOf" srcId="{69E126A6-9474-4E86-B078-365998C72A0C}" destId="{A5841A2A-53FE-4681-A63C-26E48573EE04}" srcOrd="3" destOrd="0" presId="urn:microsoft.com/office/officeart/2005/8/layout/process5"/>
    <dgm:cxn modelId="{1FE020A3-2EC7-4C33-B9BA-32AC44587701}" type="presParOf" srcId="{A5841A2A-53FE-4681-A63C-26E48573EE04}" destId="{A3251285-B627-46BC-92D1-5D3DE28DA59E}" srcOrd="0" destOrd="0" presId="urn:microsoft.com/office/officeart/2005/8/layout/process5"/>
    <dgm:cxn modelId="{53EB4D2C-21C3-497A-BA21-6538A0B54BE6}" type="presParOf" srcId="{69E126A6-9474-4E86-B078-365998C72A0C}" destId="{9D8D0895-006C-428B-B547-8C542FC9DA83}" srcOrd="4" destOrd="0" presId="urn:microsoft.com/office/officeart/2005/8/layout/process5"/>
    <dgm:cxn modelId="{2D0381D3-1605-47ED-9AD3-2072158A8477}" type="presParOf" srcId="{69E126A6-9474-4E86-B078-365998C72A0C}" destId="{072A9A15-AEA0-4188-8698-C4E893FFF182}" srcOrd="5" destOrd="0" presId="urn:microsoft.com/office/officeart/2005/8/layout/process5"/>
    <dgm:cxn modelId="{9F81DF84-F1A4-4F04-88EB-AB45E445C277}" type="presParOf" srcId="{072A9A15-AEA0-4188-8698-C4E893FFF182}" destId="{F4110983-E584-4871-BE94-25460CADD1CA}" srcOrd="0" destOrd="0" presId="urn:microsoft.com/office/officeart/2005/8/layout/process5"/>
    <dgm:cxn modelId="{A5A61126-F95A-41A9-B0EC-ACB84F67391C}" type="presParOf" srcId="{69E126A6-9474-4E86-B078-365998C72A0C}" destId="{36822EBF-E1BF-43B9-A24B-62D890EC4718}" srcOrd="6" destOrd="0" presId="urn:microsoft.com/office/officeart/2005/8/layout/process5"/>
    <dgm:cxn modelId="{C6A3A8FF-97F6-4237-807F-7303BA838F0D}" type="presParOf" srcId="{69E126A6-9474-4E86-B078-365998C72A0C}" destId="{AB3BEAB2-603F-40B0-9006-6D656FDFC721}" srcOrd="7" destOrd="0" presId="urn:microsoft.com/office/officeart/2005/8/layout/process5"/>
    <dgm:cxn modelId="{CE797D2A-B74C-4F28-90AC-5A0C3D82B639}" type="presParOf" srcId="{AB3BEAB2-603F-40B0-9006-6D656FDFC721}" destId="{0978FF65-F79C-465C-8135-E1149F549E8B}" srcOrd="0" destOrd="0" presId="urn:microsoft.com/office/officeart/2005/8/layout/process5"/>
    <dgm:cxn modelId="{D7CFF868-ADCC-40D5-9AF5-F2FB555D872F}" type="presParOf" srcId="{69E126A6-9474-4E86-B078-365998C72A0C}" destId="{F5CF43B7-7A1B-432E-B983-6809FF822E9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5A4D7-D087-4116-ABF0-E36BEEF76F1C}">
      <dsp:nvSpPr>
        <dsp:cNvPr id="0" name=""/>
        <dsp:cNvSpPr/>
      </dsp:nvSpPr>
      <dsp:spPr>
        <a:xfrm>
          <a:off x="0" y="263933"/>
          <a:ext cx="1894978" cy="113698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Jan 3rd - Mar 2nd Week →</a:t>
          </a:r>
          <a:r>
            <a:rPr lang="en-GB" sz="900" kern="1200" dirty="0"/>
            <a:t> Scoping, Data Collection &amp; Model Development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tx1"/>
              </a:solidFill>
            </a:rPr>
            <a:t>Defined objectives, system architecture, and datasets.</a:t>
          </a:r>
          <a:endParaRPr lang="en-US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tx1"/>
              </a:solidFill>
            </a:rPr>
            <a:t>Processed data, built hybrid models for diet, integrated LLM.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3301" y="297234"/>
        <a:ext cx="1828376" cy="1070385"/>
      </dsp:txXfrm>
    </dsp:sp>
    <dsp:sp modelId="{C23F5A46-4578-4394-B7B2-F3608D3C32D5}">
      <dsp:nvSpPr>
        <dsp:cNvPr id="0" name=""/>
        <dsp:cNvSpPr/>
      </dsp:nvSpPr>
      <dsp:spPr>
        <a:xfrm rot="19392">
          <a:off x="1972014" y="726454"/>
          <a:ext cx="392391" cy="198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72014" y="765924"/>
        <a:ext cx="332934" cy="118913"/>
      </dsp:txXfrm>
    </dsp:sp>
    <dsp:sp modelId="{EAAD30FF-D18E-4DBE-ADAF-47ED59C5BFA9}">
      <dsp:nvSpPr>
        <dsp:cNvPr id="0" name=""/>
        <dsp:cNvSpPr/>
      </dsp:nvSpPr>
      <dsp:spPr>
        <a:xfrm>
          <a:off x="2420694" y="277589"/>
          <a:ext cx="1894978" cy="113698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46965"/>
            <a:satOff val="3729"/>
            <a:lumOff val="52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Mar 3rd - Mar 4th Week→ </a:t>
          </a:r>
          <a:r>
            <a:rPr lang="en-GB" sz="900" kern="1200" dirty="0"/>
            <a:t>Exercise Recommendation &amp; Optimization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tx1"/>
              </a:solidFill>
            </a:rPr>
            <a:t>Develop exercise recommendation model.</a:t>
          </a:r>
          <a:endParaRPr lang="en-US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tx1"/>
              </a:solidFill>
            </a:rPr>
            <a:t>Optimize performance &amp; scalability.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453995" y="310890"/>
        <a:ext cx="1828376" cy="1070385"/>
      </dsp:txXfrm>
    </dsp:sp>
    <dsp:sp modelId="{A5841A2A-53FE-4681-A63C-26E48573EE04}">
      <dsp:nvSpPr>
        <dsp:cNvPr id="0" name=""/>
        <dsp:cNvSpPr/>
      </dsp:nvSpPr>
      <dsp:spPr>
        <a:xfrm>
          <a:off x="4525001" y="729214"/>
          <a:ext cx="403199" cy="1907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62620"/>
            <a:satOff val="2003"/>
            <a:lumOff val="59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525001" y="767365"/>
        <a:ext cx="345973" cy="114452"/>
      </dsp:txXfrm>
    </dsp:sp>
    <dsp:sp modelId="{9D8D0895-006C-428B-B547-8C542FC9DA83}">
      <dsp:nvSpPr>
        <dsp:cNvPr id="0" name=""/>
        <dsp:cNvSpPr/>
      </dsp:nvSpPr>
      <dsp:spPr>
        <a:xfrm>
          <a:off x="5055985" y="256100"/>
          <a:ext cx="1894978" cy="113698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93931"/>
            <a:satOff val="7458"/>
            <a:lumOff val="105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Apr 1st - Apr 2nd Week →</a:t>
          </a:r>
          <a:r>
            <a:rPr lang="en-GB" sz="900" kern="1200" dirty="0"/>
            <a:t> Final Testing &amp; Deployment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tx1"/>
              </a:solidFill>
            </a:rPr>
            <a:t>Test &amp; validate system, deploy recommendation engine &amp; UI.</a:t>
          </a:r>
          <a:endParaRPr lang="en-US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tx1"/>
              </a:solidFill>
            </a:rPr>
            <a:t>Submit final report &amp; presentation.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5089286" y="289401"/>
        <a:ext cx="1828376" cy="1070385"/>
      </dsp:txXfrm>
    </dsp:sp>
    <dsp:sp modelId="{072A9A15-AEA0-4188-8698-C4E893FFF182}">
      <dsp:nvSpPr>
        <dsp:cNvPr id="0" name=""/>
        <dsp:cNvSpPr/>
      </dsp:nvSpPr>
      <dsp:spPr>
        <a:xfrm rot="10800000">
          <a:off x="4521640" y="2250835"/>
          <a:ext cx="371329" cy="2297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25239"/>
            <a:satOff val="4007"/>
            <a:lumOff val="119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 rot="10800000">
        <a:off x="4590564" y="2296784"/>
        <a:ext cx="302405" cy="137848"/>
      </dsp:txXfrm>
    </dsp:sp>
    <dsp:sp modelId="{36822EBF-E1BF-43B9-A24B-62D890EC4718}">
      <dsp:nvSpPr>
        <dsp:cNvPr id="0" name=""/>
        <dsp:cNvSpPr/>
      </dsp:nvSpPr>
      <dsp:spPr>
        <a:xfrm>
          <a:off x="2420694" y="1888048"/>
          <a:ext cx="1894978" cy="113698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40896"/>
            <a:satOff val="11187"/>
            <a:lumOff val="1586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Final Submission</a:t>
          </a:r>
          <a:endParaRPr lang="en-US" sz="900" b="1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chemeClr val="tx1"/>
              </a:solidFill>
            </a:rPr>
            <a:t>Provide a fully functional </a:t>
          </a:r>
          <a:r>
            <a:rPr lang="en-US" sz="900" kern="1200" dirty="0" err="1">
              <a:solidFill>
                <a:schemeClr val="tx1"/>
              </a:solidFill>
            </a:rPr>
            <a:t>nutribuddy</a:t>
          </a:r>
          <a:r>
            <a:rPr lang="en-US" sz="900" kern="1200" dirty="0">
              <a:solidFill>
                <a:schemeClr val="tx1"/>
              </a:solidFill>
            </a:rPr>
            <a:t> application</a:t>
          </a:r>
          <a:r>
            <a:rPr lang="en-GB" sz="900" kern="1200" dirty="0">
              <a:solidFill>
                <a:schemeClr val="tx1"/>
              </a:solidFill>
            </a:rPr>
            <a:t>.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2453995" y="1921349"/>
        <a:ext cx="1828376" cy="1070385"/>
      </dsp:txXfrm>
    </dsp:sp>
    <dsp:sp modelId="{AB3BEAB2-603F-40B0-9006-6D656FDFC721}">
      <dsp:nvSpPr>
        <dsp:cNvPr id="0" name=""/>
        <dsp:cNvSpPr/>
      </dsp:nvSpPr>
      <dsp:spPr>
        <a:xfrm rot="5400000">
          <a:off x="5763852" y="1506244"/>
          <a:ext cx="329356" cy="2297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87859"/>
            <a:satOff val="6010"/>
            <a:lumOff val="1789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798314" y="1517731"/>
        <a:ext cx="260432" cy="137848"/>
      </dsp:txXfrm>
    </dsp:sp>
    <dsp:sp modelId="{F5CF43B7-7A1B-432E-B983-6809FF822E96}">
      <dsp:nvSpPr>
        <dsp:cNvPr id="0" name=""/>
        <dsp:cNvSpPr/>
      </dsp:nvSpPr>
      <dsp:spPr>
        <a:xfrm>
          <a:off x="5153595" y="1888048"/>
          <a:ext cx="1894978" cy="113698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87862"/>
            <a:satOff val="14916"/>
            <a:lumOff val="211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Adjustments for Delays:</a:t>
          </a:r>
          <a:endParaRPr lang="en-US" sz="900" b="1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i="1" kern="1200" dirty="0">
              <a:solidFill>
                <a:schemeClr val="tx1"/>
              </a:solidFill>
            </a:rPr>
            <a:t>Data issues? → </a:t>
          </a:r>
          <a:r>
            <a:rPr lang="en-GB" sz="800" kern="1200" dirty="0">
              <a:solidFill>
                <a:schemeClr val="tx1"/>
              </a:solidFill>
            </a:rPr>
            <a:t>Use synthetic data &amp; feature engineering.</a:t>
          </a:r>
          <a:endParaRPr lang="en-US" sz="800" kern="1200" dirty="0">
            <a:solidFill>
              <a:schemeClr val="tx1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i="1" kern="1200" dirty="0">
              <a:solidFill>
                <a:schemeClr val="tx1"/>
              </a:solidFill>
            </a:rPr>
            <a:t>Model performance challenges? →</a:t>
          </a:r>
          <a:r>
            <a:rPr lang="en-GB" sz="800" kern="1200" dirty="0">
              <a:solidFill>
                <a:schemeClr val="tx1"/>
              </a:solidFill>
            </a:rPr>
            <a:t> Optimize hyperparameters &amp; infrastructure.</a:t>
          </a:r>
          <a:endParaRPr lang="en-US" sz="800" kern="1200" dirty="0">
            <a:solidFill>
              <a:schemeClr val="tx1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800" i="1" kern="1200" dirty="0">
              <a:solidFill>
                <a:schemeClr val="tx1"/>
              </a:solidFill>
            </a:rPr>
            <a:t>Unforeseen delays? →</a:t>
          </a:r>
          <a:r>
            <a:rPr lang="en-GB" sz="800" kern="1200" dirty="0">
              <a:solidFill>
                <a:schemeClr val="tx1"/>
              </a:solidFill>
            </a:rPr>
            <a:t> Reallocate tasks &amp; focus on critical components first.</a:t>
          </a:r>
          <a:endParaRPr lang="en-US" sz="800" kern="1200" dirty="0">
            <a:solidFill>
              <a:schemeClr val="tx1"/>
            </a:solidFill>
          </a:endParaRPr>
        </a:p>
      </dsp:txBody>
      <dsp:txXfrm>
        <a:off x="5186896" y="1921349"/>
        <a:ext cx="1828376" cy="1070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42b3372d1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42b3372d1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42b3372d1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42b3372d1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42b3372d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42b3372d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42b3372d1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42b3372d1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42b3372d1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42b3372d1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42b3372d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42b3372d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42b3372d1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42b3372d1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42b3372d1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42b3372d1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42b3372d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42b3372d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42b3372d1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42b3372d1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9454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5986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3979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8202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59061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3501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8542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5443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65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654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306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36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0662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4470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00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7333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520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27864-04B3-4BB4-9766-FB5473460DA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66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189900" y="28410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 err="1">
                <a:solidFill>
                  <a:schemeClr val="dk1"/>
                </a:solidFill>
              </a:rPr>
              <a:t>NutriBuddy</a:t>
            </a:r>
            <a:r>
              <a:rPr lang="en-GB" sz="5000" dirty="0">
                <a:solidFill>
                  <a:schemeClr val="dk1"/>
                </a:solidFill>
              </a:rPr>
              <a:t>: AI-Driven Personalized Recommender System</a:t>
            </a:r>
            <a:endParaRPr sz="5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2100" dirty="0">
                <a:ea typeface="Source Code Pro"/>
                <a:cs typeface="Source Code Pro"/>
                <a:sym typeface="Source Code Pro"/>
              </a:rPr>
            </a:br>
            <a:r>
              <a:rPr lang="en-GB" sz="2100" dirty="0">
                <a:ea typeface="Source Code Pro"/>
                <a:cs typeface="Source Code Pro"/>
                <a:sym typeface="Source Code Pro"/>
              </a:rPr>
              <a:t>DS5500: Capstone</a:t>
            </a:r>
            <a:endParaRPr sz="2100" dirty="0">
              <a:ea typeface="Source Code Pro"/>
              <a:cs typeface="Source Code Pro"/>
              <a:sym typeface="Source Code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dirty="0">
                <a:ea typeface="Source Code Pro"/>
                <a:cs typeface="Source Code Pro"/>
                <a:sym typeface="Source Code Pro"/>
              </a:rPr>
              <a:t>Date: March 17, 2025</a:t>
            </a:r>
            <a:endParaRPr sz="2650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425825" y="39208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3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92" dirty="0">
                <a:latin typeface="+mj-lt"/>
                <a:ea typeface="Amatic SC"/>
                <a:cs typeface="Amatic SC"/>
                <a:sym typeface="Amatic SC"/>
              </a:rPr>
              <a:t>Venkat Srinivasa </a:t>
            </a:r>
            <a:r>
              <a:rPr lang="en-GB" sz="6092" dirty="0" err="1">
                <a:latin typeface="+mj-lt"/>
                <a:ea typeface="Amatic SC"/>
                <a:cs typeface="Amatic SC"/>
                <a:sym typeface="Amatic SC"/>
              </a:rPr>
              <a:t>Raghavan,Deepak</a:t>
            </a:r>
            <a:r>
              <a:rPr lang="en-GB" sz="6092" dirty="0">
                <a:latin typeface="+mj-lt"/>
                <a:ea typeface="Amatic SC"/>
                <a:cs typeface="Amatic SC"/>
                <a:sym typeface="Amatic SC"/>
              </a:rPr>
              <a:t> Udayakumar, Aadarsh Gaikwad</a:t>
            </a:r>
            <a:endParaRPr sz="6092" dirty="0">
              <a:latin typeface="+mj-lt"/>
              <a:ea typeface="Amatic SC"/>
              <a:cs typeface="Amatic SC"/>
              <a:sym typeface="Amatic S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Team members contribution: Deepak </a:t>
            </a:r>
            <a:r>
              <a:rPr lang="en-GB" dirty="0" err="1">
                <a:solidFill>
                  <a:schemeClr val="dk1"/>
                </a:solidFill>
              </a:rPr>
              <a:t>udayakumar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666666"/>
                </a:solidFill>
              </a:rPr>
              <a:t>Role: LLM Integration &amp; NLP Processing</a:t>
            </a:r>
            <a:endParaRPr sz="1400" b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666666"/>
                </a:solidFill>
              </a:rPr>
              <a:t>Key Contributions:</a:t>
            </a:r>
            <a:endParaRPr sz="1200" b="1" dirty="0">
              <a:solidFill>
                <a:srgbClr val="666666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Developed prompt engineering strategies for extracting insights from blood reports &amp; user preferences.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Integrated LLMs into the recommendation system for context-aware meal suggestions.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 err="1">
                <a:solidFill>
                  <a:srgbClr val="000000"/>
                </a:solidFill>
              </a:rPr>
              <a:t>Preprocessed</a:t>
            </a:r>
            <a:r>
              <a:rPr lang="en-GB" sz="1200" dirty="0">
                <a:solidFill>
                  <a:srgbClr val="000000"/>
                </a:solidFill>
              </a:rPr>
              <a:t> textual data using NLP libraries (</a:t>
            </a:r>
            <a:r>
              <a:rPr lang="en-GB" sz="1200" dirty="0" err="1">
                <a:solidFill>
                  <a:srgbClr val="000000"/>
                </a:solidFill>
              </a:rPr>
              <a:t>spaCy</a:t>
            </a:r>
            <a:r>
              <a:rPr lang="en-GB" sz="1200" dirty="0">
                <a:solidFill>
                  <a:srgbClr val="000000"/>
                </a:solidFill>
              </a:rPr>
              <a:t>, NLTK) for better input handling.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Optimized model deployment &amp; API communication for real-time processing.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666666"/>
                </a:solidFill>
              </a:rPr>
              <a:t>Impact on Project:</a:t>
            </a:r>
            <a:endParaRPr sz="1200" b="1" dirty="0">
              <a:solidFill>
                <a:srgbClr val="666666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Enhanced AI-driven personalization through accurate dietary recommendations.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Improved system efficiency &amp; real-time interaction with LLM-powered meal suggestions.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Team </a:t>
            </a:r>
            <a:r>
              <a:rPr lang="en-GB" dirty="0">
                <a:solidFill>
                  <a:schemeClr val="dk1"/>
                </a:solidFill>
              </a:rPr>
              <a:t>members contribution: Aadarsh Gaikwad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666666"/>
                </a:solidFill>
              </a:rPr>
              <a:t>Role: Frontend Development &amp; UI/UX</a:t>
            </a:r>
            <a:endParaRPr sz="1400" b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666666"/>
                </a:solidFill>
              </a:rPr>
              <a:t>Key Contributions:</a:t>
            </a:r>
            <a:endParaRPr sz="1200" b="1" dirty="0">
              <a:solidFill>
                <a:srgbClr val="666666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Developed a dynamic &amp; responsive UI using React for seamless user experience.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Created intuitive visualizations &amp; workflows to display personalized diet &amp; exercise recommendations.</a:t>
            </a:r>
          </a:p>
          <a:p>
            <a:pPr indent="-298450"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Optimized model performance &amp; scalability using Docker.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666666"/>
                </a:solidFill>
              </a:rPr>
              <a:t>Impact on Project:</a:t>
            </a:r>
            <a:endParaRPr sz="1200" b="1" dirty="0">
              <a:solidFill>
                <a:srgbClr val="666666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Ensured smooth user interaction with AI-driven recommendations.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Improved data accessibility &amp; visualization for better decision-making.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61150" y="1782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Objectives</a:t>
            </a: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19850" y="979200"/>
            <a:ext cx="8904300" cy="4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What the Experiment Aims to Achieve: </a:t>
            </a:r>
          </a:p>
          <a:p>
            <a:pPr marL="327025" indent="-1714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Develop and refine </a:t>
            </a:r>
            <a:r>
              <a:rPr lang="en-US" sz="1200" dirty="0" err="1">
                <a:solidFill>
                  <a:srgbClr val="000000"/>
                </a:solidFill>
              </a:rPr>
              <a:t>Nutribuddy’s</a:t>
            </a:r>
            <a:r>
              <a:rPr lang="en-US" sz="1200" dirty="0">
                <a:solidFill>
                  <a:srgbClr val="000000"/>
                </a:solidFill>
              </a:rPr>
              <a:t> hybrid recommendation system for meal and exercise suggestions.</a:t>
            </a:r>
          </a:p>
          <a:p>
            <a:pPr marL="327025" indent="-171450">
              <a:lnSpc>
                <a:spcPct val="115000"/>
              </a:lnSpc>
              <a:buClr>
                <a:srgbClr val="000000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Compare different AI models (Content-Based, Collaborative, Hybrid) to determine the most effective approach.</a:t>
            </a:r>
          </a:p>
          <a:p>
            <a:pPr marL="327025" indent="-171450">
              <a:lnSpc>
                <a:spcPct val="115000"/>
              </a:lnSpc>
              <a:buClr>
                <a:srgbClr val="000000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Improve real-time ranking based on user feedback, medical history, and dietary needs.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666666"/>
                </a:solidFill>
              </a:rPr>
              <a:t>Main Problem the ML Models Address: </a:t>
            </a:r>
          </a:p>
          <a:p>
            <a:pPr marL="327025" lvl="0" indent="-171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000000"/>
                </a:solidFill>
              </a:rPr>
              <a:t>Cold-Start Problem</a:t>
            </a:r>
            <a:r>
              <a:rPr lang="en-US" sz="1200" dirty="0">
                <a:solidFill>
                  <a:srgbClr val="000000"/>
                </a:solidFill>
              </a:rPr>
              <a:t> – How to recommend meals to new users with no prior data.</a:t>
            </a:r>
          </a:p>
          <a:p>
            <a:pPr marL="327025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000000"/>
                </a:solidFill>
              </a:rPr>
              <a:t>Evolving User Preferences</a:t>
            </a:r>
            <a:r>
              <a:rPr lang="en-US" sz="1200" dirty="0">
                <a:solidFill>
                  <a:srgbClr val="000000"/>
                </a:solidFill>
              </a:rPr>
              <a:t> – Ensure adaptive recommendations as user needs change.</a:t>
            </a:r>
          </a:p>
          <a:p>
            <a:pPr marL="327025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000000"/>
                </a:solidFill>
              </a:rPr>
              <a:t>Lack of Diversity</a:t>
            </a:r>
            <a:r>
              <a:rPr lang="en-US" sz="1200" dirty="0">
                <a:solidFill>
                  <a:srgbClr val="000000"/>
                </a:solidFill>
              </a:rPr>
              <a:t> – Prevent repetitive meal suggestions.</a:t>
            </a:r>
          </a:p>
          <a:p>
            <a:pPr marL="327025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000000"/>
                </a:solidFill>
              </a:rPr>
              <a:t>Community Influence</a:t>
            </a:r>
            <a:r>
              <a:rPr lang="en-US" sz="1200" dirty="0">
                <a:solidFill>
                  <a:srgbClr val="000000"/>
                </a:solidFill>
              </a:rPr>
              <a:t> – Use similar user behaviors to enhance meal recommendations.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666666"/>
                </a:solidFill>
              </a:rPr>
              <a:t>Significance of the Study:</a:t>
            </a:r>
          </a:p>
          <a:p>
            <a:pPr marL="327025" lvl="0" indent="-171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000000"/>
                </a:solidFill>
              </a:rPr>
              <a:t>Healthcare Impact</a:t>
            </a:r>
            <a:r>
              <a:rPr lang="en-US" sz="1200" dirty="0">
                <a:solidFill>
                  <a:srgbClr val="000000"/>
                </a:solidFill>
              </a:rPr>
              <a:t> – Personalized meal plans for users with medical conditions.</a:t>
            </a:r>
          </a:p>
          <a:p>
            <a:pPr marL="327025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000000"/>
                </a:solidFill>
              </a:rPr>
              <a:t>AI Advancement</a:t>
            </a:r>
            <a:r>
              <a:rPr lang="en-US" sz="1200" dirty="0">
                <a:solidFill>
                  <a:srgbClr val="000000"/>
                </a:solidFill>
              </a:rPr>
              <a:t> – Improving hybrid recommendation models for personalized nutrition.</a:t>
            </a:r>
          </a:p>
          <a:p>
            <a:pPr marL="327025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000000"/>
                </a:solidFill>
              </a:rPr>
              <a:t>User Experience </a:t>
            </a:r>
            <a:r>
              <a:rPr lang="en-US" sz="1200" dirty="0">
                <a:solidFill>
                  <a:srgbClr val="000000"/>
                </a:solidFill>
              </a:rPr>
              <a:t>– Reducing decision fatigue with smarter meal choices.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666666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100" dirty="0">
              <a:solidFill>
                <a:srgbClr val="000000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59500" y="-357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Hypothesis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0" y="594324"/>
            <a:ext cx="8775300" cy="4549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Key Hypotheses to Be Tested: 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i="1" dirty="0">
                <a:solidFill>
                  <a:srgbClr val="000000"/>
                </a:solidFill>
              </a:rPr>
              <a:t>H1:</a:t>
            </a:r>
            <a:r>
              <a:rPr lang="en-US" sz="1200" dirty="0">
                <a:solidFill>
                  <a:srgbClr val="000000"/>
                </a:solidFill>
              </a:rPr>
              <a:t> Hybrid models (Content-Based + Collaborative) improve personalization &amp; diversity.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i="1" dirty="0">
                <a:solidFill>
                  <a:srgbClr val="000000"/>
                </a:solidFill>
              </a:rPr>
              <a:t>H2:</a:t>
            </a:r>
            <a:r>
              <a:rPr lang="en-US" sz="1200" dirty="0">
                <a:solidFill>
                  <a:srgbClr val="000000"/>
                </a:solidFill>
              </a:rPr>
              <a:t> Dynamic re-ranking boosts user satisfaction &amp; meal adoption.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i="1" dirty="0">
                <a:solidFill>
                  <a:srgbClr val="000000"/>
                </a:solidFill>
              </a:rPr>
              <a:t>H3:</a:t>
            </a:r>
            <a:r>
              <a:rPr lang="en-US" sz="1200" dirty="0">
                <a:solidFill>
                  <a:srgbClr val="000000"/>
                </a:solidFill>
              </a:rPr>
              <a:t> Community-driven recommendations enhance meal relevance &amp; retention.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i="1" dirty="0">
                <a:solidFill>
                  <a:srgbClr val="000000"/>
                </a:solidFill>
              </a:rPr>
              <a:t>H4:</a:t>
            </a:r>
            <a:r>
              <a:rPr lang="en-US" sz="1200" dirty="0">
                <a:solidFill>
                  <a:srgbClr val="000000"/>
                </a:solidFill>
              </a:rPr>
              <a:t> LLM-based medical history processing ensures accurate dietary suggestions.</a:t>
            </a:r>
            <a:endParaRPr lang="en-US" sz="1200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666666"/>
                </a:solidFill>
              </a:rPr>
              <a:t>Expected Outcomes: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i="1" dirty="0">
                <a:solidFill>
                  <a:srgbClr val="000000"/>
                </a:solidFill>
              </a:rPr>
              <a:t>Hybrid models</a:t>
            </a:r>
            <a:r>
              <a:rPr lang="en-US" sz="1200" dirty="0">
                <a:solidFill>
                  <a:srgbClr val="000000"/>
                </a:solidFill>
              </a:rPr>
              <a:t> → Better balance of personalization + diversity in meal suggestions.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i="1" dirty="0">
                <a:solidFill>
                  <a:srgbClr val="000000"/>
                </a:solidFill>
              </a:rPr>
              <a:t>Dynamic re-ranking </a:t>
            </a:r>
            <a:r>
              <a:rPr lang="en-US" sz="1200" dirty="0">
                <a:solidFill>
                  <a:srgbClr val="000000"/>
                </a:solidFill>
              </a:rPr>
              <a:t>→ Increased click-through rates, purchases, and engagement.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i="1" dirty="0">
                <a:solidFill>
                  <a:srgbClr val="000000"/>
                </a:solidFill>
              </a:rPr>
              <a:t>Community-driven insights</a:t>
            </a:r>
            <a:r>
              <a:rPr lang="en-US" sz="1200" dirty="0">
                <a:solidFill>
                  <a:srgbClr val="000000"/>
                </a:solidFill>
              </a:rPr>
              <a:t> → Higher trust and adherence to recommendations.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i="1" dirty="0">
                <a:solidFill>
                  <a:srgbClr val="000000"/>
                </a:solidFill>
              </a:rPr>
              <a:t>Medical history processing </a:t>
            </a:r>
            <a:r>
              <a:rPr lang="en-US" sz="1200" dirty="0">
                <a:solidFill>
                  <a:srgbClr val="000000"/>
                </a:solidFill>
              </a:rPr>
              <a:t>→ More accurate recommendations for users with dietary constraints.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400" b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400" b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666666"/>
                </a:solidFill>
              </a:rPr>
              <a:t>Why These Hypotheses Matter: 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dirty="0" err="1">
                <a:solidFill>
                  <a:srgbClr val="000000"/>
                </a:solidFill>
              </a:rPr>
              <a:t>NutriBuddy</a:t>
            </a:r>
            <a:r>
              <a:rPr lang="en-US" sz="1200" dirty="0">
                <a:solidFill>
                  <a:srgbClr val="000000"/>
                </a:solidFill>
              </a:rPr>
              <a:t> delivers relevant &amp; personalized meal suggestions.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Advances AI-driven nutrition &amp; health recommendations.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Proves hybrid models outperform traditional approaches.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666666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D30C3-770E-5272-AF83-B8A3384C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802" y="3111962"/>
            <a:ext cx="2756749" cy="820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63B12-608F-5EFA-47F4-F5C52996C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549" y="912643"/>
            <a:ext cx="2344520" cy="965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4200" y="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Personal learning objectives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35875" y="762475"/>
            <a:ext cx="8520600" cy="3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What We Aim to Learn: </a:t>
            </a:r>
            <a:endParaRPr sz="1400" b="1" dirty="0"/>
          </a:p>
          <a:p>
            <a:pPr marL="457200" lvl="0" indent="-30162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Apply ML &amp; </a:t>
            </a:r>
            <a:r>
              <a:rPr lang="en-GB" sz="1200" dirty="0" err="1">
                <a:solidFill>
                  <a:srgbClr val="000000"/>
                </a:solidFill>
              </a:rPr>
              <a:t>MLOps</a:t>
            </a:r>
            <a:r>
              <a:rPr lang="en-GB" sz="1200" dirty="0">
                <a:solidFill>
                  <a:srgbClr val="000000"/>
                </a:solidFill>
              </a:rPr>
              <a:t> for a scalable AI recommendation system.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Gain experience in LLM integration, data processing, and real-time optimization.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Improve frontend-backend API communication for real-world applications.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666666"/>
                </a:solidFill>
              </a:rPr>
              <a:t>Key Technical &amp; Conceptual Skills: </a:t>
            </a:r>
            <a:endParaRPr sz="1400" b="1" dirty="0">
              <a:solidFill>
                <a:srgbClr val="666666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i="1" dirty="0" err="1">
                <a:solidFill>
                  <a:srgbClr val="000000"/>
                </a:solidFill>
              </a:rPr>
              <a:t>MLOps</a:t>
            </a:r>
            <a:r>
              <a:rPr lang="en-GB" sz="1200" i="1" dirty="0">
                <a:solidFill>
                  <a:srgbClr val="000000"/>
                </a:solidFill>
              </a:rPr>
              <a:t> &amp; Deployment </a:t>
            </a:r>
            <a:r>
              <a:rPr lang="en-GB" sz="1200" dirty="0">
                <a:solidFill>
                  <a:srgbClr val="000000"/>
                </a:solidFill>
              </a:rPr>
              <a:t>– Automating ML pipelines, ensuring scalability.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i="1" dirty="0">
                <a:solidFill>
                  <a:srgbClr val="000000"/>
                </a:solidFill>
              </a:rPr>
              <a:t>Hybrid Recommender Systems</a:t>
            </a:r>
            <a:r>
              <a:rPr lang="en-GB" sz="1200" dirty="0">
                <a:solidFill>
                  <a:srgbClr val="000000"/>
                </a:solidFill>
              </a:rPr>
              <a:t> – Content-Based + Collaborative Filtering.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i="1" dirty="0">
                <a:solidFill>
                  <a:srgbClr val="000000"/>
                </a:solidFill>
              </a:rPr>
              <a:t>NLP &amp; LLM Integration</a:t>
            </a:r>
            <a:r>
              <a:rPr lang="en-GB" sz="1200" dirty="0">
                <a:solidFill>
                  <a:srgbClr val="000000"/>
                </a:solidFill>
              </a:rPr>
              <a:t> – Extracting structured insights from user inputs.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666666"/>
                </a:solidFill>
              </a:rPr>
              <a:t>Career Impact: </a:t>
            </a:r>
            <a:endParaRPr sz="1400" b="1" dirty="0">
              <a:solidFill>
                <a:srgbClr val="666666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Strengthen expertise in </a:t>
            </a:r>
            <a:r>
              <a:rPr lang="en-GB" sz="1200" dirty="0" err="1">
                <a:solidFill>
                  <a:srgbClr val="000000"/>
                </a:solidFill>
              </a:rPr>
              <a:t>MLOps</a:t>
            </a:r>
            <a:r>
              <a:rPr lang="en-GB" sz="1200" dirty="0">
                <a:solidFill>
                  <a:srgbClr val="000000"/>
                </a:solidFill>
              </a:rPr>
              <a:t> &amp; cloud-based AI deployment.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Gain real-world experience in personalized recommendation systems.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Build end-to-end ML expertise from data engineering to production.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3291F-A3C6-52A3-A78A-F10B55826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31" y="2098103"/>
            <a:ext cx="2746198" cy="1439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6C391E-BFB2-6E01-46F1-8B1AA217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963" y="176721"/>
            <a:ext cx="2591162" cy="176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8E378E-78A8-0E12-E2F4-669C5F6DF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231" y="3821869"/>
            <a:ext cx="2746198" cy="11862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197075" y="788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Team learning Objectives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197075" y="9016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400" b="1" dirty="0"/>
              <a:t>Collective Goals: </a:t>
            </a:r>
            <a:endParaRPr sz="1400" b="1" dirty="0"/>
          </a:p>
          <a:p>
            <a:pPr marL="457200" lvl="0" indent="-2984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Develop a scalable, AI-powered meal recommendation system.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Improve collaborative problem-solving &amp; decision-making in ML &amp; AI.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Strengthen team coordination across ML, NLP, frontend, and deployment.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400" b="1" dirty="0"/>
              <a:t>Collaboration &amp; Problem-Solving:</a:t>
            </a:r>
            <a:endParaRPr sz="1400" b="1" dirty="0"/>
          </a:p>
          <a:p>
            <a:pPr marL="457200" lvl="0" indent="-2984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Work across interdisciplinary roles (ML, DevOps, NLP, UI/UX) to build a unified system.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Enhance peer learning &amp; knowledge sharing to solve complex technical challenges.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Develop agile workflow &amp; task delegation for efficiency.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400" b="1" dirty="0">
                <a:solidFill>
                  <a:srgbClr val="666666"/>
                </a:solidFill>
              </a:rPr>
              <a:t>Expected Takeaways:</a:t>
            </a:r>
            <a:endParaRPr sz="1400" b="1" dirty="0">
              <a:solidFill>
                <a:srgbClr val="666666"/>
              </a:solidFill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Experience in building &amp; deploying AI-driven applications as a team.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Improved technical &amp; communication skills for future projects.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Stronger problem-solving &amp; adaptability in real-world ML/AI systems.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7397D-9A33-C878-C7B4-FEFFB073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160" y="2527716"/>
            <a:ext cx="2000406" cy="1554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23FE5-63C4-8C29-6026-5F5B681A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136" y="479375"/>
            <a:ext cx="1762789" cy="18099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235275" y="406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Challenges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779550"/>
            <a:ext cx="8520600" cy="37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Anticipated Difficulties:</a:t>
            </a:r>
            <a:r>
              <a:rPr lang="en-GB" b="1" dirty="0"/>
              <a:t> </a:t>
            </a:r>
            <a:endParaRPr b="1"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i="1" dirty="0">
                <a:solidFill>
                  <a:srgbClr val="000000"/>
                </a:solidFill>
              </a:rPr>
              <a:t>Data Issues:</a:t>
            </a:r>
            <a:r>
              <a:rPr lang="en-GB" sz="1200" dirty="0">
                <a:solidFill>
                  <a:srgbClr val="000000"/>
                </a:solidFill>
              </a:rPr>
              <a:t> Incomplete or inconsistent meal &amp; user interaction data.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i="1" dirty="0">
                <a:solidFill>
                  <a:srgbClr val="000000"/>
                </a:solidFill>
              </a:rPr>
              <a:t>Preprocessing Complexity:</a:t>
            </a:r>
            <a:r>
              <a:rPr lang="en-GB" sz="1200" dirty="0">
                <a:solidFill>
                  <a:srgbClr val="000000"/>
                </a:solidFill>
              </a:rPr>
              <a:t> Handling unstructured dietary inputs &amp; medical history.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i="1" dirty="0">
                <a:solidFill>
                  <a:srgbClr val="000000"/>
                </a:solidFill>
              </a:rPr>
              <a:t>Model Performance:</a:t>
            </a:r>
            <a:r>
              <a:rPr lang="en-GB" sz="1200" dirty="0">
                <a:solidFill>
                  <a:srgbClr val="000000"/>
                </a:solidFill>
              </a:rPr>
              <a:t> Balancing personalization, diversity, &amp; real-time adaptation.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dirty="0"/>
              <a:t>Computational &amp; Resource Constraints: </a:t>
            </a:r>
            <a:endParaRPr sz="1400" b="1"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i="1" dirty="0">
                <a:solidFill>
                  <a:srgbClr val="000000"/>
                </a:solidFill>
              </a:rPr>
              <a:t>Scalability:</a:t>
            </a:r>
            <a:r>
              <a:rPr lang="en-GB" sz="1200" dirty="0">
                <a:solidFill>
                  <a:srgbClr val="000000"/>
                </a:solidFill>
              </a:rPr>
              <a:t> High computational cost for dynamic re-ranking &amp; hybrid models.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i="1" dirty="0">
                <a:solidFill>
                  <a:srgbClr val="000000"/>
                </a:solidFill>
              </a:rPr>
              <a:t>LLM Integration:</a:t>
            </a:r>
            <a:r>
              <a:rPr lang="en-GB" sz="1200" dirty="0">
                <a:solidFill>
                  <a:srgbClr val="000000"/>
                </a:solidFill>
              </a:rPr>
              <a:t> Processing large-scale text data efficiently.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i="1" dirty="0">
                <a:solidFill>
                  <a:srgbClr val="000000"/>
                </a:solidFill>
              </a:rPr>
              <a:t>Real-Time Processing:</a:t>
            </a:r>
            <a:r>
              <a:rPr lang="en-GB" sz="1200" dirty="0">
                <a:solidFill>
                  <a:srgbClr val="000000"/>
                </a:solidFill>
              </a:rPr>
              <a:t> Ensuring low latency in meal recommendations.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666666"/>
                </a:solidFill>
              </a:rPr>
              <a:t>Strategies to Overcome:</a:t>
            </a:r>
            <a:r>
              <a:rPr lang="en-GB" sz="1100" b="1" dirty="0">
                <a:solidFill>
                  <a:srgbClr val="666666"/>
                </a:solidFill>
              </a:rPr>
              <a:t> </a:t>
            </a:r>
            <a:endParaRPr sz="1100" b="1" dirty="0">
              <a:solidFill>
                <a:srgbClr val="666666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i="1" dirty="0">
                <a:solidFill>
                  <a:srgbClr val="000000"/>
                </a:solidFill>
              </a:rPr>
              <a:t>Data Enrichment:</a:t>
            </a:r>
            <a:r>
              <a:rPr lang="en-GB" sz="1200" dirty="0">
                <a:solidFill>
                  <a:srgbClr val="000000"/>
                </a:solidFill>
              </a:rPr>
              <a:t> Use synthetic data generation &amp; feature engineering.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i="1" dirty="0">
                <a:solidFill>
                  <a:srgbClr val="000000"/>
                </a:solidFill>
              </a:rPr>
              <a:t>Efficient Processing: </a:t>
            </a:r>
            <a:r>
              <a:rPr lang="en-GB" sz="1200" dirty="0">
                <a:solidFill>
                  <a:srgbClr val="000000"/>
                </a:solidFill>
              </a:rPr>
              <a:t>Optimize preprocessing pipelines &amp; model inference speeds.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i="1" dirty="0">
                <a:solidFill>
                  <a:srgbClr val="000000"/>
                </a:solidFill>
              </a:rPr>
              <a:t>Cloud &amp; Parallelization:</a:t>
            </a:r>
            <a:r>
              <a:rPr lang="en-GB" sz="1200" dirty="0">
                <a:solidFill>
                  <a:srgbClr val="000000"/>
                </a:solidFill>
              </a:rPr>
              <a:t> Leverage cloud-based solutions &amp; distributed computing.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78795-943A-58F3-6597-53E606E6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599" y="2115309"/>
            <a:ext cx="506276" cy="506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C8ED7-24B1-825A-6A2E-24811E9DD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014" y="2093761"/>
            <a:ext cx="1190791" cy="704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9050A-9C7F-E705-0702-8778057FE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410" y="3388968"/>
            <a:ext cx="1222549" cy="14435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947CDE17-06F4-4FCE-8BFE-AD89EACB7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A64534B-C7D9-476B-876D-0A9259D50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527E124-CDC8-4D04-848D-E43E18F42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A768FF94-39B1-44FB-9670-D6F5007FB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ectangle 25">
              <a:extLst>
                <a:ext uri="{FF2B5EF4-FFF2-40B4-BE49-F238E27FC236}">
                  <a16:creationId xmlns:a16="http://schemas.microsoft.com/office/drawing/2014/main" id="{FCE6337A-0F72-4D0B-81DA-748DC80AB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2972CF86-A510-4E29-8CED-C0612D080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27">
              <a:extLst>
                <a:ext uri="{FF2B5EF4-FFF2-40B4-BE49-F238E27FC236}">
                  <a16:creationId xmlns:a16="http://schemas.microsoft.com/office/drawing/2014/main" id="{51B0A8D9-B28B-4CE3-8AB6-6633ADD9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525DA9CC-B1B1-4F33-9ED2-89012EA5B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angle 29">
              <a:extLst>
                <a:ext uri="{FF2B5EF4-FFF2-40B4-BE49-F238E27FC236}">
                  <a16:creationId xmlns:a16="http://schemas.microsoft.com/office/drawing/2014/main" id="{6AE546F2-92C0-4C9C-BF28-052A7D0A3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1111385C-91E7-44E8-AAE5-019E48D76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54455A30-C651-4002-BE70-2A0F05BA3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highlight>
                  <a:srgbClr val="FFFFFF"/>
                </a:highlight>
              </a:rPr>
              <a:t>Timeline &amp; Key Milestones</a:t>
            </a: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3600" dirty="0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5" name="Google Shape;93;p19">
            <a:extLst>
              <a:ext uri="{FF2B5EF4-FFF2-40B4-BE49-F238E27FC236}">
                <a16:creationId xmlns:a16="http://schemas.microsoft.com/office/drawing/2014/main" id="{A432716B-CABB-3788-5700-43736DBEC0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631643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10847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FUTURE DIRECTION</a:t>
            </a:r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909475"/>
            <a:ext cx="8520600" cy="3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666666"/>
                </a:solidFill>
              </a:rPr>
              <a:t>Expansion &amp; Improvements:</a:t>
            </a:r>
          </a:p>
          <a:p>
            <a:pPr marL="457200" lvl="0" indent="-30162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Enhancing personalization by incorporating more user behavioral data.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Integrating real-time feedback loops for adaptive meal recommendations.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Scaling exercise recommendations with personalized fitness plans.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666666"/>
                </a:solidFill>
              </a:rPr>
              <a:t>Potential Applications:</a:t>
            </a:r>
          </a:p>
          <a:p>
            <a:pPr marL="457200" lvl="0" indent="-30162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Healthcare &amp; Nutrition – Tailored meal plans for dietary and medical needs.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E-commerce &amp; Meal Delivery – AI-driven personalized meal suggestions.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Wearable &amp; Health Apps – Integration with fitness trackers for dynamic diet plans.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666666"/>
                </a:solidFill>
              </a:rPr>
              <a:t>Further Research Opportunities:</a:t>
            </a:r>
          </a:p>
          <a:p>
            <a:pPr marL="457200" lvl="0" indent="-30162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Reinforcement Learning to continuously improve recommendations.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Multi-modal AI (combining text, images, and user interactions).</a:t>
            </a: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Cross-domain recommendations (meal + exercise + lifestyle).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87CB6-21DD-3D20-0712-7D7978F09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04" y="3540901"/>
            <a:ext cx="1441513" cy="1386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10A2F-19DD-9D18-7C51-942EC8FA3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630" y="1437487"/>
            <a:ext cx="2541440" cy="17966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Team members contribution: Venkat Srinivasa Raghavan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57550" y="1366250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dirty="0">
                <a:solidFill>
                  <a:srgbClr val="666666"/>
                </a:solidFill>
              </a:rPr>
              <a:t>Role: Machine Learning &amp; Data Processing</a:t>
            </a:r>
            <a:endParaRPr sz="1400" b="1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666666"/>
                </a:solidFill>
              </a:rPr>
              <a:t>Key Contributions:</a:t>
            </a:r>
            <a:endParaRPr sz="1200" b="1" dirty="0">
              <a:solidFill>
                <a:srgbClr val="666666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 err="1">
                <a:solidFill>
                  <a:srgbClr val="000000"/>
                </a:solidFill>
              </a:rPr>
              <a:t>Preprocessed</a:t>
            </a:r>
            <a:r>
              <a:rPr lang="en-GB" sz="1200" dirty="0">
                <a:solidFill>
                  <a:srgbClr val="000000"/>
                </a:solidFill>
              </a:rPr>
              <a:t> &amp; cleaned large datasets using Pandas &amp; NumPy.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Developed &amp; fine-tuned ML models (Collaborative &amp; Content-Based Filtering).</a:t>
            </a:r>
          </a:p>
          <a:p>
            <a:pPr indent="-298450"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Designed &amp; implemented efficient API communication for real-time data retrieval.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Integrated NLP outputs from LLM for personalized recommendations.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666666"/>
                </a:solidFill>
              </a:rPr>
              <a:t>Impact on Project:</a:t>
            </a:r>
            <a:endParaRPr sz="1200" b="1" dirty="0">
              <a:solidFill>
                <a:srgbClr val="666666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Ensured high-quality data for accurate meal recommendations.</a:t>
            </a:r>
            <a:endParaRPr sz="1200" dirty="0">
              <a:solidFill>
                <a:srgbClr val="000000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200" dirty="0">
                <a:solidFill>
                  <a:srgbClr val="000000"/>
                </a:solidFill>
              </a:rPr>
              <a:t>Improved system efficiency &amp; scalability for real-time performance.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1123</Words>
  <Application>Microsoft Office PowerPoint</Application>
  <PresentationFormat>On-screen Show (16:9)</PresentationFormat>
  <Paragraphs>145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Source Code Pro</vt:lpstr>
      <vt:lpstr>Trebuchet MS</vt:lpstr>
      <vt:lpstr>Wingdings 3</vt:lpstr>
      <vt:lpstr>Source Code Pro SemiBold</vt:lpstr>
      <vt:lpstr>Source Code Pro Medium</vt:lpstr>
      <vt:lpstr>Arial</vt:lpstr>
      <vt:lpstr>Facet</vt:lpstr>
      <vt:lpstr>NutriBuddy: AI-Driven Personalized Recommender System  DS5500: Capstone Date: March 17, 2025</vt:lpstr>
      <vt:lpstr>Objectives</vt:lpstr>
      <vt:lpstr>Hypothesis</vt:lpstr>
      <vt:lpstr>Personal learning objectives</vt:lpstr>
      <vt:lpstr>Team learning Objectives</vt:lpstr>
      <vt:lpstr>Challenges</vt:lpstr>
      <vt:lpstr>Timeline &amp; Key Milestones </vt:lpstr>
      <vt:lpstr>FUTURE DIRECTION</vt:lpstr>
      <vt:lpstr>Team members contribution: Venkat Srinivasa Raghavan</vt:lpstr>
      <vt:lpstr>Team members contribution: Deepak udayakumar </vt:lpstr>
      <vt:lpstr>Team members contribution: Aadarsh Gaikwad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Venkat Srinivasa Raghavan</dc:creator>
  <cp:lastModifiedBy>Venkat Srinivasa Raghavan</cp:lastModifiedBy>
  <cp:revision>3</cp:revision>
  <dcterms:modified xsi:type="dcterms:W3CDTF">2025-03-17T22:31:08Z</dcterms:modified>
</cp:coreProperties>
</file>