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8BB136-2646-4C25-919D-58DBD86F5442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F46B4D9-FF5F-4A57-AD98-329605C1CCC4}">
      <dgm:prSet/>
      <dgm:spPr/>
      <dgm:t>
        <a:bodyPr/>
        <a:lstStyle/>
        <a:p>
          <a:r>
            <a:rPr lang="en-US" dirty="0"/>
            <a:t>Use of technology for learning in a variety of fields, including banking, sales, and advertising.</a:t>
          </a:r>
        </a:p>
      </dgm:t>
    </dgm:pt>
    <dgm:pt modelId="{00837C45-9035-407D-AE58-ABED25232177}" type="parTrans" cxnId="{FA87769F-D2FC-4C86-B482-41DEABC678C7}">
      <dgm:prSet/>
      <dgm:spPr/>
      <dgm:t>
        <a:bodyPr/>
        <a:lstStyle/>
        <a:p>
          <a:endParaRPr lang="en-US"/>
        </a:p>
      </dgm:t>
    </dgm:pt>
    <dgm:pt modelId="{178BD8E8-D15C-400C-ADC4-097813D866CF}" type="sibTrans" cxnId="{FA87769F-D2FC-4C86-B482-41DEABC678C7}">
      <dgm:prSet/>
      <dgm:spPr/>
      <dgm:t>
        <a:bodyPr/>
        <a:lstStyle/>
        <a:p>
          <a:endParaRPr lang="en-US"/>
        </a:p>
      </dgm:t>
    </dgm:pt>
    <dgm:pt modelId="{60F2069A-442F-416C-9D32-9A0B446C1A18}">
      <dgm:prSet/>
      <dgm:spPr/>
      <dgm:t>
        <a:bodyPr/>
        <a:lstStyle/>
        <a:p>
          <a:r>
            <a:rPr lang="en-US" dirty="0"/>
            <a:t>Be able to predict how changes will impact a company's evolution. </a:t>
          </a:r>
        </a:p>
      </dgm:t>
    </dgm:pt>
    <dgm:pt modelId="{F35CFA93-FDA1-4213-B762-2B7016A00DC9}" type="parTrans" cxnId="{63FAC51A-FB18-4F2F-A9F8-B3B9B5E22B5C}">
      <dgm:prSet/>
      <dgm:spPr/>
      <dgm:t>
        <a:bodyPr/>
        <a:lstStyle/>
        <a:p>
          <a:endParaRPr lang="en-US"/>
        </a:p>
      </dgm:t>
    </dgm:pt>
    <dgm:pt modelId="{6F922003-40BF-4BDC-8478-26CEA73F44A6}" type="sibTrans" cxnId="{63FAC51A-FB18-4F2F-A9F8-B3B9B5E22B5C}">
      <dgm:prSet/>
      <dgm:spPr/>
      <dgm:t>
        <a:bodyPr/>
        <a:lstStyle/>
        <a:p>
          <a:endParaRPr lang="en-US"/>
        </a:p>
      </dgm:t>
    </dgm:pt>
    <dgm:pt modelId="{D17FE5B6-BB70-4F38-B3F4-97A54987B1B1}">
      <dgm:prSet/>
      <dgm:spPr/>
      <dgm:t>
        <a:bodyPr/>
        <a:lstStyle/>
        <a:p>
          <a:r>
            <a:rPr lang="en-US" dirty="0"/>
            <a:t>Recognizing the purchasing habits of the consumers' retail establishments offering improved service quality.</a:t>
          </a:r>
        </a:p>
      </dgm:t>
    </dgm:pt>
    <dgm:pt modelId="{FD4EDA43-A525-49B4-BA1F-92C13812CF08}" type="parTrans" cxnId="{F5FC68A6-8148-483F-B1F5-F3669A2C34D3}">
      <dgm:prSet/>
      <dgm:spPr/>
      <dgm:t>
        <a:bodyPr/>
        <a:lstStyle/>
        <a:p>
          <a:endParaRPr lang="en-US"/>
        </a:p>
      </dgm:t>
    </dgm:pt>
    <dgm:pt modelId="{D1745B95-004E-4EB8-A0F3-42250485493A}" type="sibTrans" cxnId="{F5FC68A6-8148-483F-B1F5-F3669A2C34D3}">
      <dgm:prSet/>
      <dgm:spPr/>
      <dgm:t>
        <a:bodyPr/>
        <a:lstStyle/>
        <a:p>
          <a:endParaRPr lang="en-US"/>
        </a:p>
      </dgm:t>
    </dgm:pt>
    <dgm:pt modelId="{9BAF3037-23C6-4B9B-B061-1FE9B0A42B5A}">
      <dgm:prSet/>
      <dgm:spPr/>
      <dgm:t>
        <a:bodyPr/>
        <a:lstStyle/>
        <a:p>
          <a:r>
            <a:rPr lang="en-US" dirty="0"/>
            <a:t>Growing the sales. </a:t>
          </a:r>
        </a:p>
      </dgm:t>
    </dgm:pt>
    <dgm:pt modelId="{81DDA909-BF4A-4EFF-906B-9BDCBDEB5D0A}" type="parTrans" cxnId="{CBC70551-7E86-483E-87C7-2AA1BE0FFEF0}">
      <dgm:prSet/>
      <dgm:spPr/>
      <dgm:t>
        <a:bodyPr/>
        <a:lstStyle/>
        <a:p>
          <a:endParaRPr lang="en-US"/>
        </a:p>
      </dgm:t>
    </dgm:pt>
    <dgm:pt modelId="{5DEF0F9F-EA0E-457C-BEF7-4B8544179118}" type="sibTrans" cxnId="{CBC70551-7E86-483E-87C7-2AA1BE0FFEF0}">
      <dgm:prSet/>
      <dgm:spPr/>
      <dgm:t>
        <a:bodyPr/>
        <a:lstStyle/>
        <a:p>
          <a:endParaRPr lang="en-US"/>
        </a:p>
      </dgm:t>
    </dgm:pt>
    <dgm:pt modelId="{0271A0E5-2B2D-4CBB-BA36-D2E1982BE9F2}" type="pres">
      <dgm:prSet presAssocID="{E08BB136-2646-4C25-919D-58DBD86F5442}" presName="linear" presStyleCnt="0">
        <dgm:presLayoutVars>
          <dgm:animLvl val="lvl"/>
          <dgm:resizeHandles val="exact"/>
        </dgm:presLayoutVars>
      </dgm:prSet>
      <dgm:spPr/>
    </dgm:pt>
    <dgm:pt modelId="{A4144350-290C-4583-A820-41CAEE5A444F}" type="pres">
      <dgm:prSet presAssocID="{5F46B4D9-FF5F-4A57-AD98-329605C1CCC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6C70A4D-AD1C-44C2-872C-228F7C500BC9}" type="pres">
      <dgm:prSet presAssocID="{178BD8E8-D15C-400C-ADC4-097813D866CF}" presName="spacer" presStyleCnt="0"/>
      <dgm:spPr/>
    </dgm:pt>
    <dgm:pt modelId="{5BE5251D-6BE3-42F0-876E-77E636FCA3BF}" type="pres">
      <dgm:prSet presAssocID="{60F2069A-442F-416C-9D32-9A0B446C1A1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7B6CC8-1A5B-473B-B1C7-76774EB7CAEA}" type="pres">
      <dgm:prSet presAssocID="{6F922003-40BF-4BDC-8478-26CEA73F44A6}" presName="spacer" presStyleCnt="0"/>
      <dgm:spPr/>
    </dgm:pt>
    <dgm:pt modelId="{73F61D22-827C-41C9-AD26-66B367633BD0}" type="pres">
      <dgm:prSet presAssocID="{D17FE5B6-BB70-4F38-B3F4-97A54987B1B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C1BEBA1-D738-47D6-BCD4-1A46FE0E5124}" type="pres">
      <dgm:prSet presAssocID="{D1745B95-004E-4EB8-A0F3-42250485493A}" presName="spacer" presStyleCnt="0"/>
      <dgm:spPr/>
    </dgm:pt>
    <dgm:pt modelId="{7F034ED0-6F12-4990-89D4-E054E1C10A06}" type="pres">
      <dgm:prSet presAssocID="{9BAF3037-23C6-4B9B-B061-1FE9B0A42B5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A1B4B02-AE9A-4466-B7C2-41ED47EDAB27}" type="presOf" srcId="{9BAF3037-23C6-4B9B-B061-1FE9B0A42B5A}" destId="{7F034ED0-6F12-4990-89D4-E054E1C10A06}" srcOrd="0" destOrd="0" presId="urn:microsoft.com/office/officeart/2005/8/layout/vList2"/>
    <dgm:cxn modelId="{38062716-ACCE-4EDF-B199-CE9A61C6EC06}" type="presOf" srcId="{60F2069A-442F-416C-9D32-9A0B446C1A18}" destId="{5BE5251D-6BE3-42F0-876E-77E636FCA3BF}" srcOrd="0" destOrd="0" presId="urn:microsoft.com/office/officeart/2005/8/layout/vList2"/>
    <dgm:cxn modelId="{63FAC51A-FB18-4F2F-A9F8-B3B9B5E22B5C}" srcId="{E08BB136-2646-4C25-919D-58DBD86F5442}" destId="{60F2069A-442F-416C-9D32-9A0B446C1A18}" srcOrd="1" destOrd="0" parTransId="{F35CFA93-FDA1-4213-B762-2B7016A00DC9}" sibTransId="{6F922003-40BF-4BDC-8478-26CEA73F44A6}"/>
    <dgm:cxn modelId="{3EC7094F-3275-47C0-9898-8DCE33D82E8F}" type="presOf" srcId="{E08BB136-2646-4C25-919D-58DBD86F5442}" destId="{0271A0E5-2B2D-4CBB-BA36-D2E1982BE9F2}" srcOrd="0" destOrd="0" presId="urn:microsoft.com/office/officeart/2005/8/layout/vList2"/>
    <dgm:cxn modelId="{CBC70551-7E86-483E-87C7-2AA1BE0FFEF0}" srcId="{E08BB136-2646-4C25-919D-58DBD86F5442}" destId="{9BAF3037-23C6-4B9B-B061-1FE9B0A42B5A}" srcOrd="3" destOrd="0" parTransId="{81DDA909-BF4A-4EFF-906B-9BDCBDEB5D0A}" sibTransId="{5DEF0F9F-EA0E-457C-BEF7-4B8544179118}"/>
    <dgm:cxn modelId="{69117695-84B4-498E-A526-940FBA5B0601}" type="presOf" srcId="{D17FE5B6-BB70-4F38-B3F4-97A54987B1B1}" destId="{73F61D22-827C-41C9-AD26-66B367633BD0}" srcOrd="0" destOrd="0" presId="urn:microsoft.com/office/officeart/2005/8/layout/vList2"/>
    <dgm:cxn modelId="{FA87769F-D2FC-4C86-B482-41DEABC678C7}" srcId="{E08BB136-2646-4C25-919D-58DBD86F5442}" destId="{5F46B4D9-FF5F-4A57-AD98-329605C1CCC4}" srcOrd="0" destOrd="0" parTransId="{00837C45-9035-407D-AE58-ABED25232177}" sibTransId="{178BD8E8-D15C-400C-ADC4-097813D866CF}"/>
    <dgm:cxn modelId="{F5FC68A6-8148-483F-B1F5-F3669A2C34D3}" srcId="{E08BB136-2646-4C25-919D-58DBD86F5442}" destId="{D17FE5B6-BB70-4F38-B3F4-97A54987B1B1}" srcOrd="2" destOrd="0" parTransId="{FD4EDA43-A525-49B4-BA1F-92C13812CF08}" sibTransId="{D1745B95-004E-4EB8-A0F3-42250485493A}"/>
    <dgm:cxn modelId="{FEFE5EEF-24DA-466E-B449-48DA09755761}" type="presOf" srcId="{5F46B4D9-FF5F-4A57-AD98-329605C1CCC4}" destId="{A4144350-290C-4583-A820-41CAEE5A444F}" srcOrd="0" destOrd="0" presId="urn:microsoft.com/office/officeart/2005/8/layout/vList2"/>
    <dgm:cxn modelId="{F8C50800-6540-4A2B-81B2-2800E8EFCA66}" type="presParOf" srcId="{0271A0E5-2B2D-4CBB-BA36-D2E1982BE9F2}" destId="{A4144350-290C-4583-A820-41CAEE5A444F}" srcOrd="0" destOrd="0" presId="urn:microsoft.com/office/officeart/2005/8/layout/vList2"/>
    <dgm:cxn modelId="{08EE1904-CC89-497E-AB06-89EE56740143}" type="presParOf" srcId="{0271A0E5-2B2D-4CBB-BA36-D2E1982BE9F2}" destId="{76C70A4D-AD1C-44C2-872C-228F7C500BC9}" srcOrd="1" destOrd="0" presId="urn:microsoft.com/office/officeart/2005/8/layout/vList2"/>
    <dgm:cxn modelId="{B339EF1F-CEFB-48E5-A8D1-C1CA13DF8D05}" type="presParOf" srcId="{0271A0E5-2B2D-4CBB-BA36-D2E1982BE9F2}" destId="{5BE5251D-6BE3-42F0-876E-77E636FCA3BF}" srcOrd="2" destOrd="0" presId="urn:microsoft.com/office/officeart/2005/8/layout/vList2"/>
    <dgm:cxn modelId="{ECC3BF01-988F-403B-9EA5-07FB31ED6C6B}" type="presParOf" srcId="{0271A0E5-2B2D-4CBB-BA36-D2E1982BE9F2}" destId="{AA7B6CC8-1A5B-473B-B1C7-76774EB7CAEA}" srcOrd="3" destOrd="0" presId="urn:microsoft.com/office/officeart/2005/8/layout/vList2"/>
    <dgm:cxn modelId="{E47138BC-89A2-4F50-BA9C-E0A9DAFED9E9}" type="presParOf" srcId="{0271A0E5-2B2D-4CBB-BA36-D2E1982BE9F2}" destId="{73F61D22-827C-41C9-AD26-66B367633BD0}" srcOrd="4" destOrd="0" presId="urn:microsoft.com/office/officeart/2005/8/layout/vList2"/>
    <dgm:cxn modelId="{A2F98238-A28A-48B5-80E9-A1AF6E2FE064}" type="presParOf" srcId="{0271A0E5-2B2D-4CBB-BA36-D2E1982BE9F2}" destId="{0C1BEBA1-D738-47D6-BCD4-1A46FE0E5124}" srcOrd="5" destOrd="0" presId="urn:microsoft.com/office/officeart/2005/8/layout/vList2"/>
    <dgm:cxn modelId="{DECF2DEF-EF16-4010-9BB3-4FA9B0637084}" type="presParOf" srcId="{0271A0E5-2B2D-4CBB-BA36-D2E1982BE9F2}" destId="{7F034ED0-6F12-4990-89D4-E054E1C10A0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44350-290C-4583-A820-41CAEE5A444F}">
      <dsp:nvSpPr>
        <dsp:cNvPr id="0" name=""/>
        <dsp:cNvSpPr/>
      </dsp:nvSpPr>
      <dsp:spPr>
        <a:xfrm>
          <a:off x="0" y="5214"/>
          <a:ext cx="7559504" cy="151039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Use of technology for learning in a variety of fields, including banking, sales, and advertising.</a:t>
          </a:r>
        </a:p>
      </dsp:txBody>
      <dsp:txXfrm>
        <a:off x="73731" y="78945"/>
        <a:ext cx="7412042" cy="1362934"/>
      </dsp:txXfrm>
    </dsp:sp>
    <dsp:sp modelId="{5BE5251D-6BE3-42F0-876E-77E636FCA3BF}">
      <dsp:nvSpPr>
        <dsp:cNvPr id="0" name=""/>
        <dsp:cNvSpPr/>
      </dsp:nvSpPr>
      <dsp:spPr>
        <a:xfrm>
          <a:off x="0" y="1593371"/>
          <a:ext cx="7559504" cy="151039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Be able to predict how changes will impact a company's evolution. </a:t>
          </a:r>
        </a:p>
      </dsp:txBody>
      <dsp:txXfrm>
        <a:off x="73731" y="1667102"/>
        <a:ext cx="7412042" cy="1362934"/>
      </dsp:txXfrm>
    </dsp:sp>
    <dsp:sp modelId="{73F61D22-827C-41C9-AD26-66B367633BD0}">
      <dsp:nvSpPr>
        <dsp:cNvPr id="0" name=""/>
        <dsp:cNvSpPr/>
      </dsp:nvSpPr>
      <dsp:spPr>
        <a:xfrm>
          <a:off x="0" y="3181528"/>
          <a:ext cx="7559504" cy="151039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Recognizing the purchasing habits of the consumers' retail establishments offering improved service quality.</a:t>
          </a:r>
        </a:p>
      </dsp:txBody>
      <dsp:txXfrm>
        <a:off x="73731" y="3255259"/>
        <a:ext cx="7412042" cy="1362934"/>
      </dsp:txXfrm>
    </dsp:sp>
    <dsp:sp modelId="{7F034ED0-6F12-4990-89D4-E054E1C10A06}">
      <dsp:nvSpPr>
        <dsp:cNvPr id="0" name=""/>
        <dsp:cNvSpPr/>
      </dsp:nvSpPr>
      <dsp:spPr>
        <a:xfrm>
          <a:off x="0" y="4769685"/>
          <a:ext cx="7559504" cy="151039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Growing the sales. </a:t>
          </a:r>
        </a:p>
      </dsp:txBody>
      <dsp:txXfrm>
        <a:off x="73731" y="4843416"/>
        <a:ext cx="7412042" cy="1362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35A8-5429-1DB7-EBE5-5900DFC9E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FC380-3037-2C91-2A3B-8BA808364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1F3CF-3B97-A1C6-1DD2-7DC6A98E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45FD9-3CE0-EAF9-BA66-F40A8131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937AD-8C1B-ED87-9C11-D33AEB0C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5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3294-DD6C-C0F7-59E5-C6FF55FF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A96D9-A304-27BE-6540-70087CE61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0ED66-D490-D338-D2D8-7E144063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626C5-E6AE-B32C-A90E-53FFB4D0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81DB7-7A68-DF2C-7EE1-74DFDE9C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2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20D4D-B614-842E-4FE3-FF57E944C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D3D5F-A6CC-8605-B79C-20BCB731D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A0C95-E3DA-8FC7-D11E-73909098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CCC00-ABAE-39C6-9348-9885EB8C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283B3-7D13-20B5-E38D-6E62DE8D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6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EE32-7BF4-3C6A-450B-09963E18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5444A-33AF-9983-21F4-0E901DEB1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19435-F33F-01FE-BC96-35F81C0F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C29FB-6C2E-8173-14D4-146DF004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CC5D1-2061-9565-5DC5-4A8F0668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7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24AD3-3661-BE34-8A46-597807CA0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03839-0860-47DC-F852-D3599929E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83E89-AA7A-112C-C738-4A3B65BD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35630-1436-A199-00A3-69C289A6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E075C-83C7-9CF8-50A7-00E19034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8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B73F-AE95-5600-69C3-99658FA1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99116-3C22-EA5C-2E47-6954FADEE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3F796-1764-D01D-13C6-E9B69C78F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EF0B1-5474-E014-CD19-8EAF1B38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1A135-BB32-16E3-0E85-FA7E0AF5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B2F7D-7AAF-77A5-4C0E-EAC54F77E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8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DEF7-D5CD-FBFB-8ADE-3C7F22C7E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A076F-51C7-F2C7-CC8C-85AB8A27B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ED451-02BE-B032-2752-49DCFD477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B85D4E-4D21-EFB8-3261-FF97002F5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94F7E-6B97-4CBD-E6F2-CDD06F267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18A4F-C3AA-E431-6792-76E21013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ECA17-1702-57E0-1394-F41D2614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6A0EE-AAF8-0474-53EE-C6ECFAFE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1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BFFD-BDA9-8C07-BC92-46FB8B2E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1F751-7BD8-468D-2E13-B62CFABB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4DE63-4962-55E4-224A-7D3BE734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ECBFD-6883-16E6-719C-74267BB9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0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7B1F28-5B02-01E3-17C6-C3B998F6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03A1B7-8BEB-6AB6-F89B-067B7044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36989-5D0A-ECED-4B2C-DEBFA06C7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7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D44DB-B433-CB1C-10E2-FA03D4E1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FBC83-8E74-41B6-46B4-FE0B8EF88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88B2D-2C2B-0ED8-500C-C14C1D5EE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895F8-77E1-CAEB-99E9-431F940E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C2936-551E-4BF1-996E-5634C2E3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1125D-5333-9061-53F4-7F69D65A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7926-374A-BB9E-90D7-A2D58DBE4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D8F0E5-DB5C-EE28-03CD-FF35D2B3A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5BC3E-B578-E316-F49C-E850A2D24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66CD4-9242-1885-4FE1-907E3A91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560AF-8E21-5EA5-8B8C-33CB2FAE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23D47-6CF5-A6D9-414C-8805E152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9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45F91-E670-E82E-F1E6-61856D43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AF96D-87D2-33FD-B505-D00F8F84B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DAC95-9C6D-FA5F-46B4-F365709AD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69CBB-62E7-4521-B853-59E2A337536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550E2-2736-EFB5-917A-F111C0F22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AF39A-34EC-621E-1959-AEE2F242C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4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556D3F-F9E0-4DD4-A96F-6A8297B9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86D4FF5D-6473-4BE3-A6EC-40CE2502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993888FB-861F-4B4A-819C-BEB6D558A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0EE1552-1EEA-988F-2B96-4DB9F587FC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9" r="29982" b="2"/>
          <a:stretch/>
        </p:blipFill>
        <p:spPr>
          <a:xfrm>
            <a:off x="6421125" y="1065276"/>
            <a:ext cx="5112736" cy="472744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5EABBED-2B80-4B13-A7A8-1D34C4A02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3A7A746-A7C1-443C-9B24-406D22245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D71425D-6031-4121-BA40-815DACCD0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7A43343-A25B-49D5-9967-D5647ADF7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066E434-22B6-48A1-BC19-A80163E81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5470CE2-E5F8-489C-84E9-775AE8D3E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2435DD6-F0FB-492A-9267-CE09EC2C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B17117C-64EA-4B8B-9DDC-D10E947C4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300C4E-8870-0945-73CC-E621FABBE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1014574"/>
            <a:ext cx="5633531" cy="2226769"/>
          </a:xfrm>
        </p:spPr>
        <p:txBody>
          <a:bodyPr anchor="ctr">
            <a:normAutofit/>
          </a:bodyPr>
          <a:lstStyle/>
          <a:p>
            <a:pPr algn="l"/>
            <a:r>
              <a:rPr lang="en-US" sz="3700" b="1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Sales Forecasting Using Machine Learning</a:t>
            </a:r>
            <a:br>
              <a:rPr lang="en-US" sz="37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7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98829-60FC-DFAA-844E-DD58291C6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8" y="3640633"/>
            <a:ext cx="5631417" cy="2487212"/>
          </a:xfrm>
        </p:spPr>
        <p:txBody>
          <a:bodyPr anchor="t">
            <a:norm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</a:rPr>
              <a:t>Team Members:</a:t>
            </a:r>
          </a:p>
          <a:p>
            <a:pPr algn="l"/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rebuchet MS"/>
                <a:sym typeface="Trebuchet MS"/>
              </a:rPr>
              <a:t>Shiva Kandagatla (700745245)</a:t>
            </a:r>
          </a:p>
          <a:p>
            <a:pPr algn="l"/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rebuchet MS"/>
                <a:sym typeface="Trebuchet MS"/>
              </a:rPr>
              <a:t>Snigdha Tula(700735877) </a:t>
            </a:r>
          </a:p>
          <a:p>
            <a:pPr algn="l"/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rebuchet MS"/>
                <a:sym typeface="Trebuchet MS"/>
              </a:rPr>
              <a:t>Anitha Anumanthula(700742467) </a:t>
            </a:r>
          </a:p>
          <a:p>
            <a:pPr algn="l"/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rebuchet MS"/>
                <a:sym typeface="Trebuchet MS"/>
              </a:rPr>
              <a:t>Venkat Sai Jagini(700744860)</a:t>
            </a:r>
          </a:p>
        </p:txBody>
      </p:sp>
    </p:spTree>
    <p:extLst>
      <p:ext uri="{BB962C8B-B14F-4D97-AF65-F5344CB8AC3E}">
        <p14:creationId xmlns:p14="http://schemas.microsoft.com/office/powerpoint/2010/main" val="1699454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picture containing writing implement, stationary, pen">
            <a:extLst>
              <a:ext uri="{FF2B5EF4-FFF2-40B4-BE49-F238E27FC236}">
                <a16:creationId xmlns:a16="http://schemas.microsoft.com/office/drawing/2014/main" id="{8C7D0402-8496-5F0C-703A-17213C82B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8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D68C3-C5CF-408E-0BA0-1AA1ED6C2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3700" b="1">
                <a:solidFill>
                  <a:srgbClr val="FFFFFF"/>
                </a:solidFill>
                <a:latin typeface="+mn-lt"/>
              </a:rPr>
              <a:t>Roles and responsibilities: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17A2-24E1-77C3-C87D-14258C8A4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rgbClr val="FEFFFF"/>
                </a:solidFill>
              </a:rPr>
              <a:t>Team Member 1 worked on the coding for the </a:t>
            </a:r>
            <a:r>
              <a:rPr lang="en-US" sz="1700" dirty="0" err="1">
                <a:solidFill>
                  <a:srgbClr val="FEFFFF"/>
                </a:solidFill>
              </a:rPr>
              <a:t>XGBoost</a:t>
            </a:r>
            <a:r>
              <a:rPr lang="en-US" sz="1700" dirty="0">
                <a:solidFill>
                  <a:srgbClr val="FEFFFF"/>
                </a:solidFill>
              </a:rPr>
              <a:t> Model,  Linear model and Random Forest algorithm.</a:t>
            </a:r>
          </a:p>
          <a:p>
            <a:pPr marL="0" indent="0">
              <a:buNone/>
            </a:pPr>
            <a:endParaRPr lang="en-US" sz="1700" dirty="0">
              <a:solidFill>
                <a:srgbClr val="FEFFFF"/>
              </a:solidFill>
            </a:endParaRPr>
          </a:p>
          <a:p>
            <a:r>
              <a:rPr lang="en-US" sz="1700" dirty="0">
                <a:solidFill>
                  <a:srgbClr val="FEFFFF"/>
                </a:solidFill>
              </a:rPr>
              <a:t>Team member 2 worked on the documentation for the project.</a:t>
            </a:r>
          </a:p>
          <a:p>
            <a:pPr marL="0" indent="0">
              <a:buNone/>
            </a:pPr>
            <a:endParaRPr lang="en-US" sz="1700" dirty="0">
              <a:solidFill>
                <a:srgbClr val="FEFFFF"/>
              </a:solidFill>
            </a:endParaRPr>
          </a:p>
          <a:p>
            <a:r>
              <a:rPr lang="en-US" sz="1700" dirty="0">
                <a:solidFill>
                  <a:srgbClr val="FEFFFF"/>
                </a:solidFill>
              </a:rPr>
              <a:t>Team Member 3 worked on the features derivation for the project to move forward.</a:t>
            </a:r>
          </a:p>
          <a:p>
            <a:pPr marL="0" indent="0">
              <a:buNone/>
            </a:pPr>
            <a:endParaRPr lang="en-US" sz="1700" dirty="0">
              <a:solidFill>
                <a:srgbClr val="FEFFFF"/>
              </a:solidFill>
            </a:endParaRPr>
          </a:p>
          <a:p>
            <a:r>
              <a:rPr lang="en-US" sz="1700" dirty="0">
                <a:solidFill>
                  <a:srgbClr val="FEFFFF"/>
                </a:solidFill>
              </a:rPr>
              <a:t>Team member 4  worked on the reference papers and helped in choosing the models based on existing models.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FE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190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A6EA4D-3EED-5D29-FBA6-C66FBA61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9147" y="1655544"/>
            <a:ext cx="4906747" cy="3088989"/>
          </a:xfrm>
        </p:spPr>
        <p:txBody>
          <a:bodyPr anchor="ctr">
            <a:normAutofit/>
          </a:bodyPr>
          <a:lstStyle/>
          <a:p>
            <a:br>
              <a:rPr lang="en-US" sz="4800" b="1" dirty="0">
                <a:solidFill>
                  <a:schemeClr val="bg1"/>
                </a:solidFill>
                <a:latin typeface="+mn-lt"/>
              </a:rPr>
            </a:br>
            <a:r>
              <a:rPr lang="en-US" sz="4800" b="1" dirty="0">
                <a:solidFill>
                  <a:schemeClr val="bg1"/>
                </a:solidFill>
                <a:latin typeface="+mn-lt"/>
              </a:rPr>
              <a:t>          Motivation:</a:t>
            </a:r>
            <a:br>
              <a:rPr lang="en-US" sz="4800" b="1" dirty="0">
                <a:solidFill>
                  <a:schemeClr val="bg1"/>
                </a:solidFill>
                <a:latin typeface="+mn-lt"/>
              </a:rPr>
            </a:br>
            <a:br>
              <a:rPr lang="en-US" sz="4800" b="1" dirty="0">
                <a:solidFill>
                  <a:schemeClr val="bg1"/>
                </a:solidFill>
                <a:latin typeface="+mn-lt"/>
              </a:rPr>
            </a:br>
            <a:endParaRPr lang="en-US" sz="4800" b="1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F6A721-15BC-0742-BDA9-155A92BE3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4423528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607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EA4D-3EED-5D29-FBA6-C66FBA61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 dirty="0">
                <a:latin typeface="+mn-lt"/>
              </a:rPr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05848-8141-BECC-29D5-96ED51D7B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Predicting purchase: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Implementing a machine learning system to demonstrate a customer's spending capacity.</a:t>
            </a:r>
          </a:p>
          <a:p>
            <a:pPr marL="0" indent="0">
              <a:buNone/>
            </a:pPr>
            <a:r>
              <a:rPr lang="en-US" sz="2000" b="1" dirty="0"/>
              <a:t>Pattern recognition: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Recognizing the data-driven elements that affect spending.</a:t>
            </a:r>
          </a:p>
          <a:p>
            <a:r>
              <a:rPr lang="en-US" sz="2000" dirty="0"/>
              <a:t>Quantitative impact of revealed factors.</a:t>
            </a:r>
          </a:p>
          <a:p>
            <a:endParaRPr lang="en-US" sz="2000" dirty="0"/>
          </a:p>
        </p:txBody>
      </p:sp>
      <p:pic>
        <p:nvPicPr>
          <p:cNvPr id="13" name="Picture 4" descr="Light blue 3D cubes suspended on the air with a dark blue 3D cube on the surface">
            <a:extLst>
              <a:ext uri="{FF2B5EF4-FFF2-40B4-BE49-F238E27FC236}">
                <a16:creationId xmlns:a16="http://schemas.microsoft.com/office/drawing/2014/main" id="{BB536BC5-1360-7BEE-E8FA-3A5C7C87F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9" r="5619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4FE7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76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1EC69-DC22-6989-FF38-A52F2EA13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>
                <a:latin typeface="+mn-lt"/>
              </a:rPr>
              <a:t>Related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A722C-F416-AEEF-2DB2-5BEB1996C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1800" dirty="0"/>
              <a:t>In e-commerce, there are several tools available to forecast sales, such as time series prediction.</a:t>
            </a:r>
          </a:p>
          <a:p>
            <a:r>
              <a:rPr lang="en-US" sz="1800" dirty="0"/>
              <a:t>Massive crowds, steep discounts on </a:t>
            </a:r>
            <a:r>
              <a:rPr lang="en-US" sz="1800" dirty="0" err="1"/>
              <a:t>goods.First</a:t>
            </a:r>
            <a:r>
              <a:rPr lang="en-US" sz="1800" dirty="0"/>
              <a:t> work used linear regression model to predict.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C. M. Wu </a:t>
            </a:r>
            <a:r>
              <a:rPr 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has suggested a forecasting framework to investigate consumer's buying history but also forecast consumer spending mostly in upcoming. </a:t>
            </a:r>
          </a:p>
          <a:p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Purvika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Bajaj  utilizing information gathered out of a supermarket, did sales figures. Linear Regression, and Random Forest are the algorithms employed in experiments. </a:t>
            </a:r>
            <a:endParaRPr lang="en-US" sz="1800" dirty="0"/>
          </a:p>
          <a:p>
            <a:r>
              <a:rPr lang="en-US" sz="1800" dirty="0"/>
              <a:t>Finally, future consumer intentions are discussed along with purchase trends.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0D2932B0-1FA7-F4AE-E2BF-1BE0BDF018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44" r="34510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D9B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26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235F9-7D58-BC4F-3812-55090046D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>
                <a:latin typeface="+mn-lt"/>
              </a:rPr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EAEF8-3C3A-A3D3-3D74-BD18E1126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i="0" dirty="0">
                <a:effectLst/>
              </a:rPr>
              <a:t>Understand</a:t>
            </a:r>
            <a:r>
              <a:rPr lang="en-US" sz="2000" i="0" dirty="0">
                <a:solidFill>
                  <a:srgbClr val="333333"/>
                </a:solidFill>
                <a:effectLst/>
              </a:rPr>
              <a:t> customer </a:t>
            </a:r>
            <a:r>
              <a:rPr lang="en-US" sz="2000" i="0" dirty="0">
                <a:effectLst/>
              </a:rPr>
              <a:t>buying behavior</a:t>
            </a:r>
            <a:r>
              <a:rPr lang="en-US" sz="2000" i="0" dirty="0">
                <a:solidFill>
                  <a:srgbClr val="37AC8E"/>
                </a:solidFill>
                <a:effectLst/>
              </a:rPr>
              <a:t>,</a:t>
            </a:r>
            <a:r>
              <a:rPr lang="en-US" sz="2000" i="0" dirty="0">
                <a:solidFill>
                  <a:srgbClr val="333333"/>
                </a:solidFill>
                <a:effectLst/>
              </a:rPr>
              <a:t> especially purchase </a:t>
            </a:r>
            <a:r>
              <a:rPr lang="en-US" sz="2000" i="0" dirty="0">
                <a:effectLst/>
              </a:rPr>
              <a:t>amounts,</a:t>
            </a:r>
            <a:r>
              <a:rPr lang="en-US" sz="2000" i="0" dirty="0">
                <a:solidFill>
                  <a:srgbClr val="333333"/>
                </a:solidFill>
                <a:effectLst/>
              </a:rPr>
              <a:t> based on </a:t>
            </a:r>
            <a:r>
              <a:rPr lang="en-US" sz="2000" i="0" dirty="0">
                <a:effectLst/>
              </a:rPr>
              <a:t>different</a:t>
            </a:r>
            <a:r>
              <a:rPr lang="en-US" sz="2000" i="0" dirty="0">
                <a:solidFill>
                  <a:srgbClr val="333333"/>
                </a:solidFill>
                <a:effectLst/>
              </a:rPr>
              <a:t> products and different categories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Shared the purchase summary of many customers on selected products which are of high volume.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2EF20-7966-46E8-176B-86FC5DD45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10" r="4196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9E6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73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0C87F3-A644-FB74-71B9-84E0DCCD9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281977"/>
            <a:ext cx="6891187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+mn-lt"/>
              </a:rPr>
              <a:t>Proposed 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6816B-3566-7B4D-724E-D77A28CD8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6891187" cy="43939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/>
              <a:t>Linear Regression</a:t>
            </a:r>
          </a:p>
          <a:p>
            <a:r>
              <a:rPr lang="en-US" sz="2200" i="0" dirty="0">
                <a:solidFill>
                  <a:srgbClr val="111111"/>
                </a:solidFill>
                <a:effectLst/>
              </a:rPr>
              <a:t>Linear Regression </a:t>
            </a:r>
            <a:r>
              <a:rPr lang="en-US" sz="2200" b="0" i="0" dirty="0">
                <a:solidFill>
                  <a:srgbClr val="111111"/>
                </a:solidFill>
                <a:effectLst/>
              </a:rPr>
              <a:t>is an </a:t>
            </a:r>
            <a:r>
              <a:rPr lang="en-US" sz="2200" i="0" dirty="0">
                <a:solidFill>
                  <a:srgbClr val="111111"/>
                </a:solidFill>
                <a:effectLst/>
              </a:rPr>
              <a:t>algorithm</a:t>
            </a:r>
            <a:r>
              <a:rPr lang="en-US" sz="2200" b="0" i="0" dirty="0">
                <a:solidFill>
                  <a:srgbClr val="111111"/>
                </a:solidFill>
                <a:effectLst/>
              </a:rPr>
              <a:t> that belongs to supervised </a:t>
            </a:r>
            <a:r>
              <a:rPr lang="en-US" sz="2200" i="0" dirty="0">
                <a:solidFill>
                  <a:srgbClr val="111111"/>
                </a:solidFill>
                <a:effectLst/>
              </a:rPr>
              <a:t>Machine</a:t>
            </a:r>
            <a:r>
              <a:rPr lang="en-US" sz="2200" b="0" i="0" dirty="0">
                <a:solidFill>
                  <a:srgbClr val="111111"/>
                </a:solidFill>
                <a:effectLst/>
              </a:rPr>
              <a:t> Learning. </a:t>
            </a:r>
          </a:p>
          <a:p>
            <a:r>
              <a:rPr lang="en-US" sz="2200" b="0" i="0" dirty="0">
                <a:solidFill>
                  <a:srgbClr val="111111"/>
                </a:solidFill>
                <a:effectLst/>
              </a:rPr>
              <a:t>It tries to apply relations that will predict the outcome of an event based on the independent variable data points. </a:t>
            </a:r>
          </a:p>
          <a:p>
            <a:pPr marL="0" indent="0">
              <a:buNone/>
            </a:pPr>
            <a:r>
              <a:rPr lang="en-US" sz="2200" dirty="0"/>
              <a:t>Random Forest</a:t>
            </a:r>
          </a:p>
          <a:p>
            <a:r>
              <a:rPr lang="en-US" sz="2200" dirty="0"/>
              <a:t>In some cases, the classification and regression objectives are both met.</a:t>
            </a:r>
          </a:p>
          <a:p>
            <a:r>
              <a:rPr lang="en-US" sz="2200" dirty="0"/>
              <a:t>Without always relying on just one DT, the random forest philosophy uses several DT.</a:t>
            </a:r>
          </a:p>
          <a:p>
            <a:pPr marL="0" indent="0">
              <a:buNone/>
            </a:pPr>
            <a:r>
              <a:rPr lang="en-US" sz="2200" dirty="0" err="1"/>
              <a:t>XGBoost</a:t>
            </a:r>
            <a:endParaRPr lang="en-US" sz="2200" dirty="0"/>
          </a:p>
          <a:p>
            <a:r>
              <a:rPr lang="en-US" sz="2200" dirty="0"/>
              <a:t>a variety of regularizations to reduce overfitting and improve overall effectiveness.</a:t>
            </a:r>
          </a:p>
          <a:p>
            <a:r>
              <a:rPr lang="en-US" sz="2200" dirty="0"/>
              <a:t>utilizing suitable normalization methods and improving particular loss functions.</a:t>
            </a:r>
          </a:p>
          <a:p>
            <a:endParaRPr lang="en-US" sz="2000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D267DF0D-324D-A7C1-0FAA-E68E75AE88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15" r="9657"/>
          <a:stretch/>
        </p:blipFill>
        <p:spPr>
          <a:xfrm>
            <a:off x="8129873" y="10"/>
            <a:ext cx="4062128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509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62D9-F75A-8333-2A4D-1453FF30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Results\Simulations: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39C77E7-AA75-A267-B9F2-319C95A6B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990" y="1521142"/>
            <a:ext cx="3690427" cy="2792095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AC67393-3247-D108-4498-677B7BB17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89" y="4265295"/>
            <a:ext cx="3690427" cy="2348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D30E0A5-61E9-5CE1-59BC-39696C8B9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785" y="2391569"/>
            <a:ext cx="6553200" cy="23482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F6AA207-2D23-FE4A-9490-143B7A8ED5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0785" y="324167"/>
            <a:ext cx="6553200" cy="20264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B402487-4887-1FD2-BB78-8A293C8B96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0785" y="4846636"/>
            <a:ext cx="6553200" cy="17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62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37A1-9E74-AA28-660E-DD66237A5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17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F5C12-78BE-37F1-41D1-A7A71AD24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152"/>
            <a:ext cx="10515600" cy="4351338"/>
          </a:xfrm>
        </p:spPr>
        <p:txBody>
          <a:bodyPr>
            <a:noAutofit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C. M. Wu, P. Patil and S.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Gunaseelan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"Comparison of Different Machine Learning Algorithms for Multiple Regression on Black Friday Sales Data," 2018 IEEE 9th International Conference on Software Engineering and Service Science (ICSESS), 2018, pp. 16-20,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10.1109/ICSESS.2018.8663760.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Odegua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Rising. (2020). Applied Machine Learning for Supermarket Sales Prediction.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Purvika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Bajaj1,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Renesa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Ray2, Shivani Shedge3,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Shravani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Vidhate4, Prof. Dr.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Nikhilkumar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Shardoor5,”SALES PREDICTION USING MACHINE LEARNING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ALGORITHMS'',International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Research Journal of Engineering and Technology (IRJET) ,Vol 7 Issue 6,2020,eISSN: 2395-0056 p-ISSN: 2395-0072.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Ramasubbareddy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S., Srinivas T.A.S.,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Govinda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K., Swetha E. (2021) Sales Analysis on Back Friday Using Machine Learning Techniques. In: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Satapathy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S.,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Bhateja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V.,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Janakiramaiah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B., Chen YW. (eds) Intelligent System Design. Advances in Intelligent Systems and Computing, vol 1171. Springer, Singapore.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effectLst/>
                <a:ea typeface="Times New Roman" panose="02020603050405020304" pitchFamily="18" charset="0"/>
              </a:rPr>
              <a:t>Potturi</a:t>
            </a:r>
            <a:r>
              <a:rPr lang="en-US" sz="1400" dirty="0">
                <a:effectLst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ea typeface="Times New Roman" panose="02020603050405020304" pitchFamily="18" charset="0"/>
              </a:rPr>
              <a:t>Keerthan</a:t>
            </a:r>
            <a:r>
              <a:rPr lang="en-US" sz="1400" dirty="0">
                <a:effectLst/>
                <a:ea typeface="Times New Roman" panose="02020603050405020304" pitchFamily="18" charset="0"/>
              </a:rPr>
              <a:t>, "Black Friday A study of consumer behavior and sales predictions" (2021). Creative Components.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97191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635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Trebuchet MS</vt:lpstr>
      <vt:lpstr>Office Theme</vt:lpstr>
      <vt:lpstr>Sales Forecasting Using Machine Learning </vt:lpstr>
      <vt:lpstr>Roles and responsibilities:</vt:lpstr>
      <vt:lpstr>           Motivation:  </vt:lpstr>
      <vt:lpstr>Objectives:</vt:lpstr>
      <vt:lpstr>Related work:</vt:lpstr>
      <vt:lpstr>Problem Statement:</vt:lpstr>
      <vt:lpstr>Proposed Solution:</vt:lpstr>
      <vt:lpstr>Results\Simulations:</vt:lpstr>
      <vt:lpstr>References: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Friday Sales Prediction Using Machine Learning</dc:title>
  <dc:creator>Karthik Nagarapu</dc:creator>
  <cp:lastModifiedBy>DELL</cp:lastModifiedBy>
  <cp:revision>14</cp:revision>
  <dcterms:created xsi:type="dcterms:W3CDTF">2022-11-21T22:20:53Z</dcterms:created>
  <dcterms:modified xsi:type="dcterms:W3CDTF">2023-04-28T02:40:58Z</dcterms:modified>
</cp:coreProperties>
</file>