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5" r:id="rId4"/>
    <p:sldId id="266"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F9A93922-48C7-46AC-942C-D7E2CA1B1C8D}" type="datetimeFigureOut">
              <a:rPr lang="en-IN" smtClean="0"/>
              <a:t>21-04-2023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AAEDB7F-E3EA-4CFA-8F5E-4C8817066B5F}" type="slidenum">
              <a:rPr lang="en-IN" smtClean="0"/>
              <a:t>‹#›</a:t>
            </a:fld>
            <a:endParaRPr lang="en-IN"/>
          </a:p>
        </p:txBody>
      </p:sp>
    </p:spTree>
    <p:extLst>
      <p:ext uri="{BB962C8B-B14F-4D97-AF65-F5344CB8AC3E}">
        <p14:creationId xmlns:p14="http://schemas.microsoft.com/office/powerpoint/2010/main" val="7131114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93922-48C7-46AC-942C-D7E2CA1B1C8D}"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144721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93922-48C7-46AC-942C-D7E2CA1B1C8D}"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27613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A93922-48C7-46AC-942C-D7E2CA1B1C8D}"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242539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9A93922-48C7-46AC-942C-D7E2CA1B1C8D}" type="datetimeFigureOut">
              <a:rPr lang="en-IN" smtClean="0"/>
              <a:t>21-04-2023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16385243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A93922-48C7-46AC-942C-D7E2CA1B1C8D}"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91417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A93922-48C7-46AC-942C-D7E2CA1B1C8D}"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350791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3922-48C7-46AC-942C-D7E2CA1B1C8D}"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107680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93922-48C7-46AC-942C-D7E2CA1B1C8D}"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AEDB7F-E3EA-4CFA-8F5E-4C8817066B5F}" type="slidenum">
              <a:rPr lang="en-IN" smtClean="0"/>
              <a:t>‹#›</a:t>
            </a:fld>
            <a:endParaRPr lang="en-IN"/>
          </a:p>
        </p:txBody>
      </p:sp>
    </p:spTree>
    <p:extLst>
      <p:ext uri="{BB962C8B-B14F-4D97-AF65-F5344CB8AC3E}">
        <p14:creationId xmlns:p14="http://schemas.microsoft.com/office/powerpoint/2010/main" val="303297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9A93922-48C7-46AC-942C-D7E2CA1B1C8D}" type="datetimeFigureOut">
              <a:rPr lang="en-IN" smtClean="0"/>
              <a:t>21-04-2023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AAEDB7F-E3EA-4CFA-8F5E-4C8817066B5F}"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936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9A93922-48C7-46AC-942C-D7E2CA1B1C8D}" type="datetimeFigureOut">
              <a:rPr lang="en-IN" smtClean="0"/>
              <a:t>21-04-2023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AAEDB7F-E3EA-4CFA-8F5E-4C8817066B5F}"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718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9A93922-48C7-46AC-942C-D7E2CA1B1C8D}" type="datetimeFigureOut">
              <a:rPr lang="en-IN" smtClean="0"/>
              <a:t>21-04-2023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AAEDB7F-E3EA-4CFA-8F5E-4C8817066B5F}" type="slidenum">
              <a:rPr lang="en-IN" smtClean="0"/>
              <a:t>‹#›</a:t>
            </a:fld>
            <a:endParaRPr lang="en-IN"/>
          </a:p>
        </p:txBody>
      </p:sp>
    </p:spTree>
    <p:extLst>
      <p:ext uri="{BB962C8B-B14F-4D97-AF65-F5344CB8AC3E}">
        <p14:creationId xmlns:p14="http://schemas.microsoft.com/office/powerpoint/2010/main" val="4006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a:xfrm>
            <a:off x="1490523" y="2158910"/>
            <a:ext cx="9201430" cy="1008108"/>
          </a:xfrm>
        </p:spPr>
        <p:txBody>
          <a:bodyPr>
            <a:normAutofit fontScale="90000"/>
          </a:bodyPr>
          <a:lstStyle/>
          <a:p>
            <a:pPr algn="ctr"/>
            <a:r>
              <a:rPr lang="en-US" altLang="en-GB" sz="2400" dirty="0"/>
              <a:t>Francis Xavier Engineering College</a:t>
            </a:r>
            <a:br>
              <a:rPr lang="en-US" altLang="en-GB" sz="2400" dirty="0"/>
            </a:br>
            <a:br>
              <a:rPr lang="en-US" altLang="en-GB" sz="2400" dirty="0"/>
            </a:br>
            <a:r>
              <a:rPr lang="en-IN" sz="2700" dirty="0">
                <a:latin typeface="Times New Roman" panose="02020603050405020304" pitchFamily="18" charset="0"/>
                <a:ea typeface="Calibri" panose="020F0502020204030204" pitchFamily="34" charset="0"/>
              </a:rPr>
              <a:t>Create games/open-source solutions to develop games </a:t>
            </a:r>
            <a:br>
              <a:rPr lang="en-IN" sz="2700" dirty="0">
                <a:latin typeface="Times New Roman" panose="02020603050405020304" pitchFamily="18" charset="0"/>
                <a:ea typeface="Calibri" panose="020F0502020204030204" pitchFamily="34" charset="0"/>
              </a:rPr>
            </a:br>
            <a:r>
              <a:rPr lang="en-IN" sz="2700" dirty="0">
                <a:latin typeface="Times New Roman" panose="02020603050405020304" pitchFamily="18" charset="0"/>
                <a:ea typeface="Calibri" panose="020F0502020204030204" pitchFamily="34" charset="0"/>
              </a:rPr>
              <a:t>which help in teaching/learning concepts</a:t>
            </a:r>
            <a:r>
              <a:rPr lang="en-IN" sz="1600" dirty="0">
                <a:latin typeface="Times New Roman" panose="02020603050405020304" pitchFamily="18" charset="0"/>
                <a:ea typeface="Calibri" panose="020F0502020204030204" pitchFamily="34" charset="0"/>
              </a:rPr>
              <a:t>.</a:t>
            </a:r>
            <a:endParaRPr lang="en-GB" sz="1600" dirty="0"/>
          </a:p>
        </p:txBody>
      </p:sp>
      <p:sp>
        <p:nvSpPr>
          <p:cNvPr id="1048587" name="Text Placeholder 1048586"/>
          <p:cNvSpPr>
            <a:spLocks noGrp="1"/>
          </p:cNvSpPr>
          <p:nvPr>
            <p:ph type="body" idx="1"/>
          </p:nvPr>
        </p:nvSpPr>
        <p:spPr>
          <a:xfrm>
            <a:off x="2147888" y="3429000"/>
            <a:ext cx="7886700" cy="1500187"/>
          </a:xfrm>
        </p:spPr>
        <p:txBody>
          <a:bodyPr>
            <a:normAutofit/>
          </a:bodyPr>
          <a:lstStyle/>
          <a:p>
            <a:r>
              <a:rPr lang="en-US" altLang="en-GB" dirty="0"/>
              <a:t>MCA department</a:t>
            </a:r>
          </a:p>
          <a:p>
            <a:pPr algn="l"/>
            <a:r>
              <a:rPr lang="en-US" altLang="en-GB" dirty="0"/>
              <a:t>                   	GUIDED BY:				BY:</a:t>
            </a:r>
          </a:p>
          <a:p>
            <a:pPr algn="l"/>
            <a:r>
              <a:rPr lang="en-US" altLang="en-GB" dirty="0"/>
              <a:t>	</a:t>
            </a:r>
            <a:r>
              <a:rPr lang="en-US" altLang="en-GB" dirty="0" err="1"/>
              <a:t>Mrs.K.Dhamayanthi</a:t>
            </a:r>
            <a:r>
              <a:rPr lang="en-US" altLang="en-GB" dirty="0"/>
              <a:t> AP/MCA		      J.ESAKKI 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965D-4913-D747-4CA1-D5C6707E7802}"/>
              </a:ext>
            </a:extLst>
          </p:cNvPr>
          <p:cNvSpPr>
            <a:spLocks noGrp="1"/>
          </p:cNvSpPr>
          <p:nvPr>
            <p:ph type="title"/>
          </p:nvPr>
        </p:nvSpPr>
        <p:spPr>
          <a:xfrm>
            <a:off x="1193800" y="589254"/>
            <a:ext cx="7680960" cy="406277"/>
          </a:xfrm>
        </p:spPr>
        <p:txBody>
          <a:bodyPr>
            <a:normAutofit/>
          </a:bodyPr>
          <a:lstStyle/>
          <a:p>
            <a:r>
              <a:rPr lang="en-IN" sz="18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701BDA6-AF52-02C7-C9D1-50A6683064F1}"/>
              </a:ext>
            </a:extLst>
          </p:cNvPr>
          <p:cNvSpPr>
            <a:spLocks noGrp="1"/>
          </p:cNvSpPr>
          <p:nvPr>
            <p:ph idx="1"/>
          </p:nvPr>
        </p:nvSpPr>
        <p:spPr>
          <a:xfrm>
            <a:off x="1193800" y="1048872"/>
            <a:ext cx="9994900" cy="4986169"/>
          </a:xfrm>
        </p:spPr>
        <p:txBody>
          <a:bodyPr>
            <a:normAutofit fontScale="92500" lnSpcReduction="10000"/>
          </a:bodyPr>
          <a:lstStyle/>
          <a:p>
            <a:pPr algn="just"/>
            <a:r>
              <a:rPr lang="en-US" sz="2400" dirty="0">
                <a:solidFill>
                  <a:srgbClr val="000000"/>
                </a:solidFill>
                <a:latin typeface="Times New Roman" panose="02020603050405020304" pitchFamily="18" charset="0"/>
                <a:ea typeface="Times New Roman" panose="02020603050405020304" pitchFamily="18" charset="0"/>
              </a:rPr>
              <a:t>A modern school deals with a generation of students who were born and grown up in a digital environment and require other teaching methods. Changes in the technological and social conditions of modern society need new professional skills, which are often called “21st century skills”. These skills should be developed starting from the primary school, as they are psychological and </a:t>
            </a:r>
            <a:r>
              <a:rPr lang="en-US" sz="2400" dirty="0" err="1">
                <a:solidFill>
                  <a:srgbClr val="000000"/>
                </a:solidFill>
                <a:latin typeface="Times New Roman" panose="02020603050405020304" pitchFamily="18" charset="0"/>
                <a:ea typeface="Times New Roman" panose="02020603050405020304" pitchFamily="18" charset="0"/>
              </a:rPr>
              <a:t>behavioural</a:t>
            </a:r>
            <a:r>
              <a:rPr lang="en-US" sz="2400" dirty="0">
                <a:solidFill>
                  <a:srgbClr val="000000"/>
                </a:solidFill>
                <a:latin typeface="Times New Roman" panose="02020603050405020304" pitchFamily="18" charset="0"/>
                <a:ea typeface="Times New Roman" panose="02020603050405020304" pitchFamily="18" charset="0"/>
              </a:rPr>
              <a:t>, rather than practical.  Game-based learning and gamification are effective means of such skills development.  The use of video games in teaching practice is studied multifaceted, along with formats and requirements of educational game, methods for effectiveness assessment, and the effect of games on students. The controversial nature of game-based learning effect on students requires deeper research, as the increase in motivation and learning efficiency cannot be disputed, as well as the negative impact of a long gaming on cognitive abilities, emotional state and social skills of students. The study tested both an increase in the motivation and  attraction of  school  students for  the learning process, and the impact on the practical results of information assimilation. There was conducted a survey on the results of the application of game training to determine the motivation and  </a:t>
            </a:r>
            <a:r>
              <a:rPr lang="en-US" sz="2800" dirty="0">
                <a:solidFill>
                  <a:srgbClr val="000000"/>
                </a:solidFill>
                <a:latin typeface="Times New Roman" panose="02020603050405020304" pitchFamily="18" charset="0"/>
                <a:ea typeface="Times New Roman" panose="02020603050405020304" pitchFamily="18" charset="0"/>
              </a:rPr>
              <a:t>attraction</a:t>
            </a:r>
            <a:r>
              <a:rPr lang="en-US" sz="2400" dirty="0">
                <a:solidFill>
                  <a:srgbClr val="000000"/>
                </a:solidFill>
                <a:latin typeface="Times New Roman" panose="02020603050405020304" pitchFamily="18" charset="0"/>
                <a:ea typeface="Times New Roman" panose="02020603050405020304" pitchFamily="18" charset="0"/>
              </a:rPr>
              <a:t> of students.</a:t>
            </a:r>
            <a:endParaRPr lang="en-IN" sz="2400" dirty="0"/>
          </a:p>
        </p:txBody>
      </p:sp>
    </p:spTree>
    <p:extLst>
      <p:ext uri="{BB962C8B-B14F-4D97-AF65-F5344CB8AC3E}">
        <p14:creationId xmlns:p14="http://schemas.microsoft.com/office/powerpoint/2010/main" val="378088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0EC6-8921-A380-CC20-C541960843C0}"/>
              </a:ext>
            </a:extLst>
          </p:cNvPr>
          <p:cNvSpPr>
            <a:spLocks noGrp="1"/>
          </p:cNvSpPr>
          <p:nvPr>
            <p:ph type="title"/>
          </p:nvPr>
        </p:nvSpPr>
        <p:spPr>
          <a:xfrm>
            <a:off x="1066800" y="642594"/>
            <a:ext cx="8869680" cy="424206"/>
          </a:xfrm>
        </p:spPr>
        <p:txBody>
          <a:bodyPr/>
          <a:lstStyle/>
          <a:p>
            <a:r>
              <a:rPr lang="en-IN" sz="1800" b="1" u="sng" dirty="0">
                <a:latin typeface="Times New Roman" panose="02020603050405020304" pitchFamily="18" charset="0"/>
                <a:ea typeface="Calibri" panose="020F0502020204030204" pitchFamily="34" charset="0"/>
              </a:rPr>
              <a:t>CONCLUSION:</a:t>
            </a:r>
            <a:endParaRPr lang="en-IN" dirty="0"/>
          </a:p>
        </p:txBody>
      </p:sp>
      <p:sp>
        <p:nvSpPr>
          <p:cNvPr id="3" name="Content Placeholder 2">
            <a:extLst>
              <a:ext uri="{FF2B5EF4-FFF2-40B4-BE49-F238E27FC236}">
                <a16:creationId xmlns:a16="http://schemas.microsoft.com/office/drawing/2014/main" id="{88D85114-8CF4-2DDA-5335-542DB195C2A8}"/>
              </a:ext>
            </a:extLst>
          </p:cNvPr>
          <p:cNvSpPr>
            <a:spLocks noGrp="1"/>
          </p:cNvSpPr>
          <p:nvPr>
            <p:ph idx="1"/>
          </p:nvPr>
        </p:nvSpPr>
        <p:spPr>
          <a:xfrm>
            <a:off x="1066800" y="1066800"/>
            <a:ext cx="8869680" cy="4968240"/>
          </a:xfrm>
        </p:spPr>
        <p:txBody>
          <a:bodyPr>
            <a:normAutofit/>
          </a:bodyPr>
          <a:lstStyle/>
          <a:p>
            <a:pPr algn="just"/>
            <a:r>
              <a:rPr lang="en-IN" sz="2400" kern="100" dirty="0">
                <a:latin typeface="Times New Roman" panose="02020603050405020304" pitchFamily="18" charset="0"/>
                <a:ea typeface="Calibri" panose="020F0502020204030204" pitchFamily="34" charset="0"/>
                <a:cs typeface="Times New Roman" panose="02020603050405020304" pitchFamily="18" charset="0"/>
              </a:rPr>
              <a:t>The "Open-source Educational Game Development Solution" project is a game-changer in the field of education. By providing a platform that enables the creation of educational games, this project has the potential to transform the way we learn and teach. Its open-source nature and customizable templates make it accessible to developers of all levels, ensuring that education becomes more inclusive and interactive.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426143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D06D-A26C-FECC-4EC8-7D138A44A4E6}"/>
              </a:ext>
            </a:extLst>
          </p:cNvPr>
          <p:cNvSpPr>
            <a:spLocks noGrp="1"/>
          </p:cNvSpPr>
          <p:nvPr>
            <p:ph type="title"/>
          </p:nvPr>
        </p:nvSpPr>
        <p:spPr>
          <a:xfrm>
            <a:off x="885825" y="642594"/>
            <a:ext cx="9050655" cy="603500"/>
          </a:xfrm>
        </p:spPr>
        <p:txBody>
          <a:bodyPr/>
          <a:lstStyle/>
          <a:p>
            <a:r>
              <a:rPr lang="en-IN" sz="1800" b="1" u="sng" dirty="0">
                <a:latin typeface="Times New Roman" panose="02020603050405020304" pitchFamily="18" charset="0"/>
                <a:ea typeface="Calibri" panose="020F0502020204030204" pitchFamily="34" charset="0"/>
              </a:rPr>
              <a:t>FUTURE ENHANCEMENTS:</a:t>
            </a:r>
            <a:endParaRPr lang="en-IN" dirty="0"/>
          </a:p>
        </p:txBody>
      </p:sp>
      <p:sp>
        <p:nvSpPr>
          <p:cNvPr id="3" name="Content Placeholder 2">
            <a:extLst>
              <a:ext uri="{FF2B5EF4-FFF2-40B4-BE49-F238E27FC236}">
                <a16:creationId xmlns:a16="http://schemas.microsoft.com/office/drawing/2014/main" id="{C69E5255-C73F-2A93-A7FA-8F02622B1079}"/>
              </a:ext>
            </a:extLst>
          </p:cNvPr>
          <p:cNvSpPr>
            <a:spLocks noGrp="1"/>
          </p:cNvSpPr>
          <p:nvPr>
            <p:ph idx="1"/>
          </p:nvPr>
        </p:nvSpPr>
        <p:spPr>
          <a:xfrm>
            <a:off x="885825" y="1246094"/>
            <a:ext cx="9050655" cy="4788946"/>
          </a:xfrm>
        </p:spPr>
        <p:txBody>
          <a:bodyPr>
            <a:normAutofit/>
          </a:bodyPr>
          <a:lstStyle/>
          <a:p>
            <a:pPr algn="just">
              <a:lnSpc>
                <a:spcPct val="107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As technology and education continue to evolve, the "Open-source Educational Game Development Solution" project could be enhanced in several ways to meet the changing needs of learners and educators.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Incorporation of accessibility features to make educational games more inclusive and accessible for learners with disabilities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Optimization for mobile devices to make educational games available to learners on-the-go.</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Expansion of the types of educational games that can be created with the solution, such as games that focus on soft skills, social and emotional learning, and cultural competency.</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664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86E0-8660-B50E-1710-B628FFA7AB64}"/>
              </a:ext>
            </a:extLst>
          </p:cNvPr>
          <p:cNvSpPr>
            <a:spLocks noGrp="1"/>
          </p:cNvSpPr>
          <p:nvPr>
            <p:ph type="title"/>
          </p:nvPr>
        </p:nvSpPr>
        <p:spPr>
          <a:xfrm>
            <a:off x="1066799" y="642594"/>
            <a:ext cx="10058399" cy="5392446"/>
          </a:xfrm>
        </p:spPr>
        <p:txBody>
          <a:bodyPr/>
          <a:lstStyle/>
          <a:p>
            <a:pPr algn="ctr"/>
            <a:r>
              <a:rPr lang="en-US" dirty="0"/>
              <a:t>THANK YOU</a:t>
            </a:r>
            <a:endParaRPr lang="en-IN" dirty="0"/>
          </a:p>
        </p:txBody>
      </p:sp>
    </p:spTree>
    <p:extLst>
      <p:ext uri="{BB962C8B-B14F-4D97-AF65-F5344CB8AC3E}">
        <p14:creationId xmlns:p14="http://schemas.microsoft.com/office/powerpoint/2010/main" val="867734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135</TotalTime>
  <Words>441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Gothic</vt:lpstr>
      <vt:lpstr>Garamond</vt:lpstr>
      <vt:lpstr>Times New Roman</vt:lpstr>
      <vt:lpstr>Savon</vt:lpstr>
      <vt:lpstr>Francis Xavier Engineering College  Create games/open-source solutions to develop games  which help in teaching/learning concepts.</vt:lpstr>
      <vt:lpstr>ABSTRACT:</vt:lpstr>
      <vt:lpstr>CONCLUSION: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Francis Xavier Engineering College  Create games/open-source solutions to develop games  which help in teaching/learning concepts.</dc:title>
  <dc:creator>Raj Kumar. J</dc:creator>
  <cp:lastModifiedBy>Raj Kumar. J</cp:lastModifiedBy>
  <cp:revision>7</cp:revision>
  <dcterms:created xsi:type="dcterms:W3CDTF">2023-04-21T03:34:41Z</dcterms:created>
  <dcterms:modified xsi:type="dcterms:W3CDTF">2023-04-21T05:54:02Z</dcterms:modified>
</cp:coreProperties>
</file>