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sldIdLst>
    <p:sldId id="256" r:id="rId2"/>
    <p:sldId id="281" r:id="rId3"/>
    <p:sldId id="258" r:id="rId4"/>
    <p:sldId id="259" r:id="rId5"/>
    <p:sldId id="260" r:id="rId6"/>
    <p:sldId id="261" r:id="rId7"/>
    <p:sldId id="263" r:id="rId8"/>
    <p:sldId id="264" r:id="rId9"/>
    <p:sldId id="269" r:id="rId10"/>
    <p:sldId id="270" r:id="rId11"/>
    <p:sldId id="271" r:id="rId12"/>
    <p:sldId id="272" r:id="rId13"/>
    <p:sldId id="273" r:id="rId14"/>
    <p:sldId id="274" r:id="rId15"/>
    <p:sldId id="275" r:id="rId16"/>
    <p:sldId id="279" r:id="rId17"/>
    <p:sldId id="283" r:id="rId18"/>
    <p:sldId id="284" r:id="rId19"/>
    <p:sldId id="28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kitha C" initials="LC" lastIdx="1" clrIdx="0">
    <p:extLst>
      <p:ext uri="{19B8F6BF-5375-455C-9EA6-DF929625EA0E}">
        <p15:presenceInfo xmlns:p15="http://schemas.microsoft.com/office/powerpoint/2012/main" userId="3b8c482ddbace3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76" autoAdjust="0"/>
    <p:restoredTop sz="94660"/>
  </p:normalViewPr>
  <p:slideViewPr>
    <p:cSldViewPr snapToGrid="0">
      <p:cViewPr varScale="1">
        <p:scale>
          <a:sx n="93" d="100"/>
          <a:sy n="93" d="100"/>
        </p:scale>
        <p:origin x="72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0415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4/17/23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2726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4/17/23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44639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4/17/23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87775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4/17/23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386808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64C608-40B1-4030-A28D-5B74BC98ADCE}" type="datetimeFigureOut">
              <a:rPr lang="en-US" smtClean="0"/>
              <a:t>4/17/23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20343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64C608-40B1-4030-A28D-5B74BC98ADCE}" type="datetimeFigureOut">
              <a:rPr lang="en-US" smtClean="0"/>
              <a:t>4/17/23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7955927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4/17/23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5842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3676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F5661D-6934-4B32-B92C-470368BF1EC6}" type="datetimeFigureOut">
              <a:rPr lang="en-US" smtClean="0"/>
              <a:t>4/17/23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074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4/17/23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8384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73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760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7919A6-33EB-49BD-A62F-1FA56B9F9712}" type="datetimeFigureOut">
              <a:rPr lang="en-US" smtClean="0"/>
              <a:t>4/17/23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7439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4E7D1B-D673-4CF6-8672-009D42ABD2A0}" type="datetimeFigureOut">
              <a:rPr lang="en-US" smtClean="0"/>
              <a:t>4/17/23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31466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16AA21-1863-4931-97CB-99D0A168701B}" type="datetimeFigureOut">
              <a:rPr lang="en-US" smtClean="0"/>
              <a:t>4/17/23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38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5377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664C608-40B1-4030-A28D-5B74BC98ADCE}" type="datetimeFigureOut">
              <a:rPr lang="en-US" smtClean="0"/>
              <a:t>4/17/23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93258980"/>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F37A-8E60-7D7E-E778-CBD31569F415}"/>
              </a:ext>
            </a:extLst>
          </p:cNvPr>
          <p:cNvSpPr>
            <a:spLocks noGrp="1"/>
          </p:cNvSpPr>
          <p:nvPr>
            <p:ph type="ctrTitle"/>
          </p:nvPr>
        </p:nvSpPr>
        <p:spPr>
          <a:xfrm>
            <a:off x="387928" y="2646218"/>
            <a:ext cx="11554690" cy="2131163"/>
          </a:xfrm>
        </p:spPr>
        <p:txBody>
          <a:bodyPr anchor="t">
            <a:normAutofit/>
          </a:bodyPr>
          <a:lstStyle/>
          <a:p>
            <a:r>
              <a:rPr lang="en-IN" dirty="0"/>
              <a:t>Lead scoring case study</a:t>
            </a:r>
          </a:p>
        </p:txBody>
      </p:sp>
    </p:spTree>
    <p:extLst>
      <p:ext uri="{BB962C8B-B14F-4D97-AF65-F5344CB8AC3E}">
        <p14:creationId xmlns:p14="http://schemas.microsoft.com/office/powerpoint/2010/main" val="1478880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411040-6062-506D-945E-15804C4650F2}"/>
              </a:ext>
            </a:extLst>
          </p:cNvPr>
          <p:cNvPicPr>
            <a:picLocks noChangeAspect="1"/>
          </p:cNvPicPr>
          <p:nvPr/>
        </p:nvPicPr>
        <p:blipFill>
          <a:blip r:embed="rId2"/>
          <a:stretch>
            <a:fillRect/>
          </a:stretch>
        </p:blipFill>
        <p:spPr>
          <a:xfrm>
            <a:off x="101939" y="811071"/>
            <a:ext cx="10191987" cy="5925600"/>
          </a:xfrm>
          <a:prstGeom prst="rect">
            <a:avLst/>
          </a:prstGeom>
        </p:spPr>
      </p:pic>
      <p:sp>
        <p:nvSpPr>
          <p:cNvPr id="3" name="TextBox 2">
            <a:extLst>
              <a:ext uri="{FF2B5EF4-FFF2-40B4-BE49-F238E27FC236}">
                <a16:creationId xmlns:a16="http://schemas.microsoft.com/office/drawing/2014/main" id="{6E5A285E-1133-8654-14EA-3A15A923C86F}"/>
              </a:ext>
            </a:extLst>
          </p:cNvPr>
          <p:cNvSpPr txBox="1"/>
          <p:nvPr/>
        </p:nvSpPr>
        <p:spPr>
          <a:xfrm>
            <a:off x="101939" y="121329"/>
            <a:ext cx="4883068" cy="523220"/>
          </a:xfrm>
          <a:prstGeom prst="rect">
            <a:avLst/>
          </a:prstGeom>
          <a:noFill/>
        </p:spPr>
        <p:txBody>
          <a:bodyPr wrap="none" rtlCol="0">
            <a:spAutoFit/>
          </a:bodyPr>
          <a:lstStyle/>
          <a:p>
            <a:r>
              <a:rPr lang="en-US" sz="2800" b="1" dirty="0">
                <a:solidFill>
                  <a:srgbClr val="FF0000"/>
                </a:solidFill>
              </a:rPr>
              <a:t>EDA: Continuous Variables:</a:t>
            </a:r>
          </a:p>
        </p:txBody>
      </p:sp>
    </p:spTree>
    <p:extLst>
      <p:ext uri="{BB962C8B-B14F-4D97-AF65-F5344CB8AC3E}">
        <p14:creationId xmlns:p14="http://schemas.microsoft.com/office/powerpoint/2010/main" val="3137744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0F0EE1-4D06-DB82-D3CD-27E54ADBC974}"/>
              </a:ext>
            </a:extLst>
          </p:cNvPr>
          <p:cNvPicPr>
            <a:picLocks noChangeAspect="1"/>
          </p:cNvPicPr>
          <p:nvPr/>
        </p:nvPicPr>
        <p:blipFill>
          <a:blip r:embed="rId2"/>
          <a:stretch>
            <a:fillRect/>
          </a:stretch>
        </p:blipFill>
        <p:spPr>
          <a:xfrm>
            <a:off x="185238" y="1226589"/>
            <a:ext cx="11821523" cy="4578466"/>
          </a:xfrm>
          <a:prstGeom prst="rect">
            <a:avLst/>
          </a:prstGeom>
        </p:spPr>
      </p:pic>
      <p:sp>
        <p:nvSpPr>
          <p:cNvPr id="2" name="TextBox 1">
            <a:extLst>
              <a:ext uri="{FF2B5EF4-FFF2-40B4-BE49-F238E27FC236}">
                <a16:creationId xmlns:a16="http://schemas.microsoft.com/office/drawing/2014/main" id="{E4A82700-5F62-CC7F-DAB2-AD0F52474158}"/>
              </a:ext>
            </a:extLst>
          </p:cNvPr>
          <p:cNvSpPr txBox="1"/>
          <p:nvPr/>
        </p:nvSpPr>
        <p:spPr>
          <a:xfrm>
            <a:off x="185238" y="98838"/>
            <a:ext cx="9873162" cy="954107"/>
          </a:xfrm>
          <a:prstGeom prst="rect">
            <a:avLst/>
          </a:prstGeom>
          <a:noFill/>
        </p:spPr>
        <p:txBody>
          <a:bodyPr wrap="square" rtlCol="0">
            <a:spAutoFit/>
          </a:bodyPr>
          <a:lstStyle/>
          <a:p>
            <a:r>
              <a:rPr lang="en-US" sz="2800" b="1" dirty="0">
                <a:solidFill>
                  <a:srgbClr val="FF0000"/>
                </a:solidFill>
              </a:rPr>
              <a:t>Bivariate Analysis: Categorical Variables against Conversion rate:</a:t>
            </a:r>
          </a:p>
        </p:txBody>
      </p:sp>
    </p:spTree>
    <p:extLst>
      <p:ext uri="{BB962C8B-B14F-4D97-AF65-F5344CB8AC3E}">
        <p14:creationId xmlns:p14="http://schemas.microsoft.com/office/powerpoint/2010/main" val="144875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A7AF7B-E14A-0CE9-1A1B-211E7C58D0E2}"/>
              </a:ext>
            </a:extLst>
          </p:cNvPr>
          <p:cNvPicPr>
            <a:picLocks noChangeAspect="1"/>
          </p:cNvPicPr>
          <p:nvPr/>
        </p:nvPicPr>
        <p:blipFill>
          <a:blip r:embed="rId2"/>
          <a:stretch>
            <a:fillRect/>
          </a:stretch>
        </p:blipFill>
        <p:spPr>
          <a:xfrm>
            <a:off x="174323" y="1964575"/>
            <a:ext cx="11934550" cy="3677920"/>
          </a:xfrm>
          <a:prstGeom prst="rect">
            <a:avLst/>
          </a:prstGeom>
        </p:spPr>
      </p:pic>
    </p:spTree>
    <p:extLst>
      <p:ext uri="{BB962C8B-B14F-4D97-AF65-F5344CB8AC3E}">
        <p14:creationId xmlns:p14="http://schemas.microsoft.com/office/powerpoint/2010/main" val="73914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307096-4C1C-B67E-ABC1-85A74B63B659}"/>
              </a:ext>
            </a:extLst>
          </p:cNvPr>
          <p:cNvPicPr>
            <a:picLocks noChangeAspect="1"/>
          </p:cNvPicPr>
          <p:nvPr/>
        </p:nvPicPr>
        <p:blipFill>
          <a:blip r:embed="rId2"/>
          <a:stretch>
            <a:fillRect/>
          </a:stretch>
        </p:blipFill>
        <p:spPr>
          <a:xfrm>
            <a:off x="91440" y="1213657"/>
            <a:ext cx="12009120" cy="4646815"/>
          </a:xfrm>
          <a:prstGeom prst="rect">
            <a:avLst/>
          </a:prstGeom>
        </p:spPr>
      </p:pic>
    </p:spTree>
    <p:extLst>
      <p:ext uri="{BB962C8B-B14F-4D97-AF65-F5344CB8AC3E}">
        <p14:creationId xmlns:p14="http://schemas.microsoft.com/office/powerpoint/2010/main" val="330304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35746D-059E-9868-4BDE-1CB53618320A}"/>
              </a:ext>
            </a:extLst>
          </p:cNvPr>
          <p:cNvPicPr>
            <a:picLocks noChangeAspect="1"/>
          </p:cNvPicPr>
          <p:nvPr/>
        </p:nvPicPr>
        <p:blipFill>
          <a:blip r:embed="rId2"/>
          <a:stretch>
            <a:fillRect/>
          </a:stretch>
        </p:blipFill>
        <p:spPr>
          <a:xfrm>
            <a:off x="137614" y="1448355"/>
            <a:ext cx="11916771" cy="4661500"/>
          </a:xfrm>
          <a:prstGeom prst="rect">
            <a:avLst/>
          </a:prstGeom>
        </p:spPr>
      </p:pic>
    </p:spTree>
    <p:extLst>
      <p:ext uri="{BB962C8B-B14F-4D97-AF65-F5344CB8AC3E}">
        <p14:creationId xmlns:p14="http://schemas.microsoft.com/office/powerpoint/2010/main" val="2263513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2A6980-AB01-EBD0-0059-622FB4D7639D}"/>
              </a:ext>
            </a:extLst>
          </p:cNvPr>
          <p:cNvPicPr>
            <a:picLocks noChangeAspect="1"/>
          </p:cNvPicPr>
          <p:nvPr/>
        </p:nvPicPr>
        <p:blipFill>
          <a:blip r:embed="rId2"/>
          <a:stretch>
            <a:fillRect/>
          </a:stretch>
        </p:blipFill>
        <p:spPr>
          <a:xfrm>
            <a:off x="101600" y="1265358"/>
            <a:ext cx="11988800" cy="4539697"/>
          </a:xfrm>
          <a:prstGeom prst="rect">
            <a:avLst/>
          </a:prstGeom>
        </p:spPr>
      </p:pic>
    </p:spTree>
    <p:extLst>
      <p:ext uri="{BB962C8B-B14F-4D97-AF65-F5344CB8AC3E}">
        <p14:creationId xmlns:p14="http://schemas.microsoft.com/office/powerpoint/2010/main" val="1385641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FCB307-7C0A-0EDF-CBA9-EAE3A356DD78}"/>
              </a:ext>
            </a:extLst>
          </p:cNvPr>
          <p:cNvPicPr>
            <a:picLocks noChangeAspect="1"/>
          </p:cNvPicPr>
          <p:nvPr/>
        </p:nvPicPr>
        <p:blipFill>
          <a:blip r:embed="rId2"/>
          <a:stretch>
            <a:fillRect/>
          </a:stretch>
        </p:blipFill>
        <p:spPr>
          <a:xfrm>
            <a:off x="957811" y="748145"/>
            <a:ext cx="9086733" cy="5756564"/>
          </a:xfrm>
          <a:prstGeom prst="rect">
            <a:avLst/>
          </a:prstGeom>
        </p:spPr>
      </p:pic>
    </p:spTree>
    <p:extLst>
      <p:ext uri="{BB962C8B-B14F-4D97-AF65-F5344CB8AC3E}">
        <p14:creationId xmlns:p14="http://schemas.microsoft.com/office/powerpoint/2010/main" val="300832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859B2-9516-3EEB-0133-08B1F862FDE3}"/>
              </a:ext>
            </a:extLst>
          </p:cNvPr>
          <p:cNvSpPr>
            <a:spLocks noGrp="1"/>
          </p:cNvSpPr>
          <p:nvPr>
            <p:ph idx="1"/>
          </p:nvPr>
        </p:nvSpPr>
        <p:spPr>
          <a:xfrm>
            <a:off x="803564" y="249382"/>
            <a:ext cx="9656618" cy="5999018"/>
          </a:xfrm>
        </p:spPr>
        <p:txBody>
          <a:bodyPr/>
          <a:lstStyle/>
          <a:p>
            <a:pPr algn="just"/>
            <a:r>
              <a:rPr lang="en-US" dirty="0"/>
              <a:t>After the EDA, we go ahead with creating dummy variables for categorical variables.</a:t>
            </a:r>
          </a:p>
          <a:p>
            <a:pPr algn="just"/>
            <a:r>
              <a:rPr lang="en-US" dirty="0"/>
              <a:t>Then we do splitting of the data into train and test sets in 70:30 ratio.</a:t>
            </a:r>
          </a:p>
          <a:p>
            <a:pPr algn="just"/>
            <a:r>
              <a:rPr lang="en-US" dirty="0"/>
              <a:t>Now we go with building the model. We use RFE for feature selection and then train the model using those features. In this respect, our third model has been finalized as our final model with 80% accuracy. </a:t>
            </a:r>
          </a:p>
          <a:p>
            <a:pPr algn="just"/>
            <a:r>
              <a:rPr lang="en-US" dirty="0"/>
              <a:t>The ROC curve is as shown in figure which is acceptable. Also the accuracy-sensitivity and specificity tradeoff has given a cutoff of 0.35.</a:t>
            </a:r>
          </a:p>
        </p:txBody>
      </p:sp>
      <p:pic>
        <p:nvPicPr>
          <p:cNvPr id="4" name="Picture 3">
            <a:extLst>
              <a:ext uri="{FF2B5EF4-FFF2-40B4-BE49-F238E27FC236}">
                <a16:creationId xmlns:a16="http://schemas.microsoft.com/office/drawing/2014/main" id="{CEDFE859-974A-9126-32B4-6783A3A48A41}"/>
              </a:ext>
            </a:extLst>
          </p:cNvPr>
          <p:cNvPicPr>
            <a:picLocks noChangeAspect="1"/>
          </p:cNvPicPr>
          <p:nvPr/>
        </p:nvPicPr>
        <p:blipFill>
          <a:blip r:embed="rId2"/>
          <a:stretch>
            <a:fillRect/>
          </a:stretch>
        </p:blipFill>
        <p:spPr>
          <a:xfrm>
            <a:off x="1031815" y="3429000"/>
            <a:ext cx="3645533" cy="3431689"/>
          </a:xfrm>
          <a:prstGeom prst="rect">
            <a:avLst/>
          </a:prstGeom>
        </p:spPr>
      </p:pic>
      <p:pic>
        <p:nvPicPr>
          <p:cNvPr id="5" name="Picture 4">
            <a:extLst>
              <a:ext uri="{FF2B5EF4-FFF2-40B4-BE49-F238E27FC236}">
                <a16:creationId xmlns:a16="http://schemas.microsoft.com/office/drawing/2014/main" id="{D5573CDB-8468-DF63-541B-436891C84FD0}"/>
              </a:ext>
            </a:extLst>
          </p:cNvPr>
          <p:cNvPicPr>
            <a:picLocks noChangeAspect="1"/>
          </p:cNvPicPr>
          <p:nvPr/>
        </p:nvPicPr>
        <p:blipFill>
          <a:blip r:embed="rId3"/>
          <a:stretch>
            <a:fillRect/>
          </a:stretch>
        </p:blipFill>
        <p:spPr>
          <a:xfrm>
            <a:off x="5139754" y="3462094"/>
            <a:ext cx="4749800" cy="3365500"/>
          </a:xfrm>
          <a:prstGeom prst="rect">
            <a:avLst/>
          </a:prstGeom>
        </p:spPr>
      </p:pic>
    </p:spTree>
    <p:extLst>
      <p:ext uri="{BB962C8B-B14F-4D97-AF65-F5344CB8AC3E}">
        <p14:creationId xmlns:p14="http://schemas.microsoft.com/office/powerpoint/2010/main" val="3574458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F77B08-F3BB-ADC8-D62A-80BDBECCE0A2}"/>
              </a:ext>
            </a:extLst>
          </p:cNvPr>
          <p:cNvSpPr>
            <a:spLocks noGrp="1"/>
          </p:cNvSpPr>
          <p:nvPr>
            <p:ph idx="1"/>
          </p:nvPr>
        </p:nvSpPr>
        <p:spPr>
          <a:xfrm>
            <a:off x="1103312" y="983672"/>
            <a:ext cx="9232179" cy="5680363"/>
          </a:xfrm>
        </p:spPr>
        <p:txBody>
          <a:bodyPr/>
          <a:lstStyle/>
          <a:p>
            <a:pPr marL="0" indent="0">
              <a:buNone/>
            </a:pPr>
            <a:r>
              <a:rPr lang="en-US" dirty="0"/>
              <a:t>It was found that the following parameters are effecting the conversion rate of potential hot leads:</a:t>
            </a:r>
          </a:p>
          <a:p>
            <a:endParaRPr lang="en-US" dirty="0"/>
          </a:p>
          <a:p>
            <a:r>
              <a:rPr lang="en-US" dirty="0"/>
              <a:t>The total time spend on the Website.</a:t>
            </a:r>
          </a:p>
          <a:p>
            <a:r>
              <a:rPr lang="en-US" dirty="0"/>
              <a:t>Total number of visits.</a:t>
            </a:r>
          </a:p>
          <a:p>
            <a:r>
              <a:rPr lang="en-US" dirty="0"/>
              <a:t>When the lead source </a:t>
            </a:r>
            <a:r>
              <a:rPr lang="en-US" dirty="0" err="1"/>
              <a:t>was:Google</a:t>
            </a:r>
            <a:r>
              <a:rPr lang="en-US" dirty="0"/>
              <a:t>, Direct traffic, Organic search</a:t>
            </a:r>
          </a:p>
          <a:p>
            <a:r>
              <a:rPr lang="en-US" dirty="0"/>
              <a:t>When the last activity was: SMS, Olark chat conversation</a:t>
            </a:r>
          </a:p>
          <a:p>
            <a:r>
              <a:rPr lang="en-US" dirty="0"/>
              <a:t>When the lead origin is Lead add format.</a:t>
            </a:r>
          </a:p>
          <a:p>
            <a:r>
              <a:rPr lang="en-US" dirty="0"/>
              <a:t>When their current occupation is as a working professional.</a:t>
            </a:r>
          </a:p>
          <a:p>
            <a:endParaRPr lang="en-US" dirty="0"/>
          </a:p>
          <a:p>
            <a:pPr marL="0" indent="0">
              <a:buNone/>
            </a:pPr>
            <a:r>
              <a:rPr lang="en-US" dirty="0"/>
              <a:t>by </a:t>
            </a:r>
            <a:r>
              <a:rPr lang="en-US" dirty="0" err="1"/>
              <a:t>focussing</a:t>
            </a:r>
            <a:r>
              <a:rPr lang="en-US" dirty="0"/>
              <a:t> on these potential parameters, X Education can focus on these variables to achieve the best conversion rate</a:t>
            </a:r>
          </a:p>
        </p:txBody>
      </p:sp>
      <p:sp>
        <p:nvSpPr>
          <p:cNvPr id="4" name="TextBox 3">
            <a:extLst>
              <a:ext uri="{FF2B5EF4-FFF2-40B4-BE49-F238E27FC236}">
                <a16:creationId xmlns:a16="http://schemas.microsoft.com/office/drawing/2014/main" id="{8F55A614-7D65-710D-9BA0-3290A0A3D0CB}"/>
              </a:ext>
            </a:extLst>
          </p:cNvPr>
          <p:cNvSpPr txBox="1"/>
          <p:nvPr/>
        </p:nvSpPr>
        <p:spPr>
          <a:xfrm>
            <a:off x="1103312" y="346363"/>
            <a:ext cx="2230098" cy="523220"/>
          </a:xfrm>
          <a:prstGeom prst="rect">
            <a:avLst/>
          </a:prstGeom>
          <a:noFill/>
        </p:spPr>
        <p:txBody>
          <a:bodyPr wrap="none" rtlCol="0">
            <a:spAutoFit/>
          </a:bodyPr>
          <a:lstStyle/>
          <a:p>
            <a:r>
              <a:rPr lang="en-US" sz="2800" b="1" dirty="0">
                <a:solidFill>
                  <a:srgbClr val="FF0000"/>
                </a:solidFill>
              </a:rPr>
              <a:t>Conclusion:</a:t>
            </a:r>
          </a:p>
        </p:txBody>
      </p:sp>
    </p:spTree>
    <p:extLst>
      <p:ext uri="{BB962C8B-B14F-4D97-AF65-F5344CB8AC3E}">
        <p14:creationId xmlns:p14="http://schemas.microsoft.com/office/powerpoint/2010/main" val="4025244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CA2A-6D02-7C89-3E7A-EDA6D00B35E4}"/>
              </a:ext>
            </a:extLst>
          </p:cNvPr>
          <p:cNvSpPr>
            <a:spLocks noGrp="1"/>
          </p:cNvSpPr>
          <p:nvPr>
            <p:ph type="title"/>
          </p:nvPr>
        </p:nvSpPr>
        <p:spPr/>
        <p:txBody>
          <a:bodyPr/>
          <a:lstStyle/>
          <a:p>
            <a:r>
              <a:rPr lang="en-US" dirty="0"/>
              <a:t>  </a:t>
            </a:r>
          </a:p>
        </p:txBody>
      </p:sp>
      <p:sp>
        <p:nvSpPr>
          <p:cNvPr id="4" name="Rectangle 3">
            <a:extLst>
              <a:ext uri="{FF2B5EF4-FFF2-40B4-BE49-F238E27FC236}">
                <a16:creationId xmlns:a16="http://schemas.microsoft.com/office/drawing/2014/main" id="{C25340A6-55C0-1B16-566E-D6728E74113C}"/>
              </a:ext>
            </a:extLst>
          </p:cNvPr>
          <p:cNvSpPr/>
          <p:nvPr/>
        </p:nvSpPr>
        <p:spPr>
          <a:xfrm>
            <a:off x="4286052" y="2967335"/>
            <a:ext cx="3619902" cy="923330"/>
          </a:xfrm>
          <a:prstGeom prst="rect">
            <a:avLst/>
          </a:prstGeom>
          <a:noFill/>
        </p:spPr>
        <p:txBody>
          <a:bodyPr wrap="none" lIns="91440" tIns="45720" rIns="91440" bIns="45720">
            <a:spAutoFit/>
          </a:bodyPr>
          <a:lstStyle/>
          <a:p>
            <a:pPr algn="ctr"/>
            <a:r>
              <a:rPr lang="en-GB" sz="5400" b="1"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45764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AD64-ABDB-540B-AD91-C289EB9E0F00}"/>
              </a:ext>
            </a:extLst>
          </p:cNvPr>
          <p:cNvSpPr>
            <a:spLocks noGrp="1"/>
          </p:cNvSpPr>
          <p:nvPr>
            <p:ph type="title"/>
          </p:nvPr>
        </p:nvSpPr>
        <p:spPr/>
        <p:txBody>
          <a:bodyPr/>
          <a:lstStyle/>
          <a:p>
            <a:r>
              <a:rPr lang="en-US" dirty="0"/>
              <a:t>Team:</a:t>
            </a:r>
          </a:p>
        </p:txBody>
      </p:sp>
      <p:sp>
        <p:nvSpPr>
          <p:cNvPr id="3" name="Content Placeholder 2">
            <a:extLst>
              <a:ext uri="{FF2B5EF4-FFF2-40B4-BE49-F238E27FC236}">
                <a16:creationId xmlns:a16="http://schemas.microsoft.com/office/drawing/2014/main" id="{4EB0037D-27DD-FF5C-AE1C-8C4A58109161}"/>
              </a:ext>
            </a:extLst>
          </p:cNvPr>
          <p:cNvSpPr>
            <a:spLocks noGrp="1"/>
          </p:cNvSpPr>
          <p:nvPr>
            <p:ph idx="1"/>
          </p:nvPr>
        </p:nvSpPr>
        <p:spPr/>
        <p:txBody>
          <a:bodyPr/>
          <a:lstStyle/>
          <a:p>
            <a:r>
              <a:rPr lang="en-US" dirty="0" err="1"/>
              <a:t>Likhitha</a:t>
            </a:r>
            <a:r>
              <a:rPr lang="en-US" dirty="0"/>
              <a:t> C</a:t>
            </a:r>
          </a:p>
          <a:p>
            <a:r>
              <a:rPr lang="en-US" dirty="0"/>
              <a:t>Wahid </a:t>
            </a:r>
          </a:p>
          <a:p>
            <a:r>
              <a:rPr lang="en-US" dirty="0"/>
              <a:t>Venkata Koushik Akella</a:t>
            </a:r>
          </a:p>
        </p:txBody>
      </p:sp>
    </p:spTree>
    <p:extLst>
      <p:ext uri="{BB962C8B-B14F-4D97-AF65-F5344CB8AC3E}">
        <p14:creationId xmlns:p14="http://schemas.microsoft.com/office/powerpoint/2010/main" val="423161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DFCC-5CD8-51ED-DD6A-613146FAD5A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2B8B3B0-1CA3-6DD6-A5C6-DD41E2611F4C}"/>
              </a:ext>
            </a:extLst>
          </p:cNvPr>
          <p:cNvSpPr>
            <a:spLocks noGrp="1"/>
          </p:cNvSpPr>
          <p:nvPr>
            <p:ph idx="1"/>
          </p:nvPr>
        </p:nvSpPr>
        <p:spPr>
          <a:xfrm>
            <a:off x="1069848" y="2121408"/>
            <a:ext cx="10058400" cy="2856992"/>
          </a:xfrm>
        </p:spPr>
        <p:txBody>
          <a:bodyPr>
            <a:normAutofit lnSpcReduction="10000"/>
          </a:bodyPr>
          <a:lstStyle/>
          <a:p>
            <a:r>
              <a:rPr lang="en-US" dirty="0">
                <a:latin typeface="Helvetica Neue"/>
              </a:rPr>
              <a:t>X Education is an organization which provided online courses for industry professional the company marks its courses on several popular websites like google</a:t>
            </a:r>
          </a:p>
          <a:p>
            <a:r>
              <a:rPr lang="en-US" b="0" i="0" dirty="0">
                <a:effectLst/>
                <a:latin typeface="Helvetica Neue"/>
              </a:rPr>
              <a:t>X Education company needs help to identify the most promising leads. </a:t>
            </a:r>
          </a:p>
          <a:p>
            <a:r>
              <a:rPr lang="en-US" b="0" i="0" dirty="0">
                <a:effectLst/>
                <a:latin typeface="Helvetica Neue"/>
              </a:rPr>
              <a:t>This has to be done by building a Logistic regression model that can be trained with the Leads data of the past and then deployed to predict whether a particular lead will lead to payment or not. Each lead has to be given a lead score between 0 and 100 where less score means not a promising lead and vice-versa. the CEO has also given a ballpark target lead conversion rate to be 80%.</a:t>
            </a:r>
          </a:p>
        </p:txBody>
      </p:sp>
    </p:spTree>
    <p:extLst>
      <p:ext uri="{BB962C8B-B14F-4D97-AF65-F5344CB8AC3E}">
        <p14:creationId xmlns:p14="http://schemas.microsoft.com/office/powerpoint/2010/main" val="251476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9E133-79B7-86C2-74C6-ADC2E4A19BE1}"/>
              </a:ext>
            </a:extLst>
          </p:cNvPr>
          <p:cNvSpPr>
            <a:spLocks noGrp="1"/>
          </p:cNvSpPr>
          <p:nvPr>
            <p:ph type="title"/>
          </p:nvPr>
        </p:nvSpPr>
        <p:spPr/>
        <p:txBody>
          <a:bodyPr/>
          <a:lstStyle/>
          <a:p>
            <a:r>
              <a:rPr lang="en-IN" dirty="0"/>
              <a:t>Business goal:</a:t>
            </a:r>
          </a:p>
        </p:txBody>
      </p:sp>
      <p:sp>
        <p:nvSpPr>
          <p:cNvPr id="3" name="Content Placeholder 2">
            <a:extLst>
              <a:ext uri="{FF2B5EF4-FFF2-40B4-BE49-F238E27FC236}">
                <a16:creationId xmlns:a16="http://schemas.microsoft.com/office/drawing/2014/main" id="{6FF73A77-99A9-9BCD-38EA-EB343207C786}"/>
              </a:ext>
            </a:extLst>
          </p:cNvPr>
          <p:cNvSpPr>
            <a:spLocks noGrp="1"/>
          </p:cNvSpPr>
          <p:nvPr>
            <p:ph idx="1"/>
          </p:nvPr>
        </p:nvSpPr>
        <p:spPr>
          <a:xfrm>
            <a:off x="1069848" y="2121408"/>
            <a:ext cx="10058400" cy="2642617"/>
          </a:xfrm>
        </p:spPr>
        <p:txBody>
          <a:bodyPr>
            <a:normAutofit/>
          </a:bodyPr>
          <a:lstStyle/>
          <a:p>
            <a:r>
              <a:rPr lang="en-IN" dirty="0"/>
              <a:t>The company requires a model to be built  for selecting most promising leads</a:t>
            </a:r>
          </a:p>
          <a:p>
            <a:pPr>
              <a:lnSpc>
                <a:spcPct val="107000"/>
              </a:lnSpc>
              <a:spcAft>
                <a:spcPts val="800"/>
              </a:spcAft>
            </a:pPr>
            <a:r>
              <a:rPr lang="en-IN" sz="1800" kern="0" dirty="0">
                <a:effectLst/>
                <a:latin typeface="Helvetica" panose="020B0604020202020204" pitchFamily="34" charset="0"/>
                <a:ea typeface="Times New Roman" panose="02020603050405020304" pitchFamily="18" charset="0"/>
                <a:cs typeface="Times New Roman" panose="02020603050405020304" pitchFamily="18" charset="0"/>
              </a:rPr>
              <a:t>build a logistic regression model to assign a lead score between 0 and 100 to each lead and based on the lead, classify them as hot leads or not so hot leads.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Helvetica" panose="020B0604020202020204" pitchFamily="34" charset="0"/>
                <a:ea typeface="Times New Roman" panose="02020603050405020304" pitchFamily="18" charset="0"/>
                <a:cs typeface="Times New Roman" panose="02020603050405020304" pitchFamily="18" charset="0"/>
              </a:rPr>
              <a:t>The model is expected to fit certain other problems put forth by the X Education company in the form of a separate word document. fill the solutions to those problems based on the model we get in the end of this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1767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661B-DD54-DA2A-887A-6CF0AFF4BA8A}"/>
              </a:ext>
            </a:extLst>
          </p:cNvPr>
          <p:cNvSpPr>
            <a:spLocks noGrp="1"/>
          </p:cNvSpPr>
          <p:nvPr>
            <p:ph type="title"/>
          </p:nvPr>
        </p:nvSpPr>
        <p:spPr/>
        <p:txBody>
          <a:bodyPr/>
          <a:lstStyle/>
          <a:p>
            <a:r>
              <a:rPr lang="en-IN" dirty="0"/>
              <a:t>Strategy:</a:t>
            </a:r>
          </a:p>
        </p:txBody>
      </p:sp>
      <p:sp>
        <p:nvSpPr>
          <p:cNvPr id="3" name="Content Placeholder 2">
            <a:extLst>
              <a:ext uri="{FF2B5EF4-FFF2-40B4-BE49-F238E27FC236}">
                <a16:creationId xmlns:a16="http://schemas.microsoft.com/office/drawing/2014/main" id="{CCA519F3-FB74-2D09-8D27-27DD700AFEDB}"/>
              </a:ext>
            </a:extLst>
          </p:cNvPr>
          <p:cNvSpPr>
            <a:spLocks noGrp="1"/>
          </p:cNvSpPr>
          <p:nvPr>
            <p:ph idx="1"/>
          </p:nvPr>
        </p:nvSpPr>
        <p:spPr>
          <a:xfrm>
            <a:off x="744728" y="2172208"/>
            <a:ext cx="10058400" cy="3121152"/>
          </a:xfrm>
        </p:spPr>
        <p:txBody>
          <a:bodyPr>
            <a:normAutofit/>
          </a:bodyPr>
          <a:lstStyle/>
          <a:p>
            <a:r>
              <a:rPr lang="en-IN" dirty="0"/>
              <a:t>Importing data</a:t>
            </a:r>
          </a:p>
          <a:p>
            <a:r>
              <a:rPr lang="en-IN" dirty="0"/>
              <a:t>Prepare the data for model budling </a:t>
            </a:r>
          </a:p>
          <a:p>
            <a:r>
              <a:rPr lang="en-IN" dirty="0"/>
              <a:t>Build a logistical regression model</a:t>
            </a:r>
          </a:p>
          <a:p>
            <a:r>
              <a:rPr lang="en-IN" dirty="0"/>
              <a:t>Assign a lead score for each lead</a:t>
            </a:r>
          </a:p>
          <a:p>
            <a:r>
              <a:rPr lang="en-IN" dirty="0"/>
              <a:t>Test the model on train set</a:t>
            </a:r>
          </a:p>
          <a:p>
            <a:r>
              <a:rPr lang="en-IN" dirty="0"/>
              <a:t>Evaluate model by different measure and metrics</a:t>
            </a:r>
          </a:p>
          <a:p>
            <a:r>
              <a:rPr lang="en-IN" dirty="0"/>
              <a:t>Test the model on test set </a:t>
            </a:r>
          </a:p>
        </p:txBody>
      </p:sp>
    </p:spTree>
    <p:extLst>
      <p:ext uri="{BB962C8B-B14F-4D97-AF65-F5344CB8AC3E}">
        <p14:creationId xmlns:p14="http://schemas.microsoft.com/office/powerpoint/2010/main" val="226307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4CD9CAE-061F-23EE-EBFE-723AD41AA7AA}"/>
              </a:ext>
            </a:extLst>
          </p:cNvPr>
          <p:cNvPicPr>
            <a:picLocks noChangeAspect="1"/>
          </p:cNvPicPr>
          <p:nvPr/>
        </p:nvPicPr>
        <p:blipFill>
          <a:blip r:embed="rId2"/>
          <a:stretch>
            <a:fillRect/>
          </a:stretch>
        </p:blipFill>
        <p:spPr>
          <a:xfrm>
            <a:off x="6238240" y="1300049"/>
            <a:ext cx="5844791" cy="4618120"/>
          </a:xfrm>
          <a:prstGeom prst="rect">
            <a:avLst/>
          </a:prstGeom>
        </p:spPr>
      </p:pic>
      <p:pic>
        <p:nvPicPr>
          <p:cNvPr id="17" name="Picture 16">
            <a:extLst>
              <a:ext uri="{FF2B5EF4-FFF2-40B4-BE49-F238E27FC236}">
                <a16:creationId xmlns:a16="http://schemas.microsoft.com/office/drawing/2014/main" id="{8055549E-7A36-2186-4725-6A0152254E3E}"/>
              </a:ext>
            </a:extLst>
          </p:cNvPr>
          <p:cNvPicPr>
            <a:picLocks noChangeAspect="1"/>
          </p:cNvPicPr>
          <p:nvPr/>
        </p:nvPicPr>
        <p:blipFill>
          <a:blip r:embed="rId3"/>
          <a:stretch>
            <a:fillRect/>
          </a:stretch>
        </p:blipFill>
        <p:spPr>
          <a:xfrm>
            <a:off x="108969" y="1300049"/>
            <a:ext cx="5953760" cy="4618120"/>
          </a:xfrm>
          <a:prstGeom prst="rect">
            <a:avLst/>
          </a:prstGeom>
        </p:spPr>
      </p:pic>
      <p:sp>
        <p:nvSpPr>
          <p:cNvPr id="20" name="TextBox 19">
            <a:extLst>
              <a:ext uri="{FF2B5EF4-FFF2-40B4-BE49-F238E27FC236}">
                <a16:creationId xmlns:a16="http://schemas.microsoft.com/office/drawing/2014/main" id="{95BA7406-C273-85D5-136B-F4495EDB01A6}"/>
              </a:ext>
            </a:extLst>
          </p:cNvPr>
          <p:cNvSpPr txBox="1"/>
          <p:nvPr/>
        </p:nvSpPr>
        <p:spPr>
          <a:xfrm>
            <a:off x="0" y="375047"/>
            <a:ext cx="8728364" cy="523220"/>
          </a:xfrm>
          <a:prstGeom prst="rect">
            <a:avLst/>
          </a:prstGeom>
          <a:noFill/>
        </p:spPr>
        <p:txBody>
          <a:bodyPr wrap="square" rtlCol="0">
            <a:spAutoFit/>
          </a:bodyPr>
          <a:lstStyle/>
          <a:p>
            <a:r>
              <a:rPr lang="en-IN" sz="2800" b="1" dirty="0">
                <a:solidFill>
                  <a:srgbClr val="FF0000"/>
                </a:solidFill>
              </a:rPr>
              <a:t>Exploratory data analysis: Categorical Variables</a:t>
            </a:r>
          </a:p>
        </p:txBody>
      </p:sp>
    </p:spTree>
    <p:extLst>
      <p:ext uri="{BB962C8B-B14F-4D97-AF65-F5344CB8AC3E}">
        <p14:creationId xmlns:p14="http://schemas.microsoft.com/office/powerpoint/2010/main" val="154001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6F247A-17BF-AAFC-3C29-FC4D95F0B492}"/>
              </a:ext>
            </a:extLst>
          </p:cNvPr>
          <p:cNvPicPr>
            <a:picLocks noChangeAspect="1"/>
          </p:cNvPicPr>
          <p:nvPr/>
        </p:nvPicPr>
        <p:blipFill>
          <a:blip r:embed="rId2"/>
          <a:stretch>
            <a:fillRect/>
          </a:stretch>
        </p:blipFill>
        <p:spPr>
          <a:xfrm>
            <a:off x="108964" y="1376577"/>
            <a:ext cx="11974071" cy="4104845"/>
          </a:xfrm>
          <a:prstGeom prst="rect">
            <a:avLst/>
          </a:prstGeom>
        </p:spPr>
      </p:pic>
    </p:spTree>
    <p:extLst>
      <p:ext uri="{BB962C8B-B14F-4D97-AF65-F5344CB8AC3E}">
        <p14:creationId xmlns:p14="http://schemas.microsoft.com/office/powerpoint/2010/main" val="91670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845074-9826-4C5F-8AD5-91B3636A217F}"/>
              </a:ext>
            </a:extLst>
          </p:cNvPr>
          <p:cNvPicPr>
            <a:picLocks noChangeAspect="1"/>
          </p:cNvPicPr>
          <p:nvPr/>
        </p:nvPicPr>
        <p:blipFill>
          <a:blip r:embed="rId2"/>
          <a:stretch>
            <a:fillRect/>
          </a:stretch>
        </p:blipFill>
        <p:spPr>
          <a:xfrm>
            <a:off x="115315" y="1499985"/>
            <a:ext cx="11961369" cy="4471324"/>
          </a:xfrm>
          <a:prstGeom prst="rect">
            <a:avLst/>
          </a:prstGeom>
        </p:spPr>
      </p:pic>
    </p:spTree>
    <p:extLst>
      <p:ext uri="{BB962C8B-B14F-4D97-AF65-F5344CB8AC3E}">
        <p14:creationId xmlns:p14="http://schemas.microsoft.com/office/powerpoint/2010/main" val="1014034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E46C6D-BBE5-38F0-2A41-291F8BAF1C6C}"/>
              </a:ext>
            </a:extLst>
          </p:cNvPr>
          <p:cNvPicPr>
            <a:picLocks noChangeAspect="1"/>
          </p:cNvPicPr>
          <p:nvPr/>
        </p:nvPicPr>
        <p:blipFill>
          <a:blip r:embed="rId2"/>
          <a:stretch>
            <a:fillRect/>
          </a:stretch>
        </p:blipFill>
        <p:spPr>
          <a:xfrm>
            <a:off x="777784" y="997506"/>
            <a:ext cx="9183633" cy="5749680"/>
          </a:xfrm>
          <a:prstGeom prst="rect">
            <a:avLst/>
          </a:prstGeom>
        </p:spPr>
      </p:pic>
    </p:spTree>
    <p:extLst>
      <p:ext uri="{BB962C8B-B14F-4D97-AF65-F5344CB8AC3E}">
        <p14:creationId xmlns:p14="http://schemas.microsoft.com/office/powerpoint/2010/main" val="2540504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369</TotalTime>
  <Words>478</Words>
  <Application>Microsoft Macintosh PowerPoint</Application>
  <PresentationFormat>Widescreen</PresentationFormat>
  <Paragraphs>41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Helvetica</vt:lpstr>
      <vt:lpstr>Helvetica Neue</vt:lpstr>
      <vt:lpstr>Wingdings 3</vt:lpstr>
      <vt:lpstr>Ion</vt:lpstr>
      <vt:lpstr>Lead scoring case study</vt:lpstr>
      <vt:lpstr>Team:</vt:lpstr>
      <vt:lpstr>Problem statement:</vt:lpstr>
      <vt:lpstr>Business goal:</vt:lpstr>
      <vt:lpstr>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 presentation</dc:title>
  <dc:creator>Likitha C</dc:creator>
  <cp:lastModifiedBy>AKELLA VENKATA KOUSHIK</cp:lastModifiedBy>
  <cp:revision>13</cp:revision>
  <dcterms:created xsi:type="dcterms:W3CDTF">2023-04-16T08:16:49Z</dcterms:created>
  <dcterms:modified xsi:type="dcterms:W3CDTF">2023-04-17T17:46:13Z</dcterms:modified>
</cp:coreProperties>
</file>