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sldIdLst>
    <p:sldId id="278" r:id="rId5"/>
    <p:sldId id="280" r:id="rId6"/>
    <p:sldId id="284" r:id="rId7"/>
    <p:sldId id="290"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04" autoAdjust="0"/>
  </p:normalViewPr>
  <p:slideViewPr>
    <p:cSldViewPr snapToGrid="0" snapToObjects="1">
      <p:cViewPr>
        <p:scale>
          <a:sx n="85" d="100"/>
          <a:sy n="85" d="100"/>
        </p:scale>
        <p:origin x="304" y="4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3013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1833608"/>
          </a:xfrm>
        </p:spPr>
        <p:txBody>
          <a:bodyPr/>
          <a:lstStyle/>
          <a:p>
            <a:r>
              <a:rPr lang="en-US" sz="2400" dirty="0"/>
              <a:t>Comparison of Search-based and Reinforcement Learning Agents in Solving the Game of Snake</a:t>
            </a:r>
          </a:p>
        </p:txBody>
      </p:sp>
      <p:sp>
        <p:nvSpPr>
          <p:cNvPr id="25" name="Text Placeholder 1">
            <a:extLst>
              <a:ext uri="{FF2B5EF4-FFF2-40B4-BE49-F238E27FC236}">
                <a16:creationId xmlns:a16="http://schemas.microsoft.com/office/drawing/2014/main" id="{E3767D7D-FA5E-0282-B2B1-3E040DBA2E84}"/>
              </a:ext>
            </a:extLst>
          </p:cNvPr>
          <p:cNvSpPr txBox="1">
            <a:spLocks/>
          </p:cNvSpPr>
          <p:nvPr/>
        </p:nvSpPr>
        <p:spPr>
          <a:xfrm>
            <a:off x="7489539" y="6078359"/>
            <a:ext cx="2598737" cy="4571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solidFill>
                  <a:srgbClr val="FFC000"/>
                </a:solidFill>
              </a:rPr>
              <a:t>Deepak  </a:t>
            </a:r>
            <a:r>
              <a:rPr lang="en-IN" sz="1800" dirty="0" err="1">
                <a:solidFill>
                  <a:srgbClr val="FFC000"/>
                </a:solidFill>
              </a:rPr>
              <a:t>Grandhe</a:t>
            </a:r>
            <a:endParaRPr lang="en-IN" sz="1800" dirty="0">
              <a:solidFill>
                <a:srgbClr val="FFC000"/>
              </a:solidFill>
            </a:endParaRPr>
          </a:p>
        </p:txBody>
      </p:sp>
      <p:sp>
        <p:nvSpPr>
          <p:cNvPr id="26" name="Text Placeholder 5">
            <a:extLst>
              <a:ext uri="{FF2B5EF4-FFF2-40B4-BE49-F238E27FC236}">
                <a16:creationId xmlns:a16="http://schemas.microsoft.com/office/drawing/2014/main" id="{25635F16-82D6-9D27-2494-167029A17536}"/>
              </a:ext>
            </a:extLst>
          </p:cNvPr>
          <p:cNvSpPr txBox="1">
            <a:spLocks/>
          </p:cNvSpPr>
          <p:nvPr/>
        </p:nvSpPr>
        <p:spPr>
          <a:xfrm>
            <a:off x="7451814" y="5583494"/>
            <a:ext cx="3431102" cy="3009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solidFill>
                  <a:srgbClr val="FFC000"/>
                </a:solidFill>
              </a:rPr>
              <a:t>Venkata Raja </a:t>
            </a:r>
            <a:r>
              <a:rPr lang="en-IN" sz="1800" dirty="0" err="1">
                <a:solidFill>
                  <a:srgbClr val="FFC000"/>
                </a:solidFill>
              </a:rPr>
              <a:t>Varaprasad</a:t>
            </a:r>
            <a:r>
              <a:rPr lang="en-IN" sz="1800" dirty="0">
                <a:solidFill>
                  <a:srgbClr val="FFC000"/>
                </a:solidFill>
              </a:rPr>
              <a:t> Sanayila</a:t>
            </a:r>
          </a:p>
        </p:txBody>
      </p:sp>
      <p:sp>
        <p:nvSpPr>
          <p:cNvPr id="27" name="Text Placeholder 8">
            <a:extLst>
              <a:ext uri="{FF2B5EF4-FFF2-40B4-BE49-F238E27FC236}">
                <a16:creationId xmlns:a16="http://schemas.microsoft.com/office/drawing/2014/main" id="{2520F2CE-87A8-BB7F-FAFF-1879E7EFAD11}"/>
              </a:ext>
            </a:extLst>
          </p:cNvPr>
          <p:cNvSpPr txBox="1">
            <a:spLocks/>
          </p:cNvSpPr>
          <p:nvPr/>
        </p:nvSpPr>
        <p:spPr>
          <a:xfrm>
            <a:off x="7451814" y="5181212"/>
            <a:ext cx="3210435" cy="9143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solidFill>
                  <a:srgbClr val="FFC000"/>
                </a:solidFill>
              </a:rPr>
              <a:t>Vamsi Krishna  </a:t>
            </a:r>
            <a:r>
              <a:rPr lang="en-IN" sz="1800" dirty="0" err="1">
                <a:solidFill>
                  <a:srgbClr val="FFC000"/>
                </a:solidFill>
              </a:rPr>
              <a:t>Jammigumpula</a:t>
            </a:r>
            <a:endParaRPr lang="en-IN" sz="1800" dirty="0">
              <a:solidFill>
                <a:srgbClr val="FFC000"/>
              </a:solidFill>
            </a:endParaRPr>
          </a:p>
        </p:txBody>
      </p:sp>
      <p:sp>
        <p:nvSpPr>
          <p:cNvPr id="28" name="Text Placeholder 4">
            <a:extLst>
              <a:ext uri="{FF2B5EF4-FFF2-40B4-BE49-F238E27FC236}">
                <a16:creationId xmlns:a16="http://schemas.microsoft.com/office/drawing/2014/main" id="{8B99ECF6-F2E7-7BCD-FB75-8017746D98B2}"/>
              </a:ext>
            </a:extLst>
          </p:cNvPr>
          <p:cNvSpPr txBox="1">
            <a:spLocks/>
          </p:cNvSpPr>
          <p:nvPr/>
        </p:nvSpPr>
        <p:spPr>
          <a:xfrm>
            <a:off x="7489539" y="5423632"/>
            <a:ext cx="2283472" cy="1737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rgbClr val="FFC000"/>
                </a:solidFill>
              </a:rPr>
              <a:t>(Developer)</a:t>
            </a:r>
          </a:p>
        </p:txBody>
      </p:sp>
      <p:sp>
        <p:nvSpPr>
          <p:cNvPr id="29" name="Text Placeholder 7">
            <a:extLst>
              <a:ext uri="{FF2B5EF4-FFF2-40B4-BE49-F238E27FC236}">
                <a16:creationId xmlns:a16="http://schemas.microsoft.com/office/drawing/2014/main" id="{864561FE-BD02-D08A-A40D-0F73972F6604}"/>
              </a:ext>
            </a:extLst>
          </p:cNvPr>
          <p:cNvSpPr txBox="1">
            <a:spLocks/>
          </p:cNvSpPr>
          <p:nvPr/>
        </p:nvSpPr>
        <p:spPr>
          <a:xfrm>
            <a:off x="7451814" y="5844728"/>
            <a:ext cx="1266905" cy="365125"/>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rgbClr val="FFC000"/>
                </a:solidFill>
              </a:rPr>
              <a:t>(ML Engineer)</a:t>
            </a:r>
          </a:p>
        </p:txBody>
      </p:sp>
      <p:sp>
        <p:nvSpPr>
          <p:cNvPr id="30" name="Text Placeholder 10">
            <a:extLst>
              <a:ext uri="{FF2B5EF4-FFF2-40B4-BE49-F238E27FC236}">
                <a16:creationId xmlns:a16="http://schemas.microsoft.com/office/drawing/2014/main" id="{F084D94F-76DF-5A55-730E-8C4A407DA6E2}"/>
              </a:ext>
            </a:extLst>
          </p:cNvPr>
          <p:cNvSpPr txBox="1">
            <a:spLocks/>
          </p:cNvSpPr>
          <p:nvPr/>
        </p:nvSpPr>
        <p:spPr>
          <a:xfrm>
            <a:off x="7451814" y="6288524"/>
            <a:ext cx="2283472" cy="365125"/>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rgbClr val="FFC000"/>
                </a:solidFill>
              </a:rPr>
              <a:t>(Data Engineer)</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12209"/>
    </mc:Choice>
    <mc:Fallback xmlns="">
      <p:transition spd="slow" advTm="122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comparison and performance study of AI searching algorithms against human-agents in the Snake Game is the primary focus of this research.</a:t>
            </a:r>
          </a:p>
          <a:p>
            <a:endParaRPr lang="en-US" dirty="0"/>
          </a:p>
          <a:p>
            <a:pPr marL="342900" indent="-342900">
              <a:buAutoNum type="arabicPeriod"/>
            </a:pPr>
            <a:r>
              <a:rPr lang="en-US" dirty="0"/>
              <a:t>To list a few of the various searching techniques that the artificial intelligence in games uses.</a:t>
            </a:r>
          </a:p>
          <a:p>
            <a:pPr marL="342900" indent="-342900">
              <a:buAutoNum type="arabicPeriod"/>
            </a:pPr>
            <a:r>
              <a:rPr lang="en-US" dirty="0"/>
              <a:t>To create the snake game by utilizing a few chosen search methods. </a:t>
            </a:r>
          </a:p>
          <a:p>
            <a:pPr marL="342900" indent="-342900">
              <a:buAutoNum type="arabicPeriod"/>
            </a:pPr>
            <a:r>
              <a:rPr lang="en-US" dirty="0"/>
              <a:t>To evaluate the algorithms output against a human agent.</a:t>
            </a:r>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2000" advTm="19637"/>
    </mc:Choice>
    <mc:Fallback xmlns="">
      <p:transition spd="slow" advTm="196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2800" b="1" dirty="0">
                <a:solidFill>
                  <a:schemeClr val="accent6"/>
                </a:solidFill>
                <a:latin typeface="Arial Black" panose="020B0604020202020204" pitchFamily="34" charset="0"/>
                <a:cs typeface="Arial Black" panose="020B0604020202020204" pitchFamily="34" charset="0"/>
              </a:rPr>
              <a:t>Approach</a:t>
            </a: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Content Placeholder 3">
            <a:extLst>
              <a:ext uri="{FF2B5EF4-FFF2-40B4-BE49-F238E27FC236}">
                <a16:creationId xmlns:a16="http://schemas.microsoft.com/office/drawing/2014/main" id="{2F867493-4AD0-3F21-97A6-9B2DEF75D936}"/>
              </a:ext>
            </a:extLst>
          </p:cNvPr>
          <p:cNvSpPr>
            <a:spLocks noGrp="1"/>
          </p:cNvSpPr>
          <p:nvPr>
            <p:ph sz="half" idx="1"/>
          </p:nvPr>
        </p:nvSpPr>
        <p:spPr>
          <a:xfrm>
            <a:off x="758952" y="2273405"/>
            <a:ext cx="10680192" cy="2834640"/>
          </a:xfrm>
        </p:spPr>
        <p:txBody>
          <a:bodyPr/>
          <a:lstStyle/>
          <a:p>
            <a:r>
              <a:rPr lang="en-US" dirty="0"/>
              <a:t>We analyze the variations in efficiency and outcome while applying BFS, DFS, A*, and UCS when playing the game of Snake.</a:t>
            </a:r>
          </a:p>
          <a:p>
            <a:r>
              <a:rPr lang="en-US" dirty="0"/>
              <a:t>The snake begins as an empty grid and gradually fills it with a tail. </a:t>
            </a:r>
          </a:p>
          <a:p>
            <a:r>
              <a:rPr lang="en-US" dirty="0"/>
              <a:t>We can apply our tail to consider the squares as walls.</a:t>
            </a:r>
          </a:p>
          <a:p>
            <a:r>
              <a:rPr lang="en-US" dirty="0"/>
              <a:t>We create data by running each searching algorithm through a number of trials.</a:t>
            </a:r>
          </a:p>
          <a:p>
            <a:r>
              <a:rPr lang="en-US" dirty="0"/>
              <a:t>Outputs: Bar graphs, text file data and line graphs</a:t>
            </a:r>
          </a:p>
        </p:txBody>
      </p:sp>
    </p:spTree>
    <p:extLst>
      <p:ext uri="{BB962C8B-B14F-4D97-AF65-F5344CB8AC3E}">
        <p14:creationId xmlns:p14="http://schemas.microsoft.com/office/powerpoint/2010/main" val="2886474736"/>
      </p:ext>
    </p:extLst>
  </p:cSld>
  <p:clrMapOvr>
    <a:masterClrMapping/>
  </p:clrMapOvr>
  <mc:AlternateContent xmlns:mc="http://schemas.openxmlformats.org/markup-compatibility/2006" xmlns:p14="http://schemas.microsoft.com/office/powerpoint/2010/main">
    <mc:Choice Requires="p14">
      <p:transition spd="slow" p14:dur="2000" advTm="32545"/>
    </mc:Choice>
    <mc:Fallback xmlns="">
      <p:transition spd="slow" advTm="325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731520"/>
            <a:ext cx="8165592" cy="768096"/>
          </a:xfrm>
        </p:spPr>
        <p:txBody>
          <a:bodyPr/>
          <a:lstStyle/>
          <a:p>
            <a:r>
              <a:rPr lang="en-US" sz="2800" dirty="0"/>
              <a:t>Deliverables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1646107"/>
            <a:ext cx="7260336" cy="4754693"/>
          </a:xfrm>
        </p:spPr>
        <p:txBody>
          <a:bodyPr/>
          <a:lstStyle/>
          <a:p>
            <a:r>
              <a:rPr lang="en-US" sz="1800" b="1" i="0" dirty="0">
                <a:effectLst/>
                <a:latin typeface="Söhne"/>
              </a:rPr>
              <a:t>Project Report</a:t>
            </a:r>
          </a:p>
          <a:p>
            <a:r>
              <a:rPr lang="en-US" sz="1800" b="1" i="0" dirty="0">
                <a:effectLst/>
                <a:latin typeface="Söhne"/>
              </a:rPr>
              <a:t>Game Simulation Environment</a:t>
            </a:r>
            <a:endParaRPr lang="en-US" sz="1800" b="1" dirty="0">
              <a:latin typeface="Söhne"/>
            </a:endParaRPr>
          </a:p>
          <a:p>
            <a:r>
              <a:rPr lang="en-US" sz="1800" b="1" i="0" dirty="0">
                <a:effectLst/>
                <a:latin typeface="Söhne"/>
              </a:rPr>
              <a:t>AI Implementations</a:t>
            </a:r>
          </a:p>
          <a:p>
            <a:r>
              <a:rPr lang="en-US" sz="1800" b="1" dirty="0">
                <a:latin typeface="Söhne"/>
              </a:rPr>
              <a:t>Comparison Metrics</a:t>
            </a:r>
          </a:p>
          <a:p>
            <a:r>
              <a:rPr lang="en-US" sz="1800" b="1" i="0" dirty="0">
                <a:effectLst/>
                <a:latin typeface="Söhne"/>
              </a:rPr>
              <a:t>Experimental Data</a:t>
            </a:r>
          </a:p>
          <a:p>
            <a:r>
              <a:rPr lang="en-US" sz="1800" b="1" i="0" dirty="0">
                <a:effectLst/>
                <a:latin typeface="Söhne"/>
              </a:rPr>
              <a:t>Visualizations</a:t>
            </a:r>
            <a:endParaRPr lang="en-US" sz="1800" b="1" dirty="0">
              <a:latin typeface="Söhne"/>
            </a:endParaRPr>
          </a:p>
          <a:p>
            <a:r>
              <a:rPr lang="en-US" sz="1800" b="1" i="0" dirty="0">
                <a:effectLst/>
                <a:latin typeface="Söhne"/>
              </a:rPr>
              <a:t>Conclusion</a:t>
            </a:r>
            <a:endParaRPr lang="en-US" sz="1800" b="1" dirty="0">
              <a:latin typeface="Söhne"/>
            </a:endParaRPr>
          </a:p>
          <a:p>
            <a:r>
              <a:rPr lang="en-US" sz="1800" b="1" i="0" dirty="0">
                <a:effectLst/>
                <a:latin typeface="Söhne"/>
              </a:rPr>
              <a:t>Code Repository</a:t>
            </a:r>
          </a:p>
          <a:p>
            <a:r>
              <a:rPr lang="en-US" sz="1800" b="1" i="0" dirty="0">
                <a:effectLst/>
                <a:latin typeface="Söhne"/>
              </a:rPr>
              <a:t>Documentation</a:t>
            </a:r>
          </a:p>
          <a:p>
            <a:endParaRPr lang="en-US" sz="1800" b="1" i="0" dirty="0">
              <a:effectLst/>
              <a:latin typeface="Söhne"/>
            </a:endParaRPr>
          </a:p>
          <a:p>
            <a:pPr marL="0" indent="0">
              <a:buNone/>
            </a:pPr>
            <a:r>
              <a:rPr lang="en-US" sz="1800" dirty="0"/>
              <a:t>These deliverables clearly correspond with the project's stated objectives, which include analyzing and comparing AI searching algorithms with human agents in the context of the Snake Game and making appropriate conclusions from the data gathered.</a:t>
            </a:r>
          </a:p>
        </p:txBody>
      </p:sp>
    </p:spTree>
    <p:extLst>
      <p:ext uri="{BB962C8B-B14F-4D97-AF65-F5344CB8AC3E}">
        <p14:creationId xmlns:p14="http://schemas.microsoft.com/office/powerpoint/2010/main" val="3170280394"/>
      </p:ext>
    </p:extLst>
  </p:cSld>
  <p:clrMapOvr>
    <a:masterClrMapping/>
  </p:clrMapOvr>
  <mc:AlternateContent xmlns:mc="http://schemas.openxmlformats.org/markup-compatibility/2006" xmlns:p14="http://schemas.microsoft.com/office/powerpoint/2010/main">
    <mc:Choice Requires="p14">
      <p:transition spd="slow" p14:dur="2000" advTm="53595"/>
    </mc:Choice>
    <mc:Fallback xmlns="">
      <p:transition spd="slow" advTm="535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883664"/>
            <a:ext cx="7264304" cy="768096"/>
          </a:xfrm>
        </p:spPr>
        <p:txBody>
          <a:bodyPr/>
          <a:lstStyle/>
          <a:p>
            <a:r>
              <a:rPr lang="en-US" sz="2800" dirty="0"/>
              <a:t>Evaluation methodology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sz="1200" dirty="0"/>
              <a:t>Comparison of Search-based and Reinforcement Learning Agents in Solving the Game of Snake</a:t>
            </a:r>
            <a:endParaRPr lang="en-US" dirty="0"/>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668610"/>
            <a:ext cx="7050778" cy="2700528"/>
          </a:xfrm>
        </p:spPr>
        <p:txBody>
          <a:bodyPr/>
          <a:lstStyle/>
          <a:p>
            <a:r>
              <a:rPr lang="en-US" dirty="0"/>
              <a:t>In addition to doing a performance study on the human agent and a few algorithms in the snake game, the project's goal is to find a few AI-based searching methods. In terms of performance, such as the game score each algorithm obtained, the chosen algorithms </a:t>
            </a:r>
            <a:r>
              <a:rPr lang="en-IN" dirty="0"/>
              <a:t>DFS, BFS, A*, UCS</a:t>
            </a:r>
            <a:r>
              <a:rPr lang="en-US" dirty="0"/>
              <a:t> were tested. We deduced from the project's background research that various AI techniques are beneficial for the advancement of AI in video games.</a:t>
            </a:r>
          </a:p>
          <a:p>
            <a:endParaRPr lang="en-US" dirty="0"/>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4="http://schemas.microsoft.com/office/powerpoint/2010/main">
    <mc:Choice Requires="p14">
      <p:transition spd="slow" p14:dur="2000" advTm="29523"/>
    </mc:Choice>
    <mc:Fallback xmlns="">
      <p:transition spd="slow" advTm="295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0A17-35C3-ACD2-B034-8EE5CBAD23CB}"/>
              </a:ext>
            </a:extLst>
          </p:cNvPr>
          <p:cNvSpPr>
            <a:spLocks noGrp="1"/>
          </p:cNvSpPr>
          <p:nvPr>
            <p:ph type="title"/>
          </p:nvPr>
        </p:nvSpPr>
        <p:spPr/>
        <p:txBody>
          <a:bodyPr/>
          <a:lstStyle/>
          <a:p>
            <a:r>
              <a:rPr lang="en-US" sz="3200" dirty="0"/>
              <a:t>COMPARING SEARCH ALGORITHMS</a:t>
            </a:r>
          </a:p>
        </p:txBody>
      </p:sp>
      <p:sp>
        <p:nvSpPr>
          <p:cNvPr id="3" name="Content Placeholder 2">
            <a:extLst>
              <a:ext uri="{FF2B5EF4-FFF2-40B4-BE49-F238E27FC236}">
                <a16:creationId xmlns:a16="http://schemas.microsoft.com/office/drawing/2014/main" id="{C6DFC0D9-08BB-FBE3-4D50-1359DA7CCA3A}"/>
              </a:ext>
            </a:extLst>
          </p:cNvPr>
          <p:cNvSpPr>
            <a:spLocks noGrp="1"/>
          </p:cNvSpPr>
          <p:nvPr>
            <p:ph sz="half" idx="1"/>
          </p:nvPr>
        </p:nvSpPr>
        <p:spPr>
          <a:xfrm>
            <a:off x="749808" y="2368296"/>
            <a:ext cx="10680192" cy="2834640"/>
          </a:xfrm>
        </p:spPr>
        <p:txBody>
          <a:bodyPr/>
          <a:lstStyle/>
          <a:p>
            <a:pPr marL="0" indent="0">
              <a:buNone/>
            </a:pPr>
            <a:r>
              <a:rPr lang="en-US" dirty="0"/>
              <a:t>Overall, BFS performs the best</a:t>
            </a:r>
          </a:p>
          <a:p>
            <a:pPr marL="0" indent="0">
              <a:buNone/>
            </a:pPr>
            <a:r>
              <a:rPr lang="en-US" dirty="0"/>
              <a:t>Summary:</a:t>
            </a:r>
          </a:p>
          <a:p>
            <a:r>
              <a:rPr lang="en-US" dirty="0"/>
              <a:t>DFS: runs slowly with lots of actions, always lowest food score</a:t>
            </a:r>
          </a:p>
          <a:p>
            <a:r>
              <a:rPr lang="en-US" dirty="0"/>
              <a:t>BFS: runs quickly and linearly, good food score, low actions</a:t>
            </a:r>
          </a:p>
          <a:p>
            <a:r>
              <a:rPr lang="en-US" dirty="0" err="1"/>
              <a:t>Astar</a:t>
            </a:r>
            <a:r>
              <a:rPr lang="en-US" dirty="0"/>
              <a:t>: runs quickly and diagonally, good food score, more actions</a:t>
            </a:r>
          </a:p>
          <a:p>
            <a:r>
              <a:rPr lang="en-US" dirty="0"/>
              <a:t>UCS: runs quickly and diagonally, good food score, more actions</a:t>
            </a:r>
          </a:p>
        </p:txBody>
      </p:sp>
      <p:sp>
        <p:nvSpPr>
          <p:cNvPr id="5" name="Slide Number Placeholder 4">
            <a:extLst>
              <a:ext uri="{FF2B5EF4-FFF2-40B4-BE49-F238E27FC236}">
                <a16:creationId xmlns:a16="http://schemas.microsoft.com/office/drawing/2014/main" id="{76C1E6B2-2FD6-C7E8-DBB4-12FD8EE7381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12562089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{77199CFC-80D4-4915-90F9-E7F91FDDC390}tf78438558_win32</Template>
  <TotalTime>1568</TotalTime>
  <Words>392</Words>
  <Application>Microsoft Office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Sabon Next LT</vt:lpstr>
      <vt:lpstr>Söhne</vt:lpstr>
      <vt:lpstr>Office Theme</vt:lpstr>
      <vt:lpstr>Comparison of Search-based and Reinforcement Learning Agents in Solving the Game of Snake</vt:lpstr>
      <vt:lpstr>Objective</vt:lpstr>
      <vt:lpstr>Approach</vt:lpstr>
      <vt:lpstr>Deliverables</vt:lpstr>
      <vt:lpstr>Evaluation methodology </vt:lpstr>
      <vt:lpstr>COMPARING SEARCH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Searching Algorithms in AI Against Human Agent in Snake Game</dc:title>
  <dc:subject/>
  <dc:creator>Mohammad Abdul Imran</dc:creator>
  <cp:lastModifiedBy>Venkata Raja Vara Prasad Sanayila</cp:lastModifiedBy>
  <cp:revision>14</cp:revision>
  <dcterms:created xsi:type="dcterms:W3CDTF">2023-11-03T23:15:38Z</dcterms:created>
  <dcterms:modified xsi:type="dcterms:W3CDTF">2023-12-14T03:43:32Z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