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03" r:id="rId2"/>
    <p:sldId id="304" r:id="rId3"/>
    <p:sldId id="305" r:id="rId4"/>
    <p:sldId id="306" r:id="rId5"/>
    <p:sldId id="307" r:id="rId6"/>
    <p:sldId id="264" r:id="rId7"/>
    <p:sldId id="308" r:id="rId8"/>
    <p:sldId id="291" r:id="rId9"/>
    <p:sldId id="293" r:id="rId10"/>
    <p:sldId id="294" r:id="rId11"/>
    <p:sldId id="295" r:id="rId12"/>
    <p:sldId id="296" r:id="rId13"/>
    <p:sldId id="297" r:id="rId14"/>
    <p:sldId id="298" r:id="rId15"/>
    <p:sldId id="299" r:id="rId16"/>
    <p:sldId id="310" r:id="rId17"/>
    <p:sldId id="273" r:id="rId18"/>
    <p:sldId id="274" r:id="rId19"/>
    <p:sldId id="275" r:id="rId20"/>
    <p:sldId id="276" r:id="rId21"/>
    <p:sldId id="277" r:id="rId22"/>
    <p:sldId id="278" r:id="rId23"/>
    <p:sldId id="280" r:id="rId24"/>
    <p:sldId id="281" r:id="rId25"/>
    <p:sldId id="302" r:id="rId26"/>
    <p:sldId id="284" r:id="rId27"/>
    <p:sldId id="312" r:id="rId28"/>
    <p:sldId id="313" r:id="rId29"/>
    <p:sldId id="314" r:id="rId30"/>
    <p:sldId id="311" r:id="rId31"/>
    <p:sldId id="315" r:id="rId32"/>
    <p:sldId id="316" r:id="rId33"/>
    <p:sldId id="286" r:id="rId34"/>
    <p:sldId id="288" r:id="rId35"/>
    <p:sldId id="289" r:id="rId36"/>
    <p:sldId id="31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5" autoAdjust="0"/>
    <p:restoredTop sz="94660"/>
  </p:normalViewPr>
  <p:slideViewPr>
    <p:cSldViewPr snapToGrid="0">
      <p:cViewPr varScale="1">
        <p:scale>
          <a:sx n="87" d="100"/>
          <a:sy n="87" d="100"/>
        </p:scale>
        <p:origin x="1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06826E-A6B5-411B-BC0D-AFD46A0D90D7}" type="datetimeFigureOut">
              <a:rPr lang="en-US" smtClean="0"/>
              <a:t>6/22/2022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C4C7D2-E508-4333-861F-10795857A86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67BD-FC5C-A720-10C4-C601B45C7C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1C36C4-D56D-25C3-A58E-13DEBE196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8F6D8F-D8E8-8685-65CD-1603602D78B7}"/>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5" name="Footer Placeholder 4">
            <a:extLst>
              <a:ext uri="{FF2B5EF4-FFF2-40B4-BE49-F238E27FC236}">
                <a16:creationId xmlns:a16="http://schemas.microsoft.com/office/drawing/2014/main" id="{0D28A7A6-2C23-3629-4740-0976AF937B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5E47A6-F3B1-EDB1-0F93-C566E478B231}"/>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138982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03CC-8B76-092F-1E34-8D7D52BC9C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1434F-DEFF-89DB-DA82-2943378FF9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2206A8-268B-2A70-29E8-D553BF6098D6}"/>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5" name="Footer Placeholder 4">
            <a:extLst>
              <a:ext uri="{FF2B5EF4-FFF2-40B4-BE49-F238E27FC236}">
                <a16:creationId xmlns:a16="http://schemas.microsoft.com/office/drawing/2014/main" id="{E6DCF2AC-DED0-E8E2-FE6A-15386DF771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81333-D0CB-CD83-ECC1-007DC0970C42}"/>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244480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F33A28-09BE-A552-0B89-0270866B7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AD87DB-05A7-45A3-FA61-9BD29F317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B4C8AD-791B-2223-3ABF-AEB843148944}"/>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5" name="Footer Placeholder 4">
            <a:extLst>
              <a:ext uri="{FF2B5EF4-FFF2-40B4-BE49-F238E27FC236}">
                <a16:creationId xmlns:a16="http://schemas.microsoft.com/office/drawing/2014/main" id="{6DED68DA-E10D-7A7C-3C37-04BBBDDCD6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9C28A-B51E-0A87-BDE3-D68E96B863F3}"/>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291102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5A0D-0E0D-EE53-7533-2236A83B41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8112B7-12B9-2422-64CE-1A5813E25E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6868C-A6B4-7E3E-A175-8BCDCF7081B8}"/>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5" name="Footer Placeholder 4">
            <a:extLst>
              <a:ext uri="{FF2B5EF4-FFF2-40B4-BE49-F238E27FC236}">
                <a16:creationId xmlns:a16="http://schemas.microsoft.com/office/drawing/2014/main" id="{0177B44D-49D5-BEC9-6CE0-B4CB4FD9F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C9A5C-323E-4FEC-4BAC-9935CAF5C325}"/>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158213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6CDF-8D14-457C-8AB8-935CEA090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1EB324-CB0E-D145-F5FB-9D3C0CD4E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E4C51C-AD59-24E3-FE31-63A27D52C71D}"/>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5" name="Footer Placeholder 4">
            <a:extLst>
              <a:ext uri="{FF2B5EF4-FFF2-40B4-BE49-F238E27FC236}">
                <a16:creationId xmlns:a16="http://schemas.microsoft.com/office/drawing/2014/main" id="{56DD0CFC-978B-ADFF-4795-4787EB9A27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422C1-76B4-D648-2A67-0CDAB1C80C98}"/>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112322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C5D8-8A03-8C70-958A-735692B5CB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BDFB0-D026-57DF-9096-C55A1275A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1560D0-1080-72A4-0B17-41A8165E8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1DB65B-B7A8-120E-F8C2-35AA7169342E}"/>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6" name="Footer Placeholder 5">
            <a:extLst>
              <a:ext uri="{FF2B5EF4-FFF2-40B4-BE49-F238E27FC236}">
                <a16:creationId xmlns:a16="http://schemas.microsoft.com/office/drawing/2014/main" id="{464FB51D-3FB0-EE8D-5CB1-2020FF210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7978A1-A649-D3F0-3467-64C28D93EA80}"/>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36521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68C1-20F7-14B1-1C0D-80DB47C1BC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D7B60E-3E6E-8972-85E2-280D9EFAB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49C305-B43D-7CF1-445A-8FEECE1D87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C1F2AC-EBB4-2F42-D95D-7A2BB4611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D23F3C-5F0C-C2B3-AC40-659777DF1F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1468E3-D23A-C36E-D8D9-8EDF1F51C0E0}"/>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8" name="Footer Placeholder 7">
            <a:extLst>
              <a:ext uri="{FF2B5EF4-FFF2-40B4-BE49-F238E27FC236}">
                <a16:creationId xmlns:a16="http://schemas.microsoft.com/office/drawing/2014/main" id="{53342BFC-80C1-6E28-0A9C-B47DE29E6E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C6B2A6-A9AD-1EB1-BF68-01ADB1B7CC0A}"/>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45880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561-E43A-4B1B-E0C6-65A0F98CCE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C9EF57-BC46-73EA-2596-CE17193192D7}"/>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4" name="Footer Placeholder 3">
            <a:extLst>
              <a:ext uri="{FF2B5EF4-FFF2-40B4-BE49-F238E27FC236}">
                <a16:creationId xmlns:a16="http://schemas.microsoft.com/office/drawing/2014/main" id="{BD1BB19C-00E7-FA12-6F79-120696D8DD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1B2518-5B59-F940-DDE1-DF51902E98CF}"/>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179760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061DC-1EA8-B460-2886-A89A67BF1641}"/>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3" name="Footer Placeholder 2">
            <a:extLst>
              <a:ext uri="{FF2B5EF4-FFF2-40B4-BE49-F238E27FC236}">
                <a16:creationId xmlns:a16="http://schemas.microsoft.com/office/drawing/2014/main" id="{AABCB00F-399B-9C83-EE6E-1E18E2B12B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01D0B3-18B5-C158-ED44-25C324396DFD}"/>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36472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0316-69FC-CFF6-FCFE-A254D539C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464E84-B2A1-CA11-678C-7338C7669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F728A7-AA53-F635-5626-30DC0A0BF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48703-4A60-C386-D236-4AFD603522D4}"/>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6" name="Footer Placeholder 5">
            <a:extLst>
              <a:ext uri="{FF2B5EF4-FFF2-40B4-BE49-F238E27FC236}">
                <a16:creationId xmlns:a16="http://schemas.microsoft.com/office/drawing/2014/main" id="{27E9CC12-A6A8-4ACE-BF26-10587D90C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D70729-5FE1-C2C7-00BF-9C7E1BF282C1}"/>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3923447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4D01-9F29-9AEC-6445-1C28403BF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016583-A33F-2594-B40E-4C05C23862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0FDF52-773B-F326-EF4B-64CACC093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8CFFF-7FCC-AD6E-B4B7-2832BB019ECF}"/>
              </a:ext>
            </a:extLst>
          </p:cNvPr>
          <p:cNvSpPr>
            <a:spLocks noGrp="1"/>
          </p:cNvSpPr>
          <p:nvPr>
            <p:ph type="dt" sz="half" idx="10"/>
          </p:nvPr>
        </p:nvSpPr>
        <p:spPr/>
        <p:txBody>
          <a:bodyPr/>
          <a:lstStyle/>
          <a:p>
            <a:fld id="{1AB8982E-EF43-4F22-AF3E-C7C19968D921}" type="datetimeFigureOut">
              <a:rPr lang="en-IN" smtClean="0"/>
              <a:pPr/>
              <a:t>22-06-2022</a:t>
            </a:fld>
            <a:endParaRPr lang="en-IN"/>
          </a:p>
        </p:txBody>
      </p:sp>
      <p:sp>
        <p:nvSpPr>
          <p:cNvPr id="6" name="Footer Placeholder 5">
            <a:extLst>
              <a:ext uri="{FF2B5EF4-FFF2-40B4-BE49-F238E27FC236}">
                <a16:creationId xmlns:a16="http://schemas.microsoft.com/office/drawing/2014/main" id="{92D71203-7531-6B99-CD74-FD428CC47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B9F2C7-6D98-5BBD-20DE-DFF291A70334}"/>
              </a:ext>
            </a:extLst>
          </p:cNvPr>
          <p:cNvSpPr>
            <a:spLocks noGrp="1"/>
          </p:cNvSpPr>
          <p:nvPr>
            <p:ph type="sldNum" sz="quarter" idx="12"/>
          </p:nvPr>
        </p:nvSpPr>
        <p:spPr/>
        <p:txBody>
          <a:bodyPr/>
          <a:lstStyle/>
          <a:p>
            <a:fld id="{0082C99C-DB4D-477A-B2D5-934D3B9BAF39}" type="slidenum">
              <a:rPr lang="en-IN" smtClean="0"/>
              <a:pPr/>
              <a:t>‹#›</a:t>
            </a:fld>
            <a:endParaRPr lang="en-IN"/>
          </a:p>
        </p:txBody>
      </p:sp>
    </p:spTree>
    <p:extLst>
      <p:ext uri="{BB962C8B-B14F-4D97-AF65-F5344CB8AC3E}">
        <p14:creationId xmlns:p14="http://schemas.microsoft.com/office/powerpoint/2010/main" val="375845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485264-2AF2-5376-90B4-DB8772B29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11DA5-B891-FDFB-8359-49DB21101F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1A73D-815F-84F2-2241-9404FF297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8982E-EF43-4F22-AF3E-C7C19968D921}" type="datetimeFigureOut">
              <a:rPr lang="en-IN" smtClean="0"/>
              <a:pPr/>
              <a:t>22-06-2022</a:t>
            </a:fld>
            <a:endParaRPr lang="en-IN"/>
          </a:p>
        </p:txBody>
      </p:sp>
      <p:sp>
        <p:nvSpPr>
          <p:cNvPr id="5" name="Footer Placeholder 4">
            <a:extLst>
              <a:ext uri="{FF2B5EF4-FFF2-40B4-BE49-F238E27FC236}">
                <a16:creationId xmlns:a16="http://schemas.microsoft.com/office/drawing/2014/main" id="{0D2359C9-0A59-554B-EFB7-21124D645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B51C0C-61D7-C340-80B5-B33E93ED3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2C99C-DB4D-477A-B2D5-934D3B9BAF39}" type="slidenum">
              <a:rPr lang="en-IN" smtClean="0"/>
              <a:pPr/>
              <a:t>‹#›</a:t>
            </a:fld>
            <a:endParaRPr lang="en-IN"/>
          </a:p>
        </p:txBody>
      </p:sp>
    </p:spTree>
    <p:extLst>
      <p:ext uri="{BB962C8B-B14F-4D97-AF65-F5344CB8AC3E}">
        <p14:creationId xmlns:p14="http://schemas.microsoft.com/office/powerpoint/2010/main" val="385392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0" y="9331"/>
            <a:ext cx="12192000" cy="6858000"/>
          </a:xfrm>
          <a:prstGeom prst="rect">
            <a:avLst/>
          </a:prstGeom>
          <a:noFill/>
          <a:ln>
            <a:noFill/>
          </a:ln>
        </p:spPr>
      </p:pic>
      <p:sp>
        <p:nvSpPr>
          <p:cNvPr id="85" name="Google Shape;85;p13"/>
          <p:cNvSpPr txBox="1"/>
          <p:nvPr/>
        </p:nvSpPr>
        <p:spPr>
          <a:xfrm>
            <a:off x="964098" y="552377"/>
            <a:ext cx="10495717"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COVID AND PNEUMONIA ANALYSIS THROUGH CHEST X-RAY</a:t>
            </a:r>
            <a:endParaRPr sz="44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86" name="Google Shape;86;p13"/>
          <p:cNvSpPr txBox="1"/>
          <p:nvPr/>
        </p:nvSpPr>
        <p:spPr>
          <a:xfrm>
            <a:off x="964097" y="3796748"/>
            <a:ext cx="4522200" cy="17856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i="0" u="sng" strike="noStrike" cap="none" dirty="0">
                <a:solidFill>
                  <a:schemeClr val="dk1"/>
                </a:solidFill>
                <a:latin typeface="Arial Rounded"/>
                <a:ea typeface="Arial Rounded"/>
                <a:cs typeface="Arial Rounded"/>
                <a:sym typeface="Arial Rounded"/>
              </a:rPr>
              <a:t>PRESENTED BY:</a:t>
            </a:r>
            <a:endParaRPr dirty="0"/>
          </a:p>
          <a:p>
            <a:pPr>
              <a:buClr>
                <a:schemeClr val="dk1"/>
              </a:buClr>
            </a:pPr>
            <a:r>
              <a:rPr lang="en-US" sz="2000" b="1" dirty="0">
                <a:solidFill>
                  <a:schemeClr val="dk1"/>
                </a:solidFill>
                <a:latin typeface="Arial Rounded"/>
                <a:ea typeface="Arial Rounded"/>
                <a:cs typeface="Arial Rounded"/>
                <a:sym typeface="Arial Rounded"/>
              </a:rPr>
              <a:t>U. </a:t>
            </a:r>
            <a:r>
              <a:rPr lang="en-US" sz="2000" b="1" dirty="0" err="1">
                <a:solidFill>
                  <a:schemeClr val="dk1"/>
                </a:solidFill>
                <a:latin typeface="Arial Rounded"/>
                <a:ea typeface="Arial Rounded"/>
                <a:cs typeface="Arial Rounded"/>
                <a:sym typeface="Arial Rounded"/>
              </a:rPr>
              <a:t>Venakata</a:t>
            </a:r>
            <a:r>
              <a:rPr lang="en-US" sz="2000" b="1" dirty="0">
                <a:solidFill>
                  <a:schemeClr val="dk1"/>
                </a:solidFill>
                <a:latin typeface="Arial Rounded"/>
                <a:ea typeface="Arial Rounded"/>
                <a:cs typeface="Arial Rounded"/>
                <a:sym typeface="Arial Rounded"/>
              </a:rPr>
              <a:t> Sai - 198W1A0557</a:t>
            </a:r>
            <a:br>
              <a:rPr lang="en-US" sz="2000" b="1" dirty="0">
                <a:solidFill>
                  <a:schemeClr val="dk1"/>
                </a:solidFill>
                <a:latin typeface="Arial Rounded"/>
                <a:ea typeface="Arial Rounded"/>
                <a:cs typeface="Arial Rounded"/>
                <a:sym typeface="Arial Rounded"/>
              </a:rPr>
            </a:br>
            <a:r>
              <a:rPr lang="en-US" sz="2000" b="1" dirty="0">
                <a:solidFill>
                  <a:schemeClr val="dk1"/>
                </a:solidFill>
                <a:latin typeface="Arial Rounded"/>
                <a:ea typeface="Arial Rounded"/>
                <a:cs typeface="Arial Rounded"/>
                <a:sym typeface="Arial Rounded"/>
              </a:rPr>
              <a:t>G. Chaitanya      - 198W1A0517</a:t>
            </a:r>
            <a:endParaRPr dirty="0">
              <a:solidFill>
                <a:schemeClr val="dk1"/>
              </a:solidFill>
            </a:endParaRPr>
          </a:p>
          <a:p>
            <a:pPr>
              <a:buClr>
                <a:schemeClr val="dk1"/>
              </a:buClr>
            </a:pPr>
            <a:r>
              <a:rPr lang="en-US" sz="2000" b="1" dirty="0">
                <a:solidFill>
                  <a:schemeClr val="dk1"/>
                </a:solidFill>
                <a:latin typeface="Arial Rounded"/>
                <a:ea typeface="Arial Rounded"/>
                <a:cs typeface="Arial Rounded"/>
                <a:sym typeface="Arial Rounded"/>
              </a:rPr>
              <a:t>M. </a:t>
            </a:r>
            <a:r>
              <a:rPr lang="en-US" sz="2000" b="1" dirty="0" err="1">
                <a:solidFill>
                  <a:schemeClr val="dk1"/>
                </a:solidFill>
                <a:latin typeface="Arial Rounded"/>
                <a:ea typeface="Arial Rounded"/>
                <a:cs typeface="Arial Rounded"/>
                <a:sym typeface="Arial Rounded"/>
              </a:rPr>
              <a:t>Sarath</a:t>
            </a:r>
            <a:r>
              <a:rPr lang="en-US" sz="2000" b="1" dirty="0">
                <a:solidFill>
                  <a:schemeClr val="dk1"/>
                </a:solidFill>
                <a:latin typeface="Arial Rounded"/>
                <a:ea typeface="Arial Rounded"/>
                <a:cs typeface="Arial Rounded"/>
                <a:sym typeface="Arial Rounded"/>
              </a:rPr>
              <a:t>            - 198W1A0533</a:t>
            </a:r>
            <a:endParaRPr dirty="0">
              <a:solidFill>
                <a:schemeClr val="dk1"/>
              </a:solidFill>
            </a:endParaRPr>
          </a:p>
          <a:p>
            <a:pPr>
              <a:buClr>
                <a:schemeClr val="dk1"/>
              </a:buClr>
            </a:pPr>
            <a:r>
              <a:rPr lang="en-US" sz="2000" b="1" dirty="0">
                <a:solidFill>
                  <a:schemeClr val="dk1"/>
                </a:solidFill>
                <a:latin typeface="Arial Rounded"/>
                <a:ea typeface="Arial Rounded"/>
                <a:cs typeface="Arial Rounded"/>
                <a:sym typeface="Arial Rounded"/>
              </a:rPr>
              <a:t>G. </a:t>
            </a:r>
            <a:r>
              <a:rPr lang="en-US" sz="2000" b="1" dirty="0" err="1">
                <a:solidFill>
                  <a:schemeClr val="dk1"/>
                </a:solidFill>
                <a:latin typeface="Arial Rounded"/>
                <a:ea typeface="Arial Rounded"/>
                <a:cs typeface="Arial Rounded"/>
                <a:sym typeface="Arial Rounded"/>
              </a:rPr>
              <a:t>Prathap</a:t>
            </a:r>
            <a:r>
              <a:rPr lang="en-US" sz="2000" b="1" dirty="0">
                <a:solidFill>
                  <a:schemeClr val="dk1"/>
                </a:solidFill>
                <a:latin typeface="Arial Rounded"/>
                <a:ea typeface="Arial Rounded"/>
                <a:cs typeface="Arial Rounded"/>
                <a:sym typeface="Arial Rounded"/>
              </a:rPr>
              <a:t>          - 198W1A0516</a:t>
            </a:r>
            <a:endParaRPr sz="2000" b="1" dirty="0">
              <a:solidFill>
                <a:schemeClr val="dk1"/>
              </a:solidFill>
              <a:latin typeface="Arial Rounded"/>
              <a:ea typeface="Arial Rounded"/>
              <a:cs typeface="Arial Rounded"/>
              <a:sym typeface="Arial Rounded"/>
            </a:endParaRPr>
          </a:p>
        </p:txBody>
      </p:sp>
      <p:sp>
        <p:nvSpPr>
          <p:cNvPr id="87" name="Google Shape;87;p13"/>
          <p:cNvSpPr txBox="1"/>
          <p:nvPr/>
        </p:nvSpPr>
        <p:spPr>
          <a:xfrm flipH="1">
            <a:off x="7931418" y="3796748"/>
            <a:ext cx="3528397" cy="1323439"/>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None/>
            </a:pPr>
            <a:r>
              <a:rPr lang="en-US" sz="2000" b="1" u="sng" dirty="0">
                <a:solidFill>
                  <a:schemeClr val="dk1"/>
                </a:solidFill>
                <a:latin typeface="Arial Rounded"/>
                <a:ea typeface="Arial Rounded"/>
                <a:cs typeface="Arial Rounded"/>
                <a:sym typeface="Arial Rounded"/>
              </a:rPr>
              <a:t>GUIDED BY:</a:t>
            </a:r>
            <a:endParaRPr sz="2000" b="1" u="sng" dirty="0">
              <a:solidFill>
                <a:schemeClr val="dk1"/>
              </a:solidFill>
              <a:latin typeface="Arial Rounded"/>
              <a:ea typeface="Arial Rounded"/>
              <a:cs typeface="Arial Rounded"/>
              <a:sym typeface="Arial Rounded"/>
            </a:endParaRPr>
          </a:p>
          <a:p>
            <a:pPr marL="0" marR="0" lvl="0" indent="0" algn="r" rtl="0">
              <a:lnSpc>
                <a:spcPct val="150000"/>
              </a:lnSpc>
              <a:spcBef>
                <a:spcPts val="0"/>
              </a:spcBef>
              <a:spcAft>
                <a:spcPts val="0"/>
              </a:spcAft>
              <a:buNone/>
            </a:pPr>
            <a:r>
              <a:rPr lang="en-US" sz="2000" b="1" dirty="0">
                <a:solidFill>
                  <a:schemeClr val="dk1"/>
                </a:solidFill>
                <a:latin typeface="Arial Rounded"/>
                <a:ea typeface="Arial Rounded"/>
                <a:cs typeface="Arial Rounded"/>
                <a:sym typeface="Arial Rounded"/>
              </a:rPr>
              <a:t>Dr K. Praveen Kumar</a:t>
            </a:r>
            <a:endParaRPr dirty="0"/>
          </a:p>
          <a:p>
            <a:pPr marL="0" marR="0" lvl="0" indent="0" algn="r" rtl="0">
              <a:spcBef>
                <a:spcPts val="0"/>
              </a:spcBef>
              <a:spcAft>
                <a:spcPts val="0"/>
              </a:spcAft>
              <a:buNone/>
            </a:pPr>
            <a:r>
              <a:rPr lang="en-US" sz="2000" b="1" dirty="0">
                <a:solidFill>
                  <a:schemeClr val="dk1"/>
                </a:solidFill>
                <a:latin typeface="Arial Rounded"/>
                <a:ea typeface="Arial Rounded"/>
                <a:cs typeface="Arial Rounded"/>
                <a:sym typeface="Arial Rounded"/>
              </a:rPr>
              <a:t>Sr. Assistant Professor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02" y="388235"/>
            <a:ext cx="11909898" cy="644583"/>
          </a:xfrm>
        </p:spPr>
        <p:txBody>
          <a:bodyPr>
            <a:noAutofit/>
          </a:bodyPr>
          <a:lstStyle/>
          <a:p>
            <a:r>
              <a:rPr lang="en-US" sz="2200" b="1" dirty="0">
                <a:latin typeface="Times New Roman" pitchFamily="18" charset="0"/>
                <a:cs typeface="Times New Roman" pitchFamily="18" charset="0"/>
              </a:rPr>
              <a:t>3D </a:t>
            </a:r>
            <a:r>
              <a:rPr lang="en-US" sz="2200" b="1" dirty="0" err="1">
                <a:latin typeface="Times New Roman" pitchFamily="18" charset="0"/>
                <a:cs typeface="Times New Roman" pitchFamily="18" charset="0"/>
              </a:rPr>
              <a:t>Convolutional</a:t>
            </a:r>
            <a:r>
              <a:rPr lang="en-US" sz="2200" b="1" dirty="0">
                <a:latin typeface="Times New Roman" pitchFamily="18" charset="0"/>
                <a:cs typeface="Times New Roman" pitchFamily="18" charset="0"/>
              </a:rPr>
              <a:t> Neural Networks for Automatic Detection of Pulmonary Nodules in Chest CT</a:t>
            </a:r>
            <a:r>
              <a:rPr lang="en-US" sz="2800" b="1" baseline="30000" dirty="0">
                <a:latin typeface="Times New Roman" pitchFamily="18" charset="0"/>
                <a:cs typeface="Times New Roman" pitchFamily="18" charset="0"/>
              </a:rPr>
              <a:t>[3]</a:t>
            </a:r>
            <a:endParaRPr lang="en-US" sz="2200" b="1" baseline="30000" dirty="0">
              <a:latin typeface="Times New Roman" pitchFamily="18" charset="0"/>
              <a:cs typeface="Times New Roman" pitchFamily="18" charset="0"/>
            </a:endParaRPr>
          </a:p>
        </p:txBody>
      </p:sp>
      <p:sp>
        <p:nvSpPr>
          <p:cNvPr id="3" name="Content Placeholder 2"/>
          <p:cNvSpPr>
            <a:spLocks noGrp="1"/>
          </p:cNvSpPr>
          <p:nvPr>
            <p:ph idx="1"/>
          </p:nvPr>
        </p:nvSpPr>
        <p:spPr>
          <a:xfrm>
            <a:off x="261634" y="1280390"/>
            <a:ext cx="11692146" cy="5099323"/>
          </a:xfrm>
        </p:spPr>
        <p:txBody>
          <a:bodyPr>
            <a:normAutofit/>
          </a:bodyPr>
          <a:lstStyle/>
          <a:p>
            <a:pPr>
              <a:buNone/>
            </a:pPr>
            <a:r>
              <a:rPr lang="en-IN" sz="2000" b="1" dirty="0">
                <a:latin typeface="Times New Roman" pitchFamily="18" charset="0"/>
                <a:cs typeface="Times New Roman" pitchFamily="18" charset="0"/>
              </a:rPr>
              <a:t>Methodology:</a:t>
            </a:r>
          </a:p>
          <a:p>
            <a:pPr algn="just"/>
            <a:r>
              <a:rPr lang="en-US" sz="2000" dirty="0">
                <a:latin typeface="Times New Roman" pitchFamily="18" charset="0"/>
                <a:cs typeface="Times New Roman" pitchFamily="18" charset="0"/>
              </a:rPr>
              <a:t>There are 2 stages here. The first stage consists of a 3D fully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network (FCN) for fast screening and generation of candidate suspicious regions. </a:t>
            </a:r>
          </a:p>
          <a:p>
            <a:pPr algn="just"/>
            <a:r>
              <a:rPr lang="en-US" sz="2000" dirty="0">
                <a:latin typeface="Times New Roman" pitchFamily="18" charset="0"/>
                <a:cs typeface="Times New Roman" pitchFamily="18" charset="0"/>
              </a:rPr>
              <a:t>The second stage consists of an ensemble of 3D CNNs trained using extensive transformations applied to both the positive and negative patches to augment the training set and can achieve 91% sensitivity at 2 false positives per scan on cases from the LIDC dataset.</a:t>
            </a:r>
          </a:p>
          <a:p>
            <a:pPr algn="just">
              <a:buNone/>
            </a:pPr>
            <a:r>
              <a:rPr lang="en-US" sz="2000" dirty="0">
                <a:latin typeface="Arial Rounded MT Bold" panose="020F0704030504030204" pitchFamily="34" charset="0"/>
                <a:cs typeface="Aharoni" panose="02010803020104030203" pitchFamily="2" charset="-79"/>
              </a:rPr>
              <a:t> </a:t>
            </a:r>
            <a:r>
              <a:rPr lang="en-IN" sz="2200" b="1" dirty="0">
                <a:latin typeface="Times New Roman" pitchFamily="18" charset="0"/>
                <a:cs typeface="Times New Roman" pitchFamily="18" charset="0"/>
              </a:rPr>
              <a:t>Advantages:</a:t>
            </a:r>
          </a:p>
          <a:p>
            <a:pPr marL="342900" indent="-342900" algn="just"/>
            <a:r>
              <a:rPr lang="en-US" sz="2000" dirty="0">
                <a:latin typeface="Times New Roman" pitchFamily="18" charset="0"/>
                <a:cs typeface="Times New Roman" pitchFamily="18" charset="0"/>
              </a:rPr>
              <a:t>Medical datasets typically contain a small number of samples which makes training deep networks with high number of parameters.</a:t>
            </a:r>
          </a:p>
          <a:p>
            <a:pPr marL="342900" indent="-342900" algn="just"/>
            <a:r>
              <a:rPr lang="en-US" sz="2000" dirty="0">
                <a:latin typeface="Times New Roman" pitchFamily="18" charset="0"/>
                <a:cs typeface="Times New Roman" pitchFamily="18" charset="0"/>
              </a:rPr>
              <a:t>We have demonstrated that the combination of the network architectures and our training strategy can overcome all the limitations.</a:t>
            </a:r>
          </a:p>
          <a:p>
            <a:pPr>
              <a:buNone/>
            </a:pPr>
            <a:r>
              <a:rPr lang="en-IN" sz="2200" b="1" dirty="0">
                <a:latin typeface="Times New Roman" pitchFamily="18" charset="0"/>
                <a:cs typeface="Times New Roman" pitchFamily="18" charset="0"/>
              </a:rPr>
              <a:t>Disadvantages:</a:t>
            </a:r>
          </a:p>
          <a:p>
            <a:r>
              <a:rPr lang="en-US" sz="2000" dirty="0">
                <a:latin typeface="Times New Roman" pitchFamily="18" charset="0"/>
                <a:cs typeface="Times New Roman" pitchFamily="18" charset="0"/>
              </a:rPr>
              <a:t>Increase the workload of radiologists and make the manual reading of screening exams very time consuming.</a:t>
            </a:r>
            <a:endParaRPr lang="en-IN" sz="2000" b="1" dirty="0">
              <a:latin typeface="Times New Roman" pitchFamily="18" charset="0"/>
              <a:cs typeface="Times New Roman" pitchFamily="18" charset="0"/>
            </a:endParaRPr>
          </a:p>
          <a:p>
            <a:pPr>
              <a:buNone/>
            </a:pPr>
            <a:endParaRPr lang="en-IN" sz="2400" b="1" dirty="0"/>
          </a:p>
          <a:p>
            <a:pPr>
              <a:buNone/>
            </a:pPr>
            <a:endParaRPr lang="en-IN" sz="2400" b="1" dirty="0"/>
          </a:p>
          <a:p>
            <a:pPr>
              <a:buNone/>
            </a:pPr>
            <a:endParaRPr lang="en-IN" sz="2400" b="1" dirty="0"/>
          </a:p>
          <a:p>
            <a:pPr>
              <a:buNone/>
            </a:pPr>
            <a:endParaRPr lang="en-US" sz="2400" dirty="0"/>
          </a:p>
          <a:p>
            <a:endParaRPr lang="en-US" sz="2400" dirty="0"/>
          </a:p>
          <a:p>
            <a:endParaRPr lang="en-IN" sz="2400" b="1" dirty="0">
              <a:cs typeface="Calibri Light"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34" y="388235"/>
            <a:ext cx="11692146" cy="644583"/>
          </a:xfrm>
        </p:spPr>
        <p:txBody>
          <a:bodyPr>
            <a:noAutofit/>
          </a:bodyPr>
          <a:lstStyle/>
          <a:p>
            <a:r>
              <a:rPr lang="en-US" sz="2200" b="1" dirty="0">
                <a:latin typeface="Times New Roman" pitchFamily="18" charset="0"/>
                <a:cs typeface="Times New Roman" pitchFamily="18" charset="0"/>
              </a:rPr>
              <a:t>Prediction of COVID-19 Using Genetic Deep Learning </a:t>
            </a:r>
            <a:r>
              <a:rPr lang="en-US" sz="2200" b="1" dirty="0" err="1">
                <a:latin typeface="Times New Roman" pitchFamily="18" charset="0"/>
                <a:cs typeface="Times New Roman" pitchFamily="18" charset="0"/>
              </a:rPr>
              <a:t>Convolutional</a:t>
            </a:r>
            <a:r>
              <a:rPr lang="en-US" sz="2200" b="1" dirty="0">
                <a:latin typeface="Times New Roman" pitchFamily="18" charset="0"/>
                <a:cs typeface="Times New Roman" pitchFamily="18" charset="0"/>
              </a:rPr>
              <a:t> Neural Network (GDCNN)</a:t>
            </a:r>
            <a:r>
              <a:rPr lang="en-US" sz="2800" b="1" baseline="30000" dirty="0">
                <a:latin typeface="Times New Roman" pitchFamily="18" charset="0"/>
                <a:cs typeface="Times New Roman" pitchFamily="18" charset="0"/>
              </a:rPr>
              <a:t>[4]</a:t>
            </a:r>
            <a:br>
              <a:rPr lang="en-US" sz="2400" dirty="0">
                <a:latin typeface="Arial Rounded MT Bold" panose="020F0704030504030204" pitchFamily="34" charset="0"/>
                <a:cs typeface="Aharoni" panose="02010803020104030203" pitchFamily="2" charset="-79"/>
              </a:rPr>
            </a:br>
            <a:endParaRPr lang="en-US" sz="2200" b="1" baseline="30000" dirty="0">
              <a:latin typeface="Times New Roman" pitchFamily="18" charset="0"/>
              <a:cs typeface="Times New Roman" pitchFamily="18" charset="0"/>
            </a:endParaRPr>
          </a:p>
        </p:txBody>
      </p:sp>
      <p:sp>
        <p:nvSpPr>
          <p:cNvPr id="3" name="Content Placeholder 2"/>
          <p:cNvSpPr>
            <a:spLocks noGrp="1"/>
          </p:cNvSpPr>
          <p:nvPr>
            <p:ph idx="1"/>
          </p:nvPr>
        </p:nvSpPr>
        <p:spPr>
          <a:xfrm>
            <a:off x="261634" y="1280390"/>
            <a:ext cx="11692146" cy="5099323"/>
          </a:xfrm>
        </p:spPr>
        <p:txBody>
          <a:bodyPr>
            <a:normAutofit/>
          </a:bodyPr>
          <a:lstStyle/>
          <a:p>
            <a:pPr>
              <a:buNone/>
            </a:pPr>
            <a:r>
              <a:rPr lang="en-IN" sz="2000" b="1" dirty="0">
                <a:latin typeface="Times New Roman" pitchFamily="18" charset="0"/>
                <a:cs typeface="Times New Roman" pitchFamily="18" charset="0"/>
              </a:rPr>
              <a:t>Methodology:</a:t>
            </a:r>
          </a:p>
          <a:p>
            <a:pPr algn="just"/>
            <a:r>
              <a:rPr lang="en-US" sz="2000" dirty="0">
                <a:latin typeface="Times New Roman" pitchFamily="18" charset="0"/>
                <a:cs typeface="Times New Roman" pitchFamily="18" charset="0"/>
              </a:rPr>
              <a:t>This study aims to provide a solution for identifying pneumonia due to COVID19 and healthy lungs (normal person) using CXR images. </a:t>
            </a:r>
          </a:p>
          <a:p>
            <a:pPr algn="just"/>
            <a:r>
              <a:rPr lang="en-US" sz="2000" dirty="0">
                <a:latin typeface="Times New Roman" pitchFamily="18" charset="0"/>
                <a:cs typeface="Times New Roman" pitchFamily="18" charset="0"/>
              </a:rPr>
              <a:t>In this research, the state-of-the-art techniques used is Genetic Deep Learning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Neural Network (GDCNN).</a:t>
            </a:r>
          </a:p>
          <a:p>
            <a:pPr algn="just"/>
            <a:r>
              <a:rPr lang="en-US" sz="2000" dirty="0">
                <a:latin typeface="Times New Roman" pitchFamily="18" charset="0"/>
                <a:cs typeface="Times New Roman" pitchFamily="18" charset="0"/>
              </a:rPr>
              <a:t>It is trained from the scratch for extracting features for classifying them between COVID-19 and normal images.</a:t>
            </a:r>
          </a:p>
          <a:p>
            <a:pPr algn="just">
              <a:buNone/>
            </a:pPr>
            <a:r>
              <a:rPr lang="en-US" sz="2000" dirty="0">
                <a:latin typeface="Arial Rounded MT Bold" panose="020F0704030504030204" pitchFamily="34" charset="0"/>
                <a:cs typeface="Aharoni" panose="02010803020104030203" pitchFamily="2" charset="-79"/>
              </a:rPr>
              <a:t> </a:t>
            </a:r>
            <a:r>
              <a:rPr lang="en-IN" sz="2200" b="1" dirty="0">
                <a:latin typeface="Times New Roman" pitchFamily="18" charset="0"/>
                <a:cs typeface="Times New Roman" pitchFamily="18" charset="0"/>
              </a:rPr>
              <a:t>Advantages:</a:t>
            </a:r>
          </a:p>
          <a:p>
            <a:pPr marL="342900" indent="-342900" algn="just"/>
            <a:r>
              <a:rPr lang="en-US" sz="2000" dirty="0">
                <a:latin typeface="Times New Roman" pitchFamily="18" charset="0"/>
                <a:cs typeface="Times New Roman" pitchFamily="18" charset="0"/>
              </a:rPr>
              <a:t>In this research, the GDCNNN method is proposed for classifying COVID-19 and normal person, and it is done through CXR image samples.</a:t>
            </a:r>
          </a:p>
          <a:p>
            <a:pPr marL="342900" indent="-342900" algn="just"/>
            <a:r>
              <a:rPr lang="en-US" sz="2000" dirty="0">
                <a:latin typeface="Times New Roman" pitchFamily="18" charset="0"/>
                <a:cs typeface="Times New Roman" pitchFamily="18" charset="0"/>
              </a:rPr>
              <a:t>It is clear from the analysis table that the proposed method outperforms well than compared to the existing model.</a:t>
            </a:r>
          </a:p>
          <a:p>
            <a:pPr>
              <a:buNone/>
            </a:pPr>
            <a:r>
              <a:rPr lang="en-IN" sz="2200" b="1" dirty="0">
                <a:latin typeface="Times New Roman" pitchFamily="18" charset="0"/>
                <a:cs typeface="Times New Roman" pitchFamily="18" charset="0"/>
              </a:rPr>
              <a:t>Disadvantages:</a:t>
            </a:r>
          </a:p>
          <a:p>
            <a:r>
              <a:rPr lang="en-US" sz="2000" dirty="0">
                <a:latin typeface="Times New Roman" pitchFamily="18" charset="0"/>
                <a:cs typeface="Times New Roman" pitchFamily="18" charset="0"/>
              </a:rPr>
              <a:t>Increase the workload of radiologists and make the manual reading of screening exams very time consuming.</a:t>
            </a:r>
            <a:endParaRPr lang="en-IN" sz="2000" b="1" dirty="0">
              <a:latin typeface="Times New Roman" pitchFamily="18" charset="0"/>
              <a:cs typeface="Times New Roman" pitchFamily="18" charset="0"/>
            </a:endParaRPr>
          </a:p>
          <a:p>
            <a:pPr>
              <a:buNone/>
            </a:pPr>
            <a:endParaRPr lang="en-IN" sz="2400" b="1" dirty="0"/>
          </a:p>
          <a:p>
            <a:pPr>
              <a:buNone/>
            </a:pPr>
            <a:endParaRPr lang="en-IN" sz="2400" b="1" dirty="0"/>
          </a:p>
          <a:p>
            <a:pPr>
              <a:buNone/>
            </a:pPr>
            <a:endParaRPr lang="en-IN" sz="2400" b="1" dirty="0"/>
          </a:p>
          <a:p>
            <a:pPr>
              <a:buNone/>
            </a:pPr>
            <a:endParaRPr lang="en-US" sz="2400" dirty="0"/>
          </a:p>
          <a:p>
            <a:endParaRPr lang="en-US" sz="2400" dirty="0"/>
          </a:p>
          <a:p>
            <a:endParaRPr lang="en-IN" sz="2400" b="1" dirty="0">
              <a:cs typeface="Calibri Light" pitchFamily="34" charset="0"/>
            </a:endParaRP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60" y="388235"/>
            <a:ext cx="12065540" cy="644583"/>
          </a:xfrm>
        </p:spPr>
        <p:txBody>
          <a:bodyPr>
            <a:noAutofit/>
          </a:bodyPr>
          <a:lstStyle/>
          <a:p>
            <a:r>
              <a:rPr lang="en-US" sz="2200" b="1" dirty="0">
                <a:latin typeface="Times New Roman" pitchFamily="18" charset="0"/>
                <a:cs typeface="Times New Roman" pitchFamily="18" charset="0"/>
              </a:rPr>
              <a:t>Classifying COVID 19 pneumonia </a:t>
            </a:r>
            <a:r>
              <a:rPr lang="en-US" sz="2800" b="1" baseline="30000" dirty="0">
                <a:latin typeface="Times New Roman" pitchFamily="18" charset="0"/>
                <a:cs typeface="Times New Roman" pitchFamily="18" charset="0"/>
              </a:rPr>
              <a:t>[5]</a:t>
            </a:r>
            <a:br>
              <a:rPr lang="en-US" sz="2200" b="1" dirty="0">
                <a:latin typeface="Times New Roman" pitchFamily="18" charset="0"/>
                <a:cs typeface="Times New Roman" pitchFamily="18" charset="0"/>
              </a:rPr>
            </a:br>
            <a:endParaRPr lang="en-US" sz="2200" b="1" baseline="30000" dirty="0">
              <a:latin typeface="Times New Roman" pitchFamily="18" charset="0"/>
              <a:cs typeface="Times New Roman" pitchFamily="18" charset="0"/>
            </a:endParaRPr>
          </a:p>
        </p:txBody>
      </p:sp>
      <p:sp>
        <p:nvSpPr>
          <p:cNvPr id="3" name="Content Placeholder 2"/>
          <p:cNvSpPr>
            <a:spLocks noGrp="1"/>
          </p:cNvSpPr>
          <p:nvPr>
            <p:ph idx="1"/>
          </p:nvPr>
        </p:nvSpPr>
        <p:spPr>
          <a:xfrm>
            <a:off x="261634" y="1099226"/>
            <a:ext cx="11692146" cy="5280487"/>
          </a:xfrm>
        </p:spPr>
        <p:txBody>
          <a:bodyPr>
            <a:normAutofit/>
          </a:bodyPr>
          <a:lstStyle/>
          <a:p>
            <a:pPr>
              <a:buNone/>
            </a:pPr>
            <a:r>
              <a:rPr lang="en-IN" sz="2000" b="1" dirty="0">
                <a:latin typeface="Times New Roman" pitchFamily="18" charset="0"/>
                <a:cs typeface="Times New Roman" pitchFamily="18" charset="0"/>
              </a:rPr>
              <a:t>Methodology:</a:t>
            </a:r>
          </a:p>
          <a:p>
            <a:pPr algn="just"/>
            <a:r>
              <a:rPr lang="en-US" sz="2000" dirty="0">
                <a:latin typeface="Times New Roman" pitchFamily="18" charset="0"/>
                <a:cs typeface="Times New Roman" pitchFamily="18" charset="0"/>
              </a:rPr>
              <a:t>They identified a suitable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Neural Network (CNN) model through initial comparative study of several popular CNN models. </a:t>
            </a:r>
          </a:p>
          <a:p>
            <a:pPr algn="just"/>
            <a:r>
              <a:rPr lang="en-US" sz="2000" dirty="0">
                <a:latin typeface="Times New Roman" pitchFamily="18" charset="0"/>
                <a:cs typeface="Times New Roman" pitchFamily="18" charset="0"/>
              </a:rPr>
              <a:t>Performs in considerable levels of COVID-19 detection against pneumonia or normal for all three lung image modes with the precision of up to 86% for X-Ray, 100% for Ultrasound and 84% for CT scans. </a:t>
            </a:r>
          </a:p>
          <a:p>
            <a:pPr algn="just">
              <a:buNone/>
            </a:pPr>
            <a:r>
              <a:rPr lang="en-IN" sz="2200" b="1" dirty="0">
                <a:latin typeface="Times New Roman" pitchFamily="18" charset="0"/>
                <a:cs typeface="Times New Roman" pitchFamily="18" charset="0"/>
              </a:rPr>
              <a:t>Advantages:</a:t>
            </a:r>
          </a:p>
          <a:p>
            <a:pPr marL="342900" indent="-342900" algn="just"/>
            <a:r>
              <a:rPr lang="en-US" sz="2000" dirty="0">
                <a:latin typeface="Times New Roman" pitchFamily="18" charset="0"/>
                <a:cs typeface="Times New Roman" pitchFamily="18" charset="0"/>
              </a:rPr>
              <a:t>Isolated the lung field by segmentation for all image samples in order to remove noise and further reduce sampling bias. </a:t>
            </a:r>
          </a:p>
          <a:p>
            <a:pPr marL="342900" indent="-342900" algn="just"/>
            <a:r>
              <a:rPr lang="en-US" sz="2000" dirty="0">
                <a:latin typeface="Times New Roman" pitchFamily="18" charset="0"/>
                <a:cs typeface="Times New Roman" pitchFamily="18" charset="0"/>
              </a:rPr>
              <a:t>With transfer learning provides a fast and simple to implement machine learning model for multiple imaging modes providing good results that may lead to clinically useful diagnostic tools.</a:t>
            </a:r>
          </a:p>
          <a:p>
            <a:pPr>
              <a:buNone/>
            </a:pPr>
            <a:r>
              <a:rPr lang="en-IN" sz="2200" b="1" dirty="0">
                <a:latin typeface="Times New Roman" pitchFamily="18" charset="0"/>
                <a:cs typeface="Times New Roman" pitchFamily="18" charset="0"/>
              </a:rPr>
              <a:t>Disadvantages:</a:t>
            </a:r>
          </a:p>
          <a:p>
            <a:pPr algn="just"/>
            <a:r>
              <a:rPr lang="en-US" sz="2000" dirty="0">
                <a:latin typeface="Times New Roman" pitchFamily="18" charset="0"/>
                <a:cs typeface="Times New Roman" pitchFamily="18" charset="0"/>
              </a:rPr>
              <a:t>Experiment 1A/2A yielded lower F1 scores and higher false negatives than experiments 1B/2B was unexpected since the manifestation of COVID-19.</a:t>
            </a:r>
          </a:p>
          <a:p>
            <a:pPr>
              <a:buNone/>
            </a:pPr>
            <a:endParaRPr lang="en-IN" sz="2400" b="1" dirty="0"/>
          </a:p>
          <a:p>
            <a:pPr>
              <a:buNone/>
            </a:pPr>
            <a:endParaRPr lang="en-IN" sz="2400" b="1" dirty="0"/>
          </a:p>
          <a:p>
            <a:pPr>
              <a:buNone/>
            </a:pPr>
            <a:endParaRPr lang="en-IN" sz="2400" b="1" dirty="0"/>
          </a:p>
          <a:p>
            <a:pPr>
              <a:buNone/>
            </a:pPr>
            <a:endParaRPr lang="en-US" sz="2400" dirty="0"/>
          </a:p>
          <a:p>
            <a:endParaRPr lang="en-US" sz="2400" dirty="0"/>
          </a:p>
          <a:p>
            <a:endParaRPr lang="en-IN" sz="2400" b="1" dirty="0">
              <a:cs typeface="Calibri Light" pitchFamily="34" charset="0"/>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52" y="680936"/>
            <a:ext cx="11997447" cy="351882"/>
          </a:xfrm>
        </p:spPr>
        <p:txBody>
          <a:bodyPr>
            <a:noAutofit/>
          </a:bodyPr>
          <a:lstStyle/>
          <a:p>
            <a:r>
              <a:rPr lang="en-US" sz="2200" b="1" dirty="0">
                <a:latin typeface="Times New Roman" pitchFamily="18" charset="0"/>
                <a:cs typeface="Times New Roman" pitchFamily="18" charset="0"/>
              </a:rPr>
              <a:t>Detecting Covid-19 and community acquired pneumonia using chest CT scan images with deep learning</a:t>
            </a:r>
            <a:r>
              <a:rPr lang="en-US" sz="2800" b="1" baseline="30000" dirty="0">
                <a:latin typeface="Times New Roman" pitchFamily="18" charset="0"/>
                <a:cs typeface="Times New Roman" pitchFamily="18" charset="0"/>
              </a:rPr>
              <a:t>[6]</a:t>
            </a:r>
            <a:br>
              <a:rPr lang="en-US" sz="2400" dirty="0">
                <a:latin typeface="Arial Rounded MT Bold" panose="020F0704030504030204" pitchFamily="34" charset="0"/>
                <a:cs typeface="Aharoni" panose="02010803020104030203" pitchFamily="2" charset="-79"/>
              </a:rPr>
            </a:br>
            <a:endParaRPr lang="en-US" sz="2200" b="1" baseline="30000" dirty="0">
              <a:latin typeface="Times New Roman" pitchFamily="18" charset="0"/>
              <a:cs typeface="Times New Roman" pitchFamily="18" charset="0"/>
            </a:endParaRPr>
          </a:p>
        </p:txBody>
      </p:sp>
      <p:sp>
        <p:nvSpPr>
          <p:cNvPr id="3" name="Content Placeholder 2"/>
          <p:cNvSpPr>
            <a:spLocks noGrp="1"/>
          </p:cNvSpPr>
          <p:nvPr>
            <p:ph idx="1"/>
          </p:nvPr>
        </p:nvSpPr>
        <p:spPr>
          <a:xfrm>
            <a:off x="261634" y="1449421"/>
            <a:ext cx="11692146" cy="4930292"/>
          </a:xfrm>
        </p:spPr>
        <p:txBody>
          <a:bodyPr>
            <a:normAutofit lnSpcReduction="10000"/>
          </a:bodyPr>
          <a:lstStyle/>
          <a:p>
            <a:pPr>
              <a:buNone/>
            </a:pPr>
            <a:r>
              <a:rPr lang="en-IN" sz="2000" b="1" dirty="0">
                <a:latin typeface="Times New Roman" pitchFamily="18" charset="0"/>
                <a:cs typeface="Times New Roman" pitchFamily="18" charset="0"/>
              </a:rPr>
              <a:t>Methodology:</a:t>
            </a:r>
          </a:p>
          <a:p>
            <a:pPr algn="just"/>
            <a:r>
              <a:rPr lang="en-US" sz="2000" dirty="0">
                <a:latin typeface="Times New Roman" pitchFamily="18" charset="0"/>
                <a:cs typeface="Times New Roman" pitchFamily="18" charset="0"/>
              </a:rPr>
              <a:t>They proposed a multimodal deep learning method using concatenation of extracted features from two different transfer learning model for classifying COVID-19 Pneumonia with two biomarkers, CT-Scan and X-Rays. </a:t>
            </a:r>
          </a:p>
          <a:p>
            <a:pPr algn="just"/>
            <a:r>
              <a:rPr lang="en-US" sz="2000" dirty="0">
                <a:latin typeface="Times New Roman" pitchFamily="18" charset="0"/>
                <a:cs typeface="Times New Roman" pitchFamily="18" charset="0"/>
              </a:rPr>
              <a:t>These biomarkers are frequently used to diagnose diseases that attack the human respiratory system and each of these biomarkers does not depend on human age.</a:t>
            </a:r>
          </a:p>
          <a:p>
            <a:pPr algn="just"/>
            <a:r>
              <a:rPr lang="en-US" sz="2000" dirty="0">
                <a:latin typeface="Times New Roman" pitchFamily="18" charset="0"/>
                <a:cs typeface="Times New Roman" pitchFamily="18" charset="0"/>
              </a:rPr>
              <a:t> In this research, they have used two open-source datasets and balanced the allocated for each class. </a:t>
            </a:r>
          </a:p>
          <a:p>
            <a:pPr algn="just">
              <a:buNone/>
            </a:pPr>
            <a:r>
              <a:rPr lang="en-IN" sz="2200" b="1" dirty="0">
                <a:latin typeface="Times New Roman" pitchFamily="18" charset="0"/>
                <a:cs typeface="Times New Roman" pitchFamily="18" charset="0"/>
              </a:rPr>
              <a:t>Advantages:</a:t>
            </a:r>
          </a:p>
          <a:p>
            <a:pPr marL="342900" indent="-342900" algn="just"/>
            <a:r>
              <a:rPr lang="en-US" sz="2000" dirty="0">
                <a:latin typeface="Times New Roman" pitchFamily="18" charset="0"/>
                <a:cs typeface="Times New Roman" pitchFamily="18" charset="0"/>
              </a:rPr>
              <a:t>Easy to detect the disease.</a:t>
            </a:r>
          </a:p>
          <a:p>
            <a:pPr marL="342900" indent="-342900" algn="just"/>
            <a:r>
              <a:rPr lang="en-US" sz="2000" dirty="0">
                <a:latin typeface="Times New Roman" pitchFamily="18" charset="0"/>
                <a:cs typeface="Times New Roman" pitchFamily="18" charset="0"/>
              </a:rPr>
              <a:t>can identify other disease and their stage of growth</a:t>
            </a:r>
          </a:p>
          <a:p>
            <a:pPr>
              <a:buNone/>
            </a:pPr>
            <a:r>
              <a:rPr lang="en-IN" sz="2200" b="1" dirty="0">
                <a:latin typeface="Times New Roman" pitchFamily="18" charset="0"/>
                <a:cs typeface="Times New Roman" pitchFamily="18" charset="0"/>
              </a:rPr>
              <a:t>Disadvantages:</a:t>
            </a:r>
          </a:p>
          <a:p>
            <a:r>
              <a:rPr lang="en-US" sz="2000" dirty="0">
                <a:latin typeface="Times New Roman" pitchFamily="18" charset="0"/>
                <a:cs typeface="Times New Roman" pitchFamily="18" charset="0"/>
              </a:rPr>
              <a:t>Drawback of the best performing techniques is their immense number of parameters which directly influence their footprint and latency.</a:t>
            </a:r>
          </a:p>
          <a:p>
            <a:pPr>
              <a:buNone/>
            </a:pPr>
            <a:r>
              <a:rPr lang="en-US" sz="2000" dirty="0">
                <a:latin typeface="Times New Roman" pitchFamily="18" charset="0"/>
                <a:cs typeface="Times New Roman" pitchFamily="18" charset="0"/>
              </a:rPr>
              <a:t>.</a:t>
            </a:r>
            <a:endParaRPr lang="en-IN" sz="2000" b="1" dirty="0">
              <a:latin typeface="Times New Roman" pitchFamily="18" charset="0"/>
              <a:cs typeface="Times New Roman" pitchFamily="18" charset="0"/>
            </a:endParaRPr>
          </a:p>
          <a:p>
            <a:pPr>
              <a:buNone/>
            </a:pPr>
            <a:endParaRPr lang="en-IN" sz="2400" b="1" dirty="0"/>
          </a:p>
          <a:p>
            <a:pPr>
              <a:buNone/>
            </a:pPr>
            <a:endParaRPr lang="en-IN" sz="2400" b="1" dirty="0"/>
          </a:p>
          <a:p>
            <a:pPr>
              <a:buNone/>
            </a:pPr>
            <a:endParaRPr lang="en-IN" sz="2400" b="1" dirty="0"/>
          </a:p>
          <a:p>
            <a:pPr>
              <a:buNone/>
            </a:pPr>
            <a:endParaRPr lang="en-US" sz="2400" dirty="0"/>
          </a:p>
          <a:p>
            <a:endParaRPr lang="en-US" sz="2400" dirty="0"/>
          </a:p>
          <a:p>
            <a:endParaRPr lang="en-IN" sz="2400" b="1" dirty="0">
              <a:cs typeface="Calibri Light" pitchFamily="34" charset="0"/>
            </a:endParaRP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64" y="612842"/>
            <a:ext cx="11780196" cy="419975"/>
          </a:xfrm>
        </p:spPr>
        <p:txBody>
          <a:bodyPr>
            <a:noAutofit/>
          </a:bodyPr>
          <a:lstStyle/>
          <a:p>
            <a:r>
              <a:rPr lang="en-US" sz="2200" b="1" dirty="0">
                <a:latin typeface="Times New Roman" pitchFamily="18" charset="0"/>
                <a:cs typeface="Times New Roman" pitchFamily="18" charset="0"/>
              </a:rPr>
              <a:t>Multimodal Deep Learning for Diagnosing COVID-19 Pneumonia from Chest CT-Scan and X-Ray Images</a:t>
            </a:r>
            <a:r>
              <a:rPr lang="en-US" sz="2800" b="1" baseline="30000" dirty="0">
                <a:latin typeface="Times New Roman" pitchFamily="18" charset="0"/>
                <a:cs typeface="Times New Roman" pitchFamily="18" charset="0"/>
              </a:rPr>
              <a:t>[7]</a:t>
            </a:r>
            <a:br>
              <a:rPr lang="en-US" sz="2400" dirty="0">
                <a:latin typeface="Arial Rounded MT Bold" panose="020F0704030504030204" pitchFamily="34" charset="0"/>
                <a:cs typeface="Aharoni" panose="02010803020104030203" pitchFamily="2" charset="-79"/>
              </a:rPr>
            </a:br>
            <a:endParaRPr lang="en-US" sz="2200" b="1" baseline="30000" dirty="0">
              <a:latin typeface="Times New Roman" pitchFamily="18" charset="0"/>
              <a:cs typeface="Times New Roman" pitchFamily="18" charset="0"/>
            </a:endParaRPr>
          </a:p>
        </p:txBody>
      </p:sp>
      <p:sp>
        <p:nvSpPr>
          <p:cNvPr id="3" name="Content Placeholder 2"/>
          <p:cNvSpPr>
            <a:spLocks noGrp="1"/>
          </p:cNvSpPr>
          <p:nvPr>
            <p:ph idx="1"/>
          </p:nvPr>
        </p:nvSpPr>
        <p:spPr>
          <a:xfrm>
            <a:off x="261634" y="1459149"/>
            <a:ext cx="11692146" cy="4920564"/>
          </a:xfrm>
        </p:spPr>
        <p:txBody>
          <a:bodyPr>
            <a:normAutofit/>
          </a:bodyPr>
          <a:lstStyle/>
          <a:p>
            <a:pPr>
              <a:buNone/>
            </a:pPr>
            <a:r>
              <a:rPr lang="en-IN" sz="2000" b="1" dirty="0">
                <a:latin typeface="Times New Roman" pitchFamily="18" charset="0"/>
                <a:cs typeface="Times New Roman" pitchFamily="18" charset="0"/>
              </a:rPr>
              <a:t>Methodology:</a:t>
            </a:r>
          </a:p>
          <a:p>
            <a:pPr algn="just"/>
            <a:r>
              <a:rPr lang="en-US" sz="2000" dirty="0">
                <a:latin typeface="Times New Roman" pitchFamily="18" charset="0"/>
                <a:cs typeface="Times New Roman" pitchFamily="18" charset="0"/>
              </a:rPr>
              <a:t>They have used DenseNet121, </a:t>
            </a:r>
            <a:r>
              <a:rPr lang="en-US" sz="2000" dirty="0" err="1">
                <a:latin typeface="Times New Roman" pitchFamily="18" charset="0"/>
                <a:cs typeface="Times New Roman" pitchFamily="18" charset="0"/>
              </a:rPr>
              <a:t>MobileNet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Xception</a:t>
            </a:r>
            <a:r>
              <a:rPr lang="en-US" sz="2000" dirty="0">
                <a:latin typeface="Times New Roman" pitchFamily="18" charset="0"/>
                <a:cs typeface="Times New Roman" pitchFamily="18" charset="0"/>
              </a:rPr>
              <a:t>, InceptionV3, ResNet50, and VGG16 models for image recognition in their work.</a:t>
            </a:r>
          </a:p>
          <a:p>
            <a:pPr algn="just"/>
            <a:r>
              <a:rPr lang="en-US" sz="2000" dirty="0">
                <a:latin typeface="Times New Roman" pitchFamily="18" charset="0"/>
                <a:cs typeface="Times New Roman" pitchFamily="18" charset="0"/>
              </a:rPr>
              <a:t> As a result, they achieve the best classification accuracy of 99.87% of the concatenation of ResNet50 and VGG16 networks.</a:t>
            </a:r>
          </a:p>
          <a:p>
            <a:pPr algn="just"/>
            <a:r>
              <a:rPr lang="en-US" sz="2000" dirty="0">
                <a:latin typeface="Times New Roman" pitchFamily="18" charset="0"/>
                <a:cs typeface="Times New Roman" pitchFamily="18" charset="0"/>
              </a:rPr>
              <a:t>They also achieved the best classification accuracy of 98.00% when using a single modality of CT-Scan ResNet50 networks and classification accuracy of 98.93% for X-Ray VGG16 networks. </a:t>
            </a:r>
          </a:p>
          <a:p>
            <a:pPr algn="just">
              <a:buNone/>
            </a:pPr>
            <a:r>
              <a:rPr lang="en-IN" sz="2200" b="1" dirty="0">
                <a:latin typeface="Times New Roman" pitchFamily="18" charset="0"/>
                <a:cs typeface="Times New Roman" pitchFamily="18" charset="0"/>
              </a:rPr>
              <a:t>Advantages:</a:t>
            </a:r>
          </a:p>
          <a:p>
            <a:pPr marL="342900" indent="-342900" algn="just"/>
            <a:r>
              <a:rPr lang="en-US" sz="2000" dirty="0">
                <a:latin typeface="Times New Roman" pitchFamily="18" charset="0"/>
                <a:cs typeface="Times New Roman" pitchFamily="18" charset="0"/>
              </a:rPr>
              <a:t>This research uses open-source datasets which consist of 2500 chest CT-Scan images.</a:t>
            </a:r>
          </a:p>
          <a:p>
            <a:pPr marL="342900" indent="-342900" algn="just">
              <a:buNone/>
            </a:pPr>
            <a:r>
              <a:rPr lang="en-IN" sz="2200" b="1" dirty="0">
                <a:latin typeface="Times New Roman" pitchFamily="18" charset="0"/>
                <a:cs typeface="Times New Roman" pitchFamily="18" charset="0"/>
              </a:rPr>
              <a:t>Disadvantages:</a:t>
            </a:r>
          </a:p>
          <a:p>
            <a:pPr marL="342900" indent="-342900" algn="just"/>
            <a:r>
              <a:rPr lang="en-US" sz="2000" dirty="0">
                <a:latin typeface="Times New Roman" pitchFamily="18" charset="0"/>
                <a:cs typeface="Times New Roman" pitchFamily="18" charset="0"/>
              </a:rPr>
              <a:t>The original size and number of the channels of the data images from both datasets are varied.</a:t>
            </a:r>
          </a:p>
          <a:p>
            <a:pPr marL="342900" indent="-342900" algn="just"/>
            <a:r>
              <a:rPr lang="en-US" sz="2000" dirty="0">
                <a:latin typeface="Times New Roman" pitchFamily="18" charset="0"/>
                <a:cs typeface="Times New Roman" pitchFamily="18" charset="0"/>
              </a:rPr>
              <a:t>Some of the Transfer learning models that are used in this work are Dense Net.</a:t>
            </a:r>
          </a:p>
          <a:p>
            <a:endParaRPr lang="en-IN" sz="2000" b="1" dirty="0">
              <a:latin typeface="Times New Roman" pitchFamily="18" charset="0"/>
              <a:cs typeface="Times New Roman" pitchFamily="18" charset="0"/>
            </a:endParaRPr>
          </a:p>
          <a:p>
            <a:pPr>
              <a:buNone/>
            </a:pPr>
            <a:endParaRPr lang="en-IN" sz="2400" b="1" dirty="0"/>
          </a:p>
          <a:p>
            <a:pPr>
              <a:buNone/>
            </a:pPr>
            <a:endParaRPr lang="en-IN" sz="2400" b="1" dirty="0"/>
          </a:p>
          <a:p>
            <a:pPr>
              <a:buNone/>
            </a:pPr>
            <a:endParaRPr lang="en-IN" sz="2400" b="1" dirty="0"/>
          </a:p>
          <a:p>
            <a:pPr>
              <a:buNone/>
            </a:pPr>
            <a:endParaRPr lang="en-US" sz="2400" dirty="0"/>
          </a:p>
          <a:p>
            <a:endParaRPr lang="en-US" sz="2400" dirty="0"/>
          </a:p>
          <a:p>
            <a:endParaRPr lang="en-IN" sz="2400" b="1" dirty="0">
              <a:cs typeface="Calibri Light" pitchFamily="34"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64" y="593386"/>
            <a:ext cx="11780196" cy="439431"/>
          </a:xfrm>
        </p:spPr>
        <p:txBody>
          <a:bodyPr>
            <a:noAutofit/>
          </a:bodyPr>
          <a:lstStyle/>
          <a:p>
            <a:r>
              <a:rPr lang="en-US" sz="2200" b="1" dirty="0">
                <a:latin typeface="Times New Roman" pitchFamily="18" charset="0"/>
                <a:cs typeface="Times New Roman" pitchFamily="18" charset="0"/>
              </a:rPr>
              <a:t>Deep Learning for Classification and Localization of COVID-19 Markers in Point-of-Care Lung Ultrasound</a:t>
            </a:r>
            <a:r>
              <a:rPr lang="en-US" sz="2800" b="1" baseline="30000" dirty="0">
                <a:latin typeface="Times New Roman" pitchFamily="18" charset="0"/>
                <a:cs typeface="Times New Roman" pitchFamily="18" charset="0"/>
              </a:rPr>
              <a:t>[8]</a:t>
            </a:r>
            <a:br>
              <a:rPr lang="en-US" sz="2400" dirty="0">
                <a:latin typeface="Arial Rounded MT Bold" panose="020F0704030504030204" pitchFamily="34" charset="0"/>
                <a:cs typeface="Aharoni" panose="02010803020104030203" pitchFamily="2" charset="-79"/>
              </a:rPr>
            </a:br>
            <a:endParaRPr lang="en-US" sz="2200" b="1" baseline="30000" dirty="0">
              <a:latin typeface="Times New Roman" pitchFamily="18" charset="0"/>
              <a:cs typeface="Times New Roman" pitchFamily="18" charset="0"/>
            </a:endParaRPr>
          </a:p>
        </p:txBody>
      </p:sp>
      <p:sp>
        <p:nvSpPr>
          <p:cNvPr id="3" name="Content Placeholder 2"/>
          <p:cNvSpPr>
            <a:spLocks noGrp="1"/>
          </p:cNvSpPr>
          <p:nvPr>
            <p:ph idx="1"/>
          </p:nvPr>
        </p:nvSpPr>
        <p:spPr>
          <a:xfrm>
            <a:off x="261634" y="1468877"/>
            <a:ext cx="11692146" cy="4910836"/>
          </a:xfrm>
        </p:spPr>
        <p:txBody>
          <a:bodyPr>
            <a:normAutofit lnSpcReduction="10000"/>
          </a:bodyPr>
          <a:lstStyle/>
          <a:p>
            <a:pPr>
              <a:buNone/>
            </a:pPr>
            <a:r>
              <a:rPr lang="en-IN" sz="2000" b="1" dirty="0">
                <a:latin typeface="Times New Roman" pitchFamily="18" charset="0"/>
                <a:cs typeface="Times New Roman" pitchFamily="18" charset="0"/>
              </a:rPr>
              <a:t>Methodology:</a:t>
            </a:r>
          </a:p>
          <a:p>
            <a:pPr algn="just"/>
            <a:r>
              <a:rPr lang="en-US" sz="2000" dirty="0">
                <a:latin typeface="Times New Roman" pitchFamily="18" charset="0"/>
                <a:cs typeface="Times New Roman" pitchFamily="18" charset="0"/>
              </a:rPr>
              <a:t>They presented a novel fully-annotated dataset of LUS images collected from several Italian hospitals, with labels indicating the degree of disease severity at a frame-level, video-level, and pixel-level (segmentation masks).</a:t>
            </a:r>
          </a:p>
          <a:p>
            <a:pPr algn="just"/>
            <a:r>
              <a:rPr lang="en-US" sz="2000" dirty="0">
                <a:latin typeface="Times New Roman" pitchFamily="18" charset="0"/>
                <a:cs typeface="Times New Roman" pitchFamily="18" charset="0"/>
              </a:rPr>
              <a:t> Leveraging these data, they introduced several deep models that address relevant tasks for the automatic analysis of LUS images.</a:t>
            </a:r>
          </a:p>
          <a:p>
            <a:pPr algn="just"/>
            <a:r>
              <a:rPr lang="en-US" sz="2000" dirty="0">
                <a:latin typeface="Times New Roman" pitchFamily="18" charset="0"/>
                <a:cs typeface="Times New Roman" pitchFamily="18" charset="0"/>
              </a:rPr>
              <a:t> Finally, they benchmarked state of the art deep models for estimating pixel-level segmentations of COVID-19 imaging biomarkers.</a:t>
            </a:r>
          </a:p>
          <a:p>
            <a:pPr algn="just">
              <a:buNone/>
            </a:pPr>
            <a:r>
              <a:rPr lang="en-IN" sz="2200" b="1" dirty="0">
                <a:latin typeface="Times New Roman" pitchFamily="18" charset="0"/>
                <a:cs typeface="Times New Roman" pitchFamily="18" charset="0"/>
              </a:rPr>
              <a:t>Advantages:</a:t>
            </a:r>
          </a:p>
          <a:p>
            <a:pPr marL="342900" indent="-342900" algn="just"/>
            <a:r>
              <a:rPr lang="en-US" sz="2000" dirty="0">
                <a:latin typeface="Times New Roman" pitchFamily="18" charset="0"/>
                <a:cs typeface="Times New Roman" pitchFamily="18" charset="0"/>
              </a:rPr>
              <a:t>It is quicker, cheaper and superior to MRI scanning</a:t>
            </a:r>
          </a:p>
          <a:p>
            <a:pPr marL="342900" indent="-342900" algn="just"/>
            <a:r>
              <a:rPr lang="en-US" sz="2000" dirty="0">
                <a:latin typeface="Times New Roman" pitchFamily="18" charset="0"/>
                <a:cs typeface="Times New Roman" pitchFamily="18" charset="0"/>
              </a:rPr>
              <a:t>The CT technique eliminates superimposition of images of undesired structures completely.</a:t>
            </a:r>
          </a:p>
          <a:p>
            <a:pPr marL="342900" indent="-342900" algn="just">
              <a:buNone/>
            </a:pPr>
            <a:r>
              <a:rPr lang="en-IN" sz="2200" b="1" dirty="0">
                <a:latin typeface="Times New Roman" pitchFamily="18" charset="0"/>
                <a:cs typeface="Times New Roman" pitchFamily="18" charset="0"/>
              </a:rPr>
              <a:t>Disadvantages:</a:t>
            </a:r>
          </a:p>
          <a:p>
            <a:pPr marL="342900" indent="-342900" algn="just"/>
            <a:r>
              <a:rPr lang="en-US" sz="2000" dirty="0">
                <a:latin typeface="Times New Roman" pitchFamily="18" charset="0"/>
                <a:cs typeface="Times New Roman" pitchFamily="18" charset="0"/>
              </a:rPr>
              <a:t>It is time consuming.</a:t>
            </a:r>
          </a:p>
          <a:p>
            <a:pPr marL="342900" indent="-342900" algn="just"/>
            <a:r>
              <a:rPr lang="en-US" sz="2000" dirty="0">
                <a:latin typeface="Times New Roman" pitchFamily="18" charset="0"/>
                <a:cs typeface="Times New Roman" pitchFamily="18" charset="0"/>
              </a:rPr>
              <a:t>The patient is exposed to higher radiation</a:t>
            </a:r>
            <a:r>
              <a:rPr lang="en-US" sz="2000" dirty="0">
                <a:latin typeface="Arial Rounded MT Bold" panose="020F0704030504030204" pitchFamily="34" charset="0"/>
                <a:cs typeface="Aharoni" panose="02010803020104030203" pitchFamily="2" charset="-79"/>
              </a:rPr>
              <a:t>.</a:t>
            </a:r>
          </a:p>
          <a:p>
            <a:endParaRPr lang="en-IN" sz="2000" b="1" dirty="0">
              <a:latin typeface="Times New Roman" pitchFamily="18" charset="0"/>
              <a:cs typeface="Times New Roman" pitchFamily="18" charset="0"/>
            </a:endParaRPr>
          </a:p>
          <a:p>
            <a:pPr>
              <a:buNone/>
            </a:pPr>
            <a:endParaRPr lang="en-IN" sz="2400" b="1" dirty="0"/>
          </a:p>
          <a:p>
            <a:pPr>
              <a:buNone/>
            </a:pPr>
            <a:endParaRPr lang="en-IN" sz="2400" b="1" dirty="0"/>
          </a:p>
          <a:p>
            <a:pPr>
              <a:buNone/>
            </a:pPr>
            <a:endParaRPr lang="en-IN" sz="2400" b="1" dirty="0"/>
          </a:p>
          <a:p>
            <a:pPr>
              <a:buNone/>
            </a:pPr>
            <a:endParaRPr lang="en-US" sz="2400" dirty="0"/>
          </a:p>
          <a:p>
            <a:endParaRPr lang="en-US" sz="2400" dirty="0"/>
          </a:p>
          <a:p>
            <a:endParaRPr lang="en-IN" sz="2400" b="1" dirty="0">
              <a:cs typeface="Calibri Light" pitchFamily="34" charset="0"/>
            </a:endParaRP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23A6-19EB-EF11-4EF3-EE96C6016D59}"/>
              </a:ext>
            </a:extLst>
          </p:cNvPr>
          <p:cNvSpPr>
            <a:spLocks noGrp="1"/>
          </p:cNvSpPr>
          <p:nvPr>
            <p:ph type="title"/>
          </p:nvPr>
        </p:nvSpPr>
        <p:spPr>
          <a:xfrm>
            <a:off x="838200" y="365126"/>
            <a:ext cx="10515600" cy="717226"/>
          </a:xfrm>
        </p:spPr>
        <p:txBody>
          <a:bodyPr>
            <a:normAutofit/>
          </a:bodyPr>
          <a:lstStyle/>
          <a:p>
            <a:pPr algn="ctr"/>
            <a:r>
              <a:rPr lang="en-US" sz="3200" b="1" dirty="0">
                <a:latin typeface="Times New Roman" panose="02020603050405020304" pitchFamily="18" charset="0"/>
                <a:cs typeface="Times New Roman" panose="02020603050405020304" pitchFamily="18" charset="0"/>
              </a:rPr>
              <a:t>BASIC CONCEPTS</a:t>
            </a:r>
          </a:p>
        </p:txBody>
      </p:sp>
      <p:sp>
        <p:nvSpPr>
          <p:cNvPr id="3" name="Content Placeholder 2">
            <a:extLst>
              <a:ext uri="{FF2B5EF4-FFF2-40B4-BE49-F238E27FC236}">
                <a16:creationId xmlns:a16="http://schemas.microsoft.com/office/drawing/2014/main" id="{33E4015A-A30E-CE36-936F-52761B0EE067}"/>
              </a:ext>
            </a:extLst>
          </p:cNvPr>
          <p:cNvSpPr>
            <a:spLocks noGrp="1"/>
          </p:cNvSpPr>
          <p:nvPr>
            <p:ph idx="1"/>
          </p:nvPr>
        </p:nvSpPr>
        <p:spPr>
          <a:xfrm>
            <a:off x="838200" y="1343608"/>
            <a:ext cx="10515600" cy="4833355"/>
          </a:xfrm>
        </p:spPr>
        <p:txBody>
          <a:bodyPr>
            <a:normAutofit/>
          </a:bodyPr>
          <a:lstStyle/>
          <a:p>
            <a:pPr marL="0" indent="0" rtl="0">
              <a:lnSpc>
                <a:spcPct val="100000"/>
              </a:lnSpc>
              <a:spcBef>
                <a:spcPts val="0"/>
              </a:spcBef>
              <a:spcAft>
                <a:spcPts val="0"/>
              </a:spcAft>
              <a:buNone/>
            </a:pPr>
            <a:r>
              <a:rPr lang="en-US" sz="1800" b="1" i="0" u="none" strike="noStrike" dirty="0">
                <a:solidFill>
                  <a:srgbClr val="000000"/>
                </a:solidFill>
                <a:effectLst/>
                <a:latin typeface="Times New Roman" panose="02020603050405020304" pitchFamily="18" charset="0"/>
              </a:rPr>
              <a:t>Convolution Neural Network</a:t>
            </a:r>
            <a:endParaRPr lang="en-US" sz="1800" b="0" dirty="0">
              <a:effectLst/>
            </a:endParaRPr>
          </a:p>
          <a:p>
            <a:pPr marL="0" indent="0" rtl="0">
              <a:lnSpc>
                <a:spcPct val="100000"/>
              </a:lnSpc>
              <a:spcBef>
                <a:spcPts val="0"/>
              </a:spcBef>
              <a:spcAft>
                <a:spcPts val="0"/>
              </a:spcAft>
              <a:buNone/>
            </a:pPr>
            <a:r>
              <a:rPr lang="en-US" sz="1800" b="0" i="0" u="none" strike="noStrike" dirty="0">
                <a:solidFill>
                  <a:srgbClr val="000000"/>
                </a:solidFill>
                <a:effectLst/>
                <a:latin typeface="Times New Roman" panose="02020603050405020304" pitchFamily="18" charset="0"/>
              </a:rPr>
              <a:t>A convolutional neural network (CNN) is a type of artificial neural network used in image recognition and processing that is specifically designed to process pixel </a:t>
            </a:r>
            <a:r>
              <a:rPr lang="en-US" sz="1800" b="0" i="0" u="none" strike="noStrike">
                <a:solidFill>
                  <a:srgbClr val="000000"/>
                </a:solidFill>
                <a:effectLst/>
                <a:latin typeface="Times New Roman" panose="02020603050405020304" pitchFamily="18" charset="0"/>
              </a:rPr>
              <a:t>data.</a:t>
            </a:r>
            <a:endParaRPr lang="en-US" sz="1800" b="0" i="0" u="none" strike="noStrike" dirty="0">
              <a:solidFill>
                <a:srgbClr val="000000"/>
              </a:solidFill>
              <a:effectLst/>
              <a:latin typeface="Times New Roman" panose="02020603050405020304" pitchFamily="18" charset="0"/>
            </a:endParaRPr>
          </a:p>
          <a:p>
            <a:pPr marL="0" indent="0" rtl="0">
              <a:lnSpc>
                <a:spcPct val="100000"/>
              </a:lnSpc>
              <a:spcBef>
                <a:spcPts val="0"/>
              </a:spcBef>
              <a:spcAft>
                <a:spcPts val="0"/>
              </a:spcAft>
              <a:buNone/>
            </a:pPr>
            <a:endParaRPr lang="en-US" sz="1800" b="0" dirty="0">
              <a:effectLst/>
            </a:endParaRPr>
          </a:p>
          <a:p>
            <a:pPr marL="0" indent="0" rtl="0">
              <a:lnSpc>
                <a:spcPct val="100000"/>
              </a:lnSpc>
              <a:spcBef>
                <a:spcPts val="0"/>
              </a:spcBef>
              <a:spcAft>
                <a:spcPts val="0"/>
              </a:spcAft>
              <a:buNone/>
            </a:pPr>
            <a:r>
              <a:rPr lang="en-US" sz="1800" b="1" i="0" u="none" strike="noStrike" dirty="0">
                <a:solidFill>
                  <a:srgbClr val="000000"/>
                </a:solidFill>
                <a:effectLst/>
                <a:latin typeface="Times New Roman" panose="02020603050405020304" pitchFamily="18" charset="0"/>
              </a:rPr>
              <a:t>Deep Learning</a:t>
            </a:r>
            <a:endParaRPr lang="en-US" sz="1800" b="0" dirty="0">
              <a:effectLst/>
            </a:endParaRPr>
          </a:p>
          <a:p>
            <a:pPr marL="0" indent="0" rtl="0">
              <a:lnSpc>
                <a:spcPct val="100000"/>
              </a:lnSpc>
              <a:spcBef>
                <a:spcPts val="0"/>
              </a:spcBef>
              <a:spcAft>
                <a:spcPts val="0"/>
              </a:spcAft>
              <a:buNone/>
            </a:pPr>
            <a:r>
              <a:rPr lang="en-US" sz="1800" b="0" i="0" u="none" strike="noStrike" dirty="0">
                <a:solidFill>
                  <a:srgbClr val="000000"/>
                </a:solidFill>
                <a:effectLst/>
                <a:latin typeface="Times New Roman" panose="02020603050405020304" pitchFamily="18" charset="0"/>
              </a:rPr>
              <a:t>Deep learning is a type of machine learning and artificial intelligence (AI) that imitates the way humans gain certain types of knowledge. Deep learning is an important element of data science, which includes statistics and predictive modeling.</a:t>
            </a:r>
          </a:p>
          <a:p>
            <a:pPr marL="0" indent="0" rtl="0">
              <a:lnSpc>
                <a:spcPct val="100000"/>
              </a:lnSpc>
              <a:spcBef>
                <a:spcPts val="0"/>
              </a:spcBef>
              <a:spcAft>
                <a:spcPts val="0"/>
              </a:spcAft>
              <a:buNone/>
            </a:pPr>
            <a:endParaRPr lang="en-US" sz="1800" b="0" dirty="0">
              <a:effectLst/>
            </a:endParaRPr>
          </a:p>
          <a:p>
            <a:pPr marL="0" indent="0" rtl="0">
              <a:lnSpc>
                <a:spcPct val="100000"/>
              </a:lnSpc>
              <a:spcBef>
                <a:spcPts val="0"/>
              </a:spcBef>
              <a:spcAft>
                <a:spcPts val="0"/>
              </a:spcAft>
              <a:buNone/>
            </a:pPr>
            <a:r>
              <a:rPr lang="en-US" sz="1800" b="1" i="0" u="none" strike="noStrike" dirty="0">
                <a:solidFill>
                  <a:srgbClr val="000000"/>
                </a:solidFill>
                <a:effectLst/>
                <a:latin typeface="Times New Roman" panose="02020603050405020304" pitchFamily="18" charset="0"/>
              </a:rPr>
              <a:t>Chest X-ray</a:t>
            </a:r>
            <a:endParaRPr lang="en-US" sz="1800" b="0" dirty="0">
              <a:effectLst/>
            </a:endParaRPr>
          </a:p>
          <a:p>
            <a:pPr marL="0" indent="0" rtl="0">
              <a:lnSpc>
                <a:spcPct val="100000"/>
              </a:lnSpc>
              <a:spcBef>
                <a:spcPts val="0"/>
              </a:spcBef>
              <a:spcAft>
                <a:spcPts val="0"/>
              </a:spcAft>
              <a:buNone/>
            </a:pPr>
            <a:r>
              <a:rPr lang="en-US" sz="1800" b="0" i="0" u="none" strike="noStrike" dirty="0">
                <a:solidFill>
                  <a:srgbClr val="000000"/>
                </a:solidFill>
                <a:effectLst/>
                <a:latin typeface="Times New Roman" panose="02020603050405020304" pitchFamily="18" charset="0"/>
              </a:rPr>
              <a:t>A chest radiograph, called a chest X-ray, or chest film, is a projection radiograph of</a:t>
            </a:r>
            <a:r>
              <a:rPr lang="en-US" sz="1800" dirty="0"/>
              <a:t> </a:t>
            </a:r>
            <a:r>
              <a:rPr lang="en-US" sz="1800" b="0" i="0" u="none" strike="noStrike" dirty="0">
                <a:solidFill>
                  <a:srgbClr val="000000"/>
                </a:solidFill>
                <a:effectLst/>
                <a:latin typeface="Times New Roman" panose="02020603050405020304" pitchFamily="18" charset="0"/>
              </a:rPr>
              <a:t>the chest used to diagnose conditions affecting the chest, its contents, and nearby structures.</a:t>
            </a:r>
          </a:p>
          <a:p>
            <a:pPr marL="0" indent="0" rtl="0">
              <a:lnSpc>
                <a:spcPct val="100000"/>
              </a:lnSpc>
              <a:spcBef>
                <a:spcPts val="0"/>
              </a:spcBef>
              <a:spcAft>
                <a:spcPts val="0"/>
              </a:spcAft>
              <a:buNone/>
            </a:pPr>
            <a:endParaRPr lang="en-US" sz="1800" b="0" dirty="0">
              <a:effectLst/>
            </a:endParaRPr>
          </a:p>
          <a:p>
            <a:pPr marL="0" indent="0" rtl="0">
              <a:lnSpc>
                <a:spcPct val="100000"/>
              </a:lnSpc>
              <a:spcBef>
                <a:spcPts val="0"/>
              </a:spcBef>
              <a:spcAft>
                <a:spcPts val="0"/>
              </a:spcAft>
              <a:buNone/>
            </a:pPr>
            <a:r>
              <a:rPr lang="en-US" sz="1800" b="1" i="0" u="none" strike="noStrike" dirty="0">
                <a:solidFill>
                  <a:srgbClr val="000000"/>
                </a:solidFill>
                <a:effectLst/>
                <a:latin typeface="Times New Roman" panose="02020603050405020304" pitchFamily="18" charset="0"/>
              </a:rPr>
              <a:t>Flask:</a:t>
            </a:r>
            <a:endParaRPr lang="en-US" sz="1800" b="0" dirty="0">
              <a:effectLst/>
            </a:endParaRPr>
          </a:p>
          <a:p>
            <a:pPr marL="0" indent="0" rtl="0">
              <a:lnSpc>
                <a:spcPct val="100000"/>
              </a:lnSpc>
              <a:spcBef>
                <a:spcPts val="0"/>
              </a:spcBef>
              <a:spcAft>
                <a:spcPts val="0"/>
              </a:spcAft>
              <a:buNone/>
            </a:pPr>
            <a:r>
              <a:rPr lang="en-US" sz="1800" b="0" i="0" u="none" strike="noStrike" dirty="0">
                <a:solidFill>
                  <a:srgbClr val="000000"/>
                </a:solidFill>
                <a:effectLst/>
                <a:latin typeface="Times New Roman" panose="02020603050405020304" pitchFamily="18" charset="0"/>
              </a:rPr>
              <a:t>Flask is a small and lightweight Python web framework that provides useful tools and features that make creating web applications in Python easier. It gives developers flexibility and is a more accessible framework for new developers since you can build a web application quickly using only a single Python file.</a:t>
            </a:r>
            <a:endParaRPr lang="en-US" sz="1800" b="0" dirty="0">
              <a:effectLst/>
            </a:endParaRPr>
          </a:p>
          <a:p>
            <a:pPr marL="0" indent="0" rtl="0">
              <a:lnSpc>
                <a:spcPct val="100000"/>
              </a:lnSpc>
              <a:spcBef>
                <a:spcPts val="0"/>
              </a:spcBef>
              <a:spcAft>
                <a:spcPts val="0"/>
              </a:spcAft>
              <a:buNone/>
            </a:pPr>
            <a:endParaRPr lang="en-US"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06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2" y="589056"/>
            <a:ext cx="10473835"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PROPOSED SYSTEM</a:t>
            </a:r>
            <a:endParaRPr lang="en-IN" sz="3200" b="1" dirty="0">
              <a:latin typeface="Times New Roman" pitchFamily="18" charset="0"/>
              <a:cs typeface="Times New Roman" pitchFamily="18" charset="0"/>
            </a:endParaRPr>
          </a:p>
        </p:txBody>
      </p:sp>
      <p:pic>
        <p:nvPicPr>
          <p:cNvPr id="26" name="Picture 25">
            <a:extLst>
              <a:ext uri="{FF2B5EF4-FFF2-40B4-BE49-F238E27FC236}">
                <a16:creationId xmlns:a16="http://schemas.microsoft.com/office/drawing/2014/main" id="{9B0B117D-DF69-AEB6-6747-4FB56069DE1E}"/>
              </a:ext>
            </a:extLst>
          </p:cNvPr>
          <p:cNvPicPr>
            <a:picLocks noChangeAspect="1"/>
          </p:cNvPicPr>
          <p:nvPr/>
        </p:nvPicPr>
        <p:blipFill>
          <a:blip r:embed="rId2"/>
          <a:stretch>
            <a:fillRect/>
          </a:stretch>
        </p:blipFill>
        <p:spPr>
          <a:xfrm>
            <a:off x="3402623" y="1624519"/>
            <a:ext cx="5987562" cy="4231532"/>
          </a:xfrm>
          <a:prstGeom prst="rect">
            <a:avLst/>
          </a:prstGeom>
        </p:spPr>
      </p:pic>
    </p:spTree>
    <p:extLst>
      <p:ext uri="{BB962C8B-B14F-4D97-AF65-F5344CB8AC3E}">
        <p14:creationId xmlns:p14="http://schemas.microsoft.com/office/powerpoint/2010/main" val="94445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2" y="589056"/>
            <a:ext cx="10473835"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BLOCK DIAGRAM</a:t>
            </a:r>
            <a:endParaRPr lang="en-IN" sz="3200" b="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7F381714-3EC0-A2D0-5C88-6A12FCE8DAE9}"/>
              </a:ext>
            </a:extLst>
          </p:cNvPr>
          <p:cNvPicPr>
            <a:picLocks noChangeAspect="1"/>
          </p:cNvPicPr>
          <p:nvPr/>
        </p:nvPicPr>
        <p:blipFill>
          <a:blip r:embed="rId2"/>
          <a:stretch>
            <a:fillRect/>
          </a:stretch>
        </p:blipFill>
        <p:spPr>
          <a:xfrm>
            <a:off x="2707019" y="1546697"/>
            <a:ext cx="6777962" cy="4591455"/>
          </a:xfrm>
          <a:prstGeom prst="rect">
            <a:avLst/>
          </a:prstGeom>
        </p:spPr>
      </p:pic>
    </p:spTree>
    <p:extLst>
      <p:ext uri="{BB962C8B-B14F-4D97-AF65-F5344CB8AC3E}">
        <p14:creationId xmlns:p14="http://schemas.microsoft.com/office/powerpoint/2010/main" val="335495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47150" y="589056"/>
            <a:ext cx="10473835"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USE-CASE DIAGRAM</a:t>
            </a:r>
            <a:endParaRPr lang="en-IN" sz="32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0CEA27B6-D604-E238-EA94-A516FB9CA98C}"/>
              </a:ext>
            </a:extLst>
          </p:cNvPr>
          <p:cNvPicPr>
            <a:picLocks noChangeAspect="1"/>
          </p:cNvPicPr>
          <p:nvPr/>
        </p:nvPicPr>
        <p:blipFill>
          <a:blip r:embed="rId2"/>
          <a:stretch>
            <a:fillRect/>
          </a:stretch>
        </p:blipFill>
        <p:spPr>
          <a:xfrm>
            <a:off x="3560323" y="1608982"/>
            <a:ext cx="5447490" cy="4237341"/>
          </a:xfrm>
          <a:prstGeom prst="rect">
            <a:avLst/>
          </a:prstGeom>
        </p:spPr>
      </p:pic>
    </p:spTree>
    <p:extLst>
      <p:ext uri="{BB962C8B-B14F-4D97-AF65-F5344CB8AC3E}">
        <p14:creationId xmlns:p14="http://schemas.microsoft.com/office/powerpoint/2010/main" val="62402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3">
            <a:alphaModFix/>
          </a:blip>
          <a:srcRect/>
          <a:stretch/>
        </p:blipFill>
        <p:spPr>
          <a:xfrm>
            <a:off x="0" y="10260"/>
            <a:ext cx="12192000" cy="6855065"/>
          </a:xfrm>
          <a:prstGeom prst="rect">
            <a:avLst/>
          </a:prstGeom>
          <a:noFill/>
          <a:ln>
            <a:noFill/>
          </a:ln>
        </p:spPr>
      </p:pic>
      <p:sp>
        <p:nvSpPr>
          <p:cNvPr id="94" name="Google Shape;94;p14"/>
          <p:cNvSpPr txBox="1"/>
          <p:nvPr/>
        </p:nvSpPr>
        <p:spPr>
          <a:xfrm>
            <a:off x="3179553" y="153331"/>
            <a:ext cx="61677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Times New Roman"/>
                <a:ea typeface="Times New Roman"/>
                <a:cs typeface="Times New Roman"/>
                <a:sym typeface="Times New Roman"/>
              </a:rPr>
              <a:t>ABSTRACT</a:t>
            </a:r>
            <a:endParaRPr sz="3200" b="1">
              <a:solidFill>
                <a:schemeClr val="dk1"/>
              </a:solidFill>
              <a:latin typeface="Times New Roman"/>
              <a:ea typeface="Times New Roman"/>
              <a:cs typeface="Times New Roman"/>
              <a:sym typeface="Times New Roman"/>
            </a:endParaRPr>
          </a:p>
        </p:txBody>
      </p:sp>
      <p:sp>
        <p:nvSpPr>
          <p:cNvPr id="95" name="Google Shape;95;p14"/>
          <p:cNvSpPr txBox="1"/>
          <p:nvPr/>
        </p:nvSpPr>
        <p:spPr>
          <a:xfrm>
            <a:off x="1026503" y="4931476"/>
            <a:ext cx="104739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Keywords :</a:t>
            </a:r>
            <a:r>
              <a:rPr lang="en-US" sz="2000">
                <a:solidFill>
                  <a:schemeClr val="dk1"/>
                </a:solidFill>
                <a:latin typeface="Times New Roman"/>
                <a:ea typeface="Times New Roman"/>
                <a:cs typeface="Times New Roman"/>
                <a:sym typeface="Times New Roman"/>
              </a:rPr>
              <a:t> </a:t>
            </a:r>
            <a:r>
              <a:rPr lang="en-US" sz="2000">
                <a:solidFill>
                  <a:schemeClr val="dk1"/>
                </a:solidFill>
                <a:highlight>
                  <a:srgbClr val="FFFFFF"/>
                </a:highlight>
                <a:latin typeface="Times New Roman"/>
                <a:ea typeface="Times New Roman"/>
                <a:cs typeface="Times New Roman"/>
                <a:sym typeface="Times New Roman"/>
              </a:rPr>
              <a:t>Covid-19, Pneumonia, Chest X-ray, Convolutional Neural Network,</a:t>
            </a:r>
            <a:r>
              <a:rPr lang="en-US" sz="2000">
                <a:solidFill>
                  <a:schemeClr val="dk1"/>
                </a:solidFill>
                <a:latin typeface="Times New Roman"/>
                <a:ea typeface="Times New Roman"/>
                <a:cs typeface="Times New Roman"/>
                <a:sym typeface="Times New Roman"/>
              </a:rPr>
              <a:t> </a:t>
            </a:r>
            <a:r>
              <a:rPr lang="en-US" sz="2000">
                <a:solidFill>
                  <a:schemeClr val="dk1"/>
                </a:solidFill>
                <a:highlight>
                  <a:srgbClr val="FFFFFF"/>
                </a:highlight>
                <a:latin typeface="Times New Roman"/>
                <a:ea typeface="Times New Roman"/>
                <a:cs typeface="Times New Roman"/>
                <a:sym typeface="Times New Roman"/>
              </a:rPr>
              <a:t>Deep Learning.</a:t>
            </a:r>
            <a:endParaRPr sz="2000">
              <a:solidFill>
                <a:schemeClr val="dk1"/>
              </a:solidFill>
              <a:latin typeface="Times New Roman"/>
              <a:ea typeface="Times New Roman"/>
              <a:cs typeface="Times New Roman"/>
              <a:sym typeface="Times New Roman"/>
            </a:endParaRPr>
          </a:p>
        </p:txBody>
      </p:sp>
      <p:sp>
        <p:nvSpPr>
          <p:cNvPr id="96" name="Google Shape;96;p14"/>
          <p:cNvSpPr txBox="1"/>
          <p:nvPr/>
        </p:nvSpPr>
        <p:spPr>
          <a:xfrm>
            <a:off x="1026503" y="847268"/>
            <a:ext cx="10473900" cy="2923837"/>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SzPts val="1100"/>
              <a:buNone/>
            </a:pPr>
            <a:r>
              <a:rPr lang="en-US" sz="2000" dirty="0">
                <a:solidFill>
                  <a:schemeClr val="dk1"/>
                </a:solidFill>
                <a:highlight>
                  <a:srgbClr val="FFFFFF"/>
                </a:highlight>
                <a:latin typeface="Times New Roman"/>
                <a:ea typeface="Times New Roman"/>
                <a:cs typeface="Times New Roman"/>
                <a:sym typeface="Times New Roman"/>
              </a:rPr>
              <a:t>As of April 2022, more than 190 million confirmed cases had been found across the globe, according to latest figures. The number of occurrences continues to</a:t>
            </a:r>
            <a:r>
              <a:rPr lang="en-US" sz="2000" dirty="0">
                <a:solidFill>
                  <a:schemeClr val="dk1"/>
                </a:solidFill>
                <a:latin typeface="Times New Roman"/>
                <a:ea typeface="Times New Roman"/>
                <a:cs typeface="Times New Roman"/>
                <a:sym typeface="Times New Roman"/>
              </a:rPr>
              <a:t> </a:t>
            </a:r>
            <a:r>
              <a:rPr lang="en-US" sz="2000" dirty="0">
                <a:solidFill>
                  <a:schemeClr val="dk1"/>
                </a:solidFill>
                <a:highlight>
                  <a:srgbClr val="FFFFFF"/>
                </a:highlight>
                <a:latin typeface="Times New Roman"/>
                <a:ea typeface="Times New Roman"/>
                <a:cs typeface="Times New Roman"/>
                <a:sym typeface="Times New Roman"/>
              </a:rPr>
              <a:t>rise. The proposed study seeks to diagnose Pneumonia and Covid patients using Chest X-Rays. Using a database of chest X-Ray pictures from genuine</a:t>
            </a:r>
            <a:r>
              <a:rPr lang="en-US" sz="2000" dirty="0">
                <a:solidFill>
                  <a:schemeClr val="dk1"/>
                </a:solidFill>
                <a:latin typeface="Times New Roman"/>
                <a:ea typeface="Times New Roman"/>
                <a:cs typeface="Times New Roman"/>
                <a:sym typeface="Times New Roman"/>
              </a:rPr>
              <a:t> </a:t>
            </a:r>
            <a:r>
              <a:rPr lang="en-US" sz="2000" dirty="0">
                <a:solidFill>
                  <a:schemeClr val="dk1"/>
                </a:solidFill>
                <a:highlight>
                  <a:srgbClr val="FFFFFF"/>
                </a:highlight>
                <a:latin typeface="Times New Roman"/>
                <a:ea typeface="Times New Roman"/>
                <a:cs typeface="Times New Roman"/>
                <a:sym typeface="Times New Roman"/>
              </a:rPr>
              <a:t>patients, the model acknowledges Pneumonia and Covid patients. Images are</a:t>
            </a:r>
            <a:r>
              <a:rPr lang="en-US" sz="2000" dirty="0">
                <a:solidFill>
                  <a:schemeClr val="dk1"/>
                </a:solidFill>
                <a:latin typeface="Times New Roman"/>
                <a:ea typeface="Times New Roman"/>
                <a:cs typeface="Times New Roman"/>
                <a:sym typeface="Times New Roman"/>
              </a:rPr>
              <a:t> </a:t>
            </a:r>
            <a:r>
              <a:rPr lang="en-US" sz="2000" dirty="0">
                <a:solidFill>
                  <a:schemeClr val="dk1"/>
                </a:solidFill>
                <a:highlight>
                  <a:srgbClr val="FFFFFF"/>
                </a:highlight>
                <a:latin typeface="Times New Roman"/>
                <a:ea typeface="Times New Roman"/>
                <a:cs typeface="Times New Roman"/>
                <a:sym typeface="Times New Roman"/>
              </a:rPr>
              <a:t>pre-processed and properly trained for categories such as Normal, Pneumonia and</a:t>
            </a:r>
            <a:r>
              <a:rPr lang="en-US" sz="2000" dirty="0">
                <a:solidFill>
                  <a:schemeClr val="dk1"/>
                </a:solidFill>
                <a:latin typeface="Times New Roman"/>
                <a:ea typeface="Times New Roman"/>
                <a:cs typeface="Times New Roman"/>
                <a:sym typeface="Times New Roman"/>
              </a:rPr>
              <a:t> </a:t>
            </a:r>
            <a:r>
              <a:rPr lang="en-US" sz="2000" dirty="0">
                <a:solidFill>
                  <a:schemeClr val="dk1"/>
                </a:solidFill>
                <a:highlight>
                  <a:srgbClr val="FFFFFF"/>
                </a:highlight>
                <a:latin typeface="Times New Roman"/>
                <a:ea typeface="Times New Roman"/>
                <a:cs typeface="Times New Roman"/>
                <a:sym typeface="Times New Roman"/>
              </a:rPr>
              <a:t>Covid-19. </a:t>
            </a:r>
            <a:r>
              <a:rPr lang="en-US" sz="2000" dirty="0">
                <a:solidFill>
                  <a:srgbClr val="202124"/>
                </a:solidFill>
                <a:highlight>
                  <a:srgbClr val="FFFFFF"/>
                </a:highlight>
                <a:latin typeface="Times New Roman"/>
                <a:ea typeface="Times New Roman"/>
                <a:cs typeface="Times New Roman"/>
                <a:sym typeface="Times New Roman"/>
              </a:rPr>
              <a:t>CNN allows the model to learn positioning and scaling the variant structures of the data which is required to perform various data augmentation techniques. </a:t>
            </a:r>
            <a:r>
              <a:rPr lang="en-US" sz="2000" dirty="0">
                <a:solidFill>
                  <a:schemeClr val="dk1"/>
                </a:solidFill>
                <a:highlight>
                  <a:srgbClr val="FFFFFF"/>
                </a:highlight>
                <a:latin typeface="Times New Roman"/>
                <a:ea typeface="Times New Roman"/>
                <a:cs typeface="Times New Roman"/>
                <a:sym typeface="Times New Roman"/>
              </a:rPr>
              <a:t>Deep learning which is essentially a neural network with three or more layers attempts to match its ability by allowing model to learn from large amounts of data.</a:t>
            </a:r>
            <a:endParaRPr sz="20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7CE536-926A-B4B9-55AD-A2E9BB737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
            <a:ext cx="12192000" cy="6855065"/>
          </a:xfrm>
          <a:prstGeom prst="rect">
            <a:avLst/>
          </a:prstGeom>
        </p:spPr>
      </p:pic>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10473835"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BCBA77B-4140-2C0A-1636-A1D93DC3DA87}"/>
              </a:ext>
            </a:extLst>
          </p:cNvPr>
          <p:cNvSpPr txBox="1"/>
          <p:nvPr/>
        </p:nvSpPr>
        <p:spPr>
          <a:xfrm>
            <a:off x="1026503" y="1544124"/>
            <a:ext cx="10473836" cy="3565207"/>
          </a:xfrm>
          <a:prstGeom prst="rect">
            <a:avLst/>
          </a:prstGeom>
          <a:noFill/>
        </p:spPr>
        <p:txBody>
          <a:bodyPr wrap="square">
            <a:spAutoFit/>
          </a:bodyPr>
          <a:lstStyle/>
          <a:p>
            <a:pPr marL="114300" lvl="0" indent="0" algn="l" rtl="0">
              <a:lnSpc>
                <a:spcPct val="115000"/>
              </a:lnSpc>
              <a:spcBef>
                <a:spcPts val="0"/>
              </a:spcBef>
              <a:spcAft>
                <a:spcPts val="0"/>
              </a:spcAft>
              <a:buSzPts val="1800"/>
              <a:buNone/>
            </a:pPr>
            <a:r>
              <a:rPr lang="en-US" sz="2200" dirty="0">
                <a:latin typeface="Times New Roman" pitchFamily="18" charset="0"/>
                <a:cs typeface="Times New Roman" pitchFamily="18" charset="0"/>
              </a:rPr>
              <a:t>We have divided our project into 3 modules, they are:</a:t>
            </a:r>
          </a:p>
          <a:p>
            <a:pPr marL="400050" lvl="0" indent="-285750" algn="l" rtl="0">
              <a:lnSpc>
                <a:spcPct val="115000"/>
              </a:lnSpc>
              <a:spcBef>
                <a:spcPts val="0"/>
              </a:spcBef>
              <a:spcAft>
                <a:spcPts val="0"/>
              </a:spcAft>
              <a:buClr>
                <a:schemeClr val="dk1"/>
              </a:buClr>
              <a:buSzPts val="1800"/>
              <a:buFont typeface="Arial"/>
              <a:buChar char="•"/>
            </a:pPr>
            <a:r>
              <a:rPr lang="en-US" sz="2200" b="1" dirty="0">
                <a:latin typeface="Times New Roman" pitchFamily="18" charset="0"/>
                <a:cs typeface="Times New Roman" pitchFamily="18" charset="0"/>
              </a:rPr>
              <a:t>Development Module</a:t>
            </a:r>
          </a:p>
          <a:p>
            <a:pPr marL="857250" lvl="1" indent="-285750" algn="l" rtl="0">
              <a:lnSpc>
                <a:spcPct val="115000"/>
              </a:lnSpc>
              <a:spcBef>
                <a:spcPts val="0"/>
              </a:spcBef>
              <a:spcAft>
                <a:spcPts val="0"/>
              </a:spcAft>
              <a:buClr>
                <a:schemeClr val="dk1"/>
              </a:buClr>
              <a:buSzPts val="1400"/>
              <a:buFont typeface="Arial"/>
              <a:buChar char="•"/>
            </a:pPr>
            <a:r>
              <a:rPr lang="en-US" sz="2200" dirty="0">
                <a:latin typeface="Times New Roman" pitchFamily="18" charset="0"/>
                <a:cs typeface="Times New Roman" pitchFamily="18" charset="0"/>
              </a:rPr>
              <a:t>Pre-Processing the Data.</a:t>
            </a:r>
          </a:p>
          <a:p>
            <a:pPr marL="857250" lvl="1" indent="-285750" algn="l" rtl="0">
              <a:lnSpc>
                <a:spcPct val="115000"/>
              </a:lnSpc>
              <a:spcBef>
                <a:spcPts val="0"/>
              </a:spcBef>
              <a:spcAft>
                <a:spcPts val="0"/>
              </a:spcAft>
              <a:buClr>
                <a:schemeClr val="dk1"/>
              </a:buClr>
              <a:buSzPts val="1400"/>
              <a:buFont typeface="Arial"/>
              <a:buChar char="•"/>
            </a:pPr>
            <a:r>
              <a:rPr lang="en-US" sz="2200" dirty="0">
                <a:latin typeface="Times New Roman" pitchFamily="18" charset="0"/>
                <a:cs typeface="Times New Roman" pitchFamily="18" charset="0"/>
              </a:rPr>
              <a:t>Training the Dataset.</a:t>
            </a:r>
          </a:p>
          <a:p>
            <a:pPr marL="400050" lvl="0" indent="-285750" algn="l" rtl="0">
              <a:lnSpc>
                <a:spcPct val="115000"/>
              </a:lnSpc>
              <a:spcBef>
                <a:spcPts val="0"/>
              </a:spcBef>
              <a:spcAft>
                <a:spcPts val="0"/>
              </a:spcAft>
              <a:buClr>
                <a:schemeClr val="dk1"/>
              </a:buClr>
              <a:buSzPts val="1800"/>
              <a:buFont typeface="Arial"/>
              <a:buChar char="•"/>
            </a:pPr>
            <a:r>
              <a:rPr lang="en-US" sz="2200" b="1" dirty="0">
                <a:latin typeface="Times New Roman" pitchFamily="18" charset="0"/>
                <a:cs typeface="Times New Roman" pitchFamily="18" charset="0"/>
              </a:rPr>
              <a:t>Web Application  Module</a:t>
            </a:r>
          </a:p>
          <a:p>
            <a:pPr marL="857250" lvl="1" indent="-285750" algn="l" rtl="0">
              <a:lnSpc>
                <a:spcPct val="115000"/>
              </a:lnSpc>
              <a:spcBef>
                <a:spcPts val="0"/>
              </a:spcBef>
              <a:spcAft>
                <a:spcPts val="0"/>
              </a:spcAft>
              <a:buClr>
                <a:schemeClr val="dk1"/>
              </a:buClr>
              <a:buSzPts val="1400"/>
              <a:buFont typeface="Arial"/>
              <a:buChar char="•"/>
            </a:pPr>
            <a:r>
              <a:rPr lang="en-US" sz="2200" dirty="0">
                <a:latin typeface="Times New Roman" pitchFamily="18" charset="0"/>
                <a:cs typeface="Times New Roman" pitchFamily="18" charset="0"/>
              </a:rPr>
              <a:t>Link the Web application.</a:t>
            </a:r>
          </a:p>
          <a:p>
            <a:pPr marL="400050" lvl="0" indent="-285750" algn="l" rtl="0">
              <a:lnSpc>
                <a:spcPct val="115000"/>
              </a:lnSpc>
              <a:spcBef>
                <a:spcPts val="0"/>
              </a:spcBef>
              <a:spcAft>
                <a:spcPts val="0"/>
              </a:spcAft>
              <a:buClr>
                <a:schemeClr val="dk1"/>
              </a:buClr>
              <a:buSzPts val="1800"/>
              <a:buFont typeface="Arial"/>
              <a:buChar char="•"/>
            </a:pPr>
            <a:r>
              <a:rPr lang="en-US" sz="2200" b="1" dirty="0">
                <a:latin typeface="Times New Roman" pitchFamily="18" charset="0"/>
                <a:cs typeface="Times New Roman" pitchFamily="18" charset="0"/>
              </a:rPr>
              <a:t>Implementation and testing Module</a:t>
            </a:r>
          </a:p>
          <a:p>
            <a:pPr marL="857250" lvl="1" indent="-285750" algn="l" rtl="0">
              <a:lnSpc>
                <a:spcPct val="115000"/>
              </a:lnSpc>
              <a:spcBef>
                <a:spcPts val="0"/>
              </a:spcBef>
              <a:spcAft>
                <a:spcPts val="0"/>
              </a:spcAft>
              <a:buClr>
                <a:schemeClr val="dk1"/>
              </a:buClr>
              <a:buSzPts val="1400"/>
              <a:buFont typeface="Arial"/>
              <a:buChar char="•"/>
            </a:pPr>
            <a:r>
              <a:rPr lang="en-US" sz="2200" dirty="0">
                <a:latin typeface="Times New Roman" pitchFamily="18" charset="0"/>
                <a:cs typeface="Times New Roman" pitchFamily="18" charset="0"/>
              </a:rPr>
              <a:t>Test the Whole Project by using different Blood Test values in the Testing Data Form.</a:t>
            </a:r>
          </a:p>
        </p:txBody>
      </p:sp>
    </p:spTree>
    <p:extLst>
      <p:ext uri="{BB962C8B-B14F-4D97-AF65-F5344CB8AC3E}">
        <p14:creationId xmlns:p14="http://schemas.microsoft.com/office/powerpoint/2010/main" val="3306002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7CE536-926A-B4B9-55AD-A2E9BB737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1" y="10799"/>
            <a:ext cx="12192000" cy="6855065"/>
          </a:xfrm>
          <a:prstGeom prst="rect">
            <a:avLst/>
          </a:prstGeom>
        </p:spPr>
      </p:pic>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10473835"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Development Modules</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BCBA77B-4140-2C0A-1636-A1D93DC3DA87}"/>
              </a:ext>
            </a:extLst>
          </p:cNvPr>
          <p:cNvSpPr txBox="1"/>
          <p:nvPr/>
        </p:nvSpPr>
        <p:spPr>
          <a:xfrm>
            <a:off x="1026503" y="1544124"/>
            <a:ext cx="10473836" cy="1018805"/>
          </a:xfrm>
          <a:prstGeom prst="rect">
            <a:avLst/>
          </a:prstGeom>
          <a:noFill/>
        </p:spPr>
        <p:txBody>
          <a:bodyPr wrap="square">
            <a:spAutoFit/>
          </a:bodyPr>
          <a:lstStyle/>
          <a:p>
            <a:pPr marL="114300" lvl="0" indent="0" algn="l" rtl="0">
              <a:lnSpc>
                <a:spcPct val="115000"/>
              </a:lnSpc>
              <a:spcBef>
                <a:spcPts val="0"/>
              </a:spcBef>
              <a:spcAft>
                <a:spcPts val="0"/>
              </a:spcAft>
              <a:buSzPts val="1800"/>
              <a:buNone/>
            </a:pPr>
            <a:r>
              <a:rPr lang="en-US" dirty="0">
                <a:latin typeface="Times New Roman" panose="02020603050405020304" pitchFamily="18" charset="0"/>
                <a:cs typeface="Times New Roman" panose="02020603050405020304" pitchFamily="18" charset="0"/>
              </a:rPr>
              <a:t>Development Module consists of mainly two subparts, they are:</a:t>
            </a:r>
          </a:p>
          <a:p>
            <a:pPr marL="857250" lvl="1" indent="-285750" algn="l" rtl="0">
              <a:lnSpc>
                <a:spcPct val="115000"/>
              </a:lnSpc>
              <a:spcBef>
                <a:spcPts val="0"/>
              </a:spcBef>
              <a:spcAft>
                <a:spcPts val="0"/>
              </a:spcAft>
              <a:buClr>
                <a:schemeClr val="dk1"/>
              </a:buClr>
              <a:buSzPts val="1400"/>
              <a:buFont typeface="Arial"/>
              <a:buChar char="•"/>
            </a:pPr>
            <a:r>
              <a:rPr lang="en-US" dirty="0">
                <a:latin typeface="Times New Roman" panose="02020603050405020304" pitchFamily="18" charset="0"/>
                <a:cs typeface="Times New Roman" panose="02020603050405020304" pitchFamily="18" charset="0"/>
              </a:rPr>
              <a:t>Pre-Processing the Data</a:t>
            </a:r>
          </a:p>
          <a:p>
            <a:pPr marL="857250" lvl="1" indent="-285750" algn="l" rtl="0">
              <a:lnSpc>
                <a:spcPct val="115000"/>
              </a:lnSpc>
              <a:spcBef>
                <a:spcPts val="0"/>
              </a:spcBef>
              <a:spcAft>
                <a:spcPts val="0"/>
              </a:spcAft>
              <a:buClr>
                <a:schemeClr val="dk1"/>
              </a:buClr>
              <a:buSzPts val="1400"/>
              <a:buFont typeface="Arial"/>
              <a:buChar char="•"/>
            </a:pPr>
            <a:r>
              <a:rPr lang="en-US" dirty="0">
                <a:latin typeface="Times New Roman" panose="02020603050405020304" pitchFamily="18" charset="0"/>
                <a:cs typeface="Times New Roman" panose="02020603050405020304" pitchFamily="18" charset="0"/>
              </a:rPr>
              <a:t>Training the Dataset using ML Algorithms</a:t>
            </a:r>
          </a:p>
        </p:txBody>
      </p:sp>
      <p:sp>
        <p:nvSpPr>
          <p:cNvPr id="2" name="TextBox 1">
            <a:extLst>
              <a:ext uri="{FF2B5EF4-FFF2-40B4-BE49-F238E27FC236}">
                <a16:creationId xmlns:a16="http://schemas.microsoft.com/office/drawing/2014/main" id="{9E70EF09-33BA-467A-F481-DB379614FA05}"/>
              </a:ext>
            </a:extLst>
          </p:cNvPr>
          <p:cNvSpPr txBox="1"/>
          <p:nvPr/>
        </p:nvSpPr>
        <p:spPr>
          <a:xfrm>
            <a:off x="1026502" y="2562928"/>
            <a:ext cx="9769015" cy="2339102"/>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Pre-processing the Data: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 of changing raw data into a usable, intelligible format is known as data preparation.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 tackles these problems by making datasets more full and efficient to analyze. It’s an important step that can make or break data mining and machine learning projects.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we’ve completed the data augmentation, we’ll need to import the datasets and assign them to three separate variables for validation, testing, and training.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14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7CE536-926A-B4B9-55AD-A2E9BB737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 y="1468"/>
            <a:ext cx="12192000" cy="6855065"/>
          </a:xfrm>
          <a:prstGeom prst="rect">
            <a:avLst/>
          </a:prstGeom>
        </p:spPr>
      </p:pic>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1033818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Development Modules</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E70EF09-33BA-467A-F481-DB379614FA05}"/>
              </a:ext>
            </a:extLst>
          </p:cNvPr>
          <p:cNvSpPr txBox="1"/>
          <p:nvPr/>
        </p:nvSpPr>
        <p:spPr>
          <a:xfrm>
            <a:off x="1026502" y="1383752"/>
            <a:ext cx="9592408"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that, we’ll create a deep learning model for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the datasets. We use</a:t>
            </a:r>
          </a:p>
          <a:p>
            <a:r>
              <a:rPr lang="en-US" dirty="0">
                <a:latin typeface="Times New Roman" panose="02020603050405020304" pitchFamily="18" charset="0"/>
                <a:cs typeface="Times New Roman" panose="02020603050405020304" pitchFamily="18" charset="0"/>
              </a:rPr>
              <a:t>the VGG16 model for Pneumonia classification, and the Resnet model for classification.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use two Pneumonia classification classes (Pneumonia and normal) and</a:t>
            </a:r>
          </a:p>
          <a:p>
            <a:r>
              <a:rPr lang="en-US" dirty="0">
                <a:latin typeface="Times New Roman" panose="02020603050405020304" pitchFamily="18" charset="0"/>
                <a:cs typeface="Times New Roman" panose="02020603050405020304" pitchFamily="18" charset="0"/>
              </a:rPr>
              <a:t>three Covid-19 classification classes (Covid-19, normal, and severe). Pneumonia</a:t>
            </a:r>
          </a:p>
          <a:p>
            <a:r>
              <a:rPr lang="en-US" dirty="0">
                <a:latin typeface="Times New Roman" panose="02020603050405020304" pitchFamily="18" charset="0"/>
                <a:cs typeface="Times New Roman" panose="02020603050405020304" pitchFamily="18" charset="0"/>
              </a:rPr>
              <a:t>caused by a virus).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D615E31-8426-F215-CAFE-9EACEAE0DCD8}"/>
              </a:ext>
            </a:extLst>
          </p:cNvPr>
          <p:cNvSpPr txBox="1"/>
          <p:nvPr/>
        </p:nvSpPr>
        <p:spPr>
          <a:xfrm>
            <a:off x="1026503" y="3516923"/>
            <a:ext cx="9814411" cy="2046714"/>
          </a:xfrm>
          <a:prstGeom prst="rect">
            <a:avLst/>
          </a:prstGeom>
          <a:noFill/>
        </p:spPr>
        <p:txBody>
          <a:bodyPr wrap="square" rtlCol="0">
            <a:spAutoFit/>
          </a:bodyPr>
          <a:lstStyle/>
          <a:p>
            <a:r>
              <a:rPr lang="en-US" sz="1900" b="1" u="sng" dirty="0">
                <a:latin typeface="Times New Roman" panose="02020603050405020304" pitchFamily="18" charset="0"/>
                <a:cs typeface="Times New Roman" panose="02020603050405020304" pitchFamily="18" charset="0"/>
              </a:rPr>
              <a:t>Training the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we’ve prepared the model, we’ll train it using the datasets we’ve collected.</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now test the model using collected data.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now design a web interface to assist typical users, as we are done with the training and testing of datasets with great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82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7CE536-926A-B4B9-55AD-A2E9BB737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1" y="-7864"/>
            <a:ext cx="12192000" cy="6855065"/>
          </a:xfrm>
          <a:prstGeom prst="rect">
            <a:avLst/>
          </a:prstGeom>
        </p:spPr>
      </p:pic>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9592407"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Web Application Module</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E70EF09-33BA-467A-F481-DB379614FA05}"/>
              </a:ext>
            </a:extLst>
          </p:cNvPr>
          <p:cNvSpPr txBox="1"/>
          <p:nvPr/>
        </p:nvSpPr>
        <p:spPr>
          <a:xfrm>
            <a:off x="1026503" y="1795862"/>
            <a:ext cx="9592408" cy="3154710"/>
          </a:xfrm>
          <a:prstGeom prst="rect">
            <a:avLst/>
          </a:prstGeom>
          <a:noFill/>
        </p:spPr>
        <p:txBody>
          <a:bodyPr wrap="square" rtlCol="0">
            <a:spAutoFit/>
          </a:bodyPr>
          <a:lstStyle/>
          <a:p>
            <a:r>
              <a:rPr lang="en-US" sz="1900" b="1" u="sng" dirty="0">
                <a:latin typeface="Times New Roman" panose="02020603050405020304" pitchFamily="18" charset="0"/>
                <a:cs typeface="Times New Roman" panose="02020603050405020304" pitchFamily="18" charset="0"/>
              </a:rPr>
              <a:t>User Interface: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are presently expanding the basic program to the next step so that it may be utilized by ordinary users for Pneumonia and Covid-19 analyses through our website.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web interface is built using HTML, CSS, and FLASK languages for the development of our model.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website simply has a home page on which the visitor is asked to choose the image for which analysis should be performed.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Based on the image given as input the disease is predicted using the developed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263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7CE536-926A-B4B9-55AD-A2E9BB737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
            <a:ext cx="12192000" cy="6855065"/>
          </a:xfrm>
          <a:prstGeom prst="rect">
            <a:avLst/>
          </a:prstGeom>
        </p:spPr>
      </p:pic>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9592407"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Implementation and testing module</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E70EF09-33BA-467A-F481-DB379614FA05}"/>
              </a:ext>
            </a:extLst>
          </p:cNvPr>
          <p:cNvSpPr txBox="1"/>
          <p:nvPr/>
        </p:nvSpPr>
        <p:spPr>
          <a:xfrm>
            <a:off x="1026503" y="1734316"/>
            <a:ext cx="9592408" cy="3331938"/>
          </a:xfrm>
          <a:prstGeom prst="rect">
            <a:avLst/>
          </a:prstGeom>
          <a:noFill/>
        </p:spPr>
        <p:txBody>
          <a:bodyPr wrap="square" rtlCol="0">
            <a:spAutoFit/>
          </a:bodyPr>
          <a:lstStyle/>
          <a:p>
            <a:pPr marL="285750" indent="-171450">
              <a:lnSpc>
                <a:spcPct val="200000"/>
              </a:lnSpc>
              <a:buClr>
                <a:schemeClr val="tx1"/>
              </a:buClr>
              <a:buFont typeface="Archivo" panose="020B0604020202020204" charset="0"/>
              <a:buChar char="•"/>
            </a:pPr>
            <a:r>
              <a:rPr lang="en-IN" dirty="0">
                <a:latin typeface="Times New Roman" panose="02020603050405020304" pitchFamily="18" charset="0"/>
                <a:cs typeface="Times New Roman" panose="02020603050405020304" pitchFamily="18" charset="0"/>
              </a:rPr>
              <a:t>In this module we train the data with the help of the Convolution Neural networks .</a:t>
            </a:r>
          </a:p>
          <a:p>
            <a:pPr marL="285750" indent="-171450">
              <a:lnSpc>
                <a:spcPct val="200000"/>
              </a:lnSpc>
              <a:buClr>
                <a:schemeClr val="tx1"/>
              </a:buClr>
              <a:buFont typeface="Archivo" panose="020B0604020202020204" charset="0"/>
              <a:buChar char="•"/>
            </a:pPr>
            <a:r>
              <a:rPr lang="en-IN" dirty="0">
                <a:latin typeface="Times New Roman" panose="02020603050405020304" pitchFamily="18" charset="0"/>
                <a:cs typeface="Times New Roman" panose="02020603050405020304" pitchFamily="18" charset="0"/>
              </a:rPr>
              <a:t>Then the implementation code will be integrated with the Web application.</a:t>
            </a:r>
          </a:p>
          <a:p>
            <a:pPr marL="285750" indent="-171450">
              <a:lnSpc>
                <a:spcPct val="200000"/>
              </a:lnSpc>
              <a:buClr>
                <a:schemeClr val="tx1"/>
              </a:buClr>
              <a:buFont typeface="Archivo" panose="020B0604020202020204" charset="0"/>
              <a:buChar char="•"/>
            </a:pPr>
            <a:r>
              <a:rPr lang="en-IN" dirty="0">
                <a:latin typeface="Times New Roman" panose="02020603050405020304" pitchFamily="18" charset="0"/>
                <a:cs typeface="Times New Roman" panose="02020603050405020304" pitchFamily="18" charset="0"/>
              </a:rPr>
              <a:t>The web application is made available for the users.</a:t>
            </a:r>
          </a:p>
          <a:p>
            <a:pPr marL="285750" indent="-171450">
              <a:lnSpc>
                <a:spcPct val="200000"/>
              </a:lnSpc>
              <a:buClr>
                <a:schemeClr val="tx1"/>
              </a:buClr>
              <a:buFont typeface="Archivo" panose="020B0604020202020204" charset="0"/>
              <a:buChar char="•"/>
            </a:pPr>
            <a:r>
              <a:rPr lang="en-IN" dirty="0">
                <a:latin typeface="Times New Roman" panose="02020603050405020304" pitchFamily="18" charset="0"/>
                <a:cs typeface="Times New Roman" panose="02020603050405020304" pitchFamily="18" charset="0"/>
              </a:rPr>
              <a:t>The user can access the website and use it for the prediction</a:t>
            </a:r>
          </a:p>
          <a:p>
            <a:pPr marL="285750" indent="-171450">
              <a:lnSpc>
                <a:spcPct val="200000"/>
              </a:lnSpc>
              <a:buClr>
                <a:schemeClr val="tx1"/>
              </a:buClr>
              <a:buFont typeface="Archivo" panose="020B0604020202020204" charset="0"/>
              <a:buChar char="•"/>
            </a:pPr>
            <a:r>
              <a:rPr lang="en-IN" dirty="0">
                <a:latin typeface="Times New Roman" panose="02020603050405020304" pitchFamily="18" charset="0"/>
                <a:cs typeface="Times New Roman" panose="02020603050405020304" pitchFamily="18" charset="0"/>
              </a:rPr>
              <a:t>The user simply selects the chest X-Ray image from his device and submit to the website.</a:t>
            </a:r>
          </a:p>
          <a:p>
            <a:pPr marL="285750" indent="-171450">
              <a:lnSpc>
                <a:spcPct val="200000"/>
              </a:lnSpc>
              <a:buClr>
                <a:schemeClr val="tx1"/>
              </a:buClr>
              <a:buFont typeface="Archivo" panose="020B0604020202020204" charset="0"/>
              <a:buChar char="•"/>
            </a:pPr>
            <a:r>
              <a:rPr lang="en-IN" dirty="0">
                <a:latin typeface="Times New Roman" panose="02020603050405020304" pitchFamily="18" charset="0"/>
                <a:cs typeface="Times New Roman" panose="02020603050405020304" pitchFamily="18" charset="0"/>
              </a:rPr>
              <a:t>The test result of the given image is  displayed to the user.</a:t>
            </a:r>
          </a:p>
        </p:txBody>
      </p:sp>
    </p:spTree>
    <p:extLst>
      <p:ext uri="{BB962C8B-B14F-4D97-AF65-F5344CB8AC3E}">
        <p14:creationId xmlns:p14="http://schemas.microsoft.com/office/powerpoint/2010/main" val="109017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0399"/>
            <a:ext cx="10515600" cy="511953"/>
          </a:xfrm>
        </p:spPr>
        <p:txBody>
          <a:bodyPr>
            <a:normAutofit fontScale="90000"/>
          </a:bodyPr>
          <a:lstStyle/>
          <a:p>
            <a:pPr algn="ctr"/>
            <a:r>
              <a:rPr lang="en-US" sz="3200" b="1" dirty="0">
                <a:latin typeface="Times New Roman" pitchFamily="18" charset="0"/>
                <a:cs typeface="Times New Roman" pitchFamily="18" charset="0"/>
              </a:rPr>
              <a:t>Dataset collection</a:t>
            </a:r>
          </a:p>
        </p:txBody>
      </p:sp>
      <p:sp>
        <p:nvSpPr>
          <p:cNvPr id="3" name="Content Placeholder 2"/>
          <p:cNvSpPr>
            <a:spLocks noGrp="1"/>
          </p:cNvSpPr>
          <p:nvPr>
            <p:ph idx="1"/>
          </p:nvPr>
        </p:nvSpPr>
        <p:spPr>
          <a:xfrm>
            <a:off x="838200" y="1517515"/>
            <a:ext cx="10515600" cy="4659448"/>
          </a:xfrm>
        </p:spPr>
        <p:txBody>
          <a:bodyPr/>
          <a:lstStyle/>
          <a:p>
            <a:pPr marL="0" indent="0">
              <a:buNone/>
            </a:pPr>
            <a:r>
              <a:rPr lang="en-US" sz="2200" dirty="0">
                <a:latin typeface="Times New Roman" panose="02020603050405020304" pitchFamily="18" charset="0"/>
                <a:cs typeface="Times New Roman" pitchFamily="18" charset="0"/>
              </a:rPr>
              <a:t>Dataset contains a large number of Chest X-Ray images which are divided and labelled into 3 different categories.</a:t>
            </a:r>
          </a:p>
          <a:p>
            <a:pPr marL="0" indent="0">
              <a:buNone/>
            </a:pPr>
            <a:r>
              <a:rPr lang="en-US" sz="2200" dirty="0">
                <a:latin typeface="Times New Roman" panose="02020603050405020304" pitchFamily="18" charset="0"/>
                <a:cs typeface="Times New Roman" pitchFamily="18" charset="0"/>
              </a:rPr>
              <a:t>Kaggle was used to acquire a large number of datasets. </a:t>
            </a:r>
          </a:p>
          <a:p>
            <a:pPr marL="0" indent="0">
              <a:buNone/>
            </a:pPr>
            <a:r>
              <a:rPr lang="en-US" sz="2200" dirty="0">
                <a:latin typeface="Times New Roman" panose="02020603050405020304" pitchFamily="18" charset="0"/>
                <a:cs typeface="Times New Roman" pitchFamily="18" charset="0"/>
              </a:rPr>
              <a:t>The data is divided into three categories: </a:t>
            </a:r>
          </a:p>
          <a:p>
            <a:pPr>
              <a:buFont typeface="Wingdings" panose="05000000000000000000" pitchFamily="2" charset="2"/>
              <a:buChar char="§"/>
            </a:pPr>
            <a:r>
              <a:rPr lang="en-US" sz="2200" dirty="0">
                <a:latin typeface="Times New Roman" panose="02020603050405020304" pitchFamily="18" charset="0"/>
                <a:cs typeface="Times New Roman" pitchFamily="18" charset="0"/>
              </a:rPr>
              <a:t>Training Set</a:t>
            </a:r>
          </a:p>
          <a:p>
            <a:pPr>
              <a:buFont typeface="Wingdings" panose="05000000000000000000" pitchFamily="2" charset="2"/>
              <a:buChar char="§"/>
            </a:pPr>
            <a:r>
              <a:rPr lang="en-US" sz="2200" dirty="0">
                <a:latin typeface="Times New Roman" panose="02020603050405020304" pitchFamily="18" charset="0"/>
                <a:cs typeface="Times New Roman" pitchFamily="18" charset="0"/>
              </a:rPr>
              <a:t>Testing Set</a:t>
            </a:r>
          </a:p>
          <a:p>
            <a:pPr>
              <a:buFont typeface="Wingdings" panose="05000000000000000000" pitchFamily="2" charset="2"/>
              <a:buChar char="§"/>
            </a:pPr>
            <a:r>
              <a:rPr lang="en-US" sz="2200" dirty="0">
                <a:latin typeface="Times New Roman" panose="02020603050405020304" pitchFamily="18" charset="0"/>
                <a:cs typeface="Times New Roman" pitchFamily="18" charset="0"/>
              </a:rPr>
              <a:t>Validation Set</a:t>
            </a:r>
          </a:p>
          <a:p>
            <a:pPr>
              <a:buNone/>
            </a:pPr>
            <a:r>
              <a:rPr lang="en-US" dirty="0">
                <a:latin typeface="Times New Roman" panose="02020603050405020304" pitchFamily="18" charset="0"/>
                <a:cs typeface="Times New Roman" panose="02020603050405020304" pitchFamily="18" charset="0"/>
              </a:rPr>
              <a:t> </a:t>
            </a:r>
          </a:p>
          <a:p>
            <a:pPr>
              <a:buNone/>
            </a:pPr>
            <a:r>
              <a:rPr lang="en-US" sz="2000" b="1" dirty="0">
                <a:latin typeface="Times New Roman" panose="02020603050405020304" pitchFamily="18" charset="0"/>
                <a:cs typeface="Times New Roman" panose="02020603050405020304" pitchFamily="18" charset="0"/>
              </a:rPr>
              <a:t>Link:</a:t>
            </a:r>
            <a:r>
              <a:rPr lang="en-US" sz="2000" dirty="0">
                <a:latin typeface="Times New Roman" panose="02020603050405020304" pitchFamily="18" charset="0"/>
                <a:cs typeface="Times New Roman" panose="02020603050405020304" pitchFamily="18" charset="0"/>
              </a:rPr>
              <a:t> https://www.kaggle.com/code/karan842/pneumonia-detection-transfer-learning-95-acc/data</a:t>
            </a:r>
            <a:endParaRPr lang="en-IN"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9983620"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Output Screenshots</a:t>
            </a:r>
            <a:endParaRPr lang="en-IN" sz="3200" b="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0D1B6A48-4915-16A4-9372-B266A56AAEDE}"/>
              </a:ext>
            </a:extLst>
          </p:cNvPr>
          <p:cNvSpPr txBox="1"/>
          <p:nvPr/>
        </p:nvSpPr>
        <p:spPr>
          <a:xfrm>
            <a:off x="1026503" y="1608992"/>
            <a:ext cx="3580665" cy="369332"/>
          </a:xfrm>
          <a:prstGeom prst="rect">
            <a:avLst/>
          </a:prstGeom>
          <a:noFill/>
        </p:spPr>
        <p:txBody>
          <a:bodyPr wrap="square" rtlCol="0">
            <a:spAutoFit/>
          </a:bodyPr>
          <a:lstStyle/>
          <a:p>
            <a:r>
              <a:rPr lang="en-US" b="1" dirty="0">
                <a:latin typeface="Times New Roman" pitchFamily="18" charset="0"/>
                <a:cs typeface="Times New Roman" pitchFamily="18" charset="0"/>
              </a:rPr>
              <a:t>Pneumonia Web Interface:</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3A5AD91E-99E0-F515-6C13-6B0F5DFA4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450" y="2096180"/>
            <a:ext cx="7809723" cy="4390774"/>
          </a:xfrm>
          <a:prstGeom prst="rect">
            <a:avLst/>
          </a:prstGeom>
        </p:spPr>
      </p:pic>
    </p:spTree>
    <p:extLst>
      <p:ext uri="{BB962C8B-B14F-4D97-AF65-F5344CB8AC3E}">
        <p14:creationId xmlns:p14="http://schemas.microsoft.com/office/powerpoint/2010/main" val="39087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9983620"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Output Screenshots</a:t>
            </a:r>
            <a:endParaRPr lang="en-IN" sz="3200" b="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0D1B6A48-4915-16A4-9372-B266A56AAEDE}"/>
              </a:ext>
            </a:extLst>
          </p:cNvPr>
          <p:cNvSpPr txBox="1"/>
          <p:nvPr/>
        </p:nvSpPr>
        <p:spPr>
          <a:xfrm>
            <a:off x="1026503" y="1608992"/>
            <a:ext cx="4366591" cy="369332"/>
          </a:xfrm>
          <a:prstGeom prst="rect">
            <a:avLst/>
          </a:prstGeom>
          <a:noFill/>
        </p:spPr>
        <p:txBody>
          <a:bodyPr wrap="square" rtlCol="0">
            <a:spAutoFit/>
          </a:bodyPr>
          <a:lstStyle/>
          <a:p>
            <a:r>
              <a:rPr lang="en-US" b="1" dirty="0">
                <a:latin typeface="Times New Roman" pitchFamily="18" charset="0"/>
                <a:cs typeface="Times New Roman" pitchFamily="18" charset="0"/>
              </a:rPr>
              <a:t>Selecting an image from the dataset:</a:t>
            </a:r>
            <a:endParaRPr lang="en-IN" b="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305B9FF5-D6B4-AC28-607A-E9ACA61E6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6" y="2122098"/>
            <a:ext cx="8055428" cy="4528914"/>
          </a:xfrm>
          <a:prstGeom prst="rect">
            <a:avLst/>
          </a:prstGeom>
        </p:spPr>
      </p:pic>
    </p:spTree>
    <p:extLst>
      <p:ext uri="{BB962C8B-B14F-4D97-AF65-F5344CB8AC3E}">
        <p14:creationId xmlns:p14="http://schemas.microsoft.com/office/powerpoint/2010/main" val="251706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9983620"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Output Screenshots</a:t>
            </a:r>
            <a:endParaRPr lang="en-IN" sz="3200" b="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0D1B6A48-4915-16A4-9372-B266A56AAEDE}"/>
              </a:ext>
            </a:extLst>
          </p:cNvPr>
          <p:cNvSpPr txBox="1"/>
          <p:nvPr/>
        </p:nvSpPr>
        <p:spPr>
          <a:xfrm>
            <a:off x="1026503" y="1608992"/>
            <a:ext cx="4366591" cy="369332"/>
          </a:xfrm>
          <a:prstGeom prst="rect">
            <a:avLst/>
          </a:prstGeom>
          <a:noFill/>
        </p:spPr>
        <p:txBody>
          <a:bodyPr wrap="square" rtlCol="0">
            <a:spAutoFit/>
          </a:bodyPr>
          <a:lstStyle/>
          <a:p>
            <a:r>
              <a:rPr lang="en-US" b="1" dirty="0">
                <a:latin typeface="Times New Roman" pitchFamily="18" charset="0"/>
                <a:cs typeface="Times New Roman" pitchFamily="18" charset="0"/>
              </a:rPr>
              <a:t>Uploading the selected image:</a:t>
            </a:r>
            <a:endParaRPr lang="en-IN"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B3F20B22-9E8D-9D43-A8D3-A9A043615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174" y="2099389"/>
            <a:ext cx="8082276" cy="4544008"/>
          </a:xfrm>
          <a:prstGeom prst="rect">
            <a:avLst/>
          </a:prstGeom>
        </p:spPr>
      </p:pic>
    </p:spTree>
    <p:extLst>
      <p:ext uri="{BB962C8B-B14F-4D97-AF65-F5344CB8AC3E}">
        <p14:creationId xmlns:p14="http://schemas.microsoft.com/office/powerpoint/2010/main" val="3171663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9983620"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Output Screenshots</a:t>
            </a:r>
            <a:endParaRPr lang="en-IN" sz="3200" b="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0D1B6A48-4915-16A4-9372-B266A56AAEDE}"/>
              </a:ext>
            </a:extLst>
          </p:cNvPr>
          <p:cNvSpPr txBox="1"/>
          <p:nvPr/>
        </p:nvSpPr>
        <p:spPr>
          <a:xfrm>
            <a:off x="1026503" y="1608992"/>
            <a:ext cx="4366591" cy="369332"/>
          </a:xfrm>
          <a:prstGeom prst="rect">
            <a:avLst/>
          </a:prstGeom>
          <a:noFill/>
        </p:spPr>
        <p:txBody>
          <a:bodyPr wrap="square" rtlCol="0">
            <a:spAutoFit/>
          </a:bodyPr>
          <a:lstStyle/>
          <a:p>
            <a:r>
              <a:rPr lang="en-US" b="1" dirty="0">
                <a:latin typeface="Times New Roman" pitchFamily="18" charset="0"/>
                <a:cs typeface="Times New Roman" pitchFamily="18" charset="0"/>
              </a:rPr>
              <a:t>Displaying the result:</a:t>
            </a:r>
            <a:endParaRPr lang="en-IN" b="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36F1CFAE-073C-5778-1B78-D018411DA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530" y="2071630"/>
            <a:ext cx="8210939" cy="4616345"/>
          </a:xfrm>
          <a:prstGeom prst="rect">
            <a:avLst/>
          </a:prstGeom>
        </p:spPr>
      </p:pic>
    </p:spTree>
    <p:extLst>
      <p:ext uri="{BB962C8B-B14F-4D97-AF65-F5344CB8AC3E}">
        <p14:creationId xmlns:p14="http://schemas.microsoft.com/office/powerpoint/2010/main" val="10783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5"/>
          <p:cNvPicPr preferRelativeResize="0"/>
          <p:nvPr/>
        </p:nvPicPr>
        <p:blipFill rotWithShape="1">
          <a:blip r:embed="rId3">
            <a:alphaModFix/>
          </a:blip>
          <a:srcRect/>
          <a:stretch/>
        </p:blipFill>
        <p:spPr>
          <a:xfrm>
            <a:off x="0" y="1468"/>
            <a:ext cx="12192000" cy="6855065"/>
          </a:xfrm>
          <a:prstGeom prst="rect">
            <a:avLst/>
          </a:prstGeom>
          <a:noFill/>
          <a:ln>
            <a:noFill/>
          </a:ln>
        </p:spPr>
      </p:pic>
      <p:sp>
        <p:nvSpPr>
          <p:cNvPr id="102" name="Google Shape;102;p15"/>
          <p:cNvSpPr txBox="1"/>
          <p:nvPr/>
        </p:nvSpPr>
        <p:spPr>
          <a:xfrm>
            <a:off x="1026502" y="589056"/>
            <a:ext cx="104739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Times New Roman"/>
                <a:ea typeface="Times New Roman"/>
                <a:cs typeface="Times New Roman"/>
                <a:sym typeface="Times New Roman"/>
              </a:rPr>
              <a:t>PROBLEM STATEMENT</a:t>
            </a:r>
            <a:endParaRPr sz="3200" b="1">
              <a:solidFill>
                <a:schemeClr val="dk1"/>
              </a:solidFill>
              <a:latin typeface="Aharoni"/>
              <a:ea typeface="Aharoni"/>
              <a:cs typeface="Aharoni"/>
              <a:sym typeface="Aharoni"/>
            </a:endParaRPr>
          </a:p>
        </p:txBody>
      </p:sp>
      <p:sp>
        <p:nvSpPr>
          <p:cNvPr id="103" name="Google Shape;103;p15"/>
          <p:cNvSpPr txBox="1"/>
          <p:nvPr/>
        </p:nvSpPr>
        <p:spPr>
          <a:xfrm>
            <a:off x="676506" y="1449660"/>
            <a:ext cx="10839000" cy="18162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r>
              <a:rPr lang="en-US" sz="2000">
                <a:solidFill>
                  <a:schemeClr val="dk1"/>
                </a:solidFill>
                <a:highlight>
                  <a:srgbClr val="FFFFFF"/>
                </a:highlight>
                <a:latin typeface="Times New Roman"/>
                <a:ea typeface="Times New Roman"/>
                <a:cs typeface="Times New Roman"/>
                <a:sym typeface="Times New Roman"/>
              </a:rPr>
              <a:t>The pandemic of COVID-19 has caused 122.7 million infections worldwide to date.</a:t>
            </a:r>
            <a:r>
              <a:rPr lang="en-US" sz="2000">
                <a:solidFill>
                  <a:schemeClr val="dk1"/>
                </a:solidFill>
                <a:latin typeface="Times New Roman"/>
                <a:ea typeface="Times New Roman"/>
                <a:cs typeface="Times New Roman"/>
                <a:sym typeface="Times New Roman"/>
              </a:rPr>
              <a:t> </a:t>
            </a:r>
            <a:r>
              <a:rPr lang="en-US" sz="2000">
                <a:solidFill>
                  <a:schemeClr val="dk1"/>
                </a:solidFill>
                <a:highlight>
                  <a:srgbClr val="FFFFFF"/>
                </a:highlight>
                <a:latin typeface="Times New Roman"/>
                <a:ea typeface="Times New Roman"/>
                <a:cs typeface="Times New Roman"/>
                <a:sym typeface="Times New Roman"/>
              </a:rPr>
              <a:t>Considering the fact that this virus is extremely transmissible, a timely, fast and</a:t>
            </a:r>
            <a:r>
              <a:rPr lang="en-US" sz="2000">
                <a:solidFill>
                  <a:schemeClr val="dk1"/>
                </a:solidFill>
                <a:latin typeface="Times New Roman"/>
                <a:ea typeface="Times New Roman"/>
                <a:cs typeface="Times New Roman"/>
                <a:sym typeface="Times New Roman"/>
              </a:rPr>
              <a:t> </a:t>
            </a:r>
            <a:r>
              <a:rPr lang="en-US" sz="2000">
                <a:solidFill>
                  <a:schemeClr val="dk1"/>
                </a:solidFill>
                <a:highlight>
                  <a:srgbClr val="FFFFFF"/>
                </a:highlight>
                <a:latin typeface="Times New Roman"/>
                <a:ea typeface="Times New Roman"/>
                <a:cs typeface="Times New Roman"/>
                <a:sym typeface="Times New Roman"/>
              </a:rPr>
              <a:t>sensitive prognosis technique is of crucial importance to help the radiologists to</a:t>
            </a:r>
            <a:r>
              <a:rPr lang="en-US" sz="2000">
                <a:solidFill>
                  <a:schemeClr val="dk1"/>
                </a:solidFill>
                <a:latin typeface="Times New Roman"/>
                <a:ea typeface="Times New Roman"/>
                <a:cs typeface="Times New Roman"/>
                <a:sym typeface="Times New Roman"/>
              </a:rPr>
              <a:t> </a:t>
            </a:r>
            <a:r>
              <a:rPr lang="en-US" sz="2000">
                <a:solidFill>
                  <a:schemeClr val="dk1"/>
                </a:solidFill>
                <a:highlight>
                  <a:srgbClr val="FFFFFF"/>
                </a:highlight>
                <a:latin typeface="Times New Roman"/>
                <a:ea typeface="Times New Roman"/>
                <a:cs typeface="Times New Roman"/>
                <a:sym typeface="Times New Roman"/>
              </a:rPr>
              <a:t>diagnose COVID-19 and Pneumonia within less span and by taking less effort.</a:t>
            </a:r>
            <a:r>
              <a:rPr lang="en-US" sz="2000">
                <a:solidFill>
                  <a:schemeClr val="dk1"/>
                </a:solidFill>
                <a:latin typeface="Times New Roman"/>
                <a:ea typeface="Times New Roman"/>
                <a:cs typeface="Times New Roman"/>
                <a:sym typeface="Times New Roman"/>
              </a:rPr>
              <a:t> </a:t>
            </a:r>
            <a:r>
              <a:rPr lang="en-US" sz="2000">
                <a:solidFill>
                  <a:schemeClr val="dk1"/>
                </a:solidFill>
                <a:highlight>
                  <a:srgbClr val="FFFFFF"/>
                </a:highlight>
                <a:latin typeface="Times New Roman"/>
                <a:ea typeface="Times New Roman"/>
                <a:cs typeface="Times New Roman"/>
                <a:sym typeface="Times New Roman"/>
              </a:rPr>
              <a:t>The idea is to identify COVID-19 and Pneumonia Infected patients using chest X-Ray images with the help of CNN.</a:t>
            </a:r>
            <a:endParaRPr sz="2000">
              <a:solidFill>
                <a:schemeClr val="dk1"/>
              </a:solidFill>
              <a:latin typeface="Times New Roman"/>
              <a:ea typeface="Times New Roman"/>
              <a:cs typeface="Times New Roman"/>
              <a:sym typeface="Times New Roman"/>
            </a:endParaRPr>
          </a:p>
        </p:txBody>
      </p:sp>
      <p:pic>
        <p:nvPicPr>
          <p:cNvPr id="104" name="Google Shape;104;p15" descr="A person wearing a mask&#10;&#10;Description automatically generated with low confidence"/>
          <p:cNvPicPr preferRelativeResize="0"/>
          <p:nvPr/>
        </p:nvPicPr>
        <p:blipFill rotWithShape="1">
          <a:blip r:embed="rId4">
            <a:alphaModFix/>
          </a:blip>
          <a:srcRect/>
          <a:stretch/>
        </p:blipFill>
        <p:spPr>
          <a:xfrm>
            <a:off x="7719025" y="3134025"/>
            <a:ext cx="3781451" cy="2281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9983620"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Output Screenshots</a:t>
            </a:r>
            <a:endParaRPr lang="en-IN" sz="3200" b="1"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A589823E-1769-9FB7-9592-4BE784CDB2BD}"/>
              </a:ext>
            </a:extLst>
          </p:cNvPr>
          <p:cNvPicPr>
            <a:picLocks noChangeAspect="1"/>
          </p:cNvPicPr>
          <p:nvPr/>
        </p:nvPicPr>
        <p:blipFill>
          <a:blip r:embed="rId2" cstate="print"/>
          <a:stretch>
            <a:fillRect/>
          </a:stretch>
        </p:blipFill>
        <p:spPr>
          <a:xfrm>
            <a:off x="2180898" y="2305410"/>
            <a:ext cx="7830204" cy="4292099"/>
          </a:xfrm>
          <a:prstGeom prst="rect">
            <a:avLst/>
          </a:prstGeom>
        </p:spPr>
      </p:pic>
      <p:sp>
        <p:nvSpPr>
          <p:cNvPr id="12" name="TextBox 11">
            <a:extLst>
              <a:ext uri="{FF2B5EF4-FFF2-40B4-BE49-F238E27FC236}">
                <a16:creationId xmlns:a16="http://schemas.microsoft.com/office/drawing/2014/main" id="{0D1B6A48-4915-16A4-9372-B266A56AAEDE}"/>
              </a:ext>
            </a:extLst>
          </p:cNvPr>
          <p:cNvSpPr txBox="1"/>
          <p:nvPr/>
        </p:nvSpPr>
        <p:spPr>
          <a:xfrm>
            <a:off x="1026503" y="1608992"/>
            <a:ext cx="3580665" cy="369332"/>
          </a:xfrm>
          <a:prstGeom prst="rect">
            <a:avLst/>
          </a:prstGeom>
          <a:noFill/>
        </p:spPr>
        <p:txBody>
          <a:bodyPr wrap="square" rtlCol="0">
            <a:spAutoFit/>
          </a:bodyPr>
          <a:lstStyle/>
          <a:p>
            <a:r>
              <a:rPr lang="en-US" b="1" dirty="0">
                <a:latin typeface="Times New Roman" pitchFamily="18" charset="0"/>
                <a:cs typeface="Times New Roman" pitchFamily="18" charset="0"/>
              </a:rPr>
              <a:t>Covid-19 Web Interface:</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860672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9983620"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Output Screenshots</a:t>
            </a:r>
            <a:endParaRPr lang="en-IN" sz="3200" b="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0D1B6A48-4915-16A4-9372-B266A56AAEDE}"/>
              </a:ext>
            </a:extLst>
          </p:cNvPr>
          <p:cNvSpPr txBox="1"/>
          <p:nvPr/>
        </p:nvSpPr>
        <p:spPr>
          <a:xfrm>
            <a:off x="1026503" y="1608992"/>
            <a:ext cx="3580665" cy="369332"/>
          </a:xfrm>
          <a:prstGeom prst="rect">
            <a:avLst/>
          </a:prstGeom>
          <a:noFill/>
        </p:spPr>
        <p:txBody>
          <a:bodyPr wrap="square" rtlCol="0">
            <a:spAutoFit/>
          </a:bodyPr>
          <a:lstStyle/>
          <a:p>
            <a:r>
              <a:rPr lang="en-US" b="1" dirty="0">
                <a:latin typeface="Times New Roman" pitchFamily="18" charset="0"/>
                <a:cs typeface="Times New Roman" pitchFamily="18" charset="0"/>
              </a:rPr>
              <a:t>Covid-19 Web Interface:</a:t>
            </a:r>
            <a:endParaRPr lang="en-IN" b="1" dirty="0">
              <a:latin typeface="Times New Roman" pitchFamily="18" charset="0"/>
              <a:cs typeface="Times New Roman" pitchFamily="18" charset="0"/>
            </a:endParaRPr>
          </a:p>
        </p:txBody>
      </p:sp>
      <p:pic>
        <p:nvPicPr>
          <p:cNvPr id="5" name="Content Placeholder 3">
            <a:extLst>
              <a:ext uri="{FF2B5EF4-FFF2-40B4-BE49-F238E27FC236}">
                <a16:creationId xmlns:a16="http://schemas.microsoft.com/office/drawing/2014/main" id="{B44312BE-3973-C74E-0158-41958E795DAB}"/>
              </a:ext>
            </a:extLst>
          </p:cNvPr>
          <p:cNvPicPr>
            <a:picLocks noGrp="1" noChangeAspect="1"/>
          </p:cNvPicPr>
          <p:nvPr>
            <p:ph idx="1"/>
          </p:nvPr>
        </p:nvPicPr>
        <p:blipFill>
          <a:blip r:embed="rId2" cstate="print"/>
          <a:stretch>
            <a:fillRect/>
          </a:stretch>
        </p:blipFill>
        <p:spPr>
          <a:xfrm>
            <a:off x="2127379" y="2085565"/>
            <a:ext cx="8162333" cy="4557831"/>
          </a:xfrm>
          <a:prstGeom prst="rect">
            <a:avLst/>
          </a:prstGeom>
        </p:spPr>
      </p:pic>
    </p:spTree>
    <p:extLst>
      <p:ext uri="{BB962C8B-B14F-4D97-AF65-F5344CB8AC3E}">
        <p14:creationId xmlns:p14="http://schemas.microsoft.com/office/powerpoint/2010/main" val="259113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2" y="697131"/>
            <a:ext cx="9983620"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Output Screenshots</a:t>
            </a:r>
            <a:endParaRPr lang="en-IN" sz="3200" b="1"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0D1B6A48-4915-16A4-9372-B266A56AAEDE}"/>
              </a:ext>
            </a:extLst>
          </p:cNvPr>
          <p:cNvSpPr txBox="1"/>
          <p:nvPr/>
        </p:nvSpPr>
        <p:spPr>
          <a:xfrm>
            <a:off x="1026503" y="1608992"/>
            <a:ext cx="3580665" cy="369332"/>
          </a:xfrm>
          <a:prstGeom prst="rect">
            <a:avLst/>
          </a:prstGeom>
          <a:noFill/>
        </p:spPr>
        <p:txBody>
          <a:bodyPr wrap="square" rtlCol="0">
            <a:spAutoFit/>
          </a:bodyPr>
          <a:lstStyle/>
          <a:p>
            <a:r>
              <a:rPr lang="en-US" b="1" dirty="0">
                <a:latin typeface="Times New Roman" pitchFamily="18" charset="0"/>
                <a:cs typeface="Times New Roman" pitchFamily="18" charset="0"/>
              </a:rPr>
              <a:t>Covid-19 Web Interface:</a:t>
            </a:r>
            <a:endParaRPr lang="en-IN" b="1" dirty="0">
              <a:latin typeface="Times New Roman" pitchFamily="18" charset="0"/>
              <a:cs typeface="Times New Roman" pitchFamily="18" charset="0"/>
            </a:endParaRPr>
          </a:p>
        </p:txBody>
      </p:sp>
      <p:pic>
        <p:nvPicPr>
          <p:cNvPr id="5" name="Content Placeholder 3">
            <a:extLst>
              <a:ext uri="{FF2B5EF4-FFF2-40B4-BE49-F238E27FC236}">
                <a16:creationId xmlns:a16="http://schemas.microsoft.com/office/drawing/2014/main" id="{B44312BE-3973-C74E-0158-41958E795DAB}"/>
              </a:ext>
            </a:extLst>
          </p:cNvPr>
          <p:cNvPicPr>
            <a:picLocks noGrp="1" noChangeAspect="1"/>
          </p:cNvPicPr>
          <p:nvPr>
            <p:ph idx="1"/>
          </p:nvPr>
        </p:nvPicPr>
        <p:blipFill>
          <a:blip r:embed="rId2" cstate="print"/>
          <a:stretch>
            <a:fillRect/>
          </a:stretch>
        </p:blipFill>
        <p:spPr>
          <a:xfrm>
            <a:off x="2127379" y="2085565"/>
            <a:ext cx="8162333" cy="4557831"/>
          </a:xfrm>
          <a:prstGeom prst="rect">
            <a:avLst/>
          </a:prstGeom>
        </p:spPr>
      </p:pic>
      <p:pic>
        <p:nvPicPr>
          <p:cNvPr id="7" name="Content Placeholder 3">
            <a:extLst>
              <a:ext uri="{FF2B5EF4-FFF2-40B4-BE49-F238E27FC236}">
                <a16:creationId xmlns:a16="http://schemas.microsoft.com/office/drawing/2014/main" id="{70FA391F-0FC8-7F05-6EE8-95B6797068C4}"/>
              </a:ext>
            </a:extLst>
          </p:cNvPr>
          <p:cNvPicPr>
            <a:picLocks noChangeAspect="1"/>
          </p:cNvPicPr>
          <p:nvPr/>
        </p:nvPicPr>
        <p:blipFill>
          <a:blip r:embed="rId3" cstate="print"/>
          <a:stretch>
            <a:fillRect/>
          </a:stretch>
        </p:blipFill>
        <p:spPr>
          <a:xfrm>
            <a:off x="2127379" y="2085565"/>
            <a:ext cx="8162332" cy="4557831"/>
          </a:xfrm>
          <a:prstGeom prst="rect">
            <a:avLst/>
          </a:prstGeom>
        </p:spPr>
      </p:pic>
    </p:spTree>
    <p:extLst>
      <p:ext uri="{BB962C8B-B14F-4D97-AF65-F5344CB8AC3E}">
        <p14:creationId xmlns:p14="http://schemas.microsoft.com/office/powerpoint/2010/main" val="3746041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7CE536-926A-B4B9-55AD-A2E9BB737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
            <a:ext cx="12192000" cy="6855065"/>
          </a:xfrm>
          <a:prstGeom prst="rect">
            <a:avLst/>
          </a:prstGeom>
        </p:spPr>
      </p:pic>
      <p:sp>
        <p:nvSpPr>
          <p:cNvPr id="8" name="TextBox 7">
            <a:extLst>
              <a:ext uri="{FF2B5EF4-FFF2-40B4-BE49-F238E27FC236}">
                <a16:creationId xmlns:a16="http://schemas.microsoft.com/office/drawing/2014/main" id="{2206C420-D6AB-7A66-5849-0C21EE06C5A1}"/>
              </a:ext>
            </a:extLst>
          </p:cNvPr>
          <p:cNvSpPr txBox="1"/>
          <p:nvPr/>
        </p:nvSpPr>
        <p:spPr>
          <a:xfrm>
            <a:off x="1026503" y="697131"/>
            <a:ext cx="1071403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Conclusion and Future work</a:t>
            </a:r>
            <a:endParaRPr lang="en-IN" sz="32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D1B6A48-4915-16A4-9372-B266A56AAEDE}"/>
              </a:ext>
            </a:extLst>
          </p:cNvPr>
          <p:cNvSpPr txBox="1"/>
          <p:nvPr/>
        </p:nvSpPr>
        <p:spPr>
          <a:xfrm>
            <a:off x="1055686" y="1388250"/>
            <a:ext cx="10684851"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Chest X-Ray images, the proposed study seeks to detect Normal lungs, Covid19 Infected lungs and Pneumonia Infected lungs.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CNN model is used to distinguish between normal and infected patients, such as COVID-19 infected lungs and Pneumonia infected lungs.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model can be used by the common users by simply visiting the website we have been developed and able to predict the type of disease defined.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Though we have developed the model for analysis, we are attempting to integrate the covid-19 and Pneumonia classification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order to operate in the same domain in the future.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intend to provide an easy-to-use GUI for analyzing pneumonia and Covid-19, which will aid in resolving the problems that individuals encounter in diagnosing these diseases. This model will be trained with a real-time dataset in the future to provide more accurate predictions in a short period of time.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99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7CE536-926A-B4B9-55AD-A2E9BB737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
            <a:ext cx="12192000" cy="6855065"/>
          </a:xfrm>
          <a:prstGeom prst="rect">
            <a:avLst/>
          </a:prstGeom>
        </p:spPr>
      </p:pic>
      <p:sp>
        <p:nvSpPr>
          <p:cNvPr id="8" name="TextBox 7">
            <a:extLst>
              <a:ext uri="{FF2B5EF4-FFF2-40B4-BE49-F238E27FC236}">
                <a16:creationId xmlns:a16="http://schemas.microsoft.com/office/drawing/2014/main" id="{2206C420-D6AB-7A66-5849-0C21EE06C5A1}"/>
              </a:ext>
            </a:extLst>
          </p:cNvPr>
          <p:cNvSpPr txBox="1"/>
          <p:nvPr/>
        </p:nvSpPr>
        <p:spPr>
          <a:xfrm>
            <a:off x="655983" y="442154"/>
            <a:ext cx="11022495"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74F375FC-111F-6D26-9355-B07D7BC57A90}"/>
              </a:ext>
            </a:extLst>
          </p:cNvPr>
          <p:cNvSpPr txBox="1"/>
          <p:nvPr/>
        </p:nvSpPr>
        <p:spPr>
          <a:xfrm>
            <a:off x="655983" y="1321905"/>
            <a:ext cx="11022496" cy="4062651"/>
          </a:xfrm>
          <a:prstGeom prst="rect">
            <a:avLst/>
          </a:prstGeom>
          <a:noFill/>
        </p:spPr>
        <p:txBody>
          <a:bodyPr wrap="square">
            <a:spAutoFit/>
          </a:bodyPr>
          <a:lstStyle/>
          <a:p>
            <a:r>
              <a:rPr lang="en-IN" sz="2000" dirty="0">
                <a:latin typeface="Times New Roman" pitchFamily="18" charset="0"/>
                <a:cs typeface="Times New Roman" pitchFamily="18" charset="0"/>
              </a:rPr>
              <a:t>[1] X. Xu, X. Jiang, C. Ma et al., ”A deep learning system to screen novel coronavirus disease 2019 pneumonia”, Engineering, 2020.</a:t>
            </a:r>
          </a:p>
          <a:p>
            <a:r>
              <a:rPr lang="en-IN" sz="2000" dirty="0">
                <a:latin typeface="Times New Roman" pitchFamily="18" charset="0"/>
                <a:cs typeface="Times New Roman" pitchFamily="18" charset="0"/>
              </a:rPr>
              <a:t>[2] S. Wang, Y. </a:t>
            </a:r>
            <a:r>
              <a:rPr lang="en-IN" sz="2000" dirty="0" err="1">
                <a:latin typeface="Times New Roman" pitchFamily="18" charset="0"/>
                <a:cs typeface="Times New Roman" pitchFamily="18" charset="0"/>
              </a:rPr>
              <a:t>Zha</a:t>
            </a:r>
            <a:r>
              <a:rPr lang="en-IN" sz="2000" dirty="0">
                <a:latin typeface="Times New Roman" pitchFamily="18" charset="0"/>
                <a:cs typeface="Times New Roman" pitchFamily="18" charset="0"/>
              </a:rPr>
              <a:t>, W. Li et al., ”A fully automatic deep learning system for COVID-19 diagnostic and prognostic analysis”, European Respiratory Journal, vol. 56, no. 2, 2020.</a:t>
            </a:r>
          </a:p>
          <a:p>
            <a:r>
              <a:rPr lang="en-IN" sz="2000" dirty="0">
                <a:latin typeface="Times New Roman" pitchFamily="18" charset="0"/>
                <a:cs typeface="Times New Roman" pitchFamily="18" charset="0"/>
              </a:rPr>
              <a:t>[3] G. Huang, Z. Liu, L. Van Der </a:t>
            </a:r>
            <a:r>
              <a:rPr lang="en-IN" sz="2000" dirty="0" err="1">
                <a:latin typeface="Times New Roman" pitchFamily="18" charset="0"/>
                <a:cs typeface="Times New Roman" pitchFamily="18" charset="0"/>
              </a:rPr>
              <a:t>Maaten</a:t>
            </a:r>
            <a:r>
              <a:rPr lang="en-IN" sz="2000" dirty="0">
                <a:latin typeface="Times New Roman" pitchFamily="18" charset="0"/>
                <a:cs typeface="Times New Roman" pitchFamily="18" charset="0"/>
              </a:rPr>
              <a:t> and K. Weinberger, ”Densely connected </a:t>
            </a:r>
            <a:r>
              <a:rPr lang="en-IN" sz="2000" dirty="0" err="1">
                <a:latin typeface="Times New Roman" pitchFamily="18" charset="0"/>
                <a:cs typeface="Times New Roman" pitchFamily="18" charset="0"/>
              </a:rPr>
              <a:t>convolutional</a:t>
            </a:r>
            <a:r>
              <a:rPr lang="en-IN" sz="2000" dirty="0">
                <a:latin typeface="Times New Roman" pitchFamily="18" charset="0"/>
                <a:cs typeface="Times New Roman" pitchFamily="18" charset="0"/>
              </a:rPr>
              <a:t> networks”, Proceedings of The </a:t>
            </a:r>
            <a:r>
              <a:rPr lang="en-IN" sz="2000" dirty="0" err="1">
                <a:latin typeface="Times New Roman" pitchFamily="18" charset="0"/>
                <a:cs typeface="Times New Roman" pitchFamily="18" charset="0"/>
              </a:rPr>
              <a:t>Ieee</a:t>
            </a:r>
            <a:r>
              <a:rPr lang="en-IN" sz="2000" dirty="0">
                <a:latin typeface="Times New Roman" pitchFamily="18" charset="0"/>
                <a:cs typeface="Times New Roman" pitchFamily="18" charset="0"/>
              </a:rPr>
              <a:t> Conference On Computer Vision And Pattern Recognition, pp. 4700-4708, 2017.</a:t>
            </a:r>
          </a:p>
          <a:p>
            <a:r>
              <a:rPr lang="en-IN" sz="2000" dirty="0">
                <a:latin typeface="Times New Roman" pitchFamily="18" charset="0"/>
                <a:cs typeface="Times New Roman" pitchFamily="18" charset="0"/>
              </a:rPr>
              <a:t>[4] R. Hu, G. </a:t>
            </a:r>
            <a:r>
              <a:rPr lang="en-IN" sz="2000" dirty="0" err="1">
                <a:latin typeface="Times New Roman" pitchFamily="18" charset="0"/>
                <a:cs typeface="Times New Roman" pitchFamily="18" charset="0"/>
              </a:rPr>
              <a:t>Ruan</a:t>
            </a:r>
            <a:r>
              <a:rPr lang="en-IN" sz="2000" dirty="0">
                <a:latin typeface="Times New Roman" pitchFamily="18" charset="0"/>
                <a:cs typeface="Times New Roman" pitchFamily="18" charset="0"/>
              </a:rPr>
              <a:t>, S. Xiang, M. Huang, Q. Liang and J. Li, ”Automated Diagnosis of COVID-19 Using Deep Learning and Data Augmentation on Chest CT”, </a:t>
            </a:r>
            <a:r>
              <a:rPr lang="en-IN" sz="2000" dirty="0" err="1">
                <a:latin typeface="Times New Roman" pitchFamily="18" charset="0"/>
                <a:cs typeface="Times New Roman" pitchFamily="18" charset="0"/>
              </a:rPr>
              <a:t>medRxiv</a:t>
            </a:r>
            <a:r>
              <a:rPr lang="en-IN" sz="2000" dirty="0">
                <a:latin typeface="Times New Roman" pitchFamily="18" charset="0"/>
                <a:cs typeface="Times New Roman" pitchFamily="18" charset="0"/>
              </a:rPr>
              <a:t>, 2020.</a:t>
            </a:r>
          </a:p>
          <a:p>
            <a:r>
              <a:rPr lang="en-IN" sz="2000" dirty="0">
                <a:latin typeface="Times New Roman" pitchFamily="18" charset="0"/>
                <a:cs typeface="Times New Roman" pitchFamily="18" charset="0"/>
              </a:rPr>
              <a:t>[5] H. X. Bai, R. Wang, Z. </a:t>
            </a:r>
            <a:r>
              <a:rPr lang="en-IN" sz="2000" dirty="0" err="1">
                <a:latin typeface="Times New Roman" pitchFamily="18" charset="0"/>
                <a:cs typeface="Times New Roman" pitchFamily="18" charset="0"/>
              </a:rPr>
              <a:t>Xiong</a:t>
            </a:r>
            <a:r>
              <a:rPr lang="en-IN" sz="2000" dirty="0">
                <a:latin typeface="Times New Roman" pitchFamily="18" charset="0"/>
                <a:cs typeface="Times New Roman" pitchFamily="18" charset="0"/>
              </a:rPr>
              <a:t> et al., ”AI augmentation of radiologist performance in distinguishing COVID-19 from pneumonia of other </a:t>
            </a:r>
            <a:r>
              <a:rPr lang="en-IN" sz="2000" dirty="0" err="1">
                <a:latin typeface="Times New Roman" pitchFamily="18" charset="0"/>
                <a:cs typeface="Times New Roman" pitchFamily="18" charset="0"/>
              </a:rPr>
              <a:t>etiology</a:t>
            </a:r>
            <a:r>
              <a:rPr lang="en-IN" sz="2000" dirty="0">
                <a:latin typeface="Times New Roman" pitchFamily="18" charset="0"/>
                <a:cs typeface="Times New Roman" pitchFamily="18" charset="0"/>
              </a:rPr>
              <a:t> on chest CT”, Radiology, vol. 296, no. 3, pp. E156-E165, 2020.</a:t>
            </a:r>
          </a:p>
          <a:p>
            <a:endParaRPr lang="en-IN" dirty="0">
              <a:latin typeface="Arial Rounded MT Bold" panose="020F0704030504030204" pitchFamily="34" charset="0"/>
            </a:endParaRPr>
          </a:p>
        </p:txBody>
      </p:sp>
    </p:spTree>
    <p:extLst>
      <p:ext uri="{BB962C8B-B14F-4D97-AF65-F5344CB8AC3E}">
        <p14:creationId xmlns:p14="http://schemas.microsoft.com/office/powerpoint/2010/main" val="656697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7CE536-926A-B4B9-55AD-A2E9BB737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
            <a:ext cx="12192000" cy="6855065"/>
          </a:xfrm>
          <a:prstGeom prst="rect">
            <a:avLst/>
          </a:prstGeom>
        </p:spPr>
      </p:pic>
      <p:sp>
        <p:nvSpPr>
          <p:cNvPr id="8" name="TextBox 7">
            <a:extLst>
              <a:ext uri="{FF2B5EF4-FFF2-40B4-BE49-F238E27FC236}">
                <a16:creationId xmlns:a16="http://schemas.microsoft.com/office/drawing/2014/main" id="{2206C420-D6AB-7A66-5849-0C21EE06C5A1}"/>
              </a:ext>
            </a:extLst>
          </p:cNvPr>
          <p:cNvSpPr txBox="1"/>
          <p:nvPr/>
        </p:nvSpPr>
        <p:spPr>
          <a:xfrm>
            <a:off x="1237519" y="442154"/>
            <a:ext cx="10060596"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74F375FC-111F-6D26-9355-B07D7BC57A90}"/>
              </a:ext>
            </a:extLst>
          </p:cNvPr>
          <p:cNvSpPr txBox="1"/>
          <p:nvPr/>
        </p:nvSpPr>
        <p:spPr>
          <a:xfrm>
            <a:off x="1237519" y="1262117"/>
            <a:ext cx="10060596" cy="4401205"/>
          </a:xfrm>
          <a:prstGeom prst="rect">
            <a:avLst/>
          </a:prstGeom>
          <a:noFill/>
        </p:spPr>
        <p:txBody>
          <a:bodyPr wrap="square">
            <a:spAutoFit/>
          </a:bodyPr>
          <a:lstStyle/>
          <a:p>
            <a:r>
              <a:rPr lang="en-IN" sz="2000" dirty="0">
                <a:latin typeface="Times New Roman" pitchFamily="18" charset="0"/>
                <a:cs typeface="Times New Roman" pitchFamily="18" charset="0"/>
              </a:rPr>
              <a:t>[6] Noh, </a:t>
            </a:r>
            <a:r>
              <a:rPr lang="en-IN" sz="2000" dirty="0" err="1">
                <a:latin typeface="Times New Roman" pitchFamily="18" charset="0"/>
                <a:cs typeface="Times New Roman" pitchFamily="18" charset="0"/>
              </a:rPr>
              <a:t>Hyeonwoo</a:t>
            </a:r>
            <a:r>
              <a:rPr lang="en-IN" sz="2000" dirty="0">
                <a:latin typeface="Times New Roman" pitchFamily="18" charset="0"/>
                <a:cs typeface="Times New Roman" pitchFamily="18" charset="0"/>
              </a:rPr>
              <a:t>, et al. ”COVID-19 situation reports”, Available: </a:t>
            </a:r>
            <a:r>
              <a:rPr lang="en-IN" sz="2000" dirty="0" err="1">
                <a:latin typeface="Times New Roman" pitchFamily="18" charset="0"/>
                <a:cs typeface="Times New Roman" pitchFamily="18" charset="0"/>
              </a:rPr>
              <a:t>Coronavirus</a:t>
            </a:r>
            <a:r>
              <a:rPr lang="en-IN" sz="2000" dirty="0">
                <a:latin typeface="Times New Roman" pitchFamily="18" charset="0"/>
                <a:cs typeface="Times New Roman" pitchFamily="18" charset="0"/>
              </a:rPr>
              <a:t> Update (Live): 135479027 Cases and 2932008 Deaths from COVID19 Virus Pandemic - World meter (worldometers.info), 2020.</a:t>
            </a:r>
          </a:p>
          <a:p>
            <a:r>
              <a:rPr lang="en-IN" sz="2000" dirty="0">
                <a:latin typeface="Times New Roman" pitchFamily="18" charset="0"/>
                <a:cs typeface="Times New Roman" pitchFamily="18" charset="0"/>
              </a:rPr>
              <a:t>[7] H. Kang, L. Xia, F. Yan et al., ”Diagnosis of coronavirus disease 2019 (covid-19) with structured latent multi-view representation learning”, IEEE Transactions on Medical Imaging, vol. 39, no. 8, pp. 2606-2614, 2020</a:t>
            </a:r>
          </a:p>
          <a:p>
            <a:r>
              <a:rPr lang="en-IN" sz="2000" dirty="0">
                <a:latin typeface="Times New Roman" pitchFamily="18" charset="0"/>
                <a:cs typeface="Times New Roman" pitchFamily="18" charset="0"/>
              </a:rPr>
              <a:t>[8] O.A. </a:t>
            </a:r>
            <a:r>
              <a:rPr lang="en-IN" sz="2000" dirty="0" err="1">
                <a:latin typeface="Times New Roman" pitchFamily="18" charset="0"/>
                <a:cs typeface="Times New Roman" pitchFamily="18" charset="0"/>
              </a:rPr>
              <a:t>Ramwala</a:t>
            </a:r>
            <a:r>
              <a:rPr lang="en-IN" sz="2000" dirty="0">
                <a:latin typeface="Times New Roman" pitchFamily="18" charset="0"/>
                <a:cs typeface="Times New Roman" pitchFamily="18" charset="0"/>
              </a:rPr>
              <a:t>, H. </a:t>
            </a:r>
            <a:r>
              <a:rPr lang="en-IN" sz="2000" dirty="0" err="1">
                <a:latin typeface="Times New Roman" pitchFamily="18" charset="0"/>
                <a:cs typeface="Times New Roman" pitchFamily="18" charset="0"/>
              </a:rPr>
              <a:t>Mulchandani</a:t>
            </a:r>
            <a:r>
              <a:rPr lang="en-IN" sz="2000" dirty="0">
                <a:latin typeface="Times New Roman" pitchFamily="18" charset="0"/>
                <a:cs typeface="Times New Roman" pitchFamily="18" charset="0"/>
              </a:rPr>
              <a:t>, P. </a:t>
            </a:r>
            <a:r>
              <a:rPr lang="en-IN" sz="2000" dirty="0" err="1">
                <a:latin typeface="Times New Roman" pitchFamily="18" charset="0"/>
                <a:cs typeface="Times New Roman" pitchFamily="18" charset="0"/>
              </a:rPr>
              <a:t>Dala</a:t>
            </a:r>
            <a:r>
              <a:rPr lang="en-IN" sz="2000" dirty="0">
                <a:latin typeface="Times New Roman" pitchFamily="18" charset="0"/>
                <a:cs typeface="Times New Roman" pitchFamily="18" charset="0"/>
              </a:rPr>
              <a:t>, M.C. </a:t>
            </a:r>
            <a:r>
              <a:rPr lang="en-IN" sz="2000" dirty="0" err="1">
                <a:latin typeface="Times New Roman" pitchFamily="18" charset="0"/>
                <a:cs typeface="Times New Roman" pitchFamily="18" charset="0"/>
              </a:rPr>
              <a:t>Paunwala</a:t>
            </a:r>
            <a:r>
              <a:rPr lang="en-IN" sz="2000" dirty="0">
                <a:latin typeface="Times New Roman" pitchFamily="18" charset="0"/>
                <a:cs typeface="Times New Roman" pitchFamily="18" charset="0"/>
              </a:rPr>
              <a:t> and C.N Pinwale, ”COVID-19 Diagnosis from Chest Radiography Images Using Deep Residual Network”, 2020 11th International Conference on Computing Communication and Networking Technologies (ICCCNT), 2020.</a:t>
            </a:r>
          </a:p>
          <a:p>
            <a:r>
              <a:rPr lang="en-IN" sz="2000" dirty="0">
                <a:latin typeface="Times New Roman" pitchFamily="18" charset="0"/>
                <a:cs typeface="Times New Roman" pitchFamily="18" charset="0"/>
              </a:rPr>
              <a:t>[9] R. Sethi, M. Mehrotra and D. Sethi, ”Deep Learning based Diagnosis Recommendations for COVID-19 Using Chest X-Rays Images”, 2020 Second International Conference on Inventive Research in Computing Applications (ICIRCA), pp. 1-4, 2020.</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54528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2C01FC-1CB8-22AC-AD99-86CAC9987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7988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a:stretch/>
        </p:blipFill>
        <p:spPr>
          <a:xfrm>
            <a:off x="0" y="1468"/>
            <a:ext cx="12192000" cy="6855065"/>
          </a:xfrm>
          <a:prstGeom prst="rect">
            <a:avLst/>
          </a:prstGeom>
          <a:noFill/>
          <a:ln>
            <a:noFill/>
          </a:ln>
        </p:spPr>
      </p:pic>
      <p:sp>
        <p:nvSpPr>
          <p:cNvPr id="110" name="Google Shape;110;p16"/>
          <p:cNvSpPr txBox="1"/>
          <p:nvPr/>
        </p:nvSpPr>
        <p:spPr>
          <a:xfrm>
            <a:off x="1026502" y="589056"/>
            <a:ext cx="103419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Aharoni"/>
                <a:ea typeface="Aharoni"/>
                <a:cs typeface="Aharoni"/>
                <a:sym typeface="Aharoni"/>
              </a:rPr>
              <a:t>MOTIVATION</a:t>
            </a:r>
            <a:endParaRPr sz="3200" b="1">
              <a:solidFill>
                <a:schemeClr val="dk1"/>
              </a:solidFill>
              <a:latin typeface="Aharoni"/>
              <a:ea typeface="Aharoni"/>
              <a:cs typeface="Aharoni"/>
              <a:sym typeface="Aharoni"/>
            </a:endParaRPr>
          </a:p>
        </p:txBody>
      </p:sp>
      <p:sp>
        <p:nvSpPr>
          <p:cNvPr id="111" name="Google Shape;111;p16"/>
          <p:cNvSpPr txBox="1"/>
          <p:nvPr/>
        </p:nvSpPr>
        <p:spPr>
          <a:xfrm>
            <a:off x="663904" y="1449914"/>
            <a:ext cx="10864200" cy="18162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r>
              <a:rPr lang="en-US" sz="2000">
                <a:solidFill>
                  <a:schemeClr val="dk1"/>
                </a:solidFill>
                <a:highlight>
                  <a:srgbClr val="FFFFFF"/>
                </a:highlight>
                <a:latin typeface="Times New Roman"/>
                <a:ea typeface="Times New Roman"/>
                <a:cs typeface="Times New Roman"/>
                <a:sym typeface="Times New Roman"/>
              </a:rPr>
              <a:t>For detection of COVID-19 and other pulmonary diseases the best method is CT-SCAN. One who undergoes CT-SCANNING, has reports regarding scanning and waits for the doctor to be examined. But this is vey time taking process, so we</a:t>
            </a:r>
            <a:r>
              <a:rPr lang="en-US" sz="2000">
                <a:solidFill>
                  <a:schemeClr val="dk1"/>
                </a:solidFill>
                <a:latin typeface="Times New Roman"/>
                <a:ea typeface="Times New Roman"/>
                <a:cs typeface="Times New Roman"/>
                <a:sym typeface="Times New Roman"/>
              </a:rPr>
              <a:t> </a:t>
            </a:r>
            <a:r>
              <a:rPr lang="en-US" sz="2000">
                <a:solidFill>
                  <a:schemeClr val="dk1"/>
                </a:solidFill>
                <a:highlight>
                  <a:srgbClr val="FFFFFF"/>
                </a:highlight>
                <a:latin typeface="Times New Roman"/>
                <a:ea typeface="Times New Roman"/>
                <a:cs typeface="Times New Roman"/>
                <a:sym typeface="Times New Roman"/>
              </a:rPr>
              <a:t>are developing a process so that it makes an individual with minimal knowledge</a:t>
            </a:r>
            <a:r>
              <a:rPr lang="en-US" sz="2000">
                <a:solidFill>
                  <a:schemeClr val="dk1"/>
                </a:solidFill>
                <a:latin typeface="Times New Roman"/>
                <a:ea typeface="Times New Roman"/>
                <a:cs typeface="Times New Roman"/>
                <a:sym typeface="Times New Roman"/>
              </a:rPr>
              <a:t> </a:t>
            </a:r>
            <a:r>
              <a:rPr lang="en-US" sz="2000">
                <a:solidFill>
                  <a:schemeClr val="dk1"/>
                </a:solidFill>
                <a:highlight>
                  <a:srgbClr val="FFFFFF"/>
                </a:highlight>
                <a:latin typeface="Times New Roman"/>
                <a:ea typeface="Times New Roman"/>
                <a:cs typeface="Times New Roman"/>
                <a:sym typeface="Times New Roman"/>
              </a:rPr>
              <a:t>regarding operating a computer able to detect the presence of COVID-19 and other</a:t>
            </a:r>
            <a:r>
              <a:rPr lang="en-US" sz="2000">
                <a:solidFill>
                  <a:schemeClr val="dk1"/>
                </a:solidFill>
                <a:latin typeface="Times New Roman"/>
                <a:ea typeface="Times New Roman"/>
                <a:cs typeface="Times New Roman"/>
                <a:sym typeface="Times New Roman"/>
              </a:rPr>
              <a:t> </a:t>
            </a:r>
            <a:r>
              <a:rPr lang="en-US" sz="2000">
                <a:solidFill>
                  <a:schemeClr val="dk1"/>
                </a:solidFill>
                <a:highlight>
                  <a:srgbClr val="FFFFFF"/>
                </a:highlight>
                <a:latin typeface="Times New Roman"/>
                <a:ea typeface="Times New Roman"/>
                <a:cs typeface="Times New Roman"/>
                <a:sym typeface="Times New Roman"/>
              </a:rPr>
              <a:t>pulmonary related diseases, which takes less time and less amount of money.</a:t>
            </a:r>
            <a:endParaRPr sz="2000">
              <a:solidFill>
                <a:schemeClr val="dk1"/>
              </a:solidFill>
              <a:latin typeface="Times New Roman"/>
              <a:ea typeface="Times New Roman"/>
              <a:cs typeface="Times New Roman"/>
              <a:sym typeface="Times New Roman"/>
            </a:endParaRPr>
          </a:p>
        </p:txBody>
      </p:sp>
      <p:pic>
        <p:nvPicPr>
          <p:cNvPr id="112" name="Google Shape;112;p16" descr="COVID-19: Resources Available to Address Concerns"/>
          <p:cNvPicPr preferRelativeResize="0"/>
          <p:nvPr/>
        </p:nvPicPr>
        <p:blipFill rotWithShape="1">
          <a:blip r:embed="rId4">
            <a:alphaModFix/>
          </a:blip>
          <a:srcRect/>
          <a:stretch/>
        </p:blipFill>
        <p:spPr>
          <a:xfrm>
            <a:off x="8177729" y="3429000"/>
            <a:ext cx="3652734" cy="193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7"/>
          <p:cNvPicPr preferRelativeResize="0"/>
          <p:nvPr/>
        </p:nvPicPr>
        <p:blipFill rotWithShape="1">
          <a:blip r:embed="rId3">
            <a:alphaModFix/>
          </a:blip>
          <a:srcRect/>
          <a:stretch/>
        </p:blipFill>
        <p:spPr>
          <a:xfrm>
            <a:off x="0" y="1468"/>
            <a:ext cx="12192000" cy="6855065"/>
          </a:xfrm>
          <a:prstGeom prst="rect">
            <a:avLst/>
          </a:prstGeom>
          <a:noFill/>
          <a:ln>
            <a:noFill/>
          </a:ln>
        </p:spPr>
      </p:pic>
      <p:sp>
        <p:nvSpPr>
          <p:cNvPr id="118" name="Google Shape;118;p17"/>
          <p:cNvSpPr txBox="1"/>
          <p:nvPr/>
        </p:nvSpPr>
        <p:spPr>
          <a:xfrm>
            <a:off x="1026503" y="589056"/>
            <a:ext cx="61677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Times New Roman"/>
                <a:ea typeface="Times New Roman"/>
                <a:cs typeface="Times New Roman"/>
                <a:sym typeface="Times New Roman"/>
              </a:rPr>
              <a:t>OBJECTIVES</a:t>
            </a:r>
            <a:endParaRPr sz="3000" b="1">
              <a:solidFill>
                <a:schemeClr val="dk1"/>
              </a:solidFill>
              <a:latin typeface="Times New Roman"/>
              <a:ea typeface="Times New Roman"/>
              <a:cs typeface="Times New Roman"/>
              <a:sym typeface="Times New Roman"/>
            </a:endParaRPr>
          </a:p>
        </p:txBody>
      </p:sp>
      <p:sp>
        <p:nvSpPr>
          <p:cNvPr id="119" name="Google Shape;119;p17"/>
          <p:cNvSpPr txBox="1"/>
          <p:nvPr/>
        </p:nvSpPr>
        <p:spPr>
          <a:xfrm>
            <a:off x="1026503" y="1316920"/>
            <a:ext cx="10473900" cy="1816200"/>
          </a:xfrm>
          <a:prstGeom prst="rect">
            <a:avLst/>
          </a:prstGeom>
          <a:noFill/>
          <a:ln>
            <a:noFill/>
          </a:ln>
        </p:spPr>
        <p:txBody>
          <a:bodyPr spcFirstLastPara="1" wrap="square" lIns="91425" tIns="45700" rIns="91425" bIns="45700" anchor="t" anchorCtr="0">
            <a:spAutoFit/>
          </a:bodyPr>
          <a:lstStyle/>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To detect Covid-19 and Pneumonia using Chest X-Ray image.</a:t>
            </a:r>
            <a:br>
              <a:rPr lang="en-US" sz="2000">
                <a:solidFill>
                  <a:schemeClr val="dk1"/>
                </a:solidFill>
                <a:highlight>
                  <a:srgbClr val="FFFFFF"/>
                </a:highlight>
                <a:latin typeface="Times New Roman"/>
                <a:ea typeface="Times New Roman"/>
                <a:cs typeface="Times New Roman"/>
                <a:sym typeface="Times New Roman"/>
              </a:rPr>
            </a:b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To develop an user interface which is reliable and scalable as possible.</a:t>
            </a:r>
            <a:endParaRPr sz="2000">
              <a:solidFill>
                <a:schemeClr val="dk1"/>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To reduce the time taken for analysing the Chest X-Ray images.</a:t>
            </a:r>
            <a:endParaRPr sz="2000">
              <a:solidFill>
                <a:schemeClr val="dk1"/>
              </a:solidFill>
              <a:highlight>
                <a:srgbClr val="FFFFFF"/>
              </a:highlight>
              <a:latin typeface="Times New Roman"/>
              <a:ea typeface="Times New Roman"/>
              <a:cs typeface="Times New Roman"/>
              <a:sym typeface="Times New Roman"/>
            </a:endParaRPr>
          </a:p>
        </p:txBody>
      </p:sp>
      <p:sp>
        <p:nvSpPr>
          <p:cNvPr id="120" name="Google Shape;120;p17"/>
          <p:cNvSpPr txBox="1"/>
          <p:nvPr/>
        </p:nvSpPr>
        <p:spPr>
          <a:xfrm>
            <a:off x="1026503" y="3306891"/>
            <a:ext cx="61677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Times New Roman"/>
                <a:ea typeface="Times New Roman"/>
                <a:cs typeface="Times New Roman"/>
                <a:sym typeface="Times New Roman"/>
              </a:rPr>
              <a:t>SCOPE</a:t>
            </a:r>
            <a:endParaRPr sz="3000"/>
          </a:p>
        </p:txBody>
      </p:sp>
      <p:sp>
        <p:nvSpPr>
          <p:cNvPr id="121" name="Google Shape;121;p17"/>
          <p:cNvSpPr txBox="1"/>
          <p:nvPr/>
        </p:nvSpPr>
        <p:spPr>
          <a:xfrm>
            <a:off x="1026503" y="3988859"/>
            <a:ext cx="10473900" cy="13236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This model only predicts the common diseases using Chest X-Ray images (Covid-19 or Pnuemonia)</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It doesnot specify the </a:t>
            </a:r>
            <a:r>
              <a:rPr lang="en-US" sz="2000">
                <a:solidFill>
                  <a:schemeClr val="dk1"/>
                </a:solidFill>
                <a:highlight>
                  <a:srgbClr val="FFFFFF"/>
                </a:highlight>
                <a:latin typeface="Times New Roman"/>
                <a:ea typeface="Times New Roman"/>
                <a:cs typeface="Times New Roman"/>
                <a:sym typeface="Times New Roman"/>
              </a:rPr>
              <a:t>subtypes of Pnuemonia such as bacterial or virus infection.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206C420-D6AB-7A66-5849-0C21EE06C5A1}"/>
              </a:ext>
            </a:extLst>
          </p:cNvPr>
          <p:cNvSpPr txBox="1"/>
          <p:nvPr/>
        </p:nvSpPr>
        <p:spPr>
          <a:xfrm>
            <a:off x="1026503" y="589056"/>
            <a:ext cx="6167802" cy="584775"/>
          </a:xfrm>
          <a:prstGeom prst="rect">
            <a:avLst/>
          </a:prstGeom>
          <a:noFill/>
        </p:spPr>
        <p:txBody>
          <a:bodyPr wrap="square">
            <a:spAutoFit/>
          </a:bodyPr>
          <a:lstStyle/>
          <a:p>
            <a:r>
              <a:rPr lang="en-US" sz="3200" b="1" u="sng" dirty="0">
                <a:latin typeface="Times New Roman" pitchFamily="18" charset="0"/>
                <a:cs typeface="Times New Roman" pitchFamily="18" charset="0"/>
              </a:rPr>
              <a:t>DETAILS OF THE CLIENT:</a:t>
            </a:r>
            <a:endParaRPr lang="en-IN" sz="3200" b="1" u="sng"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1BCBA77B-4140-2C0A-1636-A1D93DC3DA87}"/>
              </a:ext>
            </a:extLst>
          </p:cNvPr>
          <p:cNvSpPr txBox="1"/>
          <p:nvPr/>
        </p:nvSpPr>
        <p:spPr>
          <a:xfrm>
            <a:off x="1026503" y="1410512"/>
            <a:ext cx="10473836" cy="1015663"/>
          </a:xfrm>
          <a:prstGeom prst="rect">
            <a:avLst/>
          </a:prstGeom>
          <a:noFill/>
        </p:spPr>
        <p:txBody>
          <a:bodyPr wrap="square">
            <a:spAutoFit/>
          </a:bodyPr>
          <a:lstStyle/>
          <a:p>
            <a:pPr algn="just"/>
            <a:r>
              <a:rPr lang="en-US" sz="2000" dirty="0">
                <a:latin typeface="Times New Roman" pitchFamily="18" charset="0"/>
                <a:cs typeface="Times New Roman" pitchFamily="18" charset="0"/>
              </a:rPr>
              <a:t>Name of the client              : Dr. Srikanth</a:t>
            </a:r>
          </a:p>
          <a:p>
            <a:pPr algn="just"/>
            <a:r>
              <a:rPr lang="en-US" sz="2000" dirty="0">
                <a:latin typeface="Times New Roman" pitchFamily="18" charset="0"/>
                <a:cs typeface="Times New Roman" pitchFamily="18" charset="0"/>
              </a:rPr>
              <a:t>Place of the client		: </a:t>
            </a:r>
            <a:r>
              <a:rPr lang="en-IN" sz="2000" b="0" i="0" u="none" strike="noStrike" baseline="0" dirty="0">
                <a:latin typeface="Times New Roman" pitchFamily="18" charset="0"/>
                <a:cs typeface="Times New Roman" pitchFamily="18" charset="0"/>
              </a:rPr>
              <a:t>Pinnamaneni Siddhartha Medical College</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Disease being discussed	: Covid-19, lung diseases</a:t>
            </a:r>
            <a:endParaRPr lang="en-IN"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821F5DC6-C70B-6B7E-2207-3D3EEA3C2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680" y="2996119"/>
            <a:ext cx="5671225" cy="3258766"/>
          </a:xfrm>
          <a:prstGeom prst="rect">
            <a:avLst/>
          </a:prstGeom>
        </p:spPr>
      </p:pic>
    </p:spTree>
    <p:extLst>
      <p:ext uri="{BB962C8B-B14F-4D97-AF65-F5344CB8AC3E}">
        <p14:creationId xmlns:p14="http://schemas.microsoft.com/office/powerpoint/2010/main" val="112819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19"/>
          <p:cNvPicPr preferRelativeResize="0"/>
          <p:nvPr/>
        </p:nvPicPr>
        <p:blipFill rotWithShape="1">
          <a:blip r:embed="rId3">
            <a:alphaModFix/>
          </a:blip>
          <a:srcRect/>
          <a:stretch/>
        </p:blipFill>
        <p:spPr>
          <a:xfrm>
            <a:off x="0" y="0"/>
            <a:ext cx="12192000" cy="6855065"/>
          </a:xfrm>
          <a:prstGeom prst="rect">
            <a:avLst/>
          </a:prstGeom>
          <a:noFill/>
          <a:ln>
            <a:noFill/>
          </a:ln>
        </p:spPr>
      </p:pic>
      <p:sp>
        <p:nvSpPr>
          <p:cNvPr id="134" name="Google Shape;134;p19"/>
          <p:cNvSpPr txBox="1"/>
          <p:nvPr/>
        </p:nvSpPr>
        <p:spPr>
          <a:xfrm>
            <a:off x="739300" y="697125"/>
            <a:ext cx="107610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chemeClr val="dk1"/>
                </a:solidFill>
                <a:latin typeface="Times New Roman"/>
                <a:ea typeface="Times New Roman"/>
                <a:cs typeface="Times New Roman"/>
                <a:sym typeface="Times New Roman"/>
              </a:rPr>
              <a:t>Pulmonary Diseases and their Symptoms</a:t>
            </a:r>
            <a:endParaRPr sz="1600"/>
          </a:p>
        </p:txBody>
      </p:sp>
      <p:sp>
        <p:nvSpPr>
          <p:cNvPr id="135" name="Google Shape;135;p19"/>
          <p:cNvSpPr txBox="1"/>
          <p:nvPr/>
        </p:nvSpPr>
        <p:spPr>
          <a:xfrm>
            <a:off x="894945" y="1281906"/>
            <a:ext cx="10605300" cy="4063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600" b="1" i="0">
                <a:solidFill>
                  <a:schemeClr val="dk1"/>
                </a:solidFill>
                <a:latin typeface="Times New Roman"/>
                <a:ea typeface="Times New Roman"/>
                <a:cs typeface="Times New Roman"/>
                <a:sym typeface="Times New Roman"/>
              </a:rPr>
              <a:t>C</a:t>
            </a:r>
            <a:r>
              <a:rPr lang="en-US" sz="2600" b="1">
                <a:solidFill>
                  <a:schemeClr val="dk1"/>
                </a:solidFill>
                <a:latin typeface="Times New Roman"/>
                <a:ea typeface="Times New Roman"/>
                <a:cs typeface="Times New Roman"/>
                <a:sym typeface="Times New Roman"/>
              </a:rPr>
              <a:t>ovid</a:t>
            </a:r>
            <a:endParaRPr sz="2600" b="1" i="0">
              <a:solidFill>
                <a:schemeClr val="dk1"/>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D</a:t>
            </a:r>
            <a:r>
              <a:rPr lang="en-US" sz="2000" b="0" i="0">
                <a:solidFill>
                  <a:schemeClr val="dk1"/>
                </a:solidFill>
                <a:latin typeface="Times New Roman"/>
                <a:ea typeface="Times New Roman"/>
                <a:cs typeface="Times New Roman"/>
                <a:sym typeface="Times New Roman"/>
              </a:rPr>
              <a:t>ifficulty breathing or shortness of breath</a:t>
            </a:r>
            <a:endParaRPr sz="2000">
              <a:solidFill>
                <a:schemeClr val="dk1"/>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L</a:t>
            </a:r>
            <a:r>
              <a:rPr lang="en-US" sz="2000" b="0" i="0">
                <a:solidFill>
                  <a:schemeClr val="dk1"/>
                </a:solidFill>
                <a:latin typeface="Times New Roman"/>
                <a:ea typeface="Times New Roman"/>
                <a:cs typeface="Times New Roman"/>
                <a:sym typeface="Times New Roman"/>
              </a:rPr>
              <a:t>oss of speech or mobility, or confusion</a:t>
            </a: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a:t>
            </a:r>
            <a:r>
              <a:rPr lang="en-US" sz="2000" b="0" i="0">
                <a:solidFill>
                  <a:schemeClr val="dk1"/>
                </a:solidFill>
                <a:latin typeface="Times New Roman"/>
                <a:ea typeface="Times New Roman"/>
                <a:cs typeface="Times New Roman"/>
                <a:sym typeface="Times New Roman"/>
              </a:rPr>
              <a:t>hest pain</a:t>
            </a:r>
            <a:endParaRPr/>
          </a:p>
          <a:p>
            <a:pPr marL="285750" marR="0" lvl="0" indent="-285750" algn="l" rtl="0">
              <a:spcBef>
                <a:spcPts val="0"/>
              </a:spcBef>
              <a:spcAft>
                <a:spcPts val="0"/>
              </a:spcAft>
              <a:buNone/>
            </a:pPr>
            <a:endParaRPr sz="2000" b="0" i="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600" b="1">
                <a:solidFill>
                  <a:schemeClr val="dk1"/>
                </a:solidFill>
                <a:latin typeface="Times New Roman"/>
                <a:ea typeface="Times New Roman"/>
                <a:cs typeface="Times New Roman"/>
                <a:sym typeface="Times New Roman"/>
              </a:rPr>
              <a:t>Pneumonia</a:t>
            </a:r>
            <a:endParaRPr sz="2600" b="1">
              <a:solidFill>
                <a:schemeClr val="dk1"/>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chemeClr val="dk1"/>
              </a:buClr>
              <a:buSzPts val="2000"/>
              <a:buFont typeface="Noto Sans Symbols"/>
              <a:buChar char="⮚"/>
            </a:pPr>
            <a:r>
              <a:rPr lang="en-US" sz="2000" b="0" i="0">
                <a:solidFill>
                  <a:schemeClr val="dk1"/>
                </a:solidFill>
                <a:latin typeface="Times New Roman"/>
                <a:ea typeface="Times New Roman"/>
                <a:cs typeface="Times New Roman"/>
                <a:sym typeface="Times New Roman"/>
              </a:rPr>
              <a:t>Cough, which may produce phlegm.</a:t>
            </a:r>
            <a:endParaRPr/>
          </a:p>
          <a:p>
            <a:pPr marL="285750" marR="0" lvl="0" indent="-285750" algn="l" rtl="0">
              <a:lnSpc>
                <a:spcPct val="150000"/>
              </a:lnSpc>
              <a:spcBef>
                <a:spcPts val="0"/>
              </a:spcBef>
              <a:spcAft>
                <a:spcPts val="0"/>
              </a:spcAft>
              <a:buClr>
                <a:schemeClr val="dk1"/>
              </a:buClr>
              <a:buSzPts val="2000"/>
              <a:buFont typeface="Noto Sans Symbols"/>
              <a:buChar char="⮚"/>
            </a:pPr>
            <a:r>
              <a:rPr lang="en-US" sz="2000" b="0" i="0">
                <a:solidFill>
                  <a:schemeClr val="dk1"/>
                </a:solidFill>
                <a:latin typeface="Times New Roman"/>
                <a:ea typeface="Times New Roman"/>
                <a:cs typeface="Times New Roman"/>
                <a:sym typeface="Times New Roman"/>
              </a:rPr>
              <a:t>Fatigue</a:t>
            </a:r>
            <a:endParaRPr sz="2000" b="0" i="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Chest Pain while breathing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379" y="274641"/>
            <a:ext cx="11163282" cy="719267"/>
          </a:xfrm>
        </p:spPr>
        <p:txBody>
          <a:bodyPr>
            <a:noAutofit/>
          </a:bodyPr>
          <a:lstStyle/>
          <a:p>
            <a:pPr algn="ctr"/>
            <a:r>
              <a:rPr lang="en-IN" sz="3200" b="1" dirty="0">
                <a:latin typeface="Times New Roman" pitchFamily="18" charset="0"/>
                <a:cs typeface="Times New Roman" pitchFamily="18" charset="0"/>
              </a:rPr>
              <a:t>Literature Survey</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79379" y="1070044"/>
            <a:ext cx="11352178" cy="5398850"/>
          </a:xfrm>
        </p:spPr>
        <p:txBody>
          <a:bodyPr>
            <a:normAutofit fontScale="40000" lnSpcReduction="20000"/>
          </a:bodyPr>
          <a:lstStyle/>
          <a:p>
            <a:pPr algn="just">
              <a:lnSpc>
                <a:spcPct val="150000"/>
              </a:lnSpc>
              <a:buNone/>
            </a:pPr>
            <a:r>
              <a:rPr lang="en-US" sz="5000" b="1" dirty="0">
                <a:latin typeface="Times New Roman" pitchFamily="18" charset="0"/>
                <a:cs typeface="Times New Roman" pitchFamily="18" charset="0"/>
              </a:rPr>
              <a:t>Detecting Covid-19 and community acquired Pneumonia using chest CT scan images  deep learning</a:t>
            </a:r>
            <a:r>
              <a:rPr lang="en-US" sz="8000" b="1" baseline="30000" dirty="0">
                <a:latin typeface="Times New Roman" pitchFamily="18" charset="0"/>
                <a:cs typeface="Times New Roman" pitchFamily="18" charset="0"/>
              </a:rPr>
              <a:t>[1]</a:t>
            </a:r>
            <a:endParaRPr lang="en-US" sz="5000" baseline="30000" dirty="0">
              <a:latin typeface="Times New Roman" pitchFamily="18" charset="0"/>
              <a:cs typeface="Times New Roman" pitchFamily="18" charset="0"/>
            </a:endParaRPr>
          </a:p>
          <a:p>
            <a:pPr>
              <a:buNone/>
            </a:pPr>
            <a:r>
              <a:rPr lang="en-IN" sz="5000" b="1" dirty="0">
                <a:latin typeface="Times New Roman" pitchFamily="18" charset="0"/>
                <a:cs typeface="Times New Roman" pitchFamily="18" charset="0"/>
              </a:rPr>
              <a:t>Methodology:</a:t>
            </a:r>
          </a:p>
          <a:p>
            <a:pPr>
              <a:lnSpc>
                <a:spcPct val="110000"/>
              </a:lnSpc>
            </a:pPr>
            <a:r>
              <a:rPr lang="en-US" sz="4200" dirty="0">
                <a:latin typeface="Times New Roman" pitchFamily="18" charset="0"/>
                <a:cs typeface="Times New Roman" pitchFamily="18" charset="0"/>
              </a:rPr>
              <a:t> </a:t>
            </a:r>
            <a:r>
              <a:rPr lang="en-US" sz="5000" dirty="0">
                <a:latin typeface="Times New Roman" pitchFamily="18" charset="0"/>
                <a:cs typeface="Times New Roman" pitchFamily="18" charset="0"/>
              </a:rPr>
              <a:t>They  proposed a two-stage </a:t>
            </a:r>
            <a:r>
              <a:rPr lang="en-US" sz="5000" dirty="0" err="1">
                <a:latin typeface="Times New Roman" pitchFamily="18" charset="0"/>
                <a:cs typeface="Times New Roman" pitchFamily="18" charset="0"/>
              </a:rPr>
              <a:t>Convolutional</a:t>
            </a:r>
            <a:r>
              <a:rPr lang="en-US" sz="5000" dirty="0">
                <a:latin typeface="Times New Roman" pitchFamily="18" charset="0"/>
                <a:cs typeface="Times New Roman" pitchFamily="18" charset="0"/>
              </a:rPr>
              <a:t> Neural Network (CNN) based classification framework for detecting COVID19 and Community Acquired Pneumonia (CAP) using the CT scan images.</a:t>
            </a:r>
          </a:p>
          <a:p>
            <a:pPr>
              <a:lnSpc>
                <a:spcPct val="110000"/>
              </a:lnSpc>
            </a:pPr>
            <a:r>
              <a:rPr lang="en-US" sz="5000" dirty="0">
                <a:latin typeface="Times New Roman" pitchFamily="18" charset="0"/>
                <a:cs typeface="Times New Roman" pitchFamily="18" charset="0"/>
              </a:rPr>
              <a:t>In the first stage, an infection - COVID-19 or CAP, is detected using a pre-trained Dense Net architecture. Then, in the second stage, a fine-grained three-way classification is done using Efficient-Net architecture. </a:t>
            </a:r>
          </a:p>
          <a:p>
            <a:pPr algn="just">
              <a:lnSpc>
                <a:spcPct val="110000"/>
              </a:lnSpc>
            </a:pPr>
            <a:r>
              <a:rPr lang="en-US" sz="5000" dirty="0">
                <a:latin typeface="Times New Roman" pitchFamily="18" charset="0"/>
                <a:cs typeface="Times New Roman" pitchFamily="18" charset="0"/>
              </a:rPr>
              <a:t> The proposed COVID+CAP-CNN framework achieved a slice-level classification accuracy of over 94% and validation accuracy of over 89.3% at the finer three-way COVID-19, CAP, and healthy classification.</a:t>
            </a:r>
          </a:p>
          <a:p>
            <a:pPr>
              <a:buNone/>
            </a:pPr>
            <a:r>
              <a:rPr lang="en-IN" sz="5000" b="1" dirty="0">
                <a:latin typeface="Times New Roman" pitchFamily="18" charset="0"/>
                <a:cs typeface="Times New Roman" pitchFamily="18" charset="0"/>
              </a:rPr>
              <a:t>Advantages:</a:t>
            </a:r>
          </a:p>
          <a:p>
            <a:pPr algn="just">
              <a:lnSpc>
                <a:spcPct val="110000"/>
              </a:lnSpc>
            </a:pPr>
            <a:r>
              <a:rPr lang="en-US" sz="5000" dirty="0">
                <a:latin typeface="Times New Roman" pitchFamily="18" charset="0"/>
                <a:cs typeface="Times New Roman" pitchFamily="18" charset="0"/>
              </a:rPr>
              <a:t>Individual slices of CT scans are labeled using fine-tuned </a:t>
            </a:r>
            <a:r>
              <a:rPr lang="en-US" sz="5000" dirty="0" err="1">
                <a:latin typeface="Times New Roman" pitchFamily="18" charset="0"/>
                <a:cs typeface="Times New Roman" pitchFamily="18" charset="0"/>
              </a:rPr>
              <a:t>DenseNet</a:t>
            </a:r>
            <a:r>
              <a:rPr lang="en-US" sz="5000" dirty="0">
                <a:latin typeface="Times New Roman" pitchFamily="18" charset="0"/>
                <a:cs typeface="Times New Roman" pitchFamily="18" charset="0"/>
              </a:rPr>
              <a:t> based deep-learning architecture.</a:t>
            </a:r>
          </a:p>
          <a:p>
            <a:pPr algn="just">
              <a:lnSpc>
                <a:spcPct val="110000"/>
              </a:lnSpc>
            </a:pPr>
            <a:r>
              <a:rPr lang="en-US" sz="5000" dirty="0">
                <a:latin typeface="Times New Roman" pitchFamily="18" charset="0"/>
                <a:cs typeface="Times New Roman" pitchFamily="18" charset="0"/>
              </a:rPr>
              <a:t>A fine-grained differential classification in three classes, i.e., COVID-19, CAP, and healthy individuals, by fine tuning the Efficient Net architecture</a:t>
            </a:r>
          </a:p>
          <a:p>
            <a:pPr>
              <a:buNone/>
            </a:pPr>
            <a:r>
              <a:rPr lang="en-IN" sz="5000" b="1" dirty="0">
                <a:latin typeface="Times New Roman" pitchFamily="18" charset="0"/>
                <a:cs typeface="Times New Roman" pitchFamily="18" charset="0"/>
              </a:rPr>
              <a:t>Disadvantages:</a:t>
            </a:r>
          </a:p>
          <a:p>
            <a:pPr algn="just">
              <a:lnSpc>
                <a:spcPct val="110000"/>
              </a:lnSpc>
            </a:pPr>
            <a:r>
              <a:rPr lang="en-US" sz="5000" dirty="0">
                <a:latin typeface="Times New Roman" pitchFamily="18" charset="0"/>
                <a:cs typeface="Times New Roman" pitchFamily="18" charset="0"/>
              </a:rPr>
              <a:t>Drawback of the best performing techniques is their immense number of parameters which directly influence their footprint and latency</a:t>
            </a:r>
            <a:r>
              <a:rPr lang="en-US" sz="4200" dirty="0">
                <a:latin typeface="Times New Roman" pitchFamily="18" charset="0"/>
                <a:cs typeface="Times New Roman" pitchFamily="18" charset="0"/>
              </a:rPr>
              <a:t>.</a:t>
            </a:r>
          </a:p>
          <a:p>
            <a:pPr>
              <a:buNone/>
            </a:pPr>
            <a:endParaRPr lang="en-IN" sz="2400" b="1" dirty="0"/>
          </a:p>
          <a:p>
            <a:pPr>
              <a:buNone/>
            </a:pPr>
            <a:endParaRPr lang="en-IN" sz="2400" b="1" dirty="0"/>
          </a:p>
          <a:p>
            <a:pPr>
              <a:buNone/>
            </a:pPr>
            <a:endParaRPr lang="en-IN" sz="2400" b="1" dirty="0"/>
          </a:p>
          <a:p>
            <a:pPr>
              <a:buNone/>
            </a:pPr>
            <a:endParaRPr lang="en-IN" sz="2400" b="1" dirty="0"/>
          </a:p>
          <a:p>
            <a:pPr>
              <a:buNone/>
            </a:pPr>
            <a:endParaRPr lang="en-US" sz="2400" dirty="0"/>
          </a:p>
          <a:p>
            <a:endParaRPr lang="en-US" sz="2400" dirty="0"/>
          </a:p>
          <a:p>
            <a:endParaRPr lang="en-IN" sz="2400" b="1" dirty="0">
              <a:cs typeface="Calibri Light" pitchFamily="34" charset="0"/>
            </a:endParaRP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830" y="349325"/>
            <a:ext cx="11709686" cy="644583"/>
          </a:xfrm>
        </p:spPr>
        <p:txBody>
          <a:bodyPr>
            <a:noAutofit/>
          </a:bodyPr>
          <a:lstStyle/>
          <a:p>
            <a:r>
              <a:rPr lang="en-US" sz="2200" b="1" dirty="0">
                <a:latin typeface="Times New Roman" pitchFamily="18" charset="0"/>
                <a:cs typeface="Times New Roman" pitchFamily="18" charset="0"/>
              </a:rPr>
              <a:t>Covid-19 diagnostic using 3D Deep transfer learning for classification of volumetric computerized tomography chest scans </a:t>
            </a:r>
            <a:r>
              <a:rPr lang="en-US" sz="2800" b="1" baseline="30000" dirty="0">
                <a:latin typeface="Times New Roman" pitchFamily="18" charset="0"/>
                <a:cs typeface="Times New Roman" pitchFamily="18" charset="0"/>
              </a:rPr>
              <a:t>[2]</a:t>
            </a:r>
            <a:endParaRPr lang="en-US" sz="2200" b="1" baseline="30000" dirty="0">
              <a:latin typeface="Times New Roman" pitchFamily="18" charset="0"/>
              <a:cs typeface="Times New Roman" pitchFamily="18" charset="0"/>
            </a:endParaRPr>
          </a:p>
        </p:txBody>
      </p:sp>
      <p:sp>
        <p:nvSpPr>
          <p:cNvPr id="3" name="Content Placeholder 2"/>
          <p:cNvSpPr>
            <a:spLocks noGrp="1"/>
          </p:cNvSpPr>
          <p:nvPr>
            <p:ph idx="1"/>
          </p:nvPr>
        </p:nvSpPr>
        <p:spPr>
          <a:xfrm>
            <a:off x="261634" y="1280390"/>
            <a:ext cx="11692146" cy="5099323"/>
          </a:xfrm>
        </p:spPr>
        <p:txBody>
          <a:bodyPr>
            <a:normAutofit/>
          </a:bodyPr>
          <a:lstStyle/>
          <a:p>
            <a:pPr>
              <a:buNone/>
            </a:pPr>
            <a:r>
              <a:rPr lang="en-IN" sz="2000" b="1" dirty="0">
                <a:latin typeface="Times New Roman" pitchFamily="18" charset="0"/>
                <a:cs typeface="Times New Roman" pitchFamily="18" charset="0"/>
              </a:rPr>
              <a:t>Methodology:</a:t>
            </a:r>
          </a:p>
          <a:p>
            <a:pPr algn="just"/>
            <a:r>
              <a:rPr lang="en-US" sz="2000" dirty="0">
                <a:latin typeface="Times New Roman" pitchFamily="18" charset="0"/>
                <a:cs typeface="Times New Roman" pitchFamily="18" charset="0"/>
              </a:rPr>
              <a:t>They exploit a 3D Network based transfer learning approach to classify volumetric CT scans with a novel pre- processing method to render the volume with salient features. </a:t>
            </a:r>
          </a:p>
          <a:p>
            <a:pPr algn="just"/>
            <a:r>
              <a:rPr lang="en-US" sz="2000" dirty="0">
                <a:latin typeface="Times New Roman" pitchFamily="18" charset="0"/>
                <a:cs typeface="Times New Roman" pitchFamily="18" charset="0"/>
              </a:rPr>
              <a:t>This work uses the pre-trained 3D ResNet50 as the backbone network. </a:t>
            </a:r>
          </a:p>
          <a:p>
            <a:pPr algn="just"/>
            <a:r>
              <a:rPr lang="en-US" sz="2000" dirty="0">
                <a:latin typeface="Times New Roman" pitchFamily="18" charset="0"/>
                <a:cs typeface="Times New Roman" pitchFamily="18" charset="0"/>
              </a:rPr>
              <a:t>The final testing results have shown an overall accuracy of 85.56% with the COVID-19 sensitivity attaining 82.86%.</a:t>
            </a:r>
            <a:endParaRPr lang="en-IN" sz="2000" b="1" dirty="0">
              <a:latin typeface="Times New Roman" pitchFamily="18" charset="0"/>
              <a:cs typeface="Times New Roman" pitchFamily="18" charset="0"/>
            </a:endParaRPr>
          </a:p>
          <a:p>
            <a:pPr>
              <a:buNone/>
            </a:pPr>
            <a:r>
              <a:rPr lang="en-IN" sz="2200" b="1" dirty="0">
                <a:latin typeface="Times New Roman" pitchFamily="18" charset="0"/>
                <a:cs typeface="Times New Roman" pitchFamily="18" charset="0"/>
              </a:rPr>
              <a:t>Advantages:</a:t>
            </a:r>
          </a:p>
          <a:p>
            <a:pPr marL="342900" indent="-342900" algn="just"/>
            <a:r>
              <a:rPr lang="en-US" sz="2000" dirty="0">
                <a:latin typeface="Times New Roman" pitchFamily="18" charset="0"/>
                <a:cs typeface="Times New Roman" pitchFamily="18" charset="0"/>
              </a:rPr>
              <a:t>An overall classification accuracy of 85.56% was achieved. The sensitivity for COVID-19, CAP and NP was   82.86%, 80.00% and 91.43% respectively</a:t>
            </a:r>
          </a:p>
          <a:p>
            <a:pPr marL="342900" indent="-342900" algn="just"/>
            <a:r>
              <a:rPr lang="en-US" sz="2000" dirty="0">
                <a:latin typeface="Times New Roman" pitchFamily="18" charset="0"/>
                <a:cs typeface="Times New Roman" pitchFamily="18" charset="0"/>
              </a:rPr>
              <a:t>As there has not yet been many studies that investigate 3D networks for patient-wise COVID-19 prognosis, our solution has provided a promising approach.</a:t>
            </a:r>
          </a:p>
          <a:p>
            <a:pPr>
              <a:buNone/>
            </a:pPr>
            <a:r>
              <a:rPr lang="en-IN" sz="2200" b="1" dirty="0">
                <a:latin typeface="Times New Roman" pitchFamily="18" charset="0"/>
                <a:cs typeface="Times New Roman" pitchFamily="18" charset="0"/>
              </a:rPr>
              <a:t>Disadvantages:</a:t>
            </a:r>
          </a:p>
          <a:p>
            <a:r>
              <a:rPr lang="en-IN" sz="2000" dirty="0">
                <a:latin typeface="Times New Roman" pitchFamily="18" charset="0"/>
                <a:cs typeface="Times New Roman" pitchFamily="18" charset="0"/>
              </a:rPr>
              <a:t>The heavy computational loads can be mitigated via optimising the algorithm.</a:t>
            </a:r>
          </a:p>
          <a:p>
            <a:pPr>
              <a:buNone/>
            </a:pPr>
            <a:endParaRPr lang="en-IN" sz="2400" b="1" dirty="0"/>
          </a:p>
          <a:p>
            <a:pPr>
              <a:buNone/>
            </a:pPr>
            <a:endParaRPr lang="en-IN" sz="2400" b="1" dirty="0"/>
          </a:p>
          <a:p>
            <a:pPr>
              <a:buNone/>
            </a:pPr>
            <a:endParaRPr lang="en-US" sz="2400" dirty="0"/>
          </a:p>
          <a:p>
            <a:endParaRPr lang="en-US" sz="2400" dirty="0"/>
          </a:p>
          <a:p>
            <a:endParaRPr lang="en-IN" sz="2400" b="1" dirty="0">
              <a:cs typeface="Calibri Light" pitchFamily="34" charset="0"/>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3007</Words>
  <Application>Microsoft Office PowerPoint</Application>
  <PresentationFormat>Widescreen</PresentationFormat>
  <Paragraphs>268</Paragraphs>
  <Slides>36</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Aharoni</vt:lpstr>
      <vt:lpstr>Archivo</vt:lpstr>
      <vt:lpstr>Arial</vt:lpstr>
      <vt:lpstr>Arial Rounded</vt:lpstr>
      <vt:lpstr>Arial Rounded MT Bold</vt:lpstr>
      <vt:lpstr>Calibri</vt:lpstr>
      <vt:lpstr>Calibri Light</vt:lpstr>
      <vt:lpstr>Noto Sans Symbols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vt:lpstr>
      <vt:lpstr>Covid-19 diagnostic using 3D Deep transfer learning for classification of volumetric computerized tomography chest scans [2]</vt:lpstr>
      <vt:lpstr>3D Convolutional Neural Networks for Automatic Detection of Pulmonary Nodules in Chest CT[3]</vt:lpstr>
      <vt:lpstr>Prediction of COVID-19 Using Genetic Deep Learning Convolutional Neural Network (GDCNN)[4] </vt:lpstr>
      <vt:lpstr>Classifying COVID 19 pneumonia [5] </vt:lpstr>
      <vt:lpstr>Detecting Covid-19 and community acquired pneumonia using chest CT scan images with deep learning[6] </vt:lpstr>
      <vt:lpstr>Multimodal Deep Learning for Diagnosing COVID-19 Pneumonia from Chest CT-Scan and X-Ray Images[7] </vt:lpstr>
      <vt:lpstr>Deep Learning for Classification and Localization of COVID-19 Markers in Point-of-Care Lung Ultrasound[8] </vt:lpstr>
      <vt:lpstr>BASIC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chaitanyagandam24@gmail.com</dc:creator>
  <cp:lastModifiedBy>chaitanyagandam24@gmail.com</cp:lastModifiedBy>
  <cp:revision>23</cp:revision>
  <dcterms:created xsi:type="dcterms:W3CDTF">2022-06-21T13:59:33Z</dcterms:created>
  <dcterms:modified xsi:type="dcterms:W3CDTF">2022-06-22T01:22:12Z</dcterms:modified>
</cp:coreProperties>
</file>