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349" r:id="rId3"/>
    <p:sldId id="383" r:id="rId4"/>
    <p:sldId id="384" r:id="rId5"/>
    <p:sldId id="350" r:id="rId6"/>
    <p:sldId id="385" r:id="rId7"/>
    <p:sldId id="351" r:id="rId8"/>
    <p:sldId id="366" r:id="rId9"/>
    <p:sldId id="365" r:id="rId10"/>
    <p:sldId id="363" r:id="rId11"/>
    <p:sldId id="352" r:id="rId12"/>
    <p:sldId id="353" r:id="rId13"/>
    <p:sldId id="355" r:id="rId14"/>
    <p:sldId id="367" r:id="rId15"/>
    <p:sldId id="358" r:id="rId16"/>
    <p:sldId id="368" r:id="rId17"/>
    <p:sldId id="356" r:id="rId18"/>
    <p:sldId id="369" r:id="rId19"/>
    <p:sldId id="359" r:id="rId20"/>
    <p:sldId id="370" r:id="rId21"/>
    <p:sldId id="360" r:id="rId22"/>
    <p:sldId id="372" r:id="rId23"/>
    <p:sldId id="371" r:id="rId24"/>
    <p:sldId id="361" r:id="rId25"/>
    <p:sldId id="373" r:id="rId26"/>
    <p:sldId id="362" r:id="rId27"/>
    <p:sldId id="374" r:id="rId28"/>
    <p:sldId id="375" r:id="rId29"/>
    <p:sldId id="376" r:id="rId30"/>
    <p:sldId id="377" r:id="rId31"/>
    <p:sldId id="378" r:id="rId32"/>
    <p:sldId id="379" r:id="rId33"/>
    <p:sldId id="380" r:id="rId34"/>
    <p:sldId id="3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66378"/>
  </p:normalViewPr>
  <p:slideViewPr>
    <p:cSldViewPr snapToGrid="0" snapToObjects="1">
      <p:cViewPr varScale="1">
        <p:scale>
          <a:sx n="38" d="100"/>
          <a:sy n="38" d="100"/>
        </p:scale>
        <p:origin x="62" y="4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F8E21-2325-B749-92BC-624C02ADA0DA}"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A5339-467E-744E-A66E-515D64EF3BD8}" type="slidenum">
              <a:rPr lang="en-US" smtClean="0"/>
              <a:t>‹#›</a:t>
            </a:fld>
            <a:endParaRPr lang="en-US"/>
          </a:p>
        </p:txBody>
      </p:sp>
    </p:spTree>
    <p:extLst>
      <p:ext uri="{BB962C8B-B14F-4D97-AF65-F5344CB8AC3E}">
        <p14:creationId xmlns:p14="http://schemas.microsoft.com/office/powerpoint/2010/main" val="18204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a:t>
            </a:fld>
            <a:endParaRPr lang="en-US"/>
          </a:p>
        </p:txBody>
      </p:sp>
    </p:spTree>
    <p:extLst>
      <p:ext uri="{BB962C8B-B14F-4D97-AF65-F5344CB8AC3E}">
        <p14:creationId xmlns:p14="http://schemas.microsoft.com/office/powerpoint/2010/main" val="185996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22</a:t>
            </a:fld>
            <a:endParaRPr lang="en-US"/>
          </a:p>
        </p:txBody>
      </p:sp>
    </p:spTree>
    <p:extLst>
      <p:ext uri="{BB962C8B-B14F-4D97-AF65-F5344CB8AC3E}">
        <p14:creationId xmlns:p14="http://schemas.microsoft.com/office/powerpoint/2010/main" val="373212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31</a:t>
            </a:fld>
            <a:endParaRPr lang="en-US"/>
          </a:p>
        </p:txBody>
      </p:sp>
    </p:spTree>
    <p:extLst>
      <p:ext uri="{BB962C8B-B14F-4D97-AF65-F5344CB8AC3E}">
        <p14:creationId xmlns:p14="http://schemas.microsoft.com/office/powerpoint/2010/main" val="3279103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32</a:t>
            </a:fld>
            <a:endParaRPr lang="en-US"/>
          </a:p>
        </p:txBody>
      </p:sp>
    </p:spTree>
    <p:extLst>
      <p:ext uri="{BB962C8B-B14F-4D97-AF65-F5344CB8AC3E}">
        <p14:creationId xmlns:p14="http://schemas.microsoft.com/office/powerpoint/2010/main" val="188882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33</a:t>
            </a:fld>
            <a:endParaRPr lang="en-US"/>
          </a:p>
        </p:txBody>
      </p:sp>
    </p:spTree>
    <p:extLst>
      <p:ext uri="{BB962C8B-B14F-4D97-AF65-F5344CB8AC3E}">
        <p14:creationId xmlns:p14="http://schemas.microsoft.com/office/powerpoint/2010/main" val="45472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34</a:t>
            </a:fld>
            <a:endParaRPr lang="en-US"/>
          </a:p>
        </p:txBody>
      </p:sp>
    </p:spTree>
    <p:extLst>
      <p:ext uri="{BB962C8B-B14F-4D97-AF65-F5344CB8AC3E}">
        <p14:creationId xmlns:p14="http://schemas.microsoft.com/office/powerpoint/2010/main" val="206044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FE2870-8AD0-504E-B537-8D7F5A42C509}"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214117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6430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5286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40631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E2870-8AD0-504E-B537-8D7F5A42C509}"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75239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FE2870-8AD0-504E-B537-8D7F5A42C509}"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14513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FE2870-8AD0-504E-B537-8D7F5A42C509}"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5510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FE2870-8AD0-504E-B537-8D7F5A42C509}"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984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E2870-8AD0-504E-B537-8D7F5A42C509}"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79003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E2870-8AD0-504E-B537-8D7F5A42C509}"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96095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E2870-8AD0-504E-B537-8D7F5A42C509}"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7651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E2870-8AD0-504E-B537-8D7F5A42C509}"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A860-C6C4-A745-A393-E222E728926C}" type="slidenum">
              <a:rPr lang="en-US" smtClean="0"/>
              <a:t>‹#›</a:t>
            </a:fld>
            <a:endParaRPr lang="en-US"/>
          </a:p>
        </p:txBody>
      </p:sp>
    </p:spTree>
    <p:extLst>
      <p:ext uri="{BB962C8B-B14F-4D97-AF65-F5344CB8AC3E}">
        <p14:creationId xmlns:p14="http://schemas.microsoft.com/office/powerpoint/2010/main" val="144715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141737" y="2549463"/>
            <a:ext cx="10930775" cy="574366"/>
          </a:xfrm>
          <a:prstGeom prst="rect">
            <a:avLst/>
          </a:prstGeom>
        </p:spPr>
        <p:txBody>
          <a:bodyPr vert="horz" lIns="91416" tIns="45708" rIns="91416" bIns="4570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tx2"/>
                </a:solidFill>
              </a:rPr>
              <a:t>Chapter 7 SQL Queries</a:t>
            </a:r>
          </a:p>
          <a:p>
            <a:pPr algn="l"/>
            <a:r>
              <a:rPr lang="en-US" sz="4800" b="1" dirty="0">
                <a:solidFill>
                  <a:schemeClr val="tx2"/>
                </a:solidFill>
              </a:rPr>
              <a:t>            Part 2</a:t>
            </a:r>
          </a:p>
        </p:txBody>
      </p:sp>
    </p:spTree>
    <p:extLst>
      <p:ext uri="{BB962C8B-B14F-4D97-AF65-F5344CB8AC3E}">
        <p14:creationId xmlns:p14="http://schemas.microsoft.com/office/powerpoint/2010/main" val="160287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r>
              <a:rPr lang="en-US" dirty="0"/>
              <a:t>Generate a list of all products with a price greater than or equal to the average product price.</a:t>
            </a:r>
          </a:p>
          <a:p>
            <a:r>
              <a:rPr lang="en-US" dirty="0"/>
              <a:t>Use database  Ch07_SaleCo_MySQL</a:t>
            </a:r>
          </a:p>
          <a:p>
            <a:endParaRPr lang="en-US" dirty="0"/>
          </a:p>
          <a:p>
            <a:pPr marL="0" indent="0">
              <a:buNone/>
            </a:pPr>
            <a:endParaRPr lang="en-US" dirty="0"/>
          </a:p>
          <a:p>
            <a:pPr marL="0" indent="0">
              <a:buNone/>
            </a:pPr>
            <a:r>
              <a:rPr lang="en-US" dirty="0"/>
              <a:t>SELECT P_CODE, P_PRICE</a:t>
            </a:r>
          </a:p>
          <a:p>
            <a:pPr marL="0" indent="0">
              <a:buNone/>
            </a:pPr>
            <a:r>
              <a:rPr lang="en-US" dirty="0"/>
              <a:t>FROM PRODUCT</a:t>
            </a:r>
          </a:p>
          <a:p>
            <a:pPr marL="0" indent="0">
              <a:buNone/>
            </a:pPr>
            <a:r>
              <a:rPr lang="en-US" dirty="0"/>
              <a:t>WHERE P_PRICE &gt;= (SELECT AVG(P_PRICE) FROM PRODUCT);</a:t>
            </a:r>
          </a:p>
          <a:p>
            <a:endParaRPr lang="en-US" dirty="0"/>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87462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Lists all customers who ordered a claw hammer.</a:t>
            </a:r>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54259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Lists all customers who ordered a claw hammer</a:t>
            </a:r>
          </a:p>
          <a:p>
            <a:pPr lvl="1">
              <a:buFont typeface="Arial" panose="020B0604020202020204" pitchFamily="34" charset="0"/>
              <a:buChar char="•"/>
            </a:pPr>
            <a:endParaRPr lang="en-US" dirty="0"/>
          </a:p>
          <a:p>
            <a:pPr marL="457200" lvl="1" indent="0">
              <a:buNone/>
            </a:pPr>
            <a:r>
              <a:rPr lang="en-US" dirty="0"/>
              <a:t>SELECT DISTINCT CUSTOMER.CUS_CODE, CUS_LNAME, CUS_FNAME</a:t>
            </a:r>
          </a:p>
          <a:p>
            <a:pPr marL="457200" lvl="1" indent="0">
              <a:buNone/>
            </a:pPr>
            <a:r>
              <a:rPr lang="en-US" dirty="0"/>
              <a:t>FROM CUSTOMER JOIN INVOICE ON CUSTOMER.CUS_CODE =</a:t>
            </a:r>
          </a:p>
          <a:p>
            <a:pPr marL="457200" lvl="1" indent="0">
              <a:buNone/>
            </a:pPr>
            <a:r>
              <a:rPr lang="en-US" dirty="0"/>
              <a:t>INVOICE.CUS_CODE</a:t>
            </a:r>
          </a:p>
          <a:p>
            <a:pPr marL="457200" lvl="1" indent="0">
              <a:buNone/>
            </a:pPr>
            <a:r>
              <a:rPr lang="en-US" dirty="0"/>
              <a:t>JOIN LINE ON INVOICE.INV_NUMBER = LINE.INV_NUMBER</a:t>
            </a:r>
          </a:p>
          <a:p>
            <a:pPr marL="457200" lvl="1" indent="0">
              <a:buNone/>
            </a:pPr>
            <a:r>
              <a:rPr lang="en-US" dirty="0"/>
              <a:t>JOIN PRODUCT ON PRODUCT.P_CODE = LINE.P_CODE</a:t>
            </a:r>
          </a:p>
          <a:p>
            <a:pPr marL="457200" lvl="1" indent="0">
              <a:buNone/>
            </a:pPr>
            <a:r>
              <a:rPr lang="en-US" dirty="0"/>
              <a:t>WHERE P_DESCRIPT = 'Claw hammer';</a:t>
            </a:r>
          </a:p>
          <a:p>
            <a:endParaRPr lang="en-US" dirty="0"/>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86903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List all products with a total quantity sold greater than the average quantity sold</a:t>
            </a:r>
          </a:p>
          <a:p>
            <a:pPr lvl="1">
              <a:buFont typeface="Arial" panose="020B0604020202020204" pitchFamily="34" charset="0"/>
              <a:buChar char="•"/>
            </a:pPr>
            <a:endParaRPr lang="en-US" dirty="0"/>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6536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List all products with a total quantity sold greater than the average quantity sold</a:t>
            </a:r>
          </a:p>
          <a:p>
            <a:pPr lvl="1">
              <a:buFont typeface="Arial" panose="020B0604020202020204" pitchFamily="34" charset="0"/>
              <a:buChar char="•"/>
            </a:pPr>
            <a:endParaRPr lang="en-US" dirty="0"/>
          </a:p>
          <a:p>
            <a:pPr marL="0" indent="0">
              <a:buNone/>
            </a:pPr>
            <a:r>
              <a:rPr lang="en-US" dirty="0"/>
              <a:t>SELECT P_CODE, SUM(LINE_UNITS) AS TOTALUNITS</a:t>
            </a:r>
          </a:p>
          <a:p>
            <a:pPr marL="0" indent="0">
              <a:buNone/>
            </a:pPr>
            <a:r>
              <a:rPr lang="en-US" dirty="0"/>
              <a:t>FROM LINE</a:t>
            </a:r>
          </a:p>
          <a:p>
            <a:pPr marL="0" indent="0">
              <a:buNone/>
            </a:pPr>
            <a:r>
              <a:rPr lang="en-US" dirty="0"/>
              <a:t>GROUP BY P_CODE</a:t>
            </a:r>
          </a:p>
          <a:p>
            <a:pPr marL="0" indent="0">
              <a:buNone/>
            </a:pPr>
            <a:r>
              <a:rPr lang="en-US" dirty="0"/>
              <a:t>HAVING SUM(LINE_UNITS) &gt; (SELECT AVG(LINE_UNITS) FROM LINE);</a:t>
            </a:r>
          </a:p>
          <a:p>
            <a:pPr marL="0" indent="0">
              <a:buNone/>
            </a:pPr>
            <a:endParaRPr lang="en-US" dirty="0"/>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418081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r>
              <a:rPr lang="en-US" dirty="0"/>
              <a:t>Find all customers who purchased products 13-Q2/P2 or 23109-HB.</a:t>
            </a:r>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420325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r>
              <a:rPr lang="en-US" dirty="0"/>
              <a:t>Find all customers who purchased products 13-Q2/P2 or 23109-HB.</a:t>
            </a:r>
          </a:p>
          <a:p>
            <a:pPr marL="0" indent="0">
              <a:buNone/>
            </a:pPr>
            <a:r>
              <a:rPr lang="en-US" dirty="0"/>
              <a:t>Select  CUSTOMER.CUS_CODE, CUSTOMER.CUS_LNAME From Customer Where CUSTOMER.CUS_CODE IN</a:t>
            </a:r>
          </a:p>
          <a:p>
            <a:pPr marL="0" indent="0">
              <a:buNone/>
            </a:pPr>
            <a:r>
              <a:rPr lang="en-US" dirty="0"/>
              <a:t>(Select distinct (CUS_CODE) from LINE, INVOICE</a:t>
            </a:r>
          </a:p>
          <a:p>
            <a:pPr marL="0" indent="0">
              <a:buNone/>
            </a:pPr>
            <a:r>
              <a:rPr lang="en-US" dirty="0"/>
              <a:t>where LINE.INV_NUMBER = INVOICE.INV_NUMBER AND P_CODE IN ('13-Q2/P2' ,'23109-HB'));</a:t>
            </a:r>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04342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Find the product code, the total sales by product, and the contribution by employee of each product’s sales.</a:t>
            </a:r>
          </a:p>
          <a:p>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82065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fontScale="92500" lnSpcReduction="10000"/>
          </a:bodyPr>
          <a:lstStyle/>
          <a:p>
            <a:pPr marL="0" indent="0">
              <a:buNone/>
            </a:pPr>
            <a:r>
              <a:rPr lang="en-US" dirty="0"/>
              <a:t>Find the product code, the total sales by product, and the contribution by employee of each product’s sales.</a:t>
            </a:r>
          </a:p>
          <a:p>
            <a:r>
              <a:rPr lang="en-US" dirty="0"/>
              <a:t>Use database  Ch07_SaleCo_MySQL</a:t>
            </a:r>
          </a:p>
          <a:p>
            <a:endParaRPr lang="en-US" dirty="0"/>
          </a:p>
          <a:p>
            <a:pPr marL="0" indent="0">
              <a:buNone/>
            </a:pPr>
            <a:r>
              <a:rPr lang="en-US" dirty="0"/>
              <a:t>SELECT P_CODE, SUM(LINE_UNITS * LINE_PRICE) AS SALES,</a:t>
            </a:r>
          </a:p>
          <a:p>
            <a:pPr marL="0" indent="0">
              <a:buNone/>
            </a:pPr>
            <a:r>
              <a:rPr lang="en-US" dirty="0"/>
              <a:t>(SELECT COUNT(*) FROM EMPLOYEE) AS ECOUNT,</a:t>
            </a:r>
          </a:p>
          <a:p>
            <a:pPr marL="0" indent="0">
              <a:buNone/>
            </a:pPr>
            <a:r>
              <a:rPr lang="en-US" dirty="0"/>
              <a:t>SUM(LINE_UNITS * LINE_PRICE)/(SELECT COUNT(*) FROM</a:t>
            </a:r>
          </a:p>
          <a:p>
            <a:pPr marL="0" indent="0">
              <a:buNone/>
            </a:pPr>
            <a:r>
              <a:rPr lang="en-US" dirty="0"/>
              <a:t>EMPLOYEE) AS CONTRIB</a:t>
            </a:r>
          </a:p>
          <a:p>
            <a:pPr marL="0" indent="0">
              <a:buNone/>
            </a:pPr>
            <a:r>
              <a:rPr lang="en-US" dirty="0"/>
              <a:t>FROM LINE</a:t>
            </a:r>
          </a:p>
          <a:p>
            <a:pPr marL="0" indent="0">
              <a:buNone/>
            </a:pPr>
            <a:r>
              <a:rPr lang="en-US" dirty="0"/>
              <a:t>GROUP BY P_CODE;</a:t>
            </a:r>
          </a:p>
          <a:p>
            <a:endParaRPr lang="en-US" dirty="0"/>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127908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lnSpcReduction="10000"/>
          </a:bodyPr>
          <a:lstStyle/>
          <a:p>
            <a:pPr marL="0" indent="0">
              <a:buNone/>
            </a:pPr>
            <a:r>
              <a:rPr lang="en-US" dirty="0"/>
              <a:t>List the product code and date the product was last received into stock for all products:</a:t>
            </a:r>
          </a:p>
          <a:p>
            <a:pPr marL="0" indent="0">
              <a:buNone/>
            </a:pPr>
            <a:r>
              <a:rPr lang="en-US" dirty="0"/>
              <a:t>SELECT P_CODE, DATE_FORMAT(P_INDATE, '%m/%d/%y')</a:t>
            </a:r>
          </a:p>
          <a:p>
            <a:pPr marL="0" indent="0">
              <a:buNone/>
            </a:pPr>
            <a:r>
              <a:rPr lang="en-US" dirty="0"/>
              <a:t>FROM PRODUCT;</a:t>
            </a:r>
          </a:p>
          <a:p>
            <a:pPr marL="0" indent="0">
              <a:buNone/>
            </a:pPr>
            <a:endParaRPr lang="en-US" dirty="0"/>
          </a:p>
          <a:p>
            <a:pPr marL="0" indent="0">
              <a:buNone/>
            </a:pPr>
            <a:r>
              <a:rPr lang="en-US" dirty="0"/>
              <a:t>SELECT P_CODE, DATE_FORMAT(P_INDATE, '%M %d, %Y')</a:t>
            </a:r>
          </a:p>
          <a:p>
            <a:pPr marL="0" indent="0">
              <a:buNone/>
            </a:pPr>
            <a:r>
              <a:rPr lang="en-US" dirty="0"/>
              <a:t>FROM PRODUCT;</a:t>
            </a:r>
          </a:p>
          <a:p>
            <a:pPr marL="0" indent="0">
              <a:buNone/>
            </a:pPr>
            <a:endParaRPr lang="en-US" dirty="0"/>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03709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Aggregate Processing</a:t>
            </a:r>
          </a:p>
        </p:txBody>
      </p:sp>
      <p:sp>
        <p:nvSpPr>
          <p:cNvPr id="8" name="Content Placeholder 7"/>
          <p:cNvSpPr>
            <a:spLocks noGrp="1"/>
          </p:cNvSpPr>
          <p:nvPr>
            <p:ph idx="1"/>
          </p:nvPr>
        </p:nvSpPr>
        <p:spPr/>
        <p:txBody>
          <a:bodyPr>
            <a:normAutofit fontScale="92500" lnSpcReduction="10000"/>
          </a:bodyPr>
          <a:lstStyle/>
          <a:p>
            <a:r>
              <a:rPr lang="en-US" dirty="0"/>
              <a:t>Using the data in the ASSIGNMENT table, write the SQL code that will yield the total number of hours worked for each employee and the total charges stemming from those hours worked, sorted by employee number.</a:t>
            </a:r>
          </a:p>
          <a:p>
            <a:r>
              <a:rPr lang="en-US" dirty="0"/>
              <a:t>Use database  Ch07_CONSTRUCTCO database</a:t>
            </a:r>
          </a:p>
          <a:p>
            <a:pPr marL="0" indent="0">
              <a:buNone/>
            </a:pPr>
            <a:r>
              <a:rPr lang="en-US" dirty="0">
                <a:latin typeface="Candara"/>
                <a:cs typeface="Candara"/>
              </a:rPr>
              <a:t>SELECT ASSIGNMENT.EMP_NUM, EMP_LNAME, ROUND(Sum(ASSIGN_HOURS), 1) AS </a:t>
            </a:r>
            <a:r>
              <a:rPr lang="en-US" dirty="0" err="1">
                <a:latin typeface="Candara"/>
                <a:cs typeface="Candara"/>
              </a:rPr>
              <a:t>SumOfASSIGN_HOURS</a:t>
            </a:r>
            <a:r>
              <a:rPr lang="en-US" dirty="0">
                <a:latin typeface="Candara"/>
                <a:cs typeface="Candara"/>
              </a:rPr>
              <a:t>, ROUND(Sum(ASSIGN_CHARGE), 2) AS </a:t>
            </a:r>
            <a:r>
              <a:rPr lang="en-US" dirty="0" err="1">
                <a:latin typeface="Candara"/>
                <a:cs typeface="Candara"/>
              </a:rPr>
              <a:t>SumOfASSIGN_CHARGE</a:t>
            </a:r>
            <a:endParaRPr lang="en-US" dirty="0">
              <a:latin typeface="Candara"/>
              <a:cs typeface="Candara"/>
            </a:endParaRPr>
          </a:p>
          <a:p>
            <a:pPr marL="0" indent="0">
              <a:buNone/>
            </a:pPr>
            <a:r>
              <a:rPr lang="en-US" dirty="0">
                <a:latin typeface="Candara"/>
                <a:cs typeface="Candara"/>
              </a:rPr>
              <a:t> FROM EMPLOYEE JOIN ASSIGNMENT ON EMPLOYEE.EMP_NUM = ASSIGNMENT.EMP_NUM</a:t>
            </a:r>
          </a:p>
          <a:p>
            <a:pPr marL="0" indent="0">
              <a:buNone/>
            </a:pPr>
            <a:r>
              <a:rPr lang="en-US" dirty="0">
                <a:latin typeface="Candara"/>
                <a:cs typeface="Candara"/>
              </a:rPr>
              <a:t> GROUP BY ASSIGNMENT.EMP_NUM, EMPLOYEE.EMP_LNAME</a:t>
            </a:r>
          </a:p>
          <a:p>
            <a:pPr marL="0" indent="0">
              <a:buNone/>
            </a:pPr>
            <a:r>
              <a:rPr lang="en-US" dirty="0">
                <a:latin typeface="Candara"/>
                <a:cs typeface="Candara"/>
              </a:rPr>
              <a:t> ORDER BY ASSIGNMENT.EMP_NUM;</a:t>
            </a:r>
          </a:p>
          <a:p>
            <a:pPr>
              <a:buFont typeface="Arial"/>
              <a:buChar char="•"/>
            </a:pPr>
            <a:endParaRPr lang="en-US" sz="2667" dirty="0">
              <a:latin typeface="Candara"/>
              <a:cs typeface="Candara"/>
            </a:endParaRPr>
          </a:p>
        </p:txBody>
      </p:sp>
    </p:spTree>
    <p:extLst>
      <p:ext uri="{BB962C8B-B14F-4D97-AF65-F5344CB8AC3E}">
        <p14:creationId xmlns:p14="http://schemas.microsoft.com/office/powerpoint/2010/main" val="7542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List the product code and date the product was last received into stock for all products:</a:t>
            </a:r>
          </a:p>
          <a:p>
            <a:pPr marL="0" indent="0">
              <a:buNone/>
            </a:pPr>
            <a:endParaRPr lang="en-US" dirty="0"/>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53100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 Lists all employees born in November:</a:t>
            </a:r>
          </a:p>
          <a:p>
            <a:pPr marL="0" indent="0">
              <a:buNone/>
            </a:pPr>
            <a:endParaRPr lang="en-US" dirty="0"/>
          </a:p>
          <a:p>
            <a:pPr marL="0" indent="0">
              <a:buNone/>
            </a:pPr>
            <a:r>
              <a:rPr lang="en-US" dirty="0"/>
              <a:t>Use database  Ch07_SaleCo_MySQL</a:t>
            </a:r>
          </a:p>
          <a:p>
            <a:pPr marL="0" indent="0">
              <a:buNone/>
            </a:pPr>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405231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 Lists all employees born in November:</a:t>
            </a:r>
          </a:p>
          <a:p>
            <a:pPr marL="0" indent="0">
              <a:buNone/>
            </a:pPr>
            <a:endParaRPr lang="en-US" dirty="0"/>
          </a:p>
          <a:p>
            <a:pPr marL="0" indent="0">
              <a:buNone/>
            </a:pPr>
            <a:r>
              <a:rPr lang="en-US" dirty="0"/>
              <a:t>SELECT EMP_LNAME, EMP_FNAME, EMP_DOB,</a:t>
            </a:r>
          </a:p>
          <a:p>
            <a:pPr marL="0" indent="0">
              <a:buNone/>
            </a:pPr>
            <a:r>
              <a:rPr lang="en-US" dirty="0"/>
              <a:t>MONTH(EMP_DOB) AS MONTH</a:t>
            </a:r>
          </a:p>
          <a:p>
            <a:pPr marL="0" indent="0">
              <a:buNone/>
            </a:pPr>
            <a:r>
              <a:rPr lang="en-US" dirty="0"/>
              <a:t>FROM EMPLOYEE</a:t>
            </a:r>
          </a:p>
          <a:p>
            <a:pPr marL="0" indent="0">
              <a:buNone/>
            </a:pPr>
            <a:r>
              <a:rPr lang="en-US" dirty="0"/>
              <a:t>WHERE MONTH(EMP_DOB) = 11;</a:t>
            </a:r>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3197942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 Lists all employees born in November:</a:t>
            </a:r>
          </a:p>
          <a:p>
            <a:pPr marL="0" indent="0">
              <a:buNone/>
            </a:pPr>
            <a:endParaRPr lang="en-US" dirty="0"/>
          </a:p>
          <a:p>
            <a:pPr marL="0" indent="0">
              <a:buNone/>
            </a:pPr>
            <a:r>
              <a:rPr lang="en-US" dirty="0"/>
              <a:t>SELECT EMP_LNAME, EMP_FNAME, EMP_DOB,</a:t>
            </a:r>
          </a:p>
          <a:p>
            <a:pPr marL="0" indent="0">
              <a:buNone/>
            </a:pPr>
            <a:r>
              <a:rPr lang="en-US" dirty="0"/>
              <a:t>MONTH(EMP_DOB) AS MONTH</a:t>
            </a:r>
          </a:p>
          <a:p>
            <a:pPr marL="0" indent="0">
              <a:buNone/>
            </a:pPr>
            <a:r>
              <a:rPr lang="en-US" dirty="0"/>
              <a:t>FROM EMPLOYEE</a:t>
            </a:r>
          </a:p>
          <a:p>
            <a:pPr marL="0" indent="0">
              <a:buNone/>
            </a:pPr>
            <a:r>
              <a:rPr lang="en-US" dirty="0"/>
              <a:t>WHERE MONTH(EMP_DOB) = 11;</a:t>
            </a:r>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1758316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List all products with the date those will be on the shelf for 30 days.</a:t>
            </a:r>
          </a:p>
          <a:p>
            <a:pPr marL="0" indent="0">
              <a:buNone/>
            </a:pPr>
            <a:endParaRPr lang="en-US" dirty="0"/>
          </a:p>
          <a:p>
            <a:r>
              <a:rPr lang="en-US" dirty="0"/>
              <a:t>Lists all products with their expiration date (two years from the purchase date):</a:t>
            </a:r>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87567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fontScale="77500" lnSpcReduction="20000"/>
          </a:bodyPr>
          <a:lstStyle/>
          <a:p>
            <a:pPr marL="0" indent="0">
              <a:buNone/>
            </a:pPr>
            <a:r>
              <a:rPr lang="en-US" dirty="0"/>
              <a:t>List all products with the date those will be on the shelf for 30 days.</a:t>
            </a:r>
          </a:p>
          <a:p>
            <a:pPr marL="0" indent="0">
              <a:buNone/>
            </a:pPr>
            <a:r>
              <a:rPr lang="en-US" dirty="0"/>
              <a:t>SELECT P_CODE, P_INDATE, ADDDATE(P_INDATE, 30)</a:t>
            </a:r>
          </a:p>
          <a:p>
            <a:pPr marL="0" indent="0">
              <a:buNone/>
            </a:pPr>
            <a:r>
              <a:rPr lang="en-US" dirty="0"/>
              <a:t>FROM PRODUCT</a:t>
            </a:r>
          </a:p>
          <a:p>
            <a:pPr marL="0" indent="0">
              <a:buNone/>
            </a:pPr>
            <a:r>
              <a:rPr lang="en-US" dirty="0"/>
              <a:t>ORDER BY ADDDATE(P_INDATE, 30);</a:t>
            </a:r>
          </a:p>
          <a:p>
            <a:pPr marL="0" indent="0">
              <a:buNone/>
            </a:pPr>
            <a:endParaRPr lang="en-US" dirty="0"/>
          </a:p>
          <a:p>
            <a:pPr marL="0" indent="0">
              <a:buNone/>
            </a:pPr>
            <a:endParaRPr lang="en-US" dirty="0"/>
          </a:p>
          <a:p>
            <a:pPr marL="0" indent="0">
              <a:buNone/>
            </a:pPr>
            <a:endParaRPr lang="en-US" dirty="0"/>
          </a:p>
          <a:p>
            <a:pPr marL="0" indent="0">
              <a:buNone/>
            </a:pPr>
            <a:r>
              <a:rPr lang="en-US" dirty="0"/>
              <a:t>Lists all products with their expiration date (two years from the purchase date):</a:t>
            </a:r>
          </a:p>
          <a:p>
            <a:pPr marL="0" indent="0">
              <a:buNone/>
            </a:pPr>
            <a:r>
              <a:rPr lang="en-US" dirty="0"/>
              <a:t>SELECT P_CODE, P_INDATE, DATE_ADD(P_INDATE, INTERVAL 2 YEAR)</a:t>
            </a:r>
          </a:p>
          <a:p>
            <a:pPr marL="0" indent="0">
              <a:buNone/>
            </a:pPr>
            <a:r>
              <a:rPr lang="en-US" dirty="0"/>
              <a:t>FROM PRODUCT</a:t>
            </a:r>
          </a:p>
          <a:p>
            <a:pPr marL="0" indent="0">
              <a:buNone/>
            </a:pPr>
            <a:r>
              <a:rPr lang="en-US" dirty="0"/>
              <a:t>ORDER BY DATE_ADD(P_INDATE, INTERVAL 2 YEAR);</a:t>
            </a:r>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157028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Lists all employees who were hired within the last week of a month:</a:t>
            </a:r>
          </a:p>
          <a:p>
            <a:pPr marL="0" indent="0">
              <a:buNone/>
            </a:pPr>
            <a:endParaRPr lang="en-US" dirty="0"/>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54051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Date Function</a:t>
            </a:r>
          </a:p>
        </p:txBody>
      </p:sp>
      <p:sp>
        <p:nvSpPr>
          <p:cNvPr id="8" name="Content Placeholder 7"/>
          <p:cNvSpPr>
            <a:spLocks noGrp="1"/>
          </p:cNvSpPr>
          <p:nvPr>
            <p:ph idx="1"/>
          </p:nvPr>
        </p:nvSpPr>
        <p:spPr/>
        <p:txBody>
          <a:bodyPr>
            <a:normAutofit/>
          </a:bodyPr>
          <a:lstStyle/>
          <a:p>
            <a:pPr marL="0" indent="0">
              <a:buNone/>
            </a:pPr>
            <a:r>
              <a:rPr lang="en-US" dirty="0"/>
              <a:t>Lists all employees who were hired within the last week of a month:</a:t>
            </a:r>
          </a:p>
          <a:p>
            <a:pPr marL="0" indent="0">
              <a:buNone/>
            </a:pPr>
            <a:r>
              <a:rPr lang="en-US" dirty="0"/>
              <a:t>SELECT EMP_LNAME, EMP_FNAME, EMP_HIRE_DATE</a:t>
            </a:r>
          </a:p>
          <a:p>
            <a:pPr marL="0" indent="0">
              <a:buNone/>
            </a:pPr>
            <a:r>
              <a:rPr lang="en-US" dirty="0"/>
              <a:t>FROM EMPLOYEE</a:t>
            </a:r>
          </a:p>
          <a:p>
            <a:pPr marL="0" indent="0">
              <a:buNone/>
            </a:pPr>
            <a:r>
              <a:rPr lang="en-US" dirty="0"/>
              <a:t>WHERE EMP_HIRE_DATE &gt;= DATE_ADD(LAST_DAY</a:t>
            </a:r>
          </a:p>
          <a:p>
            <a:pPr marL="0" indent="0">
              <a:buNone/>
            </a:pPr>
            <a:r>
              <a:rPr lang="en-US" dirty="0"/>
              <a:t>(EMP_HIRE_DATE), INTERVAL -7 DAY);</a:t>
            </a:r>
          </a:p>
          <a:p>
            <a:pPr marL="0" indent="0">
              <a:buNone/>
            </a:pPr>
            <a:endParaRPr lang="en-US" dirty="0"/>
          </a:p>
          <a:p>
            <a:pPr marL="0" indent="0">
              <a:buNone/>
            </a:pPr>
            <a:r>
              <a:rPr lang="en-US" dirty="0"/>
              <a:t>Use database  Ch07_SaleCo_MySQL</a:t>
            </a:r>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617468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Numeric Function - ROUND</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endParaRPr lang="en-US" dirty="0"/>
          </a:p>
          <a:p>
            <a:pPr marL="0" indent="0">
              <a:buNone/>
            </a:pPr>
            <a:r>
              <a:rPr lang="en-US" dirty="0"/>
              <a:t>SELECT P_CODE, P_PRICE, ROUND(P_PRICE,1) AS PRICE1,</a:t>
            </a:r>
          </a:p>
          <a:p>
            <a:pPr marL="0" indent="0">
              <a:buNone/>
            </a:pPr>
            <a:r>
              <a:rPr lang="en-US" dirty="0"/>
              <a:t>ROUND(P_PRICE,0) AS PRICE0</a:t>
            </a:r>
          </a:p>
          <a:p>
            <a:pPr marL="0" indent="0">
              <a:buNone/>
            </a:pPr>
            <a:r>
              <a:rPr lang="en-US" dirty="0"/>
              <a:t>FROM PRODUCT ;</a:t>
            </a:r>
          </a:p>
          <a:p>
            <a:pPr marL="0" indent="0">
              <a:buNone/>
            </a:pPr>
            <a:endParaRPr lang="en-US" sz="2667" dirty="0">
              <a:latin typeface="Candara"/>
              <a:cs typeface="Candara"/>
            </a:endParaRPr>
          </a:p>
        </p:txBody>
      </p:sp>
    </p:spTree>
    <p:extLst>
      <p:ext uri="{BB962C8B-B14F-4D97-AF65-F5344CB8AC3E}">
        <p14:creationId xmlns:p14="http://schemas.microsoft.com/office/powerpoint/2010/main" val="301365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Numeric Function - CEIL</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P_PRICE, CEIL(P_PRICE), FLOOR(P_PRICE)</a:t>
            </a:r>
          </a:p>
          <a:p>
            <a:pPr marL="0" indent="0">
              <a:buNone/>
            </a:pPr>
            <a:r>
              <a:rPr lang="en-US" dirty="0"/>
              <a:t>FROM PRODUCT;</a:t>
            </a:r>
          </a:p>
          <a:p>
            <a:pPr marL="0" indent="0">
              <a:buNone/>
            </a:pPr>
            <a:endParaRPr lang="en-US" sz="2667" dirty="0">
              <a:latin typeface="Candara"/>
              <a:cs typeface="Candara"/>
            </a:endParaRPr>
          </a:p>
        </p:txBody>
      </p:sp>
    </p:spTree>
    <p:extLst>
      <p:ext uri="{BB962C8B-B14F-4D97-AF65-F5344CB8AC3E}">
        <p14:creationId xmlns:p14="http://schemas.microsoft.com/office/powerpoint/2010/main" val="50219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Aggregate Processing</a:t>
            </a:r>
          </a:p>
        </p:txBody>
      </p:sp>
      <p:sp>
        <p:nvSpPr>
          <p:cNvPr id="8" name="Content Placeholder 7"/>
          <p:cNvSpPr>
            <a:spLocks noGrp="1"/>
          </p:cNvSpPr>
          <p:nvPr>
            <p:ph idx="1"/>
          </p:nvPr>
        </p:nvSpPr>
        <p:spPr/>
        <p:txBody>
          <a:bodyPr>
            <a:normAutofit/>
          </a:bodyPr>
          <a:lstStyle/>
          <a:p>
            <a:r>
              <a:rPr lang="en-US" dirty="0"/>
              <a:t>Write a query to produce the total number of hours and charges for each of the projects represented in the ASSIGNMENT table, sorted by project number.</a:t>
            </a:r>
          </a:p>
          <a:p>
            <a:r>
              <a:rPr lang="en-US" dirty="0"/>
              <a:t>Use database  Ch07_CONSTRUCTCO database</a:t>
            </a:r>
          </a:p>
          <a:p>
            <a:pPr>
              <a:buFont typeface="Arial"/>
              <a:buChar char="•"/>
            </a:pPr>
            <a:endParaRPr lang="en-US" sz="2667" dirty="0">
              <a:latin typeface="Candara"/>
              <a:cs typeface="Candara"/>
            </a:endParaRPr>
          </a:p>
        </p:txBody>
      </p:sp>
    </p:spTree>
    <p:extLst>
      <p:ext uri="{BB962C8B-B14F-4D97-AF65-F5344CB8AC3E}">
        <p14:creationId xmlns:p14="http://schemas.microsoft.com/office/powerpoint/2010/main" val="970765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String Function - CONCAT</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CONCAT(EMP_FNAME, " ", EMP_LNAME )  AS NAME</a:t>
            </a:r>
          </a:p>
          <a:p>
            <a:pPr marL="0" indent="0">
              <a:buNone/>
            </a:pPr>
            <a:r>
              <a:rPr lang="en-US" dirty="0"/>
              <a:t>FROM EMPLOYEE;</a:t>
            </a:r>
          </a:p>
          <a:p>
            <a:pPr marL="0" indent="0">
              <a:buNone/>
            </a:pPr>
            <a:endParaRPr lang="en-US" sz="2667" dirty="0">
              <a:latin typeface="Candara"/>
              <a:cs typeface="Candara"/>
            </a:endParaRPr>
          </a:p>
        </p:txBody>
      </p:sp>
    </p:spTree>
    <p:extLst>
      <p:ext uri="{BB962C8B-B14F-4D97-AF65-F5344CB8AC3E}">
        <p14:creationId xmlns:p14="http://schemas.microsoft.com/office/powerpoint/2010/main" val="742795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String Function – UPPER, LOWER</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UPPER(CONCAT(EMP_FNAME, " ", EMP_LNAME ))  AS NAME</a:t>
            </a:r>
          </a:p>
          <a:p>
            <a:pPr marL="0" indent="0">
              <a:buNone/>
            </a:pPr>
            <a:r>
              <a:rPr lang="en-US" dirty="0"/>
              <a:t>FROM EMPLOYEE;</a:t>
            </a:r>
          </a:p>
          <a:p>
            <a:pPr marL="0" indent="0">
              <a:buNone/>
            </a:pPr>
            <a:endParaRPr lang="en-US" dirty="0"/>
          </a:p>
          <a:p>
            <a:pPr marL="0" indent="0">
              <a:buNone/>
            </a:pPr>
            <a:r>
              <a:rPr lang="en-US" dirty="0"/>
              <a:t>SELECT LOWER(CONCAT(EMP_FNAME, " ", EMP_LNAME ))  AS NAME</a:t>
            </a:r>
          </a:p>
          <a:p>
            <a:pPr marL="0" indent="0">
              <a:buNone/>
            </a:pPr>
            <a:r>
              <a:rPr lang="en-US" dirty="0"/>
              <a:t>FROM EMPLOYEE;</a:t>
            </a:r>
          </a:p>
          <a:p>
            <a:pPr marL="0" indent="0">
              <a:buNone/>
            </a:pPr>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464043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Substring Function </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EMP_PHONE, SUBSTRING(EMP_PHONE,1,3) AS PREFIX</a:t>
            </a:r>
          </a:p>
          <a:p>
            <a:pPr marL="0" indent="0">
              <a:buNone/>
            </a:pPr>
            <a:r>
              <a:rPr lang="en-US" dirty="0"/>
              <a:t>FROM EMPLOYEE;</a:t>
            </a:r>
          </a:p>
          <a:p>
            <a:pPr marL="0" indent="0">
              <a:buNone/>
            </a:pPr>
            <a:endParaRPr lang="en-US" dirty="0"/>
          </a:p>
          <a:p>
            <a:pPr marL="0" indent="0">
              <a:buNone/>
            </a:pPr>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035655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String Function –LENGTH </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EMP_LNAME, LENGTH(EMP_LNAME) AS NAMESIZE</a:t>
            </a:r>
          </a:p>
          <a:p>
            <a:pPr marL="0" indent="0">
              <a:buNone/>
            </a:pPr>
            <a:r>
              <a:rPr lang="en-US" dirty="0"/>
              <a:t>FROM EMPLOYEE;</a:t>
            </a:r>
          </a:p>
          <a:p>
            <a:pPr marL="0" indent="0">
              <a:buNone/>
            </a:pPr>
            <a:endParaRPr lang="en-US" dirty="0"/>
          </a:p>
          <a:p>
            <a:pPr marL="0" indent="0">
              <a:buNone/>
            </a:pPr>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1699371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1325563"/>
          </a:xfrm>
        </p:spPr>
        <p:txBody>
          <a:bodyPr/>
          <a:lstStyle/>
          <a:p>
            <a:r>
              <a:rPr lang="en-US" dirty="0">
                <a:latin typeface="Candara"/>
                <a:cs typeface="Candara"/>
              </a:rPr>
              <a:t>CASE Statement</a:t>
            </a:r>
          </a:p>
        </p:txBody>
      </p:sp>
      <p:sp>
        <p:nvSpPr>
          <p:cNvPr id="8" name="Content Placeholder 7"/>
          <p:cNvSpPr>
            <a:spLocks noGrp="1"/>
          </p:cNvSpPr>
          <p:nvPr>
            <p:ph idx="1"/>
          </p:nvPr>
        </p:nvSpPr>
        <p:spPr/>
        <p:txBody>
          <a:bodyPr>
            <a:normAutofit/>
          </a:bodyPr>
          <a:lstStyle/>
          <a:p>
            <a:pPr marL="0" indent="0">
              <a:buNone/>
            </a:pPr>
            <a:r>
              <a:rPr lang="en-US" dirty="0"/>
              <a:t>Use database  Ch07_SaleCo_MySQL</a:t>
            </a:r>
          </a:p>
          <a:p>
            <a:pPr marL="0" indent="0">
              <a:buNone/>
            </a:pPr>
            <a:r>
              <a:rPr lang="en-US" dirty="0"/>
              <a:t>SELECT V_CODE, V_STATE,</a:t>
            </a:r>
          </a:p>
          <a:p>
            <a:pPr marL="0" indent="0">
              <a:buNone/>
            </a:pPr>
            <a:r>
              <a:rPr lang="en-US" dirty="0"/>
              <a:t>CASE WHEN V_STATE = 'CA' THEN .08</a:t>
            </a:r>
          </a:p>
          <a:p>
            <a:pPr marL="0" indent="0">
              <a:buNone/>
            </a:pPr>
            <a:r>
              <a:rPr lang="en-US" dirty="0"/>
              <a:t>WHEN V_STATE = 'FL' THEN .05</a:t>
            </a:r>
          </a:p>
          <a:p>
            <a:pPr marL="0" indent="0">
              <a:buNone/>
            </a:pPr>
            <a:r>
              <a:rPr lang="en-US" dirty="0"/>
              <a:t>WHEN V_STATE = 'TN' THEN .085</a:t>
            </a:r>
          </a:p>
          <a:p>
            <a:pPr marL="0" indent="0">
              <a:buNone/>
            </a:pPr>
            <a:r>
              <a:rPr lang="en-US" dirty="0"/>
              <a:t>ELSE 0.00 END AS TAX</a:t>
            </a:r>
          </a:p>
          <a:p>
            <a:pPr marL="0" indent="0">
              <a:buNone/>
            </a:pPr>
            <a:r>
              <a:rPr lang="en-US" dirty="0"/>
              <a:t>FROM VENDOR;</a:t>
            </a:r>
          </a:p>
          <a:p>
            <a:pPr marL="0" indent="0">
              <a:buNone/>
            </a:pPr>
            <a:endParaRPr lang="en-US" sz="2667" dirty="0">
              <a:latin typeface="Candara"/>
              <a:cs typeface="Candara"/>
            </a:endParaRPr>
          </a:p>
        </p:txBody>
      </p:sp>
    </p:spTree>
    <p:extLst>
      <p:ext uri="{BB962C8B-B14F-4D97-AF65-F5344CB8AC3E}">
        <p14:creationId xmlns:p14="http://schemas.microsoft.com/office/powerpoint/2010/main" val="324083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Aggregate Processing</a:t>
            </a:r>
          </a:p>
        </p:txBody>
      </p:sp>
      <p:sp>
        <p:nvSpPr>
          <p:cNvPr id="8" name="Content Placeholder 7"/>
          <p:cNvSpPr>
            <a:spLocks noGrp="1"/>
          </p:cNvSpPr>
          <p:nvPr>
            <p:ph idx="1"/>
          </p:nvPr>
        </p:nvSpPr>
        <p:spPr/>
        <p:txBody>
          <a:bodyPr>
            <a:normAutofit/>
          </a:bodyPr>
          <a:lstStyle/>
          <a:p>
            <a:r>
              <a:rPr lang="en-US" dirty="0"/>
              <a:t>Write a query to produce the total number of hours and charges for each of the projects represented in the ASSIGNMENT table, sorted by project number.</a:t>
            </a:r>
          </a:p>
          <a:p>
            <a:r>
              <a:rPr lang="en-US" dirty="0"/>
              <a:t>Use database  Ch07_CONSTRUCTCO database</a:t>
            </a:r>
          </a:p>
          <a:p>
            <a:pPr marL="0" indent="0">
              <a:buNone/>
            </a:pPr>
            <a:r>
              <a:rPr lang="en-US" dirty="0"/>
              <a:t>SELECT PROJ_NUM, ROUND(Sum(ASSIGN_HOURS), 1) AS </a:t>
            </a:r>
            <a:r>
              <a:rPr lang="en-US" dirty="0" err="1"/>
              <a:t>SumOfASSIGN_HOURS</a:t>
            </a:r>
            <a:r>
              <a:rPr lang="en-US" dirty="0"/>
              <a:t>, ROUND(Sum(ASSIGN_CHARGE), 2) AS </a:t>
            </a:r>
            <a:r>
              <a:rPr lang="en-US" dirty="0" err="1"/>
              <a:t>SumOfASSIGN_CHARGE</a:t>
            </a:r>
            <a:r>
              <a:rPr lang="en-US" dirty="0"/>
              <a:t> FROM ASSIGNMENT</a:t>
            </a:r>
          </a:p>
          <a:p>
            <a:pPr marL="0" indent="0">
              <a:buNone/>
            </a:pPr>
            <a:r>
              <a:rPr lang="en-US" dirty="0"/>
              <a:t>GROUP BY PROJ_NUM</a:t>
            </a:r>
          </a:p>
          <a:p>
            <a:pPr marL="0" indent="0">
              <a:buNone/>
            </a:pPr>
            <a:r>
              <a:rPr lang="en-US" dirty="0"/>
              <a:t>ORDER BY PROJ_NUM;</a:t>
            </a:r>
          </a:p>
          <a:p>
            <a:endParaRPr lang="en-US" dirty="0"/>
          </a:p>
          <a:p>
            <a:pPr>
              <a:buFont typeface="Arial"/>
              <a:buChar char="•"/>
            </a:pPr>
            <a:endParaRPr lang="en-US" sz="2667" dirty="0">
              <a:latin typeface="Candara"/>
              <a:cs typeface="Candara"/>
            </a:endParaRPr>
          </a:p>
        </p:txBody>
      </p:sp>
    </p:spTree>
    <p:extLst>
      <p:ext uri="{BB962C8B-B14F-4D97-AF65-F5344CB8AC3E}">
        <p14:creationId xmlns:p14="http://schemas.microsoft.com/office/powerpoint/2010/main" val="279660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Aggregate Processing</a:t>
            </a:r>
          </a:p>
        </p:txBody>
      </p:sp>
      <p:sp>
        <p:nvSpPr>
          <p:cNvPr id="8" name="Content Placeholder 7"/>
          <p:cNvSpPr>
            <a:spLocks noGrp="1"/>
          </p:cNvSpPr>
          <p:nvPr>
            <p:ph idx="1"/>
          </p:nvPr>
        </p:nvSpPr>
        <p:spPr/>
        <p:txBody>
          <a:bodyPr>
            <a:normAutofit/>
          </a:bodyPr>
          <a:lstStyle/>
          <a:p>
            <a:r>
              <a:rPr lang="en-US" dirty="0"/>
              <a:t>Write the SQL code to generate the total hours worked and the total charges made by all employees</a:t>
            </a:r>
          </a:p>
          <a:p>
            <a:r>
              <a:rPr lang="en-US" dirty="0"/>
              <a:t>Use database  Ch07_CONSTRUCTCO database</a:t>
            </a:r>
          </a:p>
          <a:p>
            <a:pPr>
              <a:buFont typeface="Arial"/>
              <a:buChar char="•"/>
            </a:pPr>
            <a:endParaRPr lang="en-US" sz="2667" dirty="0">
              <a:latin typeface="Candara"/>
              <a:cs typeface="Candara"/>
            </a:endParaRPr>
          </a:p>
        </p:txBody>
      </p:sp>
    </p:spTree>
    <p:extLst>
      <p:ext uri="{BB962C8B-B14F-4D97-AF65-F5344CB8AC3E}">
        <p14:creationId xmlns:p14="http://schemas.microsoft.com/office/powerpoint/2010/main" val="2246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Aggregate Processing</a:t>
            </a:r>
          </a:p>
        </p:txBody>
      </p:sp>
      <p:sp>
        <p:nvSpPr>
          <p:cNvPr id="8" name="Content Placeholder 7"/>
          <p:cNvSpPr>
            <a:spLocks noGrp="1"/>
          </p:cNvSpPr>
          <p:nvPr>
            <p:ph idx="1"/>
          </p:nvPr>
        </p:nvSpPr>
        <p:spPr/>
        <p:txBody>
          <a:bodyPr>
            <a:normAutofit/>
          </a:bodyPr>
          <a:lstStyle/>
          <a:p>
            <a:r>
              <a:rPr lang="en-US" dirty="0"/>
              <a:t>Write the SQL code to generate the total hours worked and the total charges made by all employees</a:t>
            </a:r>
          </a:p>
          <a:p>
            <a:r>
              <a:rPr lang="en-US" dirty="0"/>
              <a:t>Use database  Ch07_CONSTRUCTCO database</a:t>
            </a:r>
          </a:p>
          <a:p>
            <a:pPr marL="0" indent="0">
              <a:buNone/>
            </a:pPr>
            <a:r>
              <a:rPr lang="en-US" dirty="0"/>
              <a:t>SELECT ROUND(SUM(ASSIGN_HOURS), 1) AS </a:t>
            </a:r>
            <a:r>
              <a:rPr lang="en-US" dirty="0" err="1"/>
              <a:t>SumOfSumOfASSIGN_HOURS</a:t>
            </a:r>
            <a:r>
              <a:rPr lang="en-US" dirty="0"/>
              <a:t>, ROUND(SUM(ASSIGN_CHARGE), 2) AS </a:t>
            </a:r>
            <a:r>
              <a:rPr lang="en-US" dirty="0" err="1"/>
              <a:t>SumOfSumOfASSIGN_CHARGE</a:t>
            </a:r>
            <a:endParaRPr lang="en-US" dirty="0"/>
          </a:p>
          <a:p>
            <a:pPr marL="0" indent="0">
              <a:buNone/>
            </a:pPr>
            <a:r>
              <a:rPr lang="en-US" dirty="0"/>
              <a:t>FROM ASSIGNMENT;</a:t>
            </a:r>
          </a:p>
          <a:p>
            <a:pPr marL="0" indent="0">
              <a:buNone/>
            </a:pPr>
            <a:endParaRPr lang="en-US" dirty="0"/>
          </a:p>
          <a:p>
            <a:pPr>
              <a:buFont typeface="Arial"/>
              <a:buChar char="•"/>
            </a:pPr>
            <a:endParaRPr lang="en-US" sz="2667" dirty="0">
              <a:latin typeface="Candara"/>
              <a:cs typeface="Candara"/>
            </a:endParaRPr>
          </a:p>
        </p:txBody>
      </p:sp>
    </p:spTree>
    <p:extLst>
      <p:ext uri="{BB962C8B-B14F-4D97-AF65-F5344CB8AC3E}">
        <p14:creationId xmlns:p14="http://schemas.microsoft.com/office/powerpoint/2010/main" val="421095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Generate a list of vendors who do not provide products</a:t>
            </a:r>
          </a:p>
          <a:p>
            <a:r>
              <a:rPr lang="en-US" dirty="0"/>
              <a:t>Use database  Ch07_SaleCo_MySQL</a:t>
            </a:r>
          </a:p>
          <a:p>
            <a:endParaRPr lang="en-US" dirty="0"/>
          </a:p>
          <a:p>
            <a:pPr marL="0" indent="0">
              <a:buNone/>
            </a:pPr>
            <a:endParaRPr lang="en-US" dirty="0"/>
          </a:p>
          <a:p>
            <a:pPr marL="0" indent="0">
              <a:buNone/>
            </a:pPr>
            <a:endParaRPr lang="en-US" dirty="0"/>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71225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pPr marL="0" indent="0">
              <a:buNone/>
            </a:pPr>
            <a:r>
              <a:rPr lang="en-US" dirty="0"/>
              <a:t>Generate a list of vendors who do not provide products</a:t>
            </a:r>
          </a:p>
          <a:p>
            <a:r>
              <a:rPr lang="en-US" dirty="0"/>
              <a:t>Use database  Ch07_SaleCo_MySQL</a:t>
            </a:r>
          </a:p>
          <a:p>
            <a:pPr marL="0" indent="0">
              <a:buNone/>
            </a:pPr>
            <a:endParaRPr lang="en-US" dirty="0"/>
          </a:p>
          <a:p>
            <a:pPr marL="0" indent="0">
              <a:buNone/>
            </a:pPr>
            <a:r>
              <a:rPr lang="en-US" dirty="0"/>
              <a:t>SELECT V_CODE, V_NAME</a:t>
            </a:r>
          </a:p>
          <a:p>
            <a:pPr marL="0" indent="0">
              <a:buNone/>
            </a:pPr>
            <a:r>
              <a:rPr lang="en-US" dirty="0"/>
              <a:t>FROM VENDOR</a:t>
            </a:r>
          </a:p>
          <a:p>
            <a:pPr marL="0" indent="0">
              <a:buNone/>
            </a:pPr>
            <a:r>
              <a:rPr lang="en-US" dirty="0"/>
              <a:t>WHERE V_CODE NOT IN (SELECT V_CODE FROM PRODUCT WHERE</a:t>
            </a:r>
          </a:p>
          <a:p>
            <a:pPr marL="0" indent="0">
              <a:buNone/>
            </a:pPr>
            <a:r>
              <a:rPr lang="en-US" dirty="0"/>
              <a:t>V_CODE IS NOT NULL);</a:t>
            </a:r>
          </a:p>
          <a:p>
            <a:pPr marL="0" indent="0">
              <a:buNone/>
            </a:pPr>
            <a:endParaRPr lang="en-US" dirty="0"/>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165602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Subqueries</a:t>
            </a:r>
          </a:p>
        </p:txBody>
      </p:sp>
      <p:sp>
        <p:nvSpPr>
          <p:cNvPr id="8" name="Content Placeholder 7"/>
          <p:cNvSpPr>
            <a:spLocks noGrp="1"/>
          </p:cNvSpPr>
          <p:nvPr>
            <p:ph idx="1"/>
          </p:nvPr>
        </p:nvSpPr>
        <p:spPr/>
        <p:txBody>
          <a:bodyPr>
            <a:normAutofit/>
          </a:bodyPr>
          <a:lstStyle/>
          <a:p>
            <a:r>
              <a:rPr lang="en-US" dirty="0"/>
              <a:t>Generate a list of all products with a price greater than or equal to the average product price.</a:t>
            </a:r>
          </a:p>
          <a:p>
            <a:r>
              <a:rPr lang="en-US" dirty="0"/>
              <a:t>Use database  Ch07_SaleCo_MySQL</a:t>
            </a:r>
          </a:p>
          <a:p>
            <a:endParaRPr lang="en-US" dirty="0"/>
          </a:p>
          <a:p>
            <a:pPr marL="0" indent="0">
              <a:buNone/>
            </a:pPr>
            <a:endParaRPr lang="en-US" dirty="0"/>
          </a:p>
          <a:p>
            <a:pPr marL="0" indent="0">
              <a:buNone/>
            </a:pPr>
            <a:endParaRPr lang="en-US" dirty="0"/>
          </a:p>
          <a:p>
            <a:endParaRPr lang="en-US" dirty="0"/>
          </a:p>
          <a:p>
            <a:pPr marL="0" indent="0">
              <a:buNone/>
            </a:pPr>
            <a:endParaRPr lang="en-US" sz="2667" dirty="0">
              <a:latin typeface="Candara"/>
              <a:cs typeface="Candara"/>
            </a:endParaRPr>
          </a:p>
        </p:txBody>
      </p:sp>
    </p:spTree>
    <p:extLst>
      <p:ext uri="{BB962C8B-B14F-4D97-AF65-F5344CB8AC3E}">
        <p14:creationId xmlns:p14="http://schemas.microsoft.com/office/powerpoint/2010/main" val="276768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12506</TotalTime>
  <Words>1491</Words>
  <Application>Microsoft Office PowerPoint</Application>
  <PresentationFormat>Widescreen</PresentationFormat>
  <Paragraphs>214</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Candara</vt:lpstr>
      <vt:lpstr>Office Theme</vt:lpstr>
      <vt:lpstr>PowerPoint Presentation</vt:lpstr>
      <vt:lpstr>Aggregate Processing</vt:lpstr>
      <vt:lpstr>Aggregate Processing</vt:lpstr>
      <vt:lpstr>Aggregate Processing</vt:lpstr>
      <vt:lpstr>Aggregate Processing</vt:lpstr>
      <vt:lpstr>Aggregate Processing</vt:lpstr>
      <vt:lpstr>Subqueries</vt:lpstr>
      <vt:lpstr>Subqueries</vt:lpstr>
      <vt:lpstr>Subqueries</vt:lpstr>
      <vt:lpstr>Subqueries</vt:lpstr>
      <vt:lpstr>Subqueries</vt:lpstr>
      <vt:lpstr>Subqueries</vt:lpstr>
      <vt:lpstr>Subqueries</vt:lpstr>
      <vt:lpstr>Subqueries</vt:lpstr>
      <vt:lpstr>Subqueries</vt:lpstr>
      <vt:lpstr>Subqueries</vt:lpstr>
      <vt:lpstr>Subqueries</vt:lpstr>
      <vt:lpstr>Subqueries</vt:lpstr>
      <vt:lpstr>Date Function</vt:lpstr>
      <vt:lpstr>Date Function</vt:lpstr>
      <vt:lpstr>Date Function</vt:lpstr>
      <vt:lpstr>Date Function</vt:lpstr>
      <vt:lpstr>Date Function</vt:lpstr>
      <vt:lpstr>Date Function</vt:lpstr>
      <vt:lpstr>Date Function</vt:lpstr>
      <vt:lpstr>Date Function</vt:lpstr>
      <vt:lpstr>Date Function</vt:lpstr>
      <vt:lpstr>Numeric Function - ROUND</vt:lpstr>
      <vt:lpstr>Numeric Function - CEIL</vt:lpstr>
      <vt:lpstr>String Function - CONCAT</vt:lpstr>
      <vt:lpstr>String Function – UPPER, LOWER</vt:lpstr>
      <vt:lpstr>Substring Function </vt:lpstr>
      <vt:lpstr>String Function –LENGTH </vt:lpstr>
      <vt:lpstr>CASE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puppala206@gmail.com</cp:lastModifiedBy>
  <cp:revision>121</cp:revision>
  <dcterms:created xsi:type="dcterms:W3CDTF">2017-11-08T23:03:31Z</dcterms:created>
  <dcterms:modified xsi:type="dcterms:W3CDTF">2018-10-16T03:58:06Z</dcterms:modified>
</cp:coreProperties>
</file>