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60" r:id="rId26"/>
    <p:sldId id="357" r:id="rId27"/>
    <p:sldId id="361" r:id="rId28"/>
    <p:sldId id="358" r:id="rId29"/>
    <p:sldId id="362" r:id="rId30"/>
    <p:sldId id="359" r:id="rId31"/>
    <p:sldId id="363" r:id="rId32"/>
    <p:sldId id="364" r:id="rId33"/>
    <p:sldId id="3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83790"/>
  </p:normalViewPr>
  <p:slideViewPr>
    <p:cSldViewPr snapToGrid="0" snapToObjects="1">
      <p:cViewPr varScale="1">
        <p:scale>
          <a:sx n="50" d="100"/>
          <a:sy n="50" d="100"/>
        </p:scale>
        <p:origin x="920" y="17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F8E21-2325-B749-92BC-624C02ADA0DA}" type="datetimeFigureOut">
              <a:rPr lang="en-US" smtClean="0"/>
              <a:t>10/30/18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A5339-467E-744E-A66E-515D64EF3BD8}" type="slidenum">
              <a:rPr lang="en-US" smtClean="0"/>
              <a:t>‹#›</a:t>
            </a:fld>
            <a:endParaRPr lang="en-US"/>
          </a:p>
        </p:txBody>
      </p:sp>
    </p:spTree>
    <p:extLst>
      <p:ext uri="{BB962C8B-B14F-4D97-AF65-F5344CB8AC3E}">
        <p14:creationId xmlns:p14="http://schemas.microsoft.com/office/powerpoint/2010/main" val="18204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4</a:t>
            </a:fld>
            <a:endParaRPr lang="en-US"/>
          </a:p>
        </p:txBody>
      </p:sp>
    </p:spTree>
    <p:extLst>
      <p:ext uri="{BB962C8B-B14F-4D97-AF65-F5344CB8AC3E}">
        <p14:creationId xmlns:p14="http://schemas.microsoft.com/office/powerpoint/2010/main" val="198268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13</a:t>
            </a:fld>
            <a:endParaRPr lang="en-US"/>
          </a:p>
        </p:txBody>
      </p:sp>
    </p:spTree>
    <p:extLst>
      <p:ext uri="{BB962C8B-B14F-4D97-AF65-F5344CB8AC3E}">
        <p14:creationId xmlns:p14="http://schemas.microsoft.com/office/powerpoint/2010/main" val="3659101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14</a:t>
            </a:fld>
            <a:endParaRPr lang="en-US"/>
          </a:p>
        </p:txBody>
      </p:sp>
    </p:spTree>
    <p:extLst>
      <p:ext uri="{BB962C8B-B14F-4D97-AF65-F5344CB8AC3E}">
        <p14:creationId xmlns:p14="http://schemas.microsoft.com/office/powerpoint/2010/main" val="961962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15</a:t>
            </a:fld>
            <a:endParaRPr lang="en-US"/>
          </a:p>
        </p:txBody>
      </p:sp>
    </p:spTree>
    <p:extLst>
      <p:ext uri="{BB962C8B-B14F-4D97-AF65-F5344CB8AC3E}">
        <p14:creationId xmlns:p14="http://schemas.microsoft.com/office/powerpoint/2010/main" val="30397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16</a:t>
            </a:fld>
            <a:endParaRPr lang="en-US"/>
          </a:p>
        </p:txBody>
      </p:sp>
    </p:spTree>
    <p:extLst>
      <p:ext uri="{BB962C8B-B14F-4D97-AF65-F5344CB8AC3E}">
        <p14:creationId xmlns:p14="http://schemas.microsoft.com/office/powerpoint/2010/main" val="387181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17</a:t>
            </a:fld>
            <a:endParaRPr lang="en-US"/>
          </a:p>
        </p:txBody>
      </p:sp>
    </p:spTree>
    <p:extLst>
      <p:ext uri="{BB962C8B-B14F-4D97-AF65-F5344CB8AC3E}">
        <p14:creationId xmlns:p14="http://schemas.microsoft.com/office/powerpoint/2010/main" val="417509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18</a:t>
            </a:fld>
            <a:endParaRPr lang="en-US"/>
          </a:p>
        </p:txBody>
      </p:sp>
    </p:spTree>
    <p:extLst>
      <p:ext uri="{BB962C8B-B14F-4D97-AF65-F5344CB8AC3E}">
        <p14:creationId xmlns:p14="http://schemas.microsoft.com/office/powerpoint/2010/main" val="420153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19</a:t>
            </a:fld>
            <a:endParaRPr lang="en-US"/>
          </a:p>
        </p:txBody>
      </p:sp>
    </p:spTree>
    <p:extLst>
      <p:ext uri="{BB962C8B-B14F-4D97-AF65-F5344CB8AC3E}">
        <p14:creationId xmlns:p14="http://schemas.microsoft.com/office/powerpoint/2010/main" val="752596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20</a:t>
            </a:fld>
            <a:endParaRPr lang="en-US"/>
          </a:p>
        </p:txBody>
      </p:sp>
    </p:spTree>
    <p:extLst>
      <p:ext uri="{BB962C8B-B14F-4D97-AF65-F5344CB8AC3E}">
        <p14:creationId xmlns:p14="http://schemas.microsoft.com/office/powerpoint/2010/main" val="4088936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21</a:t>
            </a:fld>
            <a:endParaRPr lang="en-US"/>
          </a:p>
        </p:txBody>
      </p:sp>
    </p:spTree>
    <p:extLst>
      <p:ext uri="{BB962C8B-B14F-4D97-AF65-F5344CB8AC3E}">
        <p14:creationId xmlns:p14="http://schemas.microsoft.com/office/powerpoint/2010/main" val="252720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22</a:t>
            </a:fld>
            <a:endParaRPr lang="en-US"/>
          </a:p>
        </p:txBody>
      </p:sp>
    </p:spTree>
    <p:extLst>
      <p:ext uri="{BB962C8B-B14F-4D97-AF65-F5344CB8AC3E}">
        <p14:creationId xmlns:p14="http://schemas.microsoft.com/office/powerpoint/2010/main" val="616618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5</a:t>
            </a:fld>
            <a:endParaRPr lang="en-US"/>
          </a:p>
        </p:txBody>
      </p:sp>
    </p:spTree>
    <p:extLst>
      <p:ext uri="{BB962C8B-B14F-4D97-AF65-F5344CB8AC3E}">
        <p14:creationId xmlns:p14="http://schemas.microsoft.com/office/powerpoint/2010/main" val="901413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23</a:t>
            </a:fld>
            <a:endParaRPr lang="en-US"/>
          </a:p>
        </p:txBody>
      </p:sp>
    </p:spTree>
    <p:extLst>
      <p:ext uri="{BB962C8B-B14F-4D97-AF65-F5344CB8AC3E}">
        <p14:creationId xmlns:p14="http://schemas.microsoft.com/office/powerpoint/2010/main" val="1301943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24</a:t>
            </a:fld>
            <a:endParaRPr lang="en-US"/>
          </a:p>
        </p:txBody>
      </p:sp>
    </p:spTree>
    <p:extLst>
      <p:ext uri="{BB962C8B-B14F-4D97-AF65-F5344CB8AC3E}">
        <p14:creationId xmlns:p14="http://schemas.microsoft.com/office/powerpoint/2010/main" val="259463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25</a:t>
            </a:fld>
            <a:endParaRPr lang="en-US"/>
          </a:p>
        </p:txBody>
      </p:sp>
    </p:spTree>
    <p:extLst>
      <p:ext uri="{BB962C8B-B14F-4D97-AF65-F5344CB8AC3E}">
        <p14:creationId xmlns:p14="http://schemas.microsoft.com/office/powerpoint/2010/main" val="1996291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26</a:t>
            </a:fld>
            <a:endParaRPr lang="en-US"/>
          </a:p>
        </p:txBody>
      </p:sp>
    </p:spTree>
    <p:extLst>
      <p:ext uri="{BB962C8B-B14F-4D97-AF65-F5344CB8AC3E}">
        <p14:creationId xmlns:p14="http://schemas.microsoft.com/office/powerpoint/2010/main" val="39928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27</a:t>
            </a:fld>
            <a:endParaRPr lang="en-US"/>
          </a:p>
        </p:txBody>
      </p:sp>
    </p:spTree>
    <p:extLst>
      <p:ext uri="{BB962C8B-B14F-4D97-AF65-F5344CB8AC3E}">
        <p14:creationId xmlns:p14="http://schemas.microsoft.com/office/powerpoint/2010/main" val="871533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28</a:t>
            </a:fld>
            <a:endParaRPr lang="en-US"/>
          </a:p>
        </p:txBody>
      </p:sp>
    </p:spTree>
    <p:extLst>
      <p:ext uri="{BB962C8B-B14F-4D97-AF65-F5344CB8AC3E}">
        <p14:creationId xmlns:p14="http://schemas.microsoft.com/office/powerpoint/2010/main" val="3146013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29</a:t>
            </a:fld>
            <a:endParaRPr lang="en-US"/>
          </a:p>
        </p:txBody>
      </p:sp>
    </p:spTree>
    <p:extLst>
      <p:ext uri="{BB962C8B-B14F-4D97-AF65-F5344CB8AC3E}">
        <p14:creationId xmlns:p14="http://schemas.microsoft.com/office/powerpoint/2010/main" val="2893169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30</a:t>
            </a:fld>
            <a:endParaRPr lang="en-US"/>
          </a:p>
        </p:txBody>
      </p:sp>
    </p:spTree>
    <p:extLst>
      <p:ext uri="{BB962C8B-B14F-4D97-AF65-F5344CB8AC3E}">
        <p14:creationId xmlns:p14="http://schemas.microsoft.com/office/powerpoint/2010/main" val="513067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31</a:t>
            </a:fld>
            <a:endParaRPr lang="en-US"/>
          </a:p>
        </p:txBody>
      </p:sp>
    </p:spTree>
    <p:extLst>
      <p:ext uri="{BB962C8B-B14F-4D97-AF65-F5344CB8AC3E}">
        <p14:creationId xmlns:p14="http://schemas.microsoft.com/office/powerpoint/2010/main" val="4027324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32</a:t>
            </a:fld>
            <a:endParaRPr lang="en-US"/>
          </a:p>
        </p:txBody>
      </p:sp>
    </p:spTree>
    <p:extLst>
      <p:ext uri="{BB962C8B-B14F-4D97-AF65-F5344CB8AC3E}">
        <p14:creationId xmlns:p14="http://schemas.microsoft.com/office/powerpoint/2010/main" val="122683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6</a:t>
            </a:fld>
            <a:endParaRPr lang="en-US"/>
          </a:p>
        </p:txBody>
      </p:sp>
    </p:spTree>
    <p:extLst>
      <p:ext uri="{BB962C8B-B14F-4D97-AF65-F5344CB8AC3E}">
        <p14:creationId xmlns:p14="http://schemas.microsoft.com/office/powerpoint/2010/main" val="2577248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33</a:t>
            </a:fld>
            <a:endParaRPr lang="en-US"/>
          </a:p>
        </p:txBody>
      </p:sp>
    </p:spTree>
    <p:extLst>
      <p:ext uri="{BB962C8B-B14F-4D97-AF65-F5344CB8AC3E}">
        <p14:creationId xmlns:p14="http://schemas.microsoft.com/office/powerpoint/2010/main" val="243647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7</a:t>
            </a:fld>
            <a:endParaRPr lang="en-US"/>
          </a:p>
        </p:txBody>
      </p:sp>
    </p:spTree>
    <p:extLst>
      <p:ext uri="{BB962C8B-B14F-4D97-AF65-F5344CB8AC3E}">
        <p14:creationId xmlns:p14="http://schemas.microsoft.com/office/powerpoint/2010/main" val="28374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8</a:t>
            </a:fld>
            <a:endParaRPr lang="en-US"/>
          </a:p>
        </p:txBody>
      </p:sp>
    </p:spTree>
    <p:extLst>
      <p:ext uri="{BB962C8B-B14F-4D97-AF65-F5344CB8AC3E}">
        <p14:creationId xmlns:p14="http://schemas.microsoft.com/office/powerpoint/2010/main" val="420314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9</a:t>
            </a:fld>
            <a:endParaRPr lang="en-US"/>
          </a:p>
        </p:txBody>
      </p:sp>
    </p:spTree>
    <p:extLst>
      <p:ext uri="{BB962C8B-B14F-4D97-AF65-F5344CB8AC3E}">
        <p14:creationId xmlns:p14="http://schemas.microsoft.com/office/powerpoint/2010/main" val="31258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10</a:t>
            </a:fld>
            <a:endParaRPr lang="en-US"/>
          </a:p>
        </p:txBody>
      </p:sp>
    </p:spTree>
    <p:extLst>
      <p:ext uri="{BB962C8B-B14F-4D97-AF65-F5344CB8AC3E}">
        <p14:creationId xmlns:p14="http://schemas.microsoft.com/office/powerpoint/2010/main" val="253917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11</a:t>
            </a:fld>
            <a:endParaRPr lang="en-US"/>
          </a:p>
        </p:txBody>
      </p:sp>
    </p:spTree>
    <p:extLst>
      <p:ext uri="{BB962C8B-B14F-4D97-AF65-F5344CB8AC3E}">
        <p14:creationId xmlns:p14="http://schemas.microsoft.com/office/powerpoint/2010/main" val="364788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0A5339-467E-744E-A66E-515D64EF3BD8}" type="slidenum">
              <a:rPr lang="en-US" smtClean="0"/>
              <a:t>12</a:t>
            </a:fld>
            <a:endParaRPr lang="en-US"/>
          </a:p>
        </p:txBody>
      </p:sp>
    </p:spTree>
    <p:extLst>
      <p:ext uri="{BB962C8B-B14F-4D97-AF65-F5344CB8AC3E}">
        <p14:creationId xmlns:p14="http://schemas.microsoft.com/office/powerpoint/2010/main" val="395449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FE2870-8AD0-504E-B537-8D7F5A42C509}"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214117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E2870-8AD0-504E-B537-8D7F5A42C509}"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6430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E2870-8AD0-504E-B537-8D7F5A42C509}"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52866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E2870-8AD0-504E-B537-8D7F5A42C509}"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40631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E2870-8AD0-504E-B537-8D7F5A42C509}" type="datetimeFigureOut">
              <a:rPr lang="en-US" smtClean="0"/>
              <a:t>10/30/18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75239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FE2870-8AD0-504E-B537-8D7F5A42C509}"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14513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FE2870-8AD0-504E-B537-8D7F5A42C509}" type="datetimeFigureOut">
              <a:rPr lang="en-US" smtClean="0"/>
              <a:t>10/30/18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5510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FE2870-8AD0-504E-B537-8D7F5A42C509}" type="datetimeFigureOut">
              <a:rPr lang="en-US" smtClean="0"/>
              <a:t>10/30/18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9841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E2870-8AD0-504E-B537-8D7F5A42C509}" type="datetimeFigureOut">
              <a:rPr lang="en-US" smtClean="0"/>
              <a:t>10/30/18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79003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E2870-8AD0-504E-B537-8D7F5A42C509}"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96095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E2870-8AD0-504E-B537-8D7F5A42C509}" type="datetimeFigureOut">
              <a:rPr lang="en-US" smtClean="0"/>
              <a:t>10/30/18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1A860-C6C4-A745-A393-E222E728926C}" type="slidenum">
              <a:rPr lang="en-US" smtClean="0"/>
              <a:t>‹#›</a:t>
            </a:fld>
            <a:endParaRPr lang="en-US"/>
          </a:p>
        </p:txBody>
      </p:sp>
    </p:spTree>
    <p:extLst>
      <p:ext uri="{BB962C8B-B14F-4D97-AF65-F5344CB8AC3E}">
        <p14:creationId xmlns:p14="http://schemas.microsoft.com/office/powerpoint/2010/main" val="17651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E2870-8AD0-504E-B537-8D7F5A42C509}" type="datetimeFigureOut">
              <a:rPr lang="en-US" smtClean="0"/>
              <a:t>10/30/18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1A860-C6C4-A745-A393-E222E728926C}" type="slidenum">
              <a:rPr lang="en-US" smtClean="0"/>
              <a:t>‹#›</a:t>
            </a:fld>
            <a:endParaRPr lang="en-US"/>
          </a:p>
        </p:txBody>
      </p:sp>
    </p:spTree>
    <p:extLst>
      <p:ext uri="{BB962C8B-B14F-4D97-AF65-F5344CB8AC3E}">
        <p14:creationId xmlns:p14="http://schemas.microsoft.com/office/powerpoint/2010/main" val="144715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22564" y="3029910"/>
            <a:ext cx="10930775" cy="574366"/>
          </a:xfrm>
          <a:prstGeom prst="rect">
            <a:avLst/>
          </a:prstGeom>
        </p:spPr>
        <p:txBody>
          <a:bodyPr vert="horz" lIns="91416" tIns="45708" rIns="91416" bIns="4570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a:solidFill>
                  <a:schemeClr val="tx2"/>
                </a:solidFill>
              </a:rPr>
              <a:t>Chapter 8 </a:t>
            </a:r>
          </a:p>
          <a:p>
            <a:pPr algn="l"/>
            <a:r>
              <a:rPr lang="en-US" sz="4800" b="1" dirty="0">
                <a:solidFill>
                  <a:schemeClr val="tx2"/>
                </a:solidFill>
              </a:rPr>
              <a:t>SQL Queries</a:t>
            </a:r>
          </a:p>
        </p:txBody>
      </p:sp>
    </p:spTree>
    <p:extLst>
      <p:ext uri="{BB962C8B-B14F-4D97-AF65-F5344CB8AC3E}">
        <p14:creationId xmlns:p14="http://schemas.microsoft.com/office/powerpoint/2010/main" val="160287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954107"/>
          </a:xfrm>
          <a:prstGeom prst="rect">
            <a:avLst/>
          </a:prstGeom>
        </p:spPr>
        <p:txBody>
          <a:bodyPr wrap="square">
            <a:spAutoFit/>
          </a:bodyPr>
          <a:lstStyle/>
          <a:p>
            <a:r>
              <a:rPr lang="en-US" sz="2800" dirty="0"/>
              <a:t>5. Write the SQL code to change the job code to 501 for the person whose employee number (EMP_NUM) is 107.</a:t>
            </a:r>
          </a:p>
        </p:txBody>
      </p:sp>
    </p:spTree>
    <p:extLst>
      <p:ext uri="{BB962C8B-B14F-4D97-AF65-F5344CB8AC3E}">
        <p14:creationId xmlns:p14="http://schemas.microsoft.com/office/powerpoint/2010/main" val="281658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1384995"/>
          </a:xfrm>
          <a:prstGeom prst="rect">
            <a:avLst/>
          </a:prstGeom>
        </p:spPr>
        <p:txBody>
          <a:bodyPr wrap="square">
            <a:spAutoFit/>
          </a:bodyPr>
          <a:lstStyle/>
          <a:p>
            <a:r>
              <a:rPr lang="en-US" sz="2800" dirty="0"/>
              <a:t>UPDATE EMP_1</a:t>
            </a:r>
          </a:p>
          <a:p>
            <a:r>
              <a:rPr lang="en-US" sz="2800" dirty="0"/>
              <a:t>SET JOB_CODE = 501</a:t>
            </a:r>
          </a:p>
          <a:p>
            <a:r>
              <a:rPr lang="en-US" sz="2800" dirty="0"/>
              <a:t>WHERE EMP_NUM = 107;</a:t>
            </a:r>
          </a:p>
        </p:txBody>
      </p:sp>
    </p:spTree>
    <p:extLst>
      <p:ext uri="{BB962C8B-B14F-4D97-AF65-F5344CB8AC3E}">
        <p14:creationId xmlns:p14="http://schemas.microsoft.com/office/powerpoint/2010/main" val="338386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2554545"/>
          </a:xfrm>
          <a:prstGeom prst="rect">
            <a:avLst/>
          </a:prstGeom>
        </p:spPr>
        <p:txBody>
          <a:bodyPr wrap="square">
            <a:spAutoFit/>
          </a:bodyPr>
          <a:lstStyle/>
          <a:p>
            <a:r>
              <a:rPr lang="en-US" sz="3200" dirty="0"/>
              <a:t>6. Write the SQL code to delete the row for William Smithfield, who was hired on June 22, 2004, and whose job code is 500.   (Hint: Use logical operators to include all of</a:t>
            </a:r>
          </a:p>
          <a:p>
            <a:r>
              <a:rPr lang="en-US" sz="3200" dirty="0"/>
              <a:t>the information given in this problem. Remember, if you are using MySQL, you will have to first disable “safe mode.”)</a:t>
            </a:r>
          </a:p>
        </p:txBody>
      </p:sp>
    </p:spTree>
    <p:extLst>
      <p:ext uri="{BB962C8B-B14F-4D97-AF65-F5344CB8AC3E}">
        <p14:creationId xmlns:p14="http://schemas.microsoft.com/office/powerpoint/2010/main" val="239368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2554545"/>
          </a:xfrm>
          <a:prstGeom prst="rect">
            <a:avLst/>
          </a:prstGeom>
        </p:spPr>
        <p:txBody>
          <a:bodyPr wrap="square">
            <a:spAutoFit/>
          </a:bodyPr>
          <a:lstStyle/>
          <a:p>
            <a:r>
              <a:rPr lang="en-US" sz="3200" dirty="0"/>
              <a:t>DELETE FROM EMP_1</a:t>
            </a:r>
          </a:p>
          <a:p>
            <a:r>
              <a:rPr lang="en-US" sz="3200" dirty="0"/>
              <a:t>WHERE EMP_LNAME = 'Smithfield' </a:t>
            </a:r>
          </a:p>
          <a:p>
            <a:r>
              <a:rPr lang="en-US" sz="3200" dirty="0"/>
              <a:t>AND EMP_FNAME = 'William'</a:t>
            </a:r>
          </a:p>
          <a:p>
            <a:r>
              <a:rPr lang="en-US" sz="3200" dirty="0"/>
              <a:t>AND EMP_HIREDATE = '2004-06-22' </a:t>
            </a:r>
          </a:p>
          <a:p>
            <a:r>
              <a:rPr lang="en-US" sz="3200" dirty="0"/>
              <a:t>AND JOB_CODE = 500;</a:t>
            </a:r>
          </a:p>
        </p:txBody>
      </p:sp>
    </p:spTree>
    <p:extLst>
      <p:ext uri="{BB962C8B-B14F-4D97-AF65-F5344CB8AC3E}">
        <p14:creationId xmlns:p14="http://schemas.microsoft.com/office/powerpoint/2010/main" val="346117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954107"/>
          </a:xfrm>
          <a:prstGeom prst="rect">
            <a:avLst/>
          </a:prstGeom>
        </p:spPr>
        <p:txBody>
          <a:bodyPr wrap="square">
            <a:spAutoFit/>
          </a:bodyPr>
          <a:lstStyle/>
          <a:p>
            <a:r>
              <a:rPr lang="en-US" sz="2800" dirty="0"/>
              <a:t>7. Write the SQL code to create a copy of EMP_1, including all of its data, and naming the copy EMP_2.</a:t>
            </a:r>
          </a:p>
        </p:txBody>
      </p:sp>
    </p:spTree>
    <p:extLst>
      <p:ext uri="{BB962C8B-B14F-4D97-AF65-F5344CB8AC3E}">
        <p14:creationId xmlns:p14="http://schemas.microsoft.com/office/powerpoint/2010/main" val="49348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523220"/>
          </a:xfrm>
          <a:prstGeom prst="rect">
            <a:avLst/>
          </a:prstGeom>
        </p:spPr>
        <p:txBody>
          <a:bodyPr wrap="square">
            <a:spAutoFit/>
          </a:bodyPr>
          <a:lstStyle/>
          <a:p>
            <a:r>
              <a:rPr lang="en-US" sz="2800" dirty="0"/>
              <a:t>CREATE TABLE EMP_2 AS SELECT * FROM EMP_1;</a:t>
            </a:r>
          </a:p>
        </p:txBody>
      </p:sp>
    </p:spTree>
    <p:extLst>
      <p:ext uri="{BB962C8B-B14F-4D97-AF65-F5344CB8AC3E}">
        <p14:creationId xmlns:p14="http://schemas.microsoft.com/office/powerpoint/2010/main" val="426825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2677656"/>
          </a:xfrm>
          <a:prstGeom prst="rect">
            <a:avLst/>
          </a:prstGeom>
        </p:spPr>
        <p:txBody>
          <a:bodyPr wrap="square">
            <a:spAutoFit/>
          </a:bodyPr>
          <a:lstStyle/>
          <a:p>
            <a:r>
              <a:rPr lang="en-US" sz="2800" dirty="0"/>
              <a:t>8. Using the EMP_2 table, write the SQL code that will add the attributes EMP_PCT and PROJ_NUM to EMP_2. The EMP_PCT is the bonus percentage to be paid to each employee. The new attribute characteristics are:</a:t>
            </a:r>
          </a:p>
          <a:p>
            <a:r>
              <a:rPr lang="en-US" sz="2800" dirty="0"/>
              <a:t>EMP_PCT DECIMAL(4,2)</a:t>
            </a:r>
          </a:p>
          <a:p>
            <a:r>
              <a:rPr lang="en-US" sz="2800" dirty="0"/>
              <a:t>PROJ_NUM CHAR(3)</a:t>
            </a:r>
          </a:p>
          <a:p>
            <a:endParaRPr lang="en-US" sz="2800" dirty="0"/>
          </a:p>
        </p:txBody>
      </p:sp>
    </p:spTree>
    <p:extLst>
      <p:ext uri="{BB962C8B-B14F-4D97-AF65-F5344CB8AC3E}">
        <p14:creationId xmlns:p14="http://schemas.microsoft.com/office/powerpoint/2010/main" val="234720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384995"/>
          </a:xfrm>
          <a:prstGeom prst="rect">
            <a:avLst/>
          </a:prstGeom>
        </p:spPr>
        <p:txBody>
          <a:bodyPr wrap="square">
            <a:spAutoFit/>
          </a:bodyPr>
          <a:lstStyle/>
          <a:p>
            <a:r>
              <a:rPr lang="en-US" sz="2800" dirty="0"/>
              <a:t>ALTER TABLE EMP_2</a:t>
            </a:r>
          </a:p>
          <a:p>
            <a:r>
              <a:rPr lang="en-US" sz="2800" dirty="0"/>
              <a:t>ADD EMP_PCT DECIMAL(4,2),</a:t>
            </a:r>
          </a:p>
          <a:p>
            <a:r>
              <a:rPr lang="en-US" sz="2800" dirty="0"/>
              <a:t>ADD PROJ_NUM CHAR(3);</a:t>
            </a:r>
          </a:p>
        </p:txBody>
      </p:sp>
    </p:spTree>
    <p:extLst>
      <p:ext uri="{BB962C8B-B14F-4D97-AF65-F5344CB8AC3E}">
        <p14:creationId xmlns:p14="http://schemas.microsoft.com/office/powerpoint/2010/main" val="226051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384995"/>
          </a:xfrm>
          <a:prstGeom prst="rect">
            <a:avLst/>
          </a:prstGeom>
        </p:spPr>
        <p:txBody>
          <a:bodyPr wrap="square">
            <a:spAutoFit/>
          </a:bodyPr>
          <a:lstStyle/>
          <a:p>
            <a:r>
              <a:rPr lang="en-US" sz="2800" dirty="0"/>
              <a:t>9. Using the EMP_2 table, write the SQL code to change the EMP_PCT value to 3.85 for the person whose employee number (EMP_NUM) is 103.</a:t>
            </a:r>
          </a:p>
        </p:txBody>
      </p:sp>
    </p:spTree>
    <p:extLst>
      <p:ext uri="{BB962C8B-B14F-4D97-AF65-F5344CB8AC3E}">
        <p14:creationId xmlns:p14="http://schemas.microsoft.com/office/powerpoint/2010/main" val="3099643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384995"/>
          </a:xfrm>
          <a:prstGeom prst="rect">
            <a:avLst/>
          </a:prstGeom>
        </p:spPr>
        <p:txBody>
          <a:bodyPr wrap="square">
            <a:spAutoFit/>
          </a:bodyPr>
          <a:lstStyle/>
          <a:p>
            <a:r>
              <a:rPr lang="en-US" sz="2800" dirty="0"/>
              <a:t>UPDATE EMP_2</a:t>
            </a:r>
          </a:p>
          <a:p>
            <a:r>
              <a:rPr lang="en-US" sz="2800" dirty="0"/>
              <a:t>SET EMP_PCT = 3.85</a:t>
            </a:r>
          </a:p>
          <a:p>
            <a:r>
              <a:rPr lang="en-US" sz="2800" dirty="0"/>
              <a:t>WHERE EMP_NUM = 103;</a:t>
            </a:r>
          </a:p>
        </p:txBody>
      </p:sp>
    </p:spTree>
    <p:extLst>
      <p:ext uri="{BB962C8B-B14F-4D97-AF65-F5344CB8AC3E}">
        <p14:creationId xmlns:p14="http://schemas.microsoft.com/office/powerpoint/2010/main" val="404009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8" name="Content Placeholder 7"/>
          <p:cNvSpPr>
            <a:spLocks noGrp="1"/>
          </p:cNvSpPr>
          <p:nvPr>
            <p:ph idx="1"/>
          </p:nvPr>
        </p:nvSpPr>
        <p:spPr/>
        <p:txBody>
          <a:bodyPr>
            <a:normAutofit/>
          </a:bodyPr>
          <a:lstStyle/>
          <a:p>
            <a:r>
              <a:rPr lang="en-US" dirty="0"/>
              <a:t>Given the structure and contents of the Ch08_ConstructCo database shown in Figure P8.1, use SQL commands to answer the following questions.</a:t>
            </a:r>
          </a:p>
          <a:p>
            <a:pPr marL="0" indent="0">
              <a:buNone/>
            </a:pPr>
            <a:r>
              <a:rPr lang="en-US" dirty="0"/>
              <a:t>1. Write the SQL code that will create only the table structure for a table named EMP_1. This table will be a subset of the EMPLOYEE table. The basic EMP_1 table structure is summarized in the following table. Use EMP_NUM as the primary key. Note that the JOB_CODE is the FK to JOB so be certain to enforce referential integrity. Your code should also prevent null entries in EMP_LNAME and EMP_FNAME.</a:t>
            </a:r>
          </a:p>
          <a:p>
            <a:r>
              <a:rPr lang="en-US" sz="2667" dirty="0">
                <a:latin typeface="Candara"/>
                <a:cs typeface="Candara"/>
              </a:rPr>
              <a:t>SET SQL_SAFE_UPDATES = 0;</a:t>
            </a:r>
          </a:p>
        </p:txBody>
      </p:sp>
    </p:spTree>
    <p:extLst>
      <p:ext uri="{BB962C8B-B14F-4D97-AF65-F5344CB8AC3E}">
        <p14:creationId xmlns:p14="http://schemas.microsoft.com/office/powerpoint/2010/main" val="3313681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815882"/>
          </a:xfrm>
          <a:prstGeom prst="rect">
            <a:avLst/>
          </a:prstGeom>
        </p:spPr>
        <p:txBody>
          <a:bodyPr wrap="square">
            <a:spAutoFit/>
          </a:bodyPr>
          <a:lstStyle/>
          <a:p>
            <a:r>
              <a:rPr lang="en-US" sz="2800" dirty="0"/>
              <a:t>10. Using the EMP_2 table, write a single SQL command to change the EMP_PCT value to 5.00 for the people with employee numbers 101, 105, and 107.</a:t>
            </a:r>
          </a:p>
          <a:p>
            <a:endParaRPr lang="en-US" sz="2800" dirty="0"/>
          </a:p>
        </p:txBody>
      </p:sp>
    </p:spTree>
    <p:extLst>
      <p:ext uri="{BB962C8B-B14F-4D97-AF65-F5344CB8AC3E}">
        <p14:creationId xmlns:p14="http://schemas.microsoft.com/office/powerpoint/2010/main" val="3759120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384995"/>
          </a:xfrm>
          <a:prstGeom prst="rect">
            <a:avLst/>
          </a:prstGeom>
        </p:spPr>
        <p:txBody>
          <a:bodyPr wrap="square">
            <a:spAutoFit/>
          </a:bodyPr>
          <a:lstStyle/>
          <a:p>
            <a:r>
              <a:rPr lang="en-US" sz="2800" dirty="0"/>
              <a:t>UPDATE EMP_2</a:t>
            </a:r>
          </a:p>
          <a:p>
            <a:r>
              <a:rPr lang="en-US" sz="2800" dirty="0"/>
              <a:t>SET EMP_PCT = 5</a:t>
            </a:r>
          </a:p>
          <a:p>
            <a:r>
              <a:rPr lang="en-US" sz="2800" dirty="0"/>
              <a:t>WHERE EMP_NUM IN (101, 105, 107);</a:t>
            </a:r>
          </a:p>
        </p:txBody>
      </p:sp>
    </p:spTree>
    <p:extLst>
      <p:ext uri="{BB962C8B-B14F-4D97-AF65-F5344CB8AC3E}">
        <p14:creationId xmlns:p14="http://schemas.microsoft.com/office/powerpoint/2010/main" val="3515649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815882"/>
          </a:xfrm>
          <a:prstGeom prst="rect">
            <a:avLst/>
          </a:prstGeom>
        </p:spPr>
        <p:txBody>
          <a:bodyPr wrap="square">
            <a:spAutoFit/>
          </a:bodyPr>
          <a:lstStyle/>
          <a:p>
            <a:r>
              <a:rPr lang="en-US" sz="2800" dirty="0"/>
              <a:t>11. Using the EMP_2 table, write a single SQL command to change the EMP_PCT value to 10.00 for all employees who do not currently have a value for EMP_PCT.</a:t>
            </a:r>
          </a:p>
        </p:txBody>
      </p:sp>
    </p:spTree>
    <p:extLst>
      <p:ext uri="{BB962C8B-B14F-4D97-AF65-F5344CB8AC3E}">
        <p14:creationId xmlns:p14="http://schemas.microsoft.com/office/powerpoint/2010/main" val="266254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8136467" cy="1384995"/>
          </a:xfrm>
          <a:prstGeom prst="rect">
            <a:avLst/>
          </a:prstGeom>
        </p:spPr>
        <p:txBody>
          <a:bodyPr wrap="square">
            <a:spAutoFit/>
          </a:bodyPr>
          <a:lstStyle/>
          <a:p>
            <a:r>
              <a:rPr lang="en-US" sz="2800" dirty="0"/>
              <a:t>UPDATE EMP_2</a:t>
            </a:r>
          </a:p>
          <a:p>
            <a:r>
              <a:rPr lang="en-US" sz="2800" dirty="0"/>
              <a:t>SET EMP_PCT = 10</a:t>
            </a:r>
          </a:p>
          <a:p>
            <a:r>
              <a:rPr lang="en-US" sz="2800" dirty="0"/>
              <a:t>WHERE EMP_PCT IS NULL;</a:t>
            </a:r>
          </a:p>
        </p:txBody>
      </p:sp>
    </p:spTree>
    <p:extLst>
      <p:ext uri="{BB962C8B-B14F-4D97-AF65-F5344CB8AC3E}">
        <p14:creationId xmlns:p14="http://schemas.microsoft.com/office/powerpoint/2010/main" val="225699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10066868" cy="1815882"/>
          </a:xfrm>
          <a:prstGeom prst="rect">
            <a:avLst/>
          </a:prstGeom>
        </p:spPr>
        <p:txBody>
          <a:bodyPr wrap="square">
            <a:spAutoFit/>
          </a:bodyPr>
          <a:lstStyle/>
          <a:p>
            <a:r>
              <a:rPr lang="en-US" sz="2800" dirty="0"/>
              <a:t>12. Using the EMP_2 table, write the SQL command to add .15 to the EMP_PCT of the employee whose name is Maria D. Alonzo. (Use the employee name in your command to determine the correct employee.)</a:t>
            </a:r>
          </a:p>
        </p:txBody>
      </p:sp>
    </p:spTree>
    <p:extLst>
      <p:ext uri="{BB962C8B-B14F-4D97-AF65-F5344CB8AC3E}">
        <p14:creationId xmlns:p14="http://schemas.microsoft.com/office/powerpoint/2010/main" val="317662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10066868" cy="2246769"/>
          </a:xfrm>
          <a:prstGeom prst="rect">
            <a:avLst/>
          </a:prstGeom>
        </p:spPr>
        <p:txBody>
          <a:bodyPr wrap="square">
            <a:spAutoFit/>
          </a:bodyPr>
          <a:lstStyle/>
          <a:p>
            <a:r>
              <a:rPr lang="en-US" sz="2800" dirty="0"/>
              <a:t>UPDATE EMP_2</a:t>
            </a:r>
          </a:p>
          <a:p>
            <a:r>
              <a:rPr lang="en-US" sz="2800" dirty="0"/>
              <a:t>SET EMP_PCT = EMP_PCT + .15</a:t>
            </a:r>
          </a:p>
          <a:p>
            <a:r>
              <a:rPr lang="en-US" sz="2800" dirty="0"/>
              <a:t>WHERE EMP_FNAME = 'Maria' </a:t>
            </a:r>
          </a:p>
          <a:p>
            <a:r>
              <a:rPr lang="en-US" sz="2800" dirty="0"/>
              <a:t>AND EMP_LNAME = 'Alonzo'</a:t>
            </a:r>
          </a:p>
          <a:p>
            <a:r>
              <a:rPr lang="en-US" sz="2800" dirty="0"/>
              <a:t>AND EMP_INITIAL = 'D';</a:t>
            </a:r>
          </a:p>
        </p:txBody>
      </p:sp>
    </p:spTree>
    <p:extLst>
      <p:ext uri="{BB962C8B-B14F-4D97-AF65-F5344CB8AC3E}">
        <p14:creationId xmlns:p14="http://schemas.microsoft.com/office/powerpoint/2010/main" val="24187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10066868" cy="1661993"/>
          </a:xfrm>
          <a:prstGeom prst="rect">
            <a:avLst/>
          </a:prstGeom>
        </p:spPr>
        <p:txBody>
          <a:bodyPr wrap="square">
            <a:spAutoFit/>
          </a:bodyPr>
          <a:lstStyle/>
          <a:p>
            <a:r>
              <a:rPr lang="en-US" sz="2800" dirty="0"/>
              <a:t>13. Using a single command sequence with the EMP_2 table, write the SQL code that will change the project number (PROJ_NUM) to 18 for all employees whose job classification (JOB_CODE) is 500.</a:t>
            </a:r>
          </a:p>
          <a:p>
            <a:endParaRPr lang="en-US" dirty="0"/>
          </a:p>
        </p:txBody>
      </p:sp>
    </p:spTree>
    <p:extLst>
      <p:ext uri="{BB962C8B-B14F-4D97-AF65-F5344CB8AC3E}">
        <p14:creationId xmlns:p14="http://schemas.microsoft.com/office/powerpoint/2010/main" val="129831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9" y="1690687"/>
            <a:ext cx="10066868" cy="1384995"/>
          </a:xfrm>
          <a:prstGeom prst="rect">
            <a:avLst/>
          </a:prstGeom>
        </p:spPr>
        <p:txBody>
          <a:bodyPr wrap="square">
            <a:spAutoFit/>
          </a:bodyPr>
          <a:lstStyle/>
          <a:p>
            <a:r>
              <a:rPr lang="en-US" sz="2800" dirty="0"/>
              <a:t>UPDATE EMP_2</a:t>
            </a:r>
          </a:p>
          <a:p>
            <a:r>
              <a:rPr lang="en-US" sz="2800" dirty="0"/>
              <a:t>SET PROJ_NUM = 18</a:t>
            </a:r>
          </a:p>
          <a:p>
            <a:r>
              <a:rPr lang="en-US" sz="2800" dirty="0"/>
              <a:t>WHERE JOB_CODE = 500;</a:t>
            </a:r>
          </a:p>
        </p:txBody>
      </p:sp>
    </p:spTree>
    <p:extLst>
      <p:ext uri="{BB962C8B-B14F-4D97-AF65-F5344CB8AC3E}">
        <p14:creationId xmlns:p14="http://schemas.microsoft.com/office/powerpoint/2010/main" val="132359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8" y="1690687"/>
            <a:ext cx="10947401" cy="1661993"/>
          </a:xfrm>
          <a:prstGeom prst="rect">
            <a:avLst/>
          </a:prstGeom>
        </p:spPr>
        <p:txBody>
          <a:bodyPr wrap="square">
            <a:spAutoFit/>
          </a:bodyPr>
          <a:lstStyle/>
          <a:p>
            <a:r>
              <a:rPr lang="en-US" sz="2800" dirty="0"/>
              <a:t>14. Using a single command sequence with the EMP_2 table, write the SQL code that will change the project number (PROJ_NUM) to 25 for all employees whose job classification (JOB_CODE) is 502 or higher.</a:t>
            </a:r>
          </a:p>
          <a:p>
            <a:endParaRPr lang="en-US" dirty="0"/>
          </a:p>
        </p:txBody>
      </p:sp>
    </p:spTree>
    <p:extLst>
      <p:ext uri="{BB962C8B-B14F-4D97-AF65-F5344CB8AC3E}">
        <p14:creationId xmlns:p14="http://schemas.microsoft.com/office/powerpoint/2010/main" val="308334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8" y="1690687"/>
            <a:ext cx="10947401" cy="1384995"/>
          </a:xfrm>
          <a:prstGeom prst="rect">
            <a:avLst/>
          </a:prstGeom>
        </p:spPr>
        <p:txBody>
          <a:bodyPr wrap="square">
            <a:spAutoFit/>
          </a:bodyPr>
          <a:lstStyle/>
          <a:p>
            <a:r>
              <a:rPr lang="en-US" sz="2800" dirty="0"/>
              <a:t>UPDATE EMP_2</a:t>
            </a:r>
          </a:p>
          <a:p>
            <a:r>
              <a:rPr lang="en-US" sz="2800" dirty="0"/>
              <a:t>SET PROJ_NUM = 25</a:t>
            </a:r>
          </a:p>
          <a:p>
            <a:r>
              <a:rPr lang="en-US" sz="2800" dirty="0"/>
              <a:t>WHERE JOB_CODE &gt;= 502;</a:t>
            </a:r>
          </a:p>
        </p:txBody>
      </p:sp>
    </p:spTree>
    <p:extLst>
      <p:ext uri="{BB962C8B-B14F-4D97-AF65-F5344CB8AC3E}">
        <p14:creationId xmlns:p14="http://schemas.microsoft.com/office/powerpoint/2010/main" val="323725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pic>
        <p:nvPicPr>
          <p:cNvPr id="6" name="Picture 5">
            <a:extLst>
              <a:ext uri="{FF2B5EF4-FFF2-40B4-BE49-F238E27FC236}">
                <a16:creationId xmlns:a16="http://schemas.microsoft.com/office/drawing/2014/main" id="{6F578345-E380-714C-8AD9-E0FF54950360}"/>
              </a:ext>
            </a:extLst>
          </p:cNvPr>
          <p:cNvPicPr>
            <a:picLocks noChangeAspect="1"/>
          </p:cNvPicPr>
          <p:nvPr/>
        </p:nvPicPr>
        <p:blipFill>
          <a:blip r:embed="rId2"/>
          <a:stretch>
            <a:fillRect/>
          </a:stretch>
        </p:blipFill>
        <p:spPr>
          <a:xfrm>
            <a:off x="838200" y="1490742"/>
            <a:ext cx="8673886" cy="3433413"/>
          </a:xfrm>
          <a:prstGeom prst="rect">
            <a:avLst/>
          </a:prstGeom>
        </p:spPr>
      </p:pic>
    </p:spTree>
    <p:extLst>
      <p:ext uri="{BB962C8B-B14F-4D97-AF65-F5344CB8AC3E}">
        <p14:creationId xmlns:p14="http://schemas.microsoft.com/office/powerpoint/2010/main" val="2571759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8" y="1690687"/>
            <a:ext cx="10947401" cy="1661993"/>
          </a:xfrm>
          <a:prstGeom prst="rect">
            <a:avLst/>
          </a:prstGeom>
        </p:spPr>
        <p:txBody>
          <a:bodyPr wrap="square">
            <a:spAutoFit/>
          </a:bodyPr>
          <a:lstStyle/>
          <a:p>
            <a:r>
              <a:rPr lang="en-US" sz="2800" dirty="0"/>
              <a:t>15. Write SQL code that will change the PROJ_NUM to 14 for employees who were hired before January 1, 1994, and whose job code is at least 501. </a:t>
            </a:r>
          </a:p>
          <a:p>
            <a:endParaRPr lang="en-US" dirty="0"/>
          </a:p>
        </p:txBody>
      </p:sp>
    </p:spTree>
    <p:extLst>
      <p:ext uri="{BB962C8B-B14F-4D97-AF65-F5344CB8AC3E}">
        <p14:creationId xmlns:p14="http://schemas.microsoft.com/office/powerpoint/2010/main" val="2727011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3" name="Rectangle 2">
            <a:extLst>
              <a:ext uri="{FF2B5EF4-FFF2-40B4-BE49-F238E27FC236}">
                <a16:creationId xmlns:a16="http://schemas.microsoft.com/office/drawing/2014/main" id="{2A485F09-1587-7B48-B105-56C806420520}"/>
              </a:ext>
            </a:extLst>
          </p:cNvPr>
          <p:cNvSpPr/>
          <p:nvPr/>
        </p:nvSpPr>
        <p:spPr>
          <a:xfrm>
            <a:off x="838198" y="1690687"/>
            <a:ext cx="10947401" cy="1384995"/>
          </a:xfrm>
          <a:prstGeom prst="rect">
            <a:avLst/>
          </a:prstGeom>
        </p:spPr>
        <p:txBody>
          <a:bodyPr wrap="square">
            <a:spAutoFit/>
          </a:bodyPr>
          <a:lstStyle/>
          <a:p>
            <a:r>
              <a:rPr lang="en-US" sz="2800" dirty="0"/>
              <a:t>UPDATE EMP_2</a:t>
            </a:r>
          </a:p>
          <a:p>
            <a:r>
              <a:rPr lang="en-US" sz="2800" dirty="0"/>
              <a:t>SET PROJ_NUM = 14</a:t>
            </a:r>
          </a:p>
          <a:p>
            <a:r>
              <a:rPr lang="en-US" sz="2800" dirty="0"/>
              <a:t>WHERE EMP_HIREDATE &lt; '1994-01-01' AND JOB_CODE &gt;= 501;</a:t>
            </a:r>
          </a:p>
        </p:txBody>
      </p:sp>
    </p:spTree>
    <p:extLst>
      <p:ext uri="{BB962C8B-B14F-4D97-AF65-F5344CB8AC3E}">
        <p14:creationId xmlns:p14="http://schemas.microsoft.com/office/powerpoint/2010/main" val="18180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pic>
        <p:nvPicPr>
          <p:cNvPr id="4" name="Picture 3">
            <a:extLst>
              <a:ext uri="{FF2B5EF4-FFF2-40B4-BE49-F238E27FC236}">
                <a16:creationId xmlns:a16="http://schemas.microsoft.com/office/drawing/2014/main" id="{4BE1DFAE-CF11-4548-AC65-9896B605C524}"/>
              </a:ext>
            </a:extLst>
          </p:cNvPr>
          <p:cNvPicPr>
            <a:picLocks noChangeAspect="1"/>
          </p:cNvPicPr>
          <p:nvPr/>
        </p:nvPicPr>
        <p:blipFill>
          <a:blip r:embed="rId3"/>
          <a:stretch>
            <a:fillRect/>
          </a:stretch>
        </p:blipFill>
        <p:spPr>
          <a:xfrm>
            <a:off x="752679" y="2132847"/>
            <a:ext cx="10601121" cy="3113616"/>
          </a:xfrm>
          <a:prstGeom prst="rect">
            <a:avLst/>
          </a:prstGeom>
        </p:spPr>
      </p:pic>
      <p:sp>
        <p:nvSpPr>
          <p:cNvPr id="2" name="Rectangle 1">
            <a:extLst>
              <a:ext uri="{FF2B5EF4-FFF2-40B4-BE49-F238E27FC236}">
                <a16:creationId xmlns:a16="http://schemas.microsoft.com/office/drawing/2014/main" id="{50B2875E-0E9B-574C-BFAF-F702E53C18CE}"/>
              </a:ext>
            </a:extLst>
          </p:cNvPr>
          <p:cNvSpPr/>
          <p:nvPr/>
        </p:nvSpPr>
        <p:spPr>
          <a:xfrm>
            <a:off x="838199" y="1367522"/>
            <a:ext cx="10398071" cy="954107"/>
          </a:xfrm>
          <a:prstGeom prst="rect">
            <a:avLst/>
          </a:prstGeom>
        </p:spPr>
        <p:txBody>
          <a:bodyPr wrap="square">
            <a:spAutoFit/>
          </a:bodyPr>
          <a:lstStyle/>
          <a:p>
            <a:r>
              <a:rPr lang="en-US" sz="2800" dirty="0"/>
              <a:t>When you finish Problems 7–15, the EMP_2 table will contain the data shown in Figure P8.15.</a:t>
            </a:r>
          </a:p>
        </p:txBody>
      </p:sp>
    </p:spTree>
    <p:extLst>
      <p:ext uri="{BB962C8B-B14F-4D97-AF65-F5344CB8AC3E}">
        <p14:creationId xmlns:p14="http://schemas.microsoft.com/office/powerpoint/2010/main" val="1932936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Views</a:t>
            </a:r>
          </a:p>
        </p:txBody>
      </p:sp>
      <p:sp>
        <p:nvSpPr>
          <p:cNvPr id="3" name="Rectangle 2">
            <a:extLst>
              <a:ext uri="{FF2B5EF4-FFF2-40B4-BE49-F238E27FC236}">
                <a16:creationId xmlns:a16="http://schemas.microsoft.com/office/drawing/2014/main" id="{871AD3BC-C557-2745-97F6-A4859CCE4738}"/>
              </a:ext>
            </a:extLst>
          </p:cNvPr>
          <p:cNvSpPr/>
          <p:nvPr/>
        </p:nvSpPr>
        <p:spPr>
          <a:xfrm>
            <a:off x="838197" y="1600477"/>
            <a:ext cx="10229605" cy="3970318"/>
          </a:xfrm>
          <a:prstGeom prst="rect">
            <a:avLst/>
          </a:prstGeom>
        </p:spPr>
        <p:txBody>
          <a:bodyPr wrap="square">
            <a:spAutoFit/>
          </a:bodyPr>
          <a:lstStyle/>
          <a:p>
            <a:r>
              <a:rPr lang="en-US" sz="2800" dirty="0"/>
              <a:t>A virtual table based on a SELECT query that is saved as an object in the database.</a:t>
            </a:r>
          </a:p>
          <a:p>
            <a:r>
              <a:rPr lang="en-US" sz="2800" dirty="0"/>
              <a:t>Create a database using Ch08_SaleCo2_MySQL.txt.</a:t>
            </a:r>
          </a:p>
          <a:p>
            <a:endParaRPr lang="en-US" sz="2800" dirty="0"/>
          </a:p>
          <a:p>
            <a:r>
              <a:rPr lang="en-US" sz="2800" dirty="0"/>
              <a:t>CREATE VIEW PROD_STATS AS</a:t>
            </a:r>
          </a:p>
          <a:p>
            <a:r>
              <a:rPr lang="en-US" sz="2800" dirty="0"/>
              <a:t>SELECT V_CODE, SUM(P_QOH*P_PRICE) AS TOTCOST, MAX(P_QOH) AS MAXQTY, MIN(P_QOH) AS MINQTY, AVG(P_QOH) AS AVGQTY</a:t>
            </a:r>
          </a:p>
          <a:p>
            <a:r>
              <a:rPr lang="en-US" sz="2800" dirty="0"/>
              <a:t>FROM PRODUCT</a:t>
            </a:r>
          </a:p>
          <a:p>
            <a:r>
              <a:rPr lang="en-US" sz="2800" dirty="0"/>
              <a:t>GROUP BY V_CODE;</a:t>
            </a:r>
          </a:p>
        </p:txBody>
      </p:sp>
    </p:spTree>
    <p:extLst>
      <p:ext uri="{BB962C8B-B14F-4D97-AF65-F5344CB8AC3E}">
        <p14:creationId xmlns:p14="http://schemas.microsoft.com/office/powerpoint/2010/main" val="330537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1141708" y="1690687"/>
            <a:ext cx="11050291" cy="3539430"/>
          </a:xfrm>
          <a:prstGeom prst="rect">
            <a:avLst/>
          </a:prstGeom>
        </p:spPr>
        <p:txBody>
          <a:bodyPr wrap="square">
            <a:spAutoFit/>
          </a:bodyPr>
          <a:lstStyle/>
          <a:p>
            <a:r>
              <a:rPr lang="en-US" sz="2800" dirty="0"/>
              <a:t>CREATE TABLE EMP_1 (</a:t>
            </a:r>
          </a:p>
          <a:p>
            <a:r>
              <a:rPr lang="en-US" sz="2800" dirty="0"/>
              <a:t>EMP_NUM	       VARCHAR(3)  PRIMARY KEY,</a:t>
            </a:r>
          </a:p>
          <a:p>
            <a:r>
              <a:rPr lang="en-US" sz="2800" dirty="0"/>
              <a:t>EMP_LNAME      VARCHAR(15) NOT NULL,</a:t>
            </a:r>
          </a:p>
          <a:p>
            <a:r>
              <a:rPr lang="en-US" sz="2800" dirty="0"/>
              <a:t>EMP_FNAME      VARCHAR(15) NOT NULL,</a:t>
            </a:r>
          </a:p>
          <a:p>
            <a:r>
              <a:rPr lang="en-US" sz="2800" dirty="0"/>
              <a:t>EMP_INITIAL    VARCHAR(1),</a:t>
            </a:r>
          </a:p>
          <a:p>
            <a:r>
              <a:rPr lang="en-US" sz="2800" dirty="0"/>
              <a:t>EMP_HIREDATE   DATE,</a:t>
            </a:r>
          </a:p>
          <a:p>
            <a:r>
              <a:rPr lang="en-US" sz="2800" dirty="0"/>
              <a:t>JOB_CODE	  VARCHAR(3),</a:t>
            </a:r>
          </a:p>
          <a:p>
            <a:r>
              <a:rPr lang="en-US" sz="2800" dirty="0"/>
              <a:t>FOREIGN KEY (JOB_CODE) REFERENCES JOB(JOB_CODE));</a:t>
            </a:r>
          </a:p>
        </p:txBody>
      </p:sp>
    </p:spTree>
    <p:extLst>
      <p:ext uri="{BB962C8B-B14F-4D97-AF65-F5344CB8AC3E}">
        <p14:creationId xmlns:p14="http://schemas.microsoft.com/office/powerpoint/2010/main" val="175416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1141708" y="1690687"/>
            <a:ext cx="11050291" cy="1815882"/>
          </a:xfrm>
          <a:prstGeom prst="rect">
            <a:avLst/>
          </a:prstGeom>
        </p:spPr>
        <p:txBody>
          <a:bodyPr wrap="square">
            <a:spAutoFit/>
          </a:bodyPr>
          <a:lstStyle/>
          <a:p>
            <a:r>
              <a:rPr lang="en-US" sz="2800" dirty="0"/>
              <a:t>2. Having created the table structure in Problem 1, write the SQL code to enter the first two rows for the table shown in Figure P8.2. Each row should be inserted individually, without using a subquery. Insert the rows in the order that they are listed in the figure.</a:t>
            </a:r>
          </a:p>
        </p:txBody>
      </p:sp>
      <p:pic>
        <p:nvPicPr>
          <p:cNvPr id="3" name="Picture 2">
            <a:extLst>
              <a:ext uri="{FF2B5EF4-FFF2-40B4-BE49-F238E27FC236}">
                <a16:creationId xmlns:a16="http://schemas.microsoft.com/office/drawing/2014/main" id="{74FE385D-C485-9D44-B5AA-6033E577899B}"/>
              </a:ext>
            </a:extLst>
          </p:cNvPr>
          <p:cNvPicPr>
            <a:picLocks noChangeAspect="1"/>
          </p:cNvPicPr>
          <p:nvPr/>
        </p:nvPicPr>
        <p:blipFill>
          <a:blip r:embed="rId3"/>
          <a:stretch>
            <a:fillRect/>
          </a:stretch>
        </p:blipFill>
        <p:spPr>
          <a:xfrm>
            <a:off x="1141708" y="3506569"/>
            <a:ext cx="10649670" cy="3088217"/>
          </a:xfrm>
          <a:prstGeom prst="rect">
            <a:avLst/>
          </a:prstGeom>
        </p:spPr>
      </p:pic>
    </p:spTree>
    <p:extLst>
      <p:ext uri="{BB962C8B-B14F-4D97-AF65-F5344CB8AC3E}">
        <p14:creationId xmlns:p14="http://schemas.microsoft.com/office/powerpoint/2010/main" val="58804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954107"/>
          </a:xfrm>
          <a:prstGeom prst="rect">
            <a:avLst/>
          </a:prstGeom>
        </p:spPr>
        <p:txBody>
          <a:bodyPr wrap="square">
            <a:spAutoFit/>
          </a:bodyPr>
          <a:lstStyle/>
          <a:p>
            <a:r>
              <a:rPr lang="en-US" sz="2800" dirty="0"/>
              <a:t>INSERT INTO EMP_1 VALUES ('101', 'News', 'John', 'G', '2000-11-08', '502');</a:t>
            </a:r>
          </a:p>
          <a:p>
            <a:r>
              <a:rPr lang="en-US" sz="2800" dirty="0"/>
              <a:t>INSERT INTO EMP_1 VALUES ('102', 'Senior', 'David', 'H', '1989-07-12', '501'); </a:t>
            </a:r>
          </a:p>
        </p:txBody>
      </p:sp>
    </p:spTree>
    <p:extLst>
      <p:ext uri="{BB962C8B-B14F-4D97-AF65-F5344CB8AC3E}">
        <p14:creationId xmlns:p14="http://schemas.microsoft.com/office/powerpoint/2010/main" val="106925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2554545"/>
          </a:xfrm>
          <a:prstGeom prst="rect">
            <a:avLst/>
          </a:prstGeom>
        </p:spPr>
        <p:txBody>
          <a:bodyPr wrap="square">
            <a:spAutoFit/>
          </a:bodyPr>
          <a:lstStyle/>
          <a:p>
            <a:r>
              <a:rPr lang="en-US" sz="3200" dirty="0"/>
              <a:t>3. Using the EMPLOYEE table that already exists, use a subquery to insert the remaining rows from the EMPLOYEE table into the EMP_1 table. Remember, your subquery should only retrieve the columns needed for the EMP_1 table and only the employees shown in the figure.</a:t>
            </a:r>
          </a:p>
        </p:txBody>
      </p:sp>
    </p:spTree>
    <p:extLst>
      <p:ext uri="{BB962C8B-B14F-4D97-AF65-F5344CB8AC3E}">
        <p14:creationId xmlns:p14="http://schemas.microsoft.com/office/powerpoint/2010/main" val="376627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1569660"/>
          </a:xfrm>
          <a:prstGeom prst="rect">
            <a:avLst/>
          </a:prstGeom>
        </p:spPr>
        <p:txBody>
          <a:bodyPr wrap="square">
            <a:spAutoFit/>
          </a:bodyPr>
          <a:lstStyle/>
          <a:p>
            <a:r>
              <a:rPr lang="en-US" sz="3200" dirty="0"/>
              <a:t>INSERT INTO EMP_1 SELECT EMP_NUM, EMP_LNAME, EMP_FNAME, EMP_INITIAL, EMP_HIREDATE, JOB_CODE FROM EMPLOYEE WHERE EMP_NUM BETWEEN 103 AND 109;</a:t>
            </a:r>
          </a:p>
        </p:txBody>
      </p:sp>
    </p:spTree>
    <p:extLst>
      <p:ext uri="{BB962C8B-B14F-4D97-AF65-F5344CB8AC3E}">
        <p14:creationId xmlns:p14="http://schemas.microsoft.com/office/powerpoint/2010/main" val="272466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Candara"/>
                <a:cs typeface="Candara"/>
              </a:rPr>
              <a:t>Advanced SQL</a:t>
            </a:r>
          </a:p>
        </p:txBody>
      </p:sp>
      <p:sp>
        <p:nvSpPr>
          <p:cNvPr id="2" name="Rectangle 1">
            <a:extLst>
              <a:ext uri="{FF2B5EF4-FFF2-40B4-BE49-F238E27FC236}">
                <a16:creationId xmlns:a16="http://schemas.microsoft.com/office/drawing/2014/main" id="{3DB099C1-1C1A-234A-A37D-1EEC1E86078B}"/>
              </a:ext>
            </a:extLst>
          </p:cNvPr>
          <p:cNvSpPr/>
          <p:nvPr/>
        </p:nvSpPr>
        <p:spPr>
          <a:xfrm>
            <a:off x="570854" y="1690688"/>
            <a:ext cx="11300848" cy="1323439"/>
          </a:xfrm>
          <a:prstGeom prst="rect">
            <a:avLst/>
          </a:prstGeom>
        </p:spPr>
        <p:txBody>
          <a:bodyPr wrap="square">
            <a:spAutoFit/>
          </a:bodyPr>
          <a:lstStyle/>
          <a:p>
            <a:r>
              <a:rPr lang="en-US" sz="2400" dirty="0"/>
              <a:t>4. </a:t>
            </a:r>
            <a:r>
              <a:rPr lang="en-US" sz="2800" dirty="0"/>
              <a:t>Write the SQL code that will save the changes made to the EMP_1 table.</a:t>
            </a:r>
          </a:p>
          <a:p>
            <a:endParaRPr lang="en-US" sz="2800" dirty="0"/>
          </a:p>
          <a:p>
            <a:r>
              <a:rPr lang="en-US" sz="2400" dirty="0"/>
              <a:t>COMMIT;</a:t>
            </a:r>
          </a:p>
        </p:txBody>
      </p:sp>
    </p:spTree>
    <p:extLst>
      <p:ext uri="{BB962C8B-B14F-4D97-AF65-F5344CB8AC3E}">
        <p14:creationId xmlns:p14="http://schemas.microsoft.com/office/powerpoint/2010/main" val="322601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14519</TotalTime>
  <Words>1249</Words>
  <Application>Microsoft Macintosh PowerPoint</Application>
  <PresentationFormat>Widescreen</PresentationFormat>
  <Paragraphs>140</Paragraphs>
  <Slides>33</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Candara</vt:lpstr>
      <vt:lpstr>Office Theme</vt:lpstr>
      <vt:lpstr>PowerPoint Presentation</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Advanced SQL</vt:lpstr>
      <vt:lpstr>Views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143</cp:revision>
  <dcterms:created xsi:type="dcterms:W3CDTF">2017-11-08T23:03:31Z</dcterms:created>
  <dcterms:modified xsi:type="dcterms:W3CDTF">2018-10-30T21:15:58Z</dcterms:modified>
</cp:coreProperties>
</file>