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8" r:id="rId1"/>
  </p:sldMasterIdLst>
  <p:notesMasterIdLst>
    <p:notesMasterId r:id="rId43"/>
  </p:notesMasterIdLst>
  <p:handoutMasterIdLst>
    <p:handoutMasterId r:id="rId44"/>
  </p:handoutMasterIdLst>
  <p:sldIdLst>
    <p:sldId id="385" r:id="rId2"/>
    <p:sldId id="257" r:id="rId3"/>
    <p:sldId id="258" r:id="rId4"/>
    <p:sldId id="333" r:id="rId5"/>
    <p:sldId id="260" r:id="rId6"/>
    <p:sldId id="261" r:id="rId7"/>
    <p:sldId id="263" r:id="rId8"/>
    <p:sldId id="264" r:id="rId9"/>
    <p:sldId id="334" r:id="rId10"/>
    <p:sldId id="363" r:id="rId11"/>
    <p:sldId id="364" r:id="rId12"/>
    <p:sldId id="386" r:id="rId13"/>
    <p:sldId id="280" r:id="rId14"/>
    <p:sldId id="352" r:id="rId15"/>
    <p:sldId id="369" r:id="rId16"/>
    <p:sldId id="335" r:id="rId17"/>
    <p:sldId id="366" r:id="rId18"/>
    <p:sldId id="354" r:id="rId19"/>
    <p:sldId id="296" r:id="rId20"/>
    <p:sldId id="298" r:id="rId21"/>
    <p:sldId id="355" r:id="rId22"/>
    <p:sldId id="303" r:id="rId23"/>
    <p:sldId id="342" r:id="rId24"/>
    <p:sldId id="387" r:id="rId25"/>
    <p:sldId id="347" r:id="rId26"/>
    <p:sldId id="305" r:id="rId27"/>
    <p:sldId id="389" r:id="rId28"/>
    <p:sldId id="390" r:id="rId29"/>
    <p:sldId id="381" r:id="rId30"/>
    <p:sldId id="382" r:id="rId31"/>
    <p:sldId id="383" r:id="rId32"/>
    <p:sldId id="384" r:id="rId33"/>
    <p:sldId id="309" r:id="rId34"/>
    <p:sldId id="360" r:id="rId35"/>
    <p:sldId id="317" r:id="rId36"/>
    <p:sldId id="361" r:id="rId37"/>
    <p:sldId id="312" r:id="rId38"/>
    <p:sldId id="362" r:id="rId39"/>
    <p:sldId id="321" r:id="rId40"/>
    <p:sldId id="370" r:id="rId41"/>
    <p:sldId id="388" r:id="rId42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263" autoAdjust="0"/>
    <p:restoredTop sz="94722" autoAdjust="0"/>
  </p:normalViewPr>
  <p:slideViewPr>
    <p:cSldViewPr>
      <p:cViewPr>
        <p:scale>
          <a:sx n="100" d="100"/>
          <a:sy n="100" d="100"/>
        </p:scale>
        <p:origin x="58" y="-6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722" y="-91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D1B7D0-991B-4CD2-A9B1-3FEC9971576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04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459288"/>
            <a:ext cx="568325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467908CA-D2B0-480F-B577-26BC250CBB5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6781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E96DA60-8F0C-414F-B391-8687947CDA55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052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9637FA6-C3A7-4248-B49F-947FAF8CBC89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8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9637FA6-C3A7-4248-B49F-947FAF8CBC89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8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6BCE785-66E0-4240-A7E2-57F90E0273F6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2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2ABFE63-5CAB-4E13-9CCE-36FDB80A5B52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64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9FE02D6-4EB4-4847-81D8-DD88A58BEB0B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1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4B0968E-5A36-46C9-AC29-31F5B6F50B55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1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E1BDC09-E3CF-442B-B6BE-CC2646318139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7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DFB20DC-F46E-4328-AB60-B7694F6885AD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44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B357133-4BE6-439F-B036-D44E6EA4019A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6146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B357133-4BE6-439F-B036-D44E6EA4019A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6146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B5C0A52-679E-4734-960C-48822A0A7012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6241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369F82D-D604-45F5-A6C2-EA32197C7EE9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79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F009C7A-6F0A-43D9-A4AC-44334AD24705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21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E12B0E0-6581-40FD-BDAA-C65AB184755D}" type="slidenum">
              <a:rPr lang="en-US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en-US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91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87824BA-FC7B-447B-950B-84CCDA8F1CD7}" type="slidenum">
              <a:rPr lang="en-US" altLang="en-US"/>
              <a:pPr eaLnBrk="1" hangingPunct="1">
                <a:spcBef>
                  <a:spcPct val="0"/>
                </a:spcBef>
              </a:pPr>
              <a:t>35</a:t>
            </a:fld>
            <a:endParaRPr lang="en-US" altLang="en-US" dirty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664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16075A0-ECD7-4CA3-B2D1-CB8F4EDAA1BB}" type="slidenum">
              <a:rPr lang="en-US" altLang="en-US"/>
              <a:pPr eaLnBrk="1" hangingPunct="1">
                <a:spcBef>
                  <a:spcPct val="0"/>
                </a:spcBef>
              </a:pPr>
              <a:t>37</a:t>
            </a:fld>
            <a:endParaRPr lang="en-US" altLang="en-US" dirty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61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F433133-7CC0-4A5C-9B2D-B43C1B106F78}" type="slidenum">
              <a:rPr lang="en-US" altLang="en-US"/>
              <a:pPr eaLnBrk="1" hangingPunct="1">
                <a:spcBef>
                  <a:spcPct val="0"/>
                </a:spcBef>
              </a:pPr>
              <a:t>39</a:t>
            </a:fld>
            <a:endParaRPr lang="en-US" altLang="en-US" dirty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3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C7533DA-6BFE-4A8A-8285-4032D0C33353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5868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5846DDF-92D8-4CFF-B42A-A36EF5338F88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3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C7CEFBA-CB66-4609-884E-F3C158858D8B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9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957DA46-1A35-4F87-8B50-CF182658A46C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3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56AB66D-E07C-438B-A231-08FF4990759B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04195D1-E016-4F01-ACA2-EE82DC594AA9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040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5081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2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2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7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4152"/>
            <a:ext cx="8382000" cy="1069848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1828800"/>
            <a:ext cx="4041775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39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3500" eaLnBrk="1" hangingPunct="1"/>
            <a:r>
              <a:rPr lang="en-US" altLang="en-US" dirty="0">
                <a:cs typeface="Arial" pitchFamily="34" charset="0"/>
              </a:rPr>
              <a:t>Chapter 2</a:t>
            </a:r>
          </a:p>
          <a:p>
            <a:pPr marL="63500" eaLnBrk="1" hangingPunct="1"/>
            <a:r>
              <a:rPr lang="en-US" altLang="en-US" dirty="0">
                <a:cs typeface="Arial" pitchFamily="34" charset="0"/>
              </a:rPr>
              <a:t>Data Models</a:t>
            </a:r>
          </a:p>
          <a:p>
            <a:pPr marL="63500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Entity name requirements </a:t>
            </a:r>
          </a:p>
          <a:p>
            <a:pPr lvl="1"/>
            <a:r>
              <a:rPr lang="en-CA" altLang="en-US" dirty="0"/>
              <a:t>Be descriptive of the objects in the business environment</a:t>
            </a:r>
          </a:p>
          <a:p>
            <a:pPr lvl="1"/>
            <a:r>
              <a:rPr lang="en-CA" altLang="en-US" dirty="0"/>
              <a:t>Use terminology that is familiar to the users</a:t>
            </a:r>
          </a:p>
          <a:p>
            <a:r>
              <a:rPr lang="en-CA" altLang="en-US" dirty="0"/>
              <a:t>Attribute name </a:t>
            </a:r>
          </a:p>
          <a:p>
            <a:pPr lvl="1"/>
            <a:r>
              <a:rPr lang="en-CA" altLang="en-US" dirty="0"/>
              <a:t>Required to be descriptive of the data represented by the attribute </a:t>
            </a:r>
            <a:endParaRPr lang="en-US" altLang="en-US" dirty="0"/>
          </a:p>
          <a:p>
            <a:r>
              <a:rPr lang="en-US" altLang="en-US" dirty="0"/>
              <a:t>Proper naming</a:t>
            </a:r>
          </a:p>
          <a:p>
            <a:pPr lvl="1"/>
            <a:r>
              <a:rPr lang="en-US" altLang="en-US" dirty="0"/>
              <a:t>Facilitates communication between parties</a:t>
            </a:r>
          </a:p>
          <a:p>
            <a:pPr lvl="1"/>
            <a:r>
              <a:rPr lang="en-US" altLang="en-US" dirty="0"/>
              <a:t>Promotes self-documentation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Naming Conventions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994392"/>
          </a:xfrm>
        </p:spPr>
        <p:txBody>
          <a:bodyPr/>
          <a:lstStyle/>
          <a:p>
            <a:r>
              <a:rPr lang="en-US" altLang="en-US" dirty="0"/>
              <a:t>Hierarchical models: d</a:t>
            </a:r>
            <a:r>
              <a:rPr lang="en-US" dirty="0"/>
              <a:t>eveloped to manage large amounts of data for complex manufacturing projects  (one record can have only one parent )</a:t>
            </a:r>
          </a:p>
          <a:p>
            <a:pPr lvl="1"/>
            <a:r>
              <a:rPr lang="en-CA" dirty="0"/>
              <a:t>Represented by an upside-down tree which contains segments </a:t>
            </a:r>
          </a:p>
          <a:p>
            <a:pPr lvl="2"/>
            <a:r>
              <a:rPr lang="en-CA" dirty="0"/>
              <a:t>Segments are the equivalent of a file system’s record type</a:t>
            </a:r>
          </a:p>
          <a:p>
            <a:pPr lvl="1"/>
            <a:r>
              <a:rPr lang="en-US" dirty="0"/>
              <a:t>Depicts a set of one-to-many (1:M) relationships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Hierarchical and Network Models (1 of 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Network models: created to represent complex data relationships effectively </a:t>
            </a:r>
          </a:p>
          <a:p>
            <a:pPr lvl="1"/>
            <a:r>
              <a:rPr lang="en-US" altLang="en-US" dirty="0"/>
              <a:t>Improved database performance and imposed a database standard</a:t>
            </a:r>
          </a:p>
          <a:p>
            <a:pPr lvl="1"/>
            <a:r>
              <a:rPr lang="en-US" altLang="en-US" dirty="0"/>
              <a:t>Allows a record to have more than one parent</a:t>
            </a:r>
          </a:p>
          <a:p>
            <a:r>
              <a:rPr lang="en-US" altLang="en-US" dirty="0"/>
              <a:t>Standard database concepts that emerged with the network model are still used by modern data models</a:t>
            </a:r>
          </a:p>
          <a:p>
            <a:pPr lvl="1"/>
            <a:r>
              <a:rPr lang="en-US" altLang="en-US" dirty="0"/>
              <a:t>Schema and subschema </a:t>
            </a:r>
          </a:p>
          <a:p>
            <a:pPr lvl="1"/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Data definition language (DDL)</a:t>
            </a:r>
            <a:endParaRPr lang="en-US" altLang="en-US" dirty="0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Hierarchical and Network Models (2 of 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34294"/>
          </a:xfrm>
        </p:spPr>
        <p:txBody>
          <a:bodyPr/>
          <a:lstStyle/>
          <a:p>
            <a:r>
              <a:rPr lang="en-US" altLang="en-US" dirty="0"/>
              <a:t>Produced an automatic transmission database that replaced standard transmission databases </a:t>
            </a:r>
          </a:p>
          <a:p>
            <a:pPr lvl="1"/>
            <a:r>
              <a:rPr lang="en-US" altLang="en-US" dirty="0"/>
              <a:t>Based on a relation (i.e., table): matrix composed of intersecting tuples (rows) and attributes (columns)</a:t>
            </a:r>
          </a:p>
          <a:p>
            <a:r>
              <a:rPr lang="en-US" altLang="en-US" dirty="0"/>
              <a:t>Describes a precise set of data manipulation constructs</a:t>
            </a: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Relational Model (1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Relational database management system (RDBMS)</a:t>
            </a:r>
          </a:p>
          <a:p>
            <a:pPr lvl="1"/>
            <a:r>
              <a:rPr lang="en-US" altLang="en-US" dirty="0"/>
              <a:t>Performs basic functions provided by the hierarchical and network DBMS systems</a:t>
            </a:r>
          </a:p>
          <a:p>
            <a:pPr lvl="1"/>
            <a:r>
              <a:rPr lang="en-US" altLang="en-US" dirty="0"/>
              <a:t>Makes the relational data model easier to understand and implement</a:t>
            </a:r>
          </a:p>
          <a:p>
            <a:pPr lvl="1"/>
            <a:r>
              <a:rPr lang="en-US" altLang="en-US" dirty="0"/>
              <a:t>Hides the complexities of the relational model from the user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Relational Model (2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Relational Model (3 of 4)</a:t>
            </a:r>
          </a:p>
        </p:txBody>
      </p:sp>
      <p:pic>
        <p:nvPicPr>
          <p:cNvPr id="1028" name="Picture 4" descr="Figure 2.2 depicts a relational diagram between an agent and customer.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519238"/>
            <a:ext cx="80010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SQL-based relational database application</a:t>
            </a:r>
          </a:p>
          <a:p>
            <a:pPr lvl="1"/>
            <a:r>
              <a:rPr lang="en-US" altLang="en-US" dirty="0"/>
              <a:t>End-user interface</a:t>
            </a:r>
          </a:p>
          <a:p>
            <a:pPr lvl="2"/>
            <a:r>
              <a:rPr lang="en-US" altLang="en-US" dirty="0"/>
              <a:t>Allows end user to interact with the data</a:t>
            </a:r>
          </a:p>
          <a:p>
            <a:pPr lvl="1"/>
            <a:r>
              <a:rPr lang="en-US" altLang="en-US" dirty="0"/>
              <a:t>Collection of tables stored in the database</a:t>
            </a:r>
          </a:p>
          <a:p>
            <a:pPr lvl="2"/>
            <a:r>
              <a:rPr lang="en-US" altLang="en-US" dirty="0"/>
              <a:t>Each table is independent from another</a:t>
            </a:r>
          </a:p>
          <a:p>
            <a:pPr lvl="2"/>
            <a:r>
              <a:rPr lang="en-US" altLang="en-US" dirty="0"/>
              <a:t>Rows in different tables are related based on common values in common attributes</a:t>
            </a:r>
          </a:p>
          <a:p>
            <a:pPr lvl="1"/>
            <a:r>
              <a:rPr lang="en-US" altLang="en-US" dirty="0"/>
              <a:t>SQL engine</a:t>
            </a:r>
          </a:p>
          <a:p>
            <a:pPr lvl="2"/>
            <a:r>
              <a:rPr lang="en-US" altLang="en-US" dirty="0"/>
              <a:t>Executes all queries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Relational Model (4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Graphical representation of entities and their relationships in a database structure</a:t>
            </a:r>
          </a:p>
          <a:p>
            <a:pPr lvl="1"/>
            <a:r>
              <a:rPr lang="en-US" altLang="en-US" dirty="0"/>
              <a:t>Entity relationship diagram (ERD): uses graphic representations to model database components</a:t>
            </a:r>
          </a:p>
          <a:p>
            <a:pPr lvl="1"/>
            <a:r>
              <a:rPr lang="en-US" dirty="0"/>
              <a:t>Entity instance or entity occurrence: rows in the relational table</a:t>
            </a:r>
          </a:p>
          <a:p>
            <a:pPr lvl="1"/>
            <a:r>
              <a:rPr lang="en-US" dirty="0"/>
              <a:t>Attributes: describe particular characteristics</a:t>
            </a:r>
          </a:p>
          <a:p>
            <a:pPr lvl="1"/>
            <a:r>
              <a:rPr lang="en-US" dirty="0"/>
              <a:t>Connectivity: term used </a:t>
            </a:r>
            <a:r>
              <a:rPr lang="en-IN" dirty="0"/>
              <a:t>to label the relationship types</a:t>
            </a:r>
            <a:endParaRPr lang="en-US" dirty="0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Entity Relationship Model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The Entity Relationship Model (2 of 2)</a:t>
            </a:r>
          </a:p>
        </p:txBody>
      </p:sp>
      <p:pic>
        <p:nvPicPr>
          <p:cNvPr id="2" name="Picture 1" descr="In Figure 2.3, symbols are used to show ER model relationship differences between Chen, Crow's Foot, and UML notation using: &#10;Painters, paints/painted by, painting&#10;Employee, learns/learned by, skill&#10;Employee, manages/managed by, store&#10;&#10;Refer to text for relationship description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017401" cy="4724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Both data and its relationships are contained in a single structure known as an object</a:t>
            </a:r>
          </a:p>
          <a:p>
            <a:pPr lvl="1"/>
            <a:r>
              <a:rPr lang="en-US" altLang="en-US" dirty="0"/>
              <a:t>Object-oriented database management system(OODBMS): based on OODM</a:t>
            </a:r>
          </a:p>
          <a:p>
            <a:r>
              <a:rPr lang="en-US" altLang="en-US" dirty="0"/>
              <a:t>Object: contains data and their relationships with operations that are performed on it</a:t>
            </a:r>
          </a:p>
          <a:p>
            <a:pPr lvl="1"/>
            <a:r>
              <a:rPr lang="en-US" altLang="en-US" dirty="0"/>
              <a:t>Basic building block for autonomous structures</a:t>
            </a:r>
          </a:p>
          <a:p>
            <a:pPr lvl="1"/>
            <a:r>
              <a:rPr lang="en-US" altLang="en-US" dirty="0"/>
              <a:t>Abstraction of real-world entity</a:t>
            </a:r>
          </a:p>
          <a:p>
            <a:r>
              <a:rPr lang="en-US" altLang="en-US" dirty="0"/>
              <a:t>Attribute: describes the properties of an object</a:t>
            </a:r>
          </a:p>
          <a:p>
            <a:endParaRPr lang="en-US" altLang="en-US" dirty="0"/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Object-Oriented Data Model 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After completing this chapter, you will be able to:</a:t>
            </a:r>
          </a:p>
          <a:p>
            <a:pPr lvl="1"/>
            <a:r>
              <a:rPr lang="en-US" altLang="en-US" dirty="0"/>
              <a:t>Discuss data modeling and why data models are important</a:t>
            </a:r>
          </a:p>
          <a:p>
            <a:pPr lvl="1"/>
            <a:r>
              <a:rPr lang="en-US" altLang="en-US" dirty="0"/>
              <a:t>Describe the basic data-modeling building blocks</a:t>
            </a:r>
          </a:p>
          <a:p>
            <a:pPr lvl="1"/>
            <a:r>
              <a:rPr lang="en-US" altLang="en-US" dirty="0"/>
              <a:t>Define what business rules are and how they influence database design</a:t>
            </a:r>
          </a:p>
          <a:p>
            <a:pPr lvl="1"/>
            <a:r>
              <a:rPr lang="en-US" altLang="en-US" dirty="0"/>
              <a:t>Understand how the major data models evolved</a:t>
            </a:r>
          </a:p>
          <a:p>
            <a:pPr lvl="1"/>
            <a:r>
              <a:rPr lang="en-US" altLang="en-US" dirty="0"/>
              <a:t>List emerging alternative data models and the needs they fulfill</a:t>
            </a:r>
          </a:p>
          <a:p>
            <a:pPr lvl="1"/>
            <a:r>
              <a:rPr lang="en-US" altLang="en-US" dirty="0"/>
              <a:t>Explain how data models can be classified by their level of abstraction</a:t>
            </a:r>
          </a:p>
        </p:txBody>
      </p:sp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Class: collection of similar objects with shared structure and behavior organized in a class hierarchy</a:t>
            </a:r>
          </a:p>
          <a:p>
            <a:r>
              <a:rPr lang="en-US" altLang="en-US" dirty="0"/>
              <a:t>Class hierarchy: </a:t>
            </a:r>
            <a:r>
              <a:rPr lang="en-CA" altLang="en-US" dirty="0"/>
              <a:t>resembles an upside-down tree in which each class has only one parent </a:t>
            </a:r>
            <a:endParaRPr lang="en-US" altLang="en-US" dirty="0"/>
          </a:p>
          <a:p>
            <a:r>
              <a:rPr lang="en-US" altLang="en-US" dirty="0"/>
              <a:t>Inheritance: object inherits methods and attributes of classes above it </a:t>
            </a:r>
          </a:p>
          <a:p>
            <a:r>
              <a:rPr lang="en-US" altLang="en-US" dirty="0"/>
              <a:t>Unified Modeling Language (UML): describes sets of diagrams and symbols to graphically model a system</a:t>
            </a:r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The Object-Oriented Data Model (2 of 3) </a:t>
            </a:r>
            <a:r>
              <a:rPr lang="en-US" altLang="en-US" dirty="0">
                <a:solidFill>
                  <a:srgbClr val="FF0000"/>
                </a:solidFill>
              </a:rPr>
              <a:t>??????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Object-Oriented Data Model (3 of 3)</a:t>
            </a:r>
          </a:p>
        </p:txBody>
      </p:sp>
      <p:pic>
        <p:nvPicPr>
          <p:cNvPr id="1027" name="Picture 3" descr="In Figure 2.4, the object representation for a simple invoicing problem is shown, along with the equivalent UML class diagram and ER model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8235003" cy="3176588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Extended relational data model (ERDM)</a:t>
            </a:r>
          </a:p>
          <a:p>
            <a:pPr lvl="1"/>
            <a:r>
              <a:rPr lang="en-US" altLang="en-US" dirty="0"/>
              <a:t>Supports OO features, </a:t>
            </a:r>
            <a:r>
              <a:rPr lang="en-US" dirty="0"/>
              <a:t>extensible data types based on classes, and inheritance</a:t>
            </a:r>
            <a:endParaRPr lang="en-US" altLang="en-US" dirty="0"/>
          </a:p>
          <a:p>
            <a:pPr lvl="2"/>
            <a:r>
              <a:rPr lang="en-US" altLang="en-US" dirty="0"/>
              <a:t>Object/relational database management system (O/R DBMS): based on ERDM</a:t>
            </a:r>
          </a:p>
          <a:p>
            <a:r>
              <a:rPr lang="en-US" altLang="en-US" dirty="0"/>
              <a:t>Extensible Markup Language (XML)</a:t>
            </a:r>
          </a:p>
          <a:p>
            <a:pPr lvl="1"/>
            <a:r>
              <a:rPr lang="en-US" altLang="en-US" dirty="0"/>
              <a:t>Manages unstructured data for efficient and effective exchange of </a:t>
            </a:r>
            <a:r>
              <a:rPr lang="en-US" dirty="0"/>
              <a:t>structured, semistructured, and unstructured data</a:t>
            </a:r>
            <a:endParaRPr lang="en-US" altLang="en-US" dirty="0"/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Object/Relational and XML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Goals of Big Data</a:t>
            </a:r>
          </a:p>
          <a:p>
            <a:pPr lvl="1"/>
            <a:r>
              <a:rPr lang="en-US" altLang="en-US" dirty="0"/>
              <a:t>Find </a:t>
            </a:r>
            <a:r>
              <a:rPr lang="en-CA" altLang="en-US" dirty="0"/>
              <a:t>new and better ways to manage large amounts of web and sensor-generated data</a:t>
            </a:r>
            <a:endParaRPr lang="en-US" altLang="en-US" dirty="0"/>
          </a:p>
          <a:p>
            <a:pPr lvl="1"/>
            <a:r>
              <a:rPr lang="en-CA" altLang="en-US" dirty="0"/>
              <a:t>Provide high performance at a reasonable cost  </a:t>
            </a:r>
            <a:endParaRPr lang="en-US" altLang="en-US" dirty="0"/>
          </a:p>
          <a:p>
            <a:r>
              <a:rPr lang="en-US" altLang="en-US" dirty="0"/>
              <a:t>Characteristics of Big Data </a:t>
            </a:r>
          </a:p>
          <a:p>
            <a:pPr lvl="1"/>
            <a:r>
              <a:rPr lang="en-US" altLang="en-US" dirty="0"/>
              <a:t>Volume</a:t>
            </a:r>
          </a:p>
          <a:p>
            <a:pPr lvl="1"/>
            <a:r>
              <a:rPr lang="en-US" altLang="en-US" dirty="0"/>
              <a:t>Velocity</a:t>
            </a:r>
          </a:p>
          <a:p>
            <a:pPr lvl="1"/>
            <a:r>
              <a:rPr lang="en-US" altLang="en-US" dirty="0"/>
              <a:t>Variety</a:t>
            </a: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Data Models: Big Data and NoSQL </a:t>
            </a:r>
            <a:r>
              <a:rPr lang="en-US" altLang="en-US" dirty="0"/>
              <a:t>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Challenges of Big Data </a:t>
            </a:r>
          </a:p>
          <a:p>
            <a:pPr lvl="1"/>
            <a:r>
              <a:rPr lang="en-US" dirty="0"/>
              <a:t>Volume doesn’t allow usage of conventional structures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OLAP tools proved inconsistent dealing with unstructured data</a:t>
            </a:r>
          </a:p>
          <a:p>
            <a:r>
              <a:rPr lang="en-CA" dirty="0"/>
              <a:t>New technologies of Big Data </a:t>
            </a:r>
          </a:p>
          <a:p>
            <a:pPr lvl="1"/>
            <a:r>
              <a:rPr lang="en-US" dirty="0"/>
              <a:t>Hadoop</a:t>
            </a:r>
          </a:p>
          <a:p>
            <a:pPr lvl="1"/>
            <a:r>
              <a:rPr lang="en-US" dirty="0"/>
              <a:t>Hadoop Distributed File System (HDFS)</a:t>
            </a:r>
          </a:p>
          <a:p>
            <a:pPr lvl="1"/>
            <a:r>
              <a:rPr lang="en-US" dirty="0"/>
              <a:t>MapReduce</a:t>
            </a:r>
          </a:p>
          <a:p>
            <a:pPr lvl="1"/>
            <a:r>
              <a:rPr lang="en-US" dirty="0"/>
              <a:t>NoSQL</a:t>
            </a:r>
            <a:endParaRPr lang="en-CA" dirty="0"/>
          </a:p>
          <a:p>
            <a:pPr lvl="1"/>
            <a:endParaRPr lang="en-US" dirty="0"/>
          </a:p>
          <a:p>
            <a:pPr lvl="1"/>
            <a:endParaRPr lang="en-CA" dirty="0"/>
          </a:p>
          <a:p>
            <a:pPr lvl="1"/>
            <a:endParaRPr lang="en-US" altLang="en-US" dirty="0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Data Models: Big Data and NoSQL </a:t>
            </a:r>
            <a:r>
              <a:rPr lang="en-US" altLang="en-US" dirty="0"/>
              <a:t>(2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databases</a:t>
            </a:r>
          </a:p>
          <a:p>
            <a:pPr lvl="1"/>
            <a:r>
              <a:rPr lang="en-US" altLang="en-US" dirty="0"/>
              <a:t>Not based on the relational model</a:t>
            </a:r>
          </a:p>
          <a:p>
            <a:pPr lvl="1"/>
            <a:r>
              <a:rPr lang="en-US" altLang="en-US" dirty="0"/>
              <a:t>Support distributed database architectures</a:t>
            </a:r>
          </a:p>
          <a:p>
            <a:pPr lvl="1"/>
            <a:r>
              <a:rPr lang="en-US" altLang="en-US" dirty="0"/>
              <a:t>Provide high scalability, high availability, and fault tolerance</a:t>
            </a:r>
          </a:p>
          <a:p>
            <a:pPr lvl="1"/>
            <a:r>
              <a:rPr lang="en-US" altLang="en-US" dirty="0"/>
              <a:t>Support large amounts of sparse data</a:t>
            </a:r>
          </a:p>
          <a:p>
            <a:pPr lvl="1"/>
            <a:r>
              <a:rPr lang="en-US" altLang="en-US" dirty="0"/>
              <a:t>Geared toward performance rather than transaction consistency</a:t>
            </a:r>
          </a:p>
          <a:p>
            <a:pPr lvl="1"/>
            <a:r>
              <a:rPr lang="en-US" altLang="en-US" dirty="0"/>
              <a:t>Provides a broad umbrella for data storage and manipulation </a:t>
            </a:r>
          </a:p>
        </p:txBody>
      </p:sp>
      <p:sp>
        <p:nvSpPr>
          <p:cNvPr id="4505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Data Models: Big Data and NoSQL </a:t>
            </a:r>
            <a:r>
              <a:rPr lang="en-US" altLang="en-US" dirty="0"/>
              <a:t>(3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Models: A Summary</a:t>
            </a:r>
            <a:endParaRPr lang="en-US" altLang="en-US" dirty="0"/>
          </a:p>
        </p:txBody>
      </p:sp>
      <p:pic>
        <p:nvPicPr>
          <p:cNvPr id="2050" name="Picture 2" descr="In Figure 2.5, the evolution of the most common data models, from 1960-2009, is illustrated. Additional comments are provided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6502400" cy="46545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925964"/>
          </a:xfrm>
        </p:spPr>
        <p:txBody>
          <a:bodyPr/>
          <a:lstStyle/>
          <a:p>
            <a:r>
              <a:rPr lang="en-US" altLang="en-US" dirty="0"/>
              <a:t>Advantages </a:t>
            </a:r>
          </a:p>
          <a:p>
            <a:pPr lvl="1"/>
            <a:r>
              <a:rPr lang="en-US" altLang="en-US" dirty="0"/>
              <a:t>Promotes data sharing</a:t>
            </a:r>
          </a:p>
          <a:p>
            <a:pPr lvl="1"/>
            <a:r>
              <a:rPr lang="en-US" altLang="en-US" dirty="0"/>
              <a:t>Parent/child relationship promotes conceptual simplicity and data integrity</a:t>
            </a:r>
          </a:p>
          <a:p>
            <a:pPr lvl="1"/>
            <a:r>
              <a:rPr lang="en-US" altLang="en-US" dirty="0"/>
              <a:t>Database security is provided and enforced by DBMS</a:t>
            </a:r>
          </a:p>
          <a:p>
            <a:pPr lvl="1"/>
            <a:r>
              <a:rPr lang="en-US" altLang="en-US" dirty="0"/>
              <a:t>Efficient with 1:M relationships</a:t>
            </a:r>
          </a:p>
          <a:p>
            <a:r>
              <a:rPr lang="en-US" altLang="en-US" dirty="0"/>
              <a:t>Disadvantages </a:t>
            </a:r>
          </a:p>
          <a:p>
            <a:pPr lvl="1"/>
            <a:r>
              <a:rPr lang="en-US" altLang="en-US" dirty="0"/>
              <a:t>Requires knowledge of physical data storage characteristics</a:t>
            </a:r>
          </a:p>
          <a:p>
            <a:pPr lvl="1"/>
            <a:r>
              <a:rPr lang="en-US" altLang="en-US" dirty="0"/>
              <a:t>Navigational system requires knowledge of hierarchical path</a:t>
            </a:r>
          </a:p>
          <a:p>
            <a:pPr lvl="1"/>
            <a:r>
              <a:rPr lang="en-US" altLang="en-US" dirty="0"/>
              <a:t>Changes in structure require changes in all application programs</a:t>
            </a:r>
          </a:p>
          <a:p>
            <a:pPr lvl="1"/>
            <a:r>
              <a:rPr lang="en-US" altLang="en-US" dirty="0"/>
              <a:t>Implementation limitations </a:t>
            </a:r>
          </a:p>
          <a:p>
            <a:pPr lvl="1"/>
            <a:r>
              <a:rPr lang="en-US" altLang="en-US" dirty="0"/>
              <a:t>No data definition </a:t>
            </a:r>
          </a:p>
          <a:p>
            <a:pPr lvl="1"/>
            <a:r>
              <a:rPr lang="en-US" altLang="en-US" dirty="0"/>
              <a:t>Lack of standards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Hierarchical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849020"/>
          </a:xfrm>
        </p:spPr>
        <p:txBody>
          <a:bodyPr/>
          <a:lstStyle/>
          <a:p>
            <a:r>
              <a:rPr lang="en-US" altLang="en-US" dirty="0"/>
              <a:t>Advantages </a:t>
            </a:r>
          </a:p>
          <a:p>
            <a:pPr lvl="1"/>
            <a:r>
              <a:rPr lang="en-US" altLang="en-US" dirty="0"/>
              <a:t>Conceptual simplicity</a:t>
            </a:r>
          </a:p>
          <a:p>
            <a:pPr lvl="1"/>
            <a:r>
              <a:rPr lang="en-US" altLang="en-US" dirty="0"/>
              <a:t>Handles more relationship types </a:t>
            </a:r>
          </a:p>
          <a:p>
            <a:pPr lvl="1"/>
            <a:r>
              <a:rPr lang="en-US" altLang="en-US" dirty="0"/>
              <a:t>Data access is flexible </a:t>
            </a:r>
          </a:p>
          <a:p>
            <a:pPr lvl="1"/>
            <a:r>
              <a:rPr lang="en-US" altLang="en-US" dirty="0"/>
              <a:t>Data owner/member relationship promotes data integrity</a:t>
            </a:r>
          </a:p>
          <a:p>
            <a:pPr lvl="1"/>
            <a:r>
              <a:rPr lang="en-US" altLang="en-US" dirty="0"/>
              <a:t>Conformance to standards</a:t>
            </a:r>
          </a:p>
          <a:p>
            <a:pPr lvl="1"/>
            <a:r>
              <a:rPr lang="en-US" altLang="en-US" dirty="0"/>
              <a:t>Includes data definition language (DDL) and data manipulation language (DML)</a:t>
            </a:r>
          </a:p>
          <a:p>
            <a:r>
              <a:rPr lang="en-US" altLang="en-US" dirty="0"/>
              <a:t>Disadvantages </a:t>
            </a:r>
          </a:p>
          <a:p>
            <a:pPr lvl="1"/>
            <a:r>
              <a:rPr lang="en-US" altLang="en-US" dirty="0"/>
              <a:t>System complexity limits efficiency </a:t>
            </a:r>
          </a:p>
          <a:p>
            <a:pPr lvl="1"/>
            <a:r>
              <a:rPr lang="en-US" altLang="en-US" dirty="0"/>
              <a:t>Navigational system yields complex implementation, application development, and management</a:t>
            </a:r>
          </a:p>
          <a:p>
            <a:pPr lvl="1"/>
            <a:r>
              <a:rPr lang="en-US" altLang="en-US" dirty="0"/>
              <a:t>Structural changes require changes in all application programs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Network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Content Placeholder 6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99502"/>
          </a:xfrm>
        </p:spPr>
        <p:txBody>
          <a:bodyPr/>
          <a:lstStyle/>
          <a:p>
            <a:r>
              <a:rPr lang="en-US" altLang="en-US" dirty="0"/>
              <a:t>Advantages </a:t>
            </a:r>
          </a:p>
          <a:p>
            <a:pPr lvl="1"/>
            <a:r>
              <a:rPr lang="en-US" altLang="en-US" dirty="0"/>
              <a:t>Structural independence is promoted using independent tables</a:t>
            </a:r>
          </a:p>
          <a:p>
            <a:pPr lvl="1"/>
            <a:r>
              <a:rPr lang="en-US" altLang="en-US" dirty="0"/>
              <a:t>Tabular view improves conceptual simplicity</a:t>
            </a:r>
          </a:p>
          <a:p>
            <a:pPr lvl="1"/>
            <a:r>
              <a:rPr lang="en-US" altLang="en-US" dirty="0"/>
              <a:t>Ad hoc query capability is based on SQL</a:t>
            </a:r>
          </a:p>
          <a:p>
            <a:pPr lvl="1"/>
            <a:r>
              <a:rPr lang="en-US" altLang="en-US" dirty="0"/>
              <a:t>Isolates the end user from physical-level details </a:t>
            </a:r>
          </a:p>
          <a:p>
            <a:pPr lvl="1"/>
            <a:r>
              <a:rPr lang="en-US" altLang="en-US" dirty="0"/>
              <a:t>Improves implementation and management simplicity</a:t>
            </a:r>
          </a:p>
          <a:p>
            <a:r>
              <a:rPr lang="en-US" altLang="en-US" dirty="0"/>
              <a:t>Disadvantages </a:t>
            </a:r>
          </a:p>
          <a:p>
            <a:pPr lvl="1"/>
            <a:r>
              <a:rPr lang="en-US" altLang="en-US" dirty="0"/>
              <a:t>Requires substantial hardware and system software overhead</a:t>
            </a:r>
          </a:p>
          <a:p>
            <a:pPr lvl="1"/>
            <a:r>
              <a:rPr lang="en-US" altLang="en-US" dirty="0"/>
              <a:t>Conceptual simplicity gives untrained people the tools to use a good system poorly </a:t>
            </a:r>
          </a:p>
          <a:p>
            <a:pPr lvl="1"/>
            <a:r>
              <a:rPr lang="en-US" altLang="en-US" dirty="0"/>
              <a:t>May promote information problems</a:t>
            </a:r>
          </a:p>
          <a:p>
            <a:pPr lvl="1"/>
            <a:endParaRPr lang="en-US" altLang="en-US" dirty="0"/>
          </a:p>
        </p:txBody>
      </p:sp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modeling: c</a:t>
            </a:r>
            <a:r>
              <a:rPr lang="en-US" dirty="0"/>
              <a:t>reating a specific data model for a determined problem domain </a:t>
            </a:r>
            <a:endParaRPr lang="en-US" altLang="en-US" dirty="0"/>
          </a:p>
          <a:p>
            <a:pPr lvl="1"/>
            <a:r>
              <a:rPr lang="en-US" altLang="en-US" dirty="0"/>
              <a:t>Data model: simple representation of complex real-world data structures</a:t>
            </a:r>
          </a:p>
          <a:p>
            <a:pPr lvl="2"/>
            <a:r>
              <a:rPr lang="en-US" altLang="en-US" dirty="0"/>
              <a:t>Useful for supporting a specific problem domain</a:t>
            </a:r>
          </a:p>
          <a:p>
            <a:pPr lvl="1"/>
            <a:r>
              <a:rPr lang="en-US" altLang="en-US" dirty="0"/>
              <a:t>Model: abstraction of a more complex real-world object or event</a:t>
            </a:r>
          </a:p>
          <a:p>
            <a:endParaRPr lang="en-US" altLang="en-US" dirty="0"/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Modeling and Data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Content Placeholder 6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22558"/>
          </a:xfrm>
        </p:spPr>
        <p:txBody>
          <a:bodyPr/>
          <a:lstStyle/>
          <a:p>
            <a:r>
              <a:rPr lang="en-US" altLang="en-US" dirty="0"/>
              <a:t>Advantages </a:t>
            </a:r>
          </a:p>
          <a:p>
            <a:pPr lvl="1"/>
            <a:r>
              <a:rPr lang="en-US" altLang="en-US" dirty="0"/>
              <a:t>Visual modeling yields conceptual simplicity</a:t>
            </a:r>
          </a:p>
          <a:p>
            <a:pPr lvl="1"/>
            <a:r>
              <a:rPr lang="en-US" altLang="en-US" dirty="0"/>
              <a:t>Visual representation makes it an effective communication tool</a:t>
            </a:r>
          </a:p>
          <a:p>
            <a:pPr lvl="1"/>
            <a:r>
              <a:rPr lang="en-US" altLang="en-US" dirty="0"/>
              <a:t>Is integrated with the dominant relational model</a:t>
            </a:r>
          </a:p>
          <a:p>
            <a:r>
              <a:rPr lang="en-US" altLang="en-US" dirty="0"/>
              <a:t>Disadvantages </a:t>
            </a:r>
          </a:p>
          <a:p>
            <a:pPr lvl="1"/>
            <a:r>
              <a:rPr lang="en-US" altLang="en-US" dirty="0"/>
              <a:t>Limited constraint representation</a:t>
            </a:r>
          </a:p>
          <a:p>
            <a:pPr lvl="1"/>
            <a:r>
              <a:rPr lang="en-US" altLang="en-US" dirty="0"/>
              <a:t>Limited relationship representation</a:t>
            </a:r>
          </a:p>
          <a:p>
            <a:pPr lvl="1"/>
            <a:r>
              <a:rPr lang="en-US" altLang="en-US" dirty="0"/>
              <a:t>No data manipulation language</a:t>
            </a:r>
          </a:p>
          <a:p>
            <a:pPr lvl="1"/>
            <a:r>
              <a:rPr lang="en-US" altLang="en-US" dirty="0"/>
              <a:t>Loss of information content occurs when attributes are removed from entities to avoid crowded displays</a:t>
            </a:r>
          </a:p>
          <a:p>
            <a:pPr lvl="1"/>
            <a:endParaRPr lang="en-US" altLang="en-US" dirty="0"/>
          </a:p>
        </p:txBody>
      </p:sp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Entity Relationship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Content Placeholder 6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99502"/>
          </a:xfrm>
        </p:spPr>
        <p:txBody>
          <a:bodyPr/>
          <a:lstStyle/>
          <a:p>
            <a:r>
              <a:rPr lang="en-US" altLang="en-US" dirty="0"/>
              <a:t>Advantages </a:t>
            </a:r>
          </a:p>
          <a:p>
            <a:pPr lvl="1"/>
            <a:r>
              <a:rPr lang="en-US" altLang="en-US" dirty="0"/>
              <a:t>Semantic(relating </a:t>
            </a:r>
            <a:r>
              <a:rPr lang="en-US" altLang="en-US"/>
              <a:t>to logic) </a:t>
            </a:r>
            <a:r>
              <a:rPr lang="en-US" altLang="en-US" dirty="0"/>
              <a:t>content is added</a:t>
            </a:r>
          </a:p>
          <a:p>
            <a:pPr lvl="1"/>
            <a:r>
              <a:rPr lang="en-US" altLang="en-US" dirty="0"/>
              <a:t>Visual representation includes semantic content</a:t>
            </a:r>
          </a:p>
          <a:p>
            <a:pPr lvl="1"/>
            <a:r>
              <a:rPr lang="pt-BR" altLang="en-US" dirty="0"/>
              <a:t>Inheritance promotes data integrity</a:t>
            </a:r>
          </a:p>
          <a:p>
            <a:r>
              <a:rPr lang="en-US" altLang="en-US" dirty="0"/>
              <a:t>Disadvantages </a:t>
            </a:r>
          </a:p>
          <a:p>
            <a:pPr lvl="1"/>
            <a:r>
              <a:rPr lang="en-US" altLang="en-US" dirty="0"/>
              <a:t>Slow development of standards caused vendors to supply their own enhancements</a:t>
            </a:r>
          </a:p>
          <a:p>
            <a:pPr lvl="1"/>
            <a:r>
              <a:rPr lang="en-US" altLang="en-US" dirty="0"/>
              <a:t>Complex navigational system</a:t>
            </a:r>
          </a:p>
          <a:p>
            <a:pPr lvl="1"/>
            <a:r>
              <a:rPr lang="en-US" altLang="en-US" dirty="0"/>
              <a:t>Learning curve is steep</a:t>
            </a:r>
          </a:p>
          <a:p>
            <a:pPr lvl="1"/>
            <a:r>
              <a:rPr lang="en-US" altLang="en-US" dirty="0"/>
              <a:t>High system overhead slows transactions</a:t>
            </a:r>
          </a:p>
          <a:p>
            <a:pPr lvl="1"/>
            <a:endParaRPr lang="en-US" altLang="en-US" dirty="0"/>
          </a:p>
          <a:p>
            <a:pPr lvl="1"/>
            <a:endParaRPr lang="pt-BR" altLang="en-US" dirty="0"/>
          </a:p>
        </p:txBody>
      </p:sp>
      <p:sp>
        <p:nvSpPr>
          <p:cNvPr id="389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Object-Oriented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Content Placeholder 6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99502"/>
          </a:xfrm>
        </p:spPr>
        <p:txBody>
          <a:bodyPr/>
          <a:lstStyle/>
          <a:p>
            <a:r>
              <a:rPr lang="en-US" altLang="en-US" dirty="0"/>
              <a:t>Advantages </a:t>
            </a:r>
          </a:p>
          <a:p>
            <a:pPr lvl="1"/>
            <a:r>
              <a:rPr lang="en-US" altLang="en-US" dirty="0"/>
              <a:t>High scalability, availability, and fault tolerance are provided</a:t>
            </a:r>
          </a:p>
          <a:p>
            <a:pPr lvl="1"/>
            <a:r>
              <a:rPr lang="en-US" altLang="en-US" dirty="0"/>
              <a:t>Uses low-cost commodity hardware</a:t>
            </a:r>
          </a:p>
          <a:p>
            <a:pPr lvl="1"/>
            <a:r>
              <a:rPr lang="en-US" altLang="en-US" dirty="0"/>
              <a:t>Supports Big Data</a:t>
            </a:r>
          </a:p>
          <a:p>
            <a:pPr lvl="1"/>
            <a:r>
              <a:rPr lang="en-US" altLang="en-US" dirty="0"/>
              <a:t>Key-value model improves storage efficiency</a:t>
            </a:r>
          </a:p>
          <a:p>
            <a:r>
              <a:rPr lang="en-US" altLang="en-US" dirty="0"/>
              <a:t>Disadvantages </a:t>
            </a:r>
          </a:p>
          <a:p>
            <a:pPr lvl="1"/>
            <a:r>
              <a:rPr lang="en-US" altLang="en-US" dirty="0"/>
              <a:t>Complex programming is required</a:t>
            </a:r>
          </a:p>
          <a:p>
            <a:pPr lvl="1"/>
            <a:r>
              <a:rPr lang="en-US" altLang="en-US" dirty="0"/>
              <a:t>There is no relationship support</a:t>
            </a:r>
          </a:p>
          <a:p>
            <a:pPr lvl="1"/>
            <a:r>
              <a:rPr lang="en-US" altLang="en-US" dirty="0"/>
              <a:t>There is no transaction integrity support</a:t>
            </a:r>
          </a:p>
          <a:p>
            <a:pPr lvl="1"/>
            <a:r>
              <a:rPr lang="en-US" altLang="en-US" dirty="0"/>
              <a:t>In terms of data consistency, it provides an eventually consistent model</a:t>
            </a:r>
          </a:p>
          <a:p>
            <a:pPr lvl="1"/>
            <a:endParaRPr lang="en-US" altLang="en-US" dirty="0"/>
          </a:p>
        </p:txBody>
      </p:sp>
      <p:sp>
        <p:nvSpPr>
          <p:cNvPr id="460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Degrees of Data Abstraction</a:t>
            </a:r>
          </a:p>
        </p:txBody>
      </p:sp>
      <p:pic>
        <p:nvPicPr>
          <p:cNvPr id="3074" name="Picture 2" descr="In Figure 2.6, the American National Standards Institute (ANSI)framework for data modeling based on degrees of data abstraction is illustrated by moving through the model levels: external, conceptual, internal, and physical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8173229" cy="48768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End users’ view of the data environment</a:t>
            </a:r>
          </a:p>
          <a:p>
            <a:pPr lvl="1"/>
            <a:r>
              <a:rPr lang="en-US" altLang="en-US" dirty="0"/>
              <a:t>People who use the application programs to manipulate the data and generate information</a:t>
            </a:r>
          </a:p>
          <a:p>
            <a:r>
              <a:rPr lang="en-US" altLang="en-US" dirty="0"/>
              <a:t>ER diagrams are used to represent the external views</a:t>
            </a:r>
          </a:p>
          <a:p>
            <a:pPr lvl="1"/>
            <a:r>
              <a:rPr lang="en-US" altLang="en-US" dirty="0"/>
              <a:t>External schema: specific representation of an external view</a:t>
            </a:r>
          </a:p>
          <a:p>
            <a:pPr lvl="1"/>
            <a:endParaRPr lang="en-US" altLang="en-US" dirty="0"/>
          </a:p>
        </p:txBody>
      </p:sp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External Model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External Model (2 of 2)</a:t>
            </a:r>
          </a:p>
        </p:txBody>
      </p:sp>
      <p:pic>
        <p:nvPicPr>
          <p:cNvPr id="4098" name="Picture 2" descr="In Figure 2.7, external schemas for two Tiny College business units are shown. &#10;The student registration schema shows the following relationship:&#10;Student; Enroll; Class; Course&#10;The class scheduling schema depicts the following relationship:&#10;Room; Class; Course; Professor &#10;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7248577" cy="38862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Represents a global view of the entire database by the entire organization</a:t>
            </a:r>
          </a:p>
          <a:p>
            <a:pPr lvl="1"/>
            <a:r>
              <a:rPr lang="en-US" altLang="en-US" dirty="0"/>
              <a:t>Conceptual schema: basis for the identification and high-level description of the main data objects</a:t>
            </a:r>
          </a:p>
          <a:p>
            <a:pPr lvl="1"/>
            <a:r>
              <a:rPr lang="en-US" altLang="en-US" dirty="0"/>
              <a:t>Logical design: task of creating a conceptual data model</a:t>
            </a:r>
          </a:p>
          <a:p>
            <a:r>
              <a:rPr lang="en-US" dirty="0"/>
              <a:t>Conceptual model advantages </a:t>
            </a:r>
          </a:p>
          <a:p>
            <a:pPr lvl="1"/>
            <a:r>
              <a:rPr lang="en-US" altLang="en-US" dirty="0"/>
              <a:t>Macro-level view of data environment</a:t>
            </a:r>
          </a:p>
          <a:p>
            <a:pPr lvl="1"/>
            <a:r>
              <a:rPr lang="en-US" altLang="en-US" dirty="0"/>
              <a:t>Software and hardware independent</a:t>
            </a:r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Conceptual Model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Conceptual Model (2 of 2)</a:t>
            </a:r>
          </a:p>
        </p:txBody>
      </p:sp>
      <p:pic>
        <p:nvPicPr>
          <p:cNvPr id="5122" name="Picture 2" descr="Figure 2.9 shows a simplified version of the internal model for the following relationship:&#10;Professor, Class, Room; Course&#10;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95400"/>
            <a:ext cx="6248400" cy="48768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Representing database as seen by the DBMS mapping conceptual model to the DBMS</a:t>
            </a:r>
          </a:p>
          <a:p>
            <a:pPr lvl="1"/>
            <a:r>
              <a:rPr lang="en-US" altLang="en-US" dirty="0"/>
              <a:t>Internal schema: specific representation of an internal model, using the database constructs supported by the chosen database</a:t>
            </a:r>
          </a:p>
          <a:p>
            <a:pPr lvl="1"/>
            <a:r>
              <a:rPr lang="en-US" altLang="en-US" dirty="0"/>
              <a:t>Logical independence: changing internal model without affecting the conceptual model</a:t>
            </a:r>
          </a:p>
          <a:p>
            <a:pPr lvl="1"/>
            <a:r>
              <a:rPr lang="en-US" altLang="en-US" dirty="0"/>
              <a:t>Hardware independent: </a:t>
            </a:r>
            <a:r>
              <a:rPr lang="en-US" dirty="0"/>
              <a:t>unaffected by the type of computer on which the software is installed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Internal Model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Operates at lowest level of abstraction</a:t>
            </a:r>
          </a:p>
          <a:p>
            <a:pPr lvl="1"/>
            <a:r>
              <a:rPr lang="en-US" altLang="en-US" dirty="0"/>
              <a:t>Describes the way data are saved on storage media such as </a:t>
            </a:r>
            <a:r>
              <a:rPr lang="en-US" dirty="0"/>
              <a:t>magnetic, solid state, or optical media</a:t>
            </a:r>
            <a:endParaRPr lang="en-US" altLang="en-US" dirty="0"/>
          </a:p>
          <a:p>
            <a:r>
              <a:rPr lang="en-US" altLang="en-US" dirty="0"/>
              <a:t>Requires the definition of physical storage and data access methods</a:t>
            </a:r>
          </a:p>
          <a:p>
            <a:pPr lvl="1"/>
            <a:r>
              <a:rPr lang="en-US" dirty="0"/>
              <a:t>Software and hardware dependent</a:t>
            </a:r>
            <a:endParaRPr lang="en-US" altLang="en-US" dirty="0"/>
          </a:p>
          <a:p>
            <a:r>
              <a:rPr lang="en-US" altLang="en-US" dirty="0"/>
              <a:t>Relational model aimed at logical level</a:t>
            </a:r>
          </a:p>
          <a:p>
            <a:pPr lvl="1"/>
            <a:r>
              <a:rPr lang="en-US" altLang="en-US" dirty="0"/>
              <a:t>Does not require physical-level details</a:t>
            </a:r>
          </a:p>
          <a:p>
            <a:r>
              <a:rPr lang="en-US" altLang="en-US" dirty="0"/>
              <a:t>Physical independence: changes in physical model do not affect internal model</a:t>
            </a:r>
          </a:p>
        </p:txBody>
      </p:sp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Physical Model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data modeling cannot be overstated</a:t>
            </a:r>
          </a:p>
          <a:p>
            <a:pPr lvl="1"/>
            <a:r>
              <a:rPr lang="en-US" dirty="0"/>
              <a:t>Facilitates communication </a:t>
            </a:r>
            <a:endParaRPr lang="en-CA" dirty="0"/>
          </a:p>
          <a:p>
            <a:pPr lvl="1"/>
            <a:r>
              <a:rPr lang="en-US" dirty="0"/>
              <a:t>Gives various views of the database</a:t>
            </a:r>
          </a:p>
          <a:p>
            <a:pPr lvl="1"/>
            <a:r>
              <a:rPr lang="en-US" dirty="0"/>
              <a:t>Organizes data for various users</a:t>
            </a:r>
          </a:p>
          <a:p>
            <a:pPr lvl="1"/>
            <a:r>
              <a:rPr lang="en-US" dirty="0"/>
              <a:t>Provides an abstraction for the creation of good a database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Importance of Data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Physical Model (2 of 2)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85800" y="1371600"/>
          <a:ext cx="7924799" cy="4752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706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kern="1200" baseline="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 2.4</a:t>
                      </a:r>
                    </a:p>
                    <a:p>
                      <a:pPr algn="l"/>
                      <a:r>
                        <a:rPr kumimoji="0" lang="en-US" sz="1600" b="1" kern="1200" baseline="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Levels of Data Abstraction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94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Degree of Abstraction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Focus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Independent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of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94"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External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End-user views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Hardware and software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529"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Conceptual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Medium-High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Global view of data (database model independent)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Hardware and software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706"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Internal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Medium-Low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Specific database model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Hardware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706"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Physical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Storage and access methods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Neither hardware nor software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model is an abstraction of a complex real-world data environment</a:t>
            </a:r>
          </a:p>
          <a:p>
            <a:r>
              <a:rPr lang="en-US" dirty="0"/>
              <a:t>There are many types of data models (e.g., hierarchical, network, relational, object-oriented, extended relational data model, etc.)</a:t>
            </a:r>
          </a:p>
          <a:p>
            <a:r>
              <a:rPr lang="en-US" dirty="0"/>
              <a:t>Data-modeling requirements are a function of different data views (global versus local) and the level of data abstraction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Entity: </a:t>
            </a:r>
            <a:r>
              <a:rPr lang="en-US" dirty="0"/>
              <a:t>person, place, thing, or event about which data will be </a:t>
            </a:r>
            <a:r>
              <a:rPr lang="en-US" altLang="en-US" dirty="0"/>
              <a:t>collected and stored </a:t>
            </a:r>
          </a:p>
          <a:p>
            <a:pPr lvl="1"/>
            <a:r>
              <a:rPr lang="en-US" altLang="en-US" dirty="0"/>
              <a:t>Attribute: characteristic of an entity</a:t>
            </a:r>
          </a:p>
          <a:p>
            <a:pPr lvl="1"/>
            <a:r>
              <a:rPr lang="en-US" altLang="en-US" dirty="0"/>
              <a:t>Relationship: association among entities</a:t>
            </a:r>
          </a:p>
          <a:p>
            <a:pPr lvl="2"/>
            <a:r>
              <a:rPr lang="en-US" altLang="en-US" dirty="0"/>
              <a:t>One-to-many (1:M OR 1..*)</a:t>
            </a:r>
          </a:p>
          <a:p>
            <a:pPr lvl="2"/>
            <a:r>
              <a:rPr lang="en-US" altLang="en-US" dirty="0"/>
              <a:t>Many-to-many (M:N or *..*)</a:t>
            </a:r>
          </a:p>
          <a:p>
            <a:pPr lvl="2"/>
            <a:r>
              <a:rPr lang="en-US" altLang="en-US" dirty="0"/>
              <a:t>One-to-one (1:1 OR 1..1)</a:t>
            </a:r>
          </a:p>
          <a:p>
            <a:pPr lvl="1"/>
            <a:r>
              <a:rPr lang="en-US" altLang="en-US" dirty="0"/>
              <a:t>Constraint: </a:t>
            </a:r>
            <a:r>
              <a:rPr lang="en-US" dirty="0"/>
              <a:t>restriction placed on data</a:t>
            </a:r>
            <a:endParaRPr lang="en-US" altLang="en-US" dirty="0"/>
          </a:p>
          <a:p>
            <a:pPr lvl="2"/>
            <a:r>
              <a:rPr lang="en-US" altLang="en-US" dirty="0"/>
              <a:t>Ensures data integrity</a:t>
            </a:r>
          </a:p>
        </p:txBody>
      </p:sp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Model Basic Building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Brief, precise, and unambiguous description of a policy, procedure, or principle</a:t>
            </a:r>
          </a:p>
          <a:p>
            <a:pPr lvl="1"/>
            <a:r>
              <a:rPr lang="en-US" dirty="0"/>
              <a:t>Create and enforce actions within that organization’s environment</a:t>
            </a:r>
          </a:p>
          <a:p>
            <a:pPr lvl="1"/>
            <a:r>
              <a:rPr lang="en-US" dirty="0"/>
              <a:t>Establish entities, relationships, and constraints</a:t>
            </a:r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Business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Sources of business rules</a:t>
            </a:r>
          </a:p>
          <a:p>
            <a:pPr lvl="1"/>
            <a:r>
              <a:rPr lang="en-US" dirty="0"/>
              <a:t>Company managers</a:t>
            </a:r>
          </a:p>
          <a:p>
            <a:pPr lvl="1"/>
            <a:r>
              <a:rPr lang="en-US" dirty="0"/>
              <a:t>Policy makers</a:t>
            </a:r>
          </a:p>
          <a:p>
            <a:pPr lvl="1"/>
            <a:r>
              <a:rPr lang="en-US" dirty="0"/>
              <a:t>Department managers</a:t>
            </a:r>
          </a:p>
          <a:p>
            <a:pPr lvl="1"/>
            <a:r>
              <a:rPr lang="en-US" dirty="0"/>
              <a:t>Written documentation</a:t>
            </a:r>
          </a:p>
          <a:p>
            <a:pPr lvl="1"/>
            <a:r>
              <a:rPr lang="en-US" dirty="0"/>
              <a:t>Direct interviews with end users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Business Rules (1 of 2)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Reasons for identifying and documenting business rules</a:t>
            </a:r>
          </a:p>
          <a:p>
            <a:pPr lvl="1"/>
            <a:r>
              <a:rPr lang="en-US" altLang="en-US" dirty="0"/>
              <a:t>Standardize company’s view of data</a:t>
            </a:r>
          </a:p>
          <a:p>
            <a:pPr lvl="1"/>
            <a:r>
              <a:rPr lang="en-US" altLang="en-US" dirty="0"/>
              <a:t>Facilitate communications tool between users and designers</a:t>
            </a:r>
          </a:p>
          <a:p>
            <a:pPr lvl="1"/>
            <a:r>
              <a:rPr lang="en-US" altLang="en-US" dirty="0"/>
              <a:t>Assist designers</a:t>
            </a:r>
          </a:p>
          <a:p>
            <a:pPr lvl="2"/>
            <a:r>
              <a:rPr lang="en-US" altLang="en-US" dirty="0"/>
              <a:t>Understand the nature, role, scope of data, and business processes</a:t>
            </a:r>
          </a:p>
          <a:p>
            <a:pPr lvl="2"/>
            <a:r>
              <a:rPr lang="en-US" altLang="en-US" dirty="0"/>
              <a:t>Develop appropriate relationship participation rules and constraints</a:t>
            </a:r>
          </a:p>
          <a:p>
            <a:pPr lvl="2"/>
            <a:r>
              <a:rPr lang="en-US" altLang="en-US" dirty="0"/>
              <a:t>Create an accurate data model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Business Rules (2 of 2)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rules set the stage for the proper identification of entities, attributes, relationships, and constraints</a:t>
            </a:r>
          </a:p>
          <a:p>
            <a:pPr lvl="1"/>
            <a:r>
              <a:rPr lang="en-US" altLang="en-US" dirty="0"/>
              <a:t>Nouns translate into entities</a:t>
            </a:r>
          </a:p>
          <a:p>
            <a:pPr lvl="1"/>
            <a:r>
              <a:rPr lang="en-US" altLang="en-US" dirty="0"/>
              <a:t>Verbs translate into relationships among entities</a:t>
            </a:r>
          </a:p>
          <a:p>
            <a:r>
              <a:rPr lang="en-US" altLang="en-US" dirty="0"/>
              <a:t>Relationships are bidirectional</a:t>
            </a:r>
          </a:p>
          <a:p>
            <a:pPr lvl="1"/>
            <a:r>
              <a:rPr lang="en-US" altLang="en-US" dirty="0"/>
              <a:t>Questions to identify the relationship type</a:t>
            </a:r>
          </a:p>
          <a:p>
            <a:pPr lvl="2"/>
            <a:r>
              <a:rPr lang="en-US" altLang="en-US" dirty="0"/>
              <a:t>How many instances of B are related to one instance of A?</a:t>
            </a:r>
          </a:p>
          <a:p>
            <a:pPr lvl="2"/>
            <a:r>
              <a:rPr lang="en-US" altLang="en-US" dirty="0"/>
              <a:t>How many instances of A are related to one instance of B?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Translating Business Rules into Data Model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3703</Words>
  <Application>Microsoft Office PowerPoint</Application>
  <PresentationFormat>On-screen Show (4:3)</PresentationFormat>
  <Paragraphs>365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Word 2016 Med Module  1_PPT_2019</vt:lpstr>
      <vt:lpstr>PowerPoint Presentation</vt:lpstr>
      <vt:lpstr>Learning Objectives</vt:lpstr>
      <vt:lpstr>Data Modeling and Data Models</vt:lpstr>
      <vt:lpstr>The Importance of Data Models</vt:lpstr>
      <vt:lpstr>Data Model Basic Building Blocks</vt:lpstr>
      <vt:lpstr>Business Rules</vt:lpstr>
      <vt:lpstr>Discovering Business Rules (1 of 2)</vt:lpstr>
      <vt:lpstr>Discovering Business Rules (2 of 2)</vt:lpstr>
      <vt:lpstr>Translating Business Rules into Data Model Components</vt:lpstr>
      <vt:lpstr>Naming Conventions</vt:lpstr>
      <vt:lpstr>Hierarchical and Network Models (1 of 2)</vt:lpstr>
      <vt:lpstr>Hierarchical and Network Models (2 of 2)</vt:lpstr>
      <vt:lpstr>The Relational Model (1 of 4)</vt:lpstr>
      <vt:lpstr>The Relational Model (2 of 4)</vt:lpstr>
      <vt:lpstr>The Relational Model (3 of 4)</vt:lpstr>
      <vt:lpstr>The Relational Model (4 of 4)</vt:lpstr>
      <vt:lpstr>The Entity Relationship Model (1 of 2)</vt:lpstr>
      <vt:lpstr>The Entity Relationship Model (2 of 2)</vt:lpstr>
      <vt:lpstr>The Object-Oriented Data Model (1 of 3)</vt:lpstr>
      <vt:lpstr>The Object-Oriented Data Model (2 of 3) ??????</vt:lpstr>
      <vt:lpstr>The Object-Oriented Data Model (3 of 3)</vt:lpstr>
      <vt:lpstr>Object/Relational and XML</vt:lpstr>
      <vt:lpstr>Emerging Data Models: Big Data and NoSQL (1 of 3)</vt:lpstr>
      <vt:lpstr>Emerging Data Models: Big Data and NoSQL (2 of 3)</vt:lpstr>
      <vt:lpstr>Emerging Data Models: Big Data and NoSQL (3 of 3)</vt:lpstr>
      <vt:lpstr>Data Models: A Summary</vt:lpstr>
      <vt:lpstr>Hierarchical Model</vt:lpstr>
      <vt:lpstr>Network Model</vt:lpstr>
      <vt:lpstr>Relational Model</vt:lpstr>
      <vt:lpstr>Entity Relationship Model</vt:lpstr>
      <vt:lpstr>Object-Oriented Model</vt:lpstr>
      <vt:lpstr>NoSQL</vt:lpstr>
      <vt:lpstr>Degrees of Data Abstraction</vt:lpstr>
      <vt:lpstr>The External Model (1 of 2)</vt:lpstr>
      <vt:lpstr>The External Model (2 of 2)</vt:lpstr>
      <vt:lpstr>The Conceptual Model (1 of 2)</vt:lpstr>
      <vt:lpstr>The Conceptual Model (2 of 2)</vt:lpstr>
      <vt:lpstr>The Internal Model </vt:lpstr>
      <vt:lpstr>The Physical Model (1 of 2)</vt:lpstr>
      <vt:lpstr>The Physical Model (2 of 2)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2017-08-04T19:17:24Z</dcterms:created>
  <dcterms:modified xsi:type="dcterms:W3CDTF">2018-10-16T15:53:28Z</dcterms:modified>
</cp:coreProperties>
</file>