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0" r:id="rId1"/>
  </p:sldMasterIdLst>
  <p:notesMasterIdLst>
    <p:notesMasterId r:id="rId42"/>
  </p:notesMasterIdLst>
  <p:handoutMasterIdLst>
    <p:handoutMasterId r:id="rId43"/>
  </p:handoutMasterIdLst>
  <p:sldIdLst>
    <p:sldId id="451" r:id="rId2"/>
    <p:sldId id="325" r:id="rId3"/>
    <p:sldId id="326" r:id="rId4"/>
    <p:sldId id="454" r:id="rId5"/>
    <p:sldId id="455" r:id="rId6"/>
    <p:sldId id="456" r:id="rId7"/>
    <p:sldId id="446" r:id="rId8"/>
    <p:sldId id="469" r:id="rId9"/>
    <p:sldId id="458" r:id="rId10"/>
    <p:sldId id="479" r:id="rId11"/>
    <p:sldId id="480" r:id="rId12"/>
    <p:sldId id="481" r:id="rId13"/>
    <p:sldId id="482" r:id="rId14"/>
    <p:sldId id="470" r:id="rId15"/>
    <p:sldId id="483" r:id="rId16"/>
    <p:sldId id="459" r:id="rId17"/>
    <p:sldId id="484" r:id="rId18"/>
    <p:sldId id="471" r:id="rId19"/>
    <p:sldId id="485" r:id="rId20"/>
    <p:sldId id="472" r:id="rId21"/>
    <p:sldId id="486" r:id="rId22"/>
    <p:sldId id="460" r:id="rId23"/>
    <p:sldId id="487" r:id="rId24"/>
    <p:sldId id="461" r:id="rId25"/>
    <p:sldId id="489" r:id="rId26"/>
    <p:sldId id="488" r:id="rId27"/>
    <p:sldId id="473" r:id="rId28"/>
    <p:sldId id="462" r:id="rId29"/>
    <p:sldId id="490" r:id="rId30"/>
    <p:sldId id="474" r:id="rId31"/>
    <p:sldId id="463" r:id="rId32"/>
    <p:sldId id="475" r:id="rId33"/>
    <p:sldId id="476" r:id="rId34"/>
    <p:sldId id="464" r:id="rId35"/>
    <p:sldId id="465" r:id="rId36"/>
    <p:sldId id="477" r:id="rId37"/>
    <p:sldId id="466" r:id="rId38"/>
    <p:sldId id="478" r:id="rId39"/>
    <p:sldId id="467" r:id="rId40"/>
    <p:sldId id="46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13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E7DC049-9BD1-4999-A9C7-22102444AAFE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47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A13F59B-2DC7-4EE6-A39F-077DFC1FD62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186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5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59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3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04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5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5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0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7</a:t>
            </a:r>
          </a:p>
          <a:p>
            <a:r>
              <a:rPr lang="en-US" altLang="en-US" dirty="0"/>
              <a:t>Introduction to Structured Query Language (SQL)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(2 of 7)</a:t>
            </a:r>
          </a:p>
        </p:txBody>
      </p:sp>
      <p:pic>
        <p:nvPicPr>
          <p:cNvPr id="2" name="Picture 1" descr="Figure 7.2 shows the result of a SELECT statement returning all of the data from the PRODUCT table." title="Figure 7.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77200" cy="399127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44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(3 of 7)</a:t>
            </a:r>
          </a:p>
        </p:txBody>
      </p:sp>
      <p:pic>
        <p:nvPicPr>
          <p:cNvPr id="5" name="Picture 4" descr="In Figure 7.3, a SELECT statement returns the data from the PRODUCT table in column list form.  " title="Figure 7.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1447800"/>
            <a:ext cx="7169025" cy="46276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4797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(4 of 7)</a:t>
            </a:r>
          </a:p>
        </p:txBody>
      </p:sp>
      <p:pic>
        <p:nvPicPr>
          <p:cNvPr id="2" name="Picture 1" descr="Figure 7.4 shows the output of aliases used with a SELECT statement query." title="Figure 7.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047233" cy="45559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4633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(5 of 7)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73946"/>
              </p:ext>
            </p:extLst>
          </p:nvPr>
        </p:nvGraphicFramePr>
        <p:xfrm>
          <a:off x="365125" y="1752600"/>
          <a:ext cx="84153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3488221685"/>
                    </a:ext>
                  </a:extLst>
                </a:gridCol>
                <a:gridCol w="5808663">
                  <a:extLst>
                    <a:ext uri="{9D8B030D-6E8A-4147-A177-3AD203B41FA5}">
                      <a16:colId xmlns:a16="http://schemas.microsoft.com/office/drawing/2014/main" val="3585844165"/>
                    </a:ext>
                  </a:extLst>
                </a:gridCol>
              </a:tblGrid>
              <a:tr h="42576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Table 7.4: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The Arithmetic Operators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6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8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 to the power of (some applications use ** instead of ^)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213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8706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(6 of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851550"/>
          </a:xfrm>
        </p:spPr>
        <p:txBody>
          <a:bodyPr/>
          <a:lstStyle/>
          <a:p>
            <a:r>
              <a:rPr lang="en-US" dirty="0"/>
              <a:t>Date arithmetic</a:t>
            </a:r>
          </a:p>
          <a:p>
            <a:pPr lvl="1"/>
            <a:r>
              <a:rPr lang="en-US" dirty="0"/>
              <a:t>Values are stored as a number of days; it is possible to perform date arithmetic in a query</a:t>
            </a:r>
          </a:p>
          <a:p>
            <a:r>
              <a:rPr lang="en-US" dirty="0"/>
              <a:t>Listing unique values</a:t>
            </a:r>
          </a:p>
          <a:p>
            <a:pPr lvl="1"/>
            <a:r>
              <a:rPr lang="en-US" dirty="0"/>
              <a:t>SQL’s DISTINCT clause produces a list of only those values that are different from one another</a:t>
            </a:r>
          </a:p>
          <a:p>
            <a:pPr lvl="1"/>
            <a:r>
              <a:rPr lang="en-US" dirty="0"/>
              <a:t>Command example: </a:t>
            </a:r>
          </a:p>
          <a:p>
            <a:pPr marL="457200" lvl="2" indent="0">
              <a:buNone/>
            </a:pPr>
            <a:r>
              <a:rPr lang="en-US" dirty="0"/>
              <a:t>	SELECT 	DISTINCT V_CODE</a:t>
            </a:r>
          </a:p>
          <a:p>
            <a:pPr marL="457200" lvl="2" indent="0">
              <a:buNone/>
            </a:pPr>
            <a:r>
              <a:rPr lang="en-US" dirty="0"/>
              <a:t>	FROM 	PRODUCT;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6994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(7 of 7)</a:t>
            </a:r>
          </a:p>
        </p:txBody>
      </p:sp>
      <p:pic>
        <p:nvPicPr>
          <p:cNvPr id="2" name="Picture 1" descr="In Figure 7.7, a DISTINCT clause yields the different vendor codes in the PRODUCT table." title="Figure 7.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6781800" cy="23709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554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(1 of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230389"/>
          </a:xfrm>
        </p:spPr>
        <p:txBody>
          <a:bodyPr/>
          <a:lstStyle/>
          <a:p>
            <a:r>
              <a:rPr lang="en-US" dirty="0"/>
              <a:t>FROM clause of the query specifies the table or tables from which the data is to be retrieved</a:t>
            </a:r>
          </a:p>
          <a:p>
            <a:pPr lvl="1"/>
            <a:r>
              <a:rPr lang="en-US" dirty="0"/>
              <a:t>Inner joins return only rows from the tables that match on a common value</a:t>
            </a:r>
          </a:p>
          <a:p>
            <a:pPr lvl="1"/>
            <a:r>
              <a:rPr lang="en-US" dirty="0"/>
              <a:t>Outer joins return the same matched rows as the inner join, plus unmatched rows from one table or the other</a:t>
            </a:r>
          </a:p>
          <a:p>
            <a:r>
              <a:rPr lang="en-US" dirty="0"/>
              <a:t>Natural join returns all rows with matching values in the matching columns and eliminates duplicate columns</a:t>
            </a:r>
          </a:p>
          <a:p>
            <a:pPr lvl="1"/>
            <a:r>
              <a:rPr lang="en-US" dirty="0"/>
              <a:t>Determines the common attribute(s) by looking for attributes with identical names and compatible data types</a:t>
            </a:r>
          </a:p>
          <a:p>
            <a:pPr lvl="1"/>
            <a:r>
              <a:rPr lang="en-US" dirty="0"/>
              <a:t>Selects only the rows with common values in the common attribute(s)</a:t>
            </a:r>
          </a:p>
          <a:p>
            <a:pPr lvl="1"/>
            <a:r>
              <a:rPr lang="en-US" dirty="0"/>
              <a:t>If there are no common attributes, returns the relational product of the two tables</a:t>
            </a:r>
          </a:p>
          <a:p>
            <a:pPr lvl="1"/>
            <a:r>
              <a:rPr lang="en-US" dirty="0"/>
              <a:t>Syntax: </a:t>
            </a:r>
          </a:p>
          <a:p>
            <a:pPr marL="457200" lvl="2" indent="0">
              <a:buNone/>
            </a:pPr>
            <a:r>
              <a:rPr lang="en-US" dirty="0"/>
              <a:t>	SELECT </a:t>
            </a:r>
            <a:r>
              <a:rPr lang="en-US" i="1" dirty="0"/>
              <a:t>column-list</a:t>
            </a:r>
            <a:r>
              <a:rPr lang="en-US" dirty="0"/>
              <a:t> FROM </a:t>
            </a:r>
            <a:r>
              <a:rPr lang="en-US" i="1" dirty="0"/>
              <a:t>table1</a:t>
            </a:r>
            <a:r>
              <a:rPr lang="en-US" dirty="0"/>
              <a:t> NATURAL JOIN </a:t>
            </a:r>
            <a:r>
              <a:rPr lang="en-US" i="1" dirty="0"/>
              <a:t>table2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2995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(2 of 6)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8311"/>
              </p:ext>
            </p:extLst>
          </p:nvPr>
        </p:nvGraphicFramePr>
        <p:xfrm>
          <a:off x="365125" y="1538288"/>
          <a:ext cx="841533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5">
                  <a:extLst>
                    <a:ext uri="{9D8B030D-6E8A-4147-A177-3AD203B41FA5}">
                      <a16:colId xmlns:a16="http://schemas.microsoft.com/office/drawing/2014/main" val="23073146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24611581"/>
                    </a:ext>
                  </a:extLst>
                </a:gridCol>
                <a:gridCol w="2151064">
                  <a:extLst>
                    <a:ext uri="{9D8B030D-6E8A-4147-A177-3AD203B41FA5}">
                      <a16:colId xmlns:a16="http://schemas.microsoft.com/office/drawing/2014/main" val="197127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 7.5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Links through Foreign Keys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18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Attributes To Be Shown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Linking Attribute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6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P_DESCRIPT, P_PRICE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7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V_NAME, V_CONTACT, V_AREACODE, V_PHONE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26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5550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(3 of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54956"/>
          </a:xfrm>
        </p:spPr>
        <p:txBody>
          <a:bodyPr/>
          <a:lstStyle/>
          <a:p>
            <a:r>
              <a:rPr lang="en-US" dirty="0"/>
              <a:t>JOIN USING syntax</a:t>
            </a:r>
          </a:p>
          <a:p>
            <a:pPr lvl="1"/>
            <a:r>
              <a:rPr lang="en-US" dirty="0"/>
              <a:t>Returns only the rows with matching values in the column indicated in the USING clause—and that column must exist in both tables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</a:t>
            </a:r>
            <a:r>
              <a:rPr lang="en-US" i="1" dirty="0"/>
              <a:t> column-list </a:t>
            </a:r>
            <a:r>
              <a:rPr lang="en-US" dirty="0"/>
              <a:t>FROM</a:t>
            </a:r>
            <a:r>
              <a:rPr lang="en-US" i="1" dirty="0"/>
              <a:t> table1 </a:t>
            </a:r>
            <a:r>
              <a:rPr lang="en-US" dirty="0"/>
              <a:t>JOIN</a:t>
            </a:r>
            <a:r>
              <a:rPr lang="en-US" i="1" dirty="0"/>
              <a:t> table2 </a:t>
            </a:r>
            <a:r>
              <a:rPr lang="en-US" dirty="0"/>
              <a:t>USING (</a:t>
            </a:r>
            <a:r>
              <a:rPr lang="en-US" i="1" dirty="0"/>
              <a:t>common-column</a:t>
            </a:r>
            <a:r>
              <a:rPr lang="en-US" dirty="0"/>
              <a:t>)</a:t>
            </a:r>
          </a:p>
          <a:p>
            <a:r>
              <a:rPr lang="en-US" dirty="0"/>
              <a:t>JOIN ON syntax</a:t>
            </a:r>
          </a:p>
          <a:p>
            <a:pPr lvl="1"/>
            <a:r>
              <a:rPr lang="en-US" dirty="0"/>
              <a:t>Express a join when the tables have no common attribute names</a:t>
            </a:r>
          </a:p>
          <a:p>
            <a:pPr lvl="1"/>
            <a:r>
              <a:rPr lang="en-US" dirty="0"/>
              <a:t>Query returns only the rows that meet the indicated join condition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</a:t>
            </a:r>
            <a:r>
              <a:rPr lang="en-US" i="1" dirty="0"/>
              <a:t>column-list </a:t>
            </a: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> JOIN table2 ON </a:t>
            </a:r>
            <a:r>
              <a:rPr lang="en-US" i="1" dirty="0"/>
              <a:t>join-condition</a:t>
            </a:r>
          </a:p>
          <a:p>
            <a:r>
              <a:rPr lang="en-US" dirty="0"/>
              <a:t>Common attribute names</a:t>
            </a:r>
          </a:p>
          <a:p>
            <a:pPr lvl="1"/>
            <a:r>
              <a:rPr lang="en-US" dirty="0"/>
              <a:t>Most common cause of duplicate column names is the existence of a foreign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391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(4 of 6)</a:t>
            </a:r>
          </a:p>
        </p:txBody>
      </p:sp>
      <p:pic>
        <p:nvPicPr>
          <p:cNvPr id="2" name="Picture 1" descr="Figure 7.12 shows the results of a join of the INVOICE and LINE tables using the ON clause." title="Figure 7.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99671" cy="44895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094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/>
              <a:t>Retrieve specified columns of data from a database</a:t>
            </a:r>
          </a:p>
          <a:p>
            <a:pPr lvl="1"/>
            <a:r>
              <a:rPr lang="en-US" altLang="en-US" dirty="0"/>
              <a:t>Join multiple tables in a single SQL query</a:t>
            </a:r>
          </a:p>
          <a:p>
            <a:pPr lvl="1"/>
            <a:r>
              <a:rPr lang="en-US" altLang="en-US" dirty="0"/>
              <a:t>Restrict data retrievals to rows that match complex criteria</a:t>
            </a:r>
          </a:p>
          <a:p>
            <a:pPr lvl="1"/>
            <a:r>
              <a:rPr lang="en-US" altLang="en-US" dirty="0"/>
              <a:t>Aggregate data across groups of rows</a:t>
            </a:r>
          </a:p>
          <a:p>
            <a:pPr lvl="1"/>
            <a:r>
              <a:rPr lang="en-US" altLang="en-US" dirty="0"/>
              <a:t>Create subqueries to preprocess data for inclusion in other queries</a:t>
            </a:r>
          </a:p>
          <a:p>
            <a:pPr lvl="1"/>
            <a:r>
              <a:rPr lang="en-US" altLang="en-US" dirty="0"/>
              <a:t>Identify and use a variety of SQL functions for string, numeric, and date manipulation</a:t>
            </a:r>
          </a:p>
          <a:p>
            <a:pPr lvl="1"/>
            <a:r>
              <a:rPr lang="en-US" altLang="en-US" dirty="0"/>
              <a:t>Explain the key principles in crafting a SELECT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(5 of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51988"/>
          </a:xfrm>
        </p:spPr>
        <p:txBody>
          <a:bodyPr/>
          <a:lstStyle/>
          <a:p>
            <a:r>
              <a:rPr lang="en-US" dirty="0"/>
              <a:t>Outer joins</a:t>
            </a:r>
          </a:p>
          <a:p>
            <a:pPr lvl="1"/>
            <a:r>
              <a:rPr lang="en-US" dirty="0"/>
              <a:t>Returns not only the rows matching the join condition (rows with matching values in the common columns) and returns the rows with unmatched values</a:t>
            </a:r>
          </a:p>
          <a:p>
            <a:pPr lvl="1"/>
            <a:r>
              <a:rPr lang="en-US" dirty="0"/>
              <a:t>ANSI standard defines three types of outer joins: left, right, and full</a:t>
            </a:r>
          </a:p>
          <a:p>
            <a:r>
              <a:rPr lang="en-US" dirty="0"/>
              <a:t>Cross join</a:t>
            </a:r>
          </a:p>
          <a:p>
            <a:pPr lvl="1"/>
            <a:r>
              <a:rPr lang="en-US" dirty="0"/>
              <a:t>Performs a relational product (also known as the </a:t>
            </a:r>
            <a:r>
              <a:rPr lang="en-US" i="1" dirty="0"/>
              <a:t>Cartesian product</a:t>
            </a:r>
            <a:r>
              <a:rPr lang="en-US" dirty="0"/>
              <a:t>) of two tables</a:t>
            </a:r>
          </a:p>
          <a:p>
            <a:r>
              <a:rPr lang="en-US" dirty="0"/>
              <a:t>Joining tables with an alias</a:t>
            </a:r>
          </a:p>
          <a:p>
            <a:pPr lvl="1"/>
            <a:r>
              <a:rPr lang="en-US" dirty="0"/>
              <a:t>An alias may be used to identify the source table from which the data is taken</a:t>
            </a:r>
          </a:p>
          <a:p>
            <a:pPr lvl="1"/>
            <a:r>
              <a:rPr lang="en-US" dirty="0"/>
              <a:t>The ability to specify a table alias is very useful</a:t>
            </a:r>
          </a:p>
          <a:p>
            <a:pPr lvl="2"/>
            <a:r>
              <a:rPr lang="en-US" dirty="0"/>
              <a:t>Using a table alias allows the database programmer to improve the maintainability of the code by using a table alias that is descriptive of what data the table is providing within the query</a:t>
            </a:r>
          </a:p>
          <a:p>
            <a:r>
              <a:rPr lang="en-US" dirty="0"/>
              <a:t>Recursive joins</a:t>
            </a:r>
          </a:p>
          <a:p>
            <a:pPr lvl="1"/>
            <a:r>
              <a:rPr lang="en-US" dirty="0"/>
              <a:t>Recursive query: joins a table to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7318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 Options (6 of 6)</a:t>
            </a:r>
          </a:p>
        </p:txBody>
      </p:sp>
      <p:pic>
        <p:nvPicPr>
          <p:cNvPr id="2" name="Picture 1" descr="In Figure 7.17, the output of a command sequence using an alias to join a table to itself is depicted. " title="Figure 7.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060389" cy="30268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9983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 Options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671501"/>
          </a:xfrm>
        </p:spPr>
        <p:txBody>
          <a:bodyPr/>
          <a:lstStyle/>
          <a:p>
            <a:r>
              <a:rPr lang="en-US" dirty="0"/>
              <a:t>ORDER BY clause is especially useful when the listing order is important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/>
              <a:t>	FROM </a:t>
            </a:r>
            <a:r>
              <a:rPr lang="en-US" i="1" dirty="0"/>
              <a:t>tablelist</a:t>
            </a:r>
          </a:p>
          <a:p>
            <a:pPr marL="457200" lvl="2" indent="0">
              <a:buNone/>
            </a:pPr>
            <a:r>
              <a:rPr lang="en-US" dirty="0"/>
              <a:t>	[ORDER BY </a:t>
            </a:r>
            <a:r>
              <a:rPr lang="en-US" i="1" dirty="0"/>
              <a:t>columnlist</a:t>
            </a:r>
            <a:r>
              <a:rPr lang="en-US" dirty="0"/>
              <a:t> [ASC|DESC] ];</a:t>
            </a:r>
          </a:p>
          <a:p>
            <a:pPr lvl="1"/>
            <a:r>
              <a:rPr lang="en-US" dirty="0"/>
              <a:t>Cascading order sequence</a:t>
            </a:r>
          </a:p>
          <a:p>
            <a:pPr lvl="2"/>
            <a:r>
              <a:rPr lang="en-US" dirty="0"/>
              <a:t>1. ORDER BY last name</a:t>
            </a:r>
          </a:p>
          <a:p>
            <a:pPr lvl="2"/>
            <a:r>
              <a:rPr lang="en-US" dirty="0"/>
              <a:t>2. Within matching last names, ORDER BY first name</a:t>
            </a:r>
          </a:p>
          <a:p>
            <a:pPr lvl="2"/>
            <a:r>
              <a:rPr lang="en-US" dirty="0"/>
              <a:t>3. Within matching first and last names, ORDER BY middle initial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4550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 Options (2 of 2)</a:t>
            </a:r>
          </a:p>
        </p:txBody>
      </p:sp>
      <p:pic>
        <p:nvPicPr>
          <p:cNvPr id="2" name="Picture 1" descr="The output of an ORDER BY clause, sorting products by price in ascending order, is illustrated in Figure 7.18. " title="Figure 7.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4" y="1600200"/>
            <a:ext cx="7924800" cy="36760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4397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Options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47262"/>
          </a:xfrm>
        </p:spPr>
        <p:txBody>
          <a:bodyPr/>
          <a:lstStyle/>
          <a:p>
            <a:r>
              <a:rPr lang="en-US" dirty="0"/>
              <a:t>Selecting rows with conditional restrictions</a:t>
            </a:r>
          </a:p>
          <a:p>
            <a:pPr lvl="1"/>
            <a:r>
              <a:rPr lang="en-US" dirty="0"/>
              <a:t>WHERE clause is used to add conditional restrictions to the SELECT statement that limit the rows returned by the query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		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/>
              <a:t>	FROM 		</a:t>
            </a:r>
            <a:r>
              <a:rPr lang="en-US" i="1" dirty="0"/>
              <a:t>tablelist</a:t>
            </a:r>
          </a:p>
          <a:p>
            <a:pPr marL="457200" lvl="2" indent="0">
              <a:buNone/>
            </a:pPr>
            <a:r>
              <a:rPr lang="en-US" dirty="0"/>
              <a:t>	[WHERE 		</a:t>
            </a:r>
            <a:r>
              <a:rPr lang="en-US" i="1" dirty="0"/>
              <a:t>conditionlist</a:t>
            </a:r>
            <a:r>
              <a:rPr lang="en-US" dirty="0"/>
              <a:t> ]</a:t>
            </a:r>
          </a:p>
          <a:p>
            <a:pPr marL="457200" lvl="2" indent="0">
              <a:buNone/>
            </a:pPr>
            <a:r>
              <a:rPr lang="en-US" dirty="0"/>
              <a:t>	[ORDER BY 	</a:t>
            </a:r>
            <a:r>
              <a:rPr lang="en-US" i="1" dirty="0"/>
              <a:t>columnlist</a:t>
            </a:r>
            <a:r>
              <a:rPr lang="en-US" dirty="0"/>
              <a:t> [ASC | DESC] ];</a:t>
            </a:r>
          </a:p>
          <a:p>
            <a:r>
              <a:rPr lang="en-US" dirty="0"/>
              <a:t>Using comparison operators on character attributes</a:t>
            </a:r>
          </a:p>
          <a:p>
            <a:pPr lvl="1"/>
            <a:r>
              <a:rPr lang="en-US" dirty="0"/>
              <a:t>May be used to place restrictions on character-based attributes</a:t>
            </a:r>
          </a:p>
          <a:p>
            <a:r>
              <a:rPr lang="en-US" dirty="0"/>
              <a:t>Using comparison operators on dates</a:t>
            </a:r>
          </a:p>
          <a:p>
            <a:pPr lvl="1"/>
            <a:r>
              <a:rPr lang="en-US" dirty="0"/>
              <a:t>Date procedures are often more software-specific than other SQL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850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Options (2 of 4)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183799"/>
              </p:ext>
            </p:extLst>
          </p:nvPr>
        </p:nvGraphicFramePr>
        <p:xfrm>
          <a:off x="365125" y="1538288"/>
          <a:ext cx="841533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1711570003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343993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 7.6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Comparison Operators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6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5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6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6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 or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631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3583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Options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47262"/>
          </a:xfrm>
        </p:spPr>
        <p:txBody>
          <a:bodyPr/>
          <a:lstStyle/>
          <a:p>
            <a:r>
              <a:rPr lang="en-US" dirty="0"/>
              <a:t>Selecting rows with conditional restrictions</a:t>
            </a:r>
          </a:p>
          <a:p>
            <a:pPr lvl="1"/>
            <a:r>
              <a:rPr lang="en-US" dirty="0"/>
              <a:t>WHERE clause is used to add conditional restrictions to the SELECT statement that limit the rows returned by the query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		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/>
              <a:t>	FROM 		</a:t>
            </a:r>
            <a:r>
              <a:rPr lang="en-US" i="1" dirty="0"/>
              <a:t>tablelist</a:t>
            </a:r>
          </a:p>
          <a:p>
            <a:pPr marL="457200" lvl="2" indent="0">
              <a:buNone/>
            </a:pPr>
            <a:r>
              <a:rPr lang="en-US" dirty="0"/>
              <a:t>	[WHERE 		</a:t>
            </a:r>
            <a:r>
              <a:rPr lang="en-US" i="1" dirty="0"/>
              <a:t>conditionlist</a:t>
            </a:r>
            <a:r>
              <a:rPr lang="en-US" dirty="0"/>
              <a:t> ]</a:t>
            </a:r>
          </a:p>
          <a:p>
            <a:pPr marL="457200" lvl="2" indent="0">
              <a:buNone/>
            </a:pPr>
            <a:r>
              <a:rPr lang="en-US" dirty="0"/>
              <a:t>	[ORDER BY 	</a:t>
            </a:r>
            <a:r>
              <a:rPr lang="en-US" i="1" dirty="0"/>
              <a:t>columnlist</a:t>
            </a:r>
            <a:r>
              <a:rPr lang="en-US" dirty="0"/>
              <a:t> [ASC | DESC] ];</a:t>
            </a:r>
          </a:p>
          <a:p>
            <a:r>
              <a:rPr lang="en-US" dirty="0"/>
              <a:t>Using comparison operators on character attributes</a:t>
            </a:r>
          </a:p>
          <a:p>
            <a:pPr lvl="1"/>
            <a:r>
              <a:rPr lang="en-US" dirty="0"/>
              <a:t>May be used to place restrictions on character-based attributes</a:t>
            </a:r>
          </a:p>
          <a:p>
            <a:r>
              <a:rPr lang="en-US" dirty="0"/>
              <a:t>Using comparison operators on dates</a:t>
            </a:r>
          </a:p>
          <a:p>
            <a:pPr lvl="1"/>
            <a:r>
              <a:rPr lang="en-US" dirty="0"/>
              <a:t>Date procedures are often more software-specific than other SQL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2178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Options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35142"/>
          </a:xfrm>
        </p:spPr>
        <p:txBody>
          <a:bodyPr/>
          <a:lstStyle/>
          <a:p>
            <a:r>
              <a:rPr lang="en-US" dirty="0"/>
              <a:t>Logical operators: AND, OR, and NOT (order of )</a:t>
            </a:r>
          </a:p>
          <a:p>
            <a:pPr lvl="1"/>
            <a:r>
              <a:rPr lang="en-US" dirty="0"/>
              <a:t>SQL allows you to include multiple conditions in a query through the use of these logical operators</a:t>
            </a:r>
          </a:p>
          <a:p>
            <a:pPr lvl="1"/>
            <a:r>
              <a:rPr lang="en-US" dirty="0"/>
              <a:t>Boolean algebra is dedicated to the use of logical operators</a:t>
            </a:r>
          </a:p>
          <a:p>
            <a:r>
              <a:rPr lang="en-US" dirty="0"/>
              <a:t>Old-style joins</a:t>
            </a:r>
          </a:p>
          <a:p>
            <a:pPr lvl="1"/>
            <a:r>
              <a:rPr lang="en-US" dirty="0"/>
              <a:t>Generally not recommended</a:t>
            </a:r>
          </a:p>
          <a:p>
            <a:pPr lvl="2"/>
            <a:r>
              <a:rPr lang="en-US" dirty="0"/>
              <a:t>Make complex queries more difficult to maintain</a:t>
            </a:r>
          </a:p>
          <a:p>
            <a:pPr lvl="2"/>
            <a:r>
              <a:rPr lang="en-US" dirty="0"/>
              <a:t>Susceptible to undetected errors</a:t>
            </a:r>
          </a:p>
          <a:p>
            <a:r>
              <a:rPr lang="en-US" dirty="0"/>
              <a:t>Special operators</a:t>
            </a:r>
          </a:p>
          <a:p>
            <a:pPr lvl="1"/>
            <a:r>
              <a:rPr lang="en-US" dirty="0"/>
              <a:t>BETWEEN 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LIKE </a:t>
            </a:r>
          </a:p>
          <a:p>
            <a:pPr lvl="1"/>
            <a:r>
              <a:rPr lang="en-US" dirty="0"/>
              <a:t>IS NULL </a:t>
            </a:r>
          </a:p>
          <a:p>
            <a:pPr lvl="1"/>
            <a:r>
              <a:rPr lang="en-US" dirty="0"/>
              <a:t>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7928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Processing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64326"/>
          </a:xfrm>
        </p:spPr>
        <p:txBody>
          <a:bodyPr/>
          <a:lstStyle/>
          <a:p>
            <a:r>
              <a:rPr lang="en-US" dirty="0"/>
              <a:t>Takes a collection of rows and reduces it to a single row</a:t>
            </a:r>
          </a:p>
          <a:p>
            <a:pPr lvl="1"/>
            <a:r>
              <a:rPr lang="en-US" dirty="0"/>
              <a:t>SQL provides useful aggregate functions that count, find minimum and maximum values, calculate averages, etc.</a:t>
            </a:r>
          </a:p>
          <a:p>
            <a:r>
              <a:rPr lang="en-US" dirty="0"/>
              <a:t>Aggregate functions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MIN and MAX</a:t>
            </a:r>
          </a:p>
          <a:p>
            <a:pPr lvl="1"/>
            <a:r>
              <a:rPr lang="en-US" dirty="0"/>
              <a:t>SUM and AVG</a:t>
            </a:r>
          </a:p>
          <a:p>
            <a:r>
              <a:rPr lang="en-US" dirty="0"/>
              <a:t>Grouping data</a:t>
            </a:r>
          </a:p>
          <a:p>
            <a:pPr lvl="1"/>
            <a:r>
              <a:rPr lang="en-US" dirty="0"/>
              <a:t>GROUP BY clause syntax: </a:t>
            </a:r>
          </a:p>
          <a:p>
            <a:pPr marL="457200" lvl="2" indent="0">
              <a:buNone/>
            </a:pPr>
            <a:r>
              <a:rPr lang="en-US" dirty="0"/>
              <a:t>	SELECT		</a:t>
            </a:r>
            <a:r>
              <a:rPr lang="en-US" i="1" dirty="0"/>
              <a:t> columnlist</a:t>
            </a:r>
          </a:p>
          <a:p>
            <a:pPr marL="457200" lvl="2" indent="0">
              <a:buNone/>
            </a:pPr>
            <a:r>
              <a:rPr lang="en-US" dirty="0"/>
              <a:t>	FROM 		</a:t>
            </a:r>
            <a:r>
              <a:rPr lang="en-US" i="1" dirty="0"/>
              <a:t> tablelist</a:t>
            </a:r>
          </a:p>
          <a:p>
            <a:pPr marL="457200" lvl="2" indent="0">
              <a:buNone/>
            </a:pPr>
            <a:r>
              <a:rPr lang="en-US" dirty="0"/>
              <a:t>	[WHERE 	 	 </a:t>
            </a:r>
            <a:r>
              <a:rPr lang="en-US" i="1" dirty="0"/>
              <a:t>conditionlist</a:t>
            </a:r>
            <a:r>
              <a:rPr lang="en-US" dirty="0"/>
              <a:t> ]</a:t>
            </a:r>
          </a:p>
          <a:p>
            <a:pPr marL="457200" lvl="2" indent="0">
              <a:buNone/>
            </a:pPr>
            <a:r>
              <a:rPr lang="en-US" dirty="0"/>
              <a:t>	[GROUP BY	</a:t>
            </a:r>
            <a:r>
              <a:rPr lang="en-US" i="1" dirty="0"/>
              <a:t> columnlist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/>
              <a:t>	[ORDER BY 	</a:t>
            </a:r>
            <a:r>
              <a:rPr lang="en-US" i="1" dirty="0"/>
              <a:t> columnlist </a:t>
            </a:r>
            <a:r>
              <a:rPr lang="en-US" dirty="0"/>
              <a:t>[ASC | DESC] 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6433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Processing (2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24148"/>
              </p:ext>
            </p:extLst>
          </p:nvPr>
        </p:nvGraphicFramePr>
        <p:xfrm>
          <a:off x="365125" y="1538288"/>
          <a:ext cx="8415338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475">
                  <a:extLst>
                    <a:ext uri="{9D8B030D-6E8A-4147-A177-3AD203B41FA5}">
                      <a16:colId xmlns:a16="http://schemas.microsoft.com/office/drawing/2014/main" val="3054742000"/>
                    </a:ext>
                  </a:extLst>
                </a:gridCol>
                <a:gridCol w="5503863">
                  <a:extLst>
                    <a:ext uri="{9D8B030D-6E8A-4147-A177-3AD203B41FA5}">
                      <a16:colId xmlns:a16="http://schemas.microsoft.com/office/drawing/2014/main" val="387017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 7.7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Some Basic SQL Aggregate Functions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0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9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rows containing non-null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7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minimum attribute value encountered in a given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1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maximum attribute value encountered in a given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1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sum of all values for a given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9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arithmetic mean (average) for a specified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215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795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SQL (1 of 4)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2885405"/>
          </a:xfrm>
        </p:spPr>
        <p:txBody>
          <a:bodyPr/>
          <a:lstStyle/>
          <a:p>
            <a:r>
              <a:rPr lang="en-US" altLang="en-US" dirty="0"/>
              <a:t>Categories of SQL functions</a:t>
            </a:r>
          </a:p>
          <a:p>
            <a:pPr lvl="1"/>
            <a:r>
              <a:rPr lang="en-US" altLang="en-US" dirty="0"/>
              <a:t>Data definition language (DDL)</a:t>
            </a:r>
          </a:p>
          <a:p>
            <a:pPr lvl="1"/>
            <a:r>
              <a:rPr lang="en-US" altLang="en-US" dirty="0"/>
              <a:t>Data manipulation language (DML)</a:t>
            </a:r>
          </a:p>
          <a:p>
            <a:pPr lvl="1"/>
            <a:r>
              <a:rPr lang="en-US" dirty="0"/>
              <a:t>Transaction control language (TCL)</a:t>
            </a:r>
          </a:p>
          <a:p>
            <a:pPr lvl="1"/>
            <a:r>
              <a:rPr lang="en-US" dirty="0"/>
              <a:t>Data control language (DCL)</a:t>
            </a:r>
            <a:endParaRPr lang="en-US" altLang="en-US" dirty="0"/>
          </a:p>
          <a:p>
            <a:r>
              <a:rPr lang="en-US" altLang="en-US" dirty="0"/>
              <a:t>SQL is relatively easy to learn</a:t>
            </a:r>
          </a:p>
          <a:p>
            <a:pPr lvl="1"/>
            <a:r>
              <a:rPr lang="en-US" altLang="en-US" dirty="0"/>
              <a:t>Nonprocedural language with basic command vocabulary set of less than 100 words</a:t>
            </a:r>
          </a:p>
          <a:p>
            <a:pPr lvl="1"/>
            <a:r>
              <a:rPr lang="en-US" altLang="en-US" dirty="0"/>
              <a:t>Differences in SQL dialects are minor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Processing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011594"/>
          </a:xfrm>
        </p:spPr>
        <p:txBody>
          <a:bodyPr/>
          <a:lstStyle/>
          <a:p>
            <a:r>
              <a:rPr lang="en-US" dirty="0"/>
              <a:t>HAVING clause</a:t>
            </a:r>
          </a:p>
          <a:p>
            <a:pPr lvl="1"/>
            <a:r>
              <a:rPr lang="en-US" dirty="0"/>
              <a:t>Operates very much like the WHERE clause in the SELECT statement</a:t>
            </a:r>
          </a:p>
          <a:p>
            <a:pPr lvl="1"/>
            <a:r>
              <a:rPr lang="en-US" dirty="0"/>
              <a:t>HAVING clause is applied to the output of a GROUP BY operation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		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/>
              <a:t>	FROM 		</a:t>
            </a:r>
            <a:r>
              <a:rPr lang="en-US" i="1" dirty="0"/>
              <a:t>tablelist</a:t>
            </a:r>
          </a:p>
          <a:p>
            <a:pPr marL="457200" lvl="2" indent="0">
              <a:buNone/>
            </a:pPr>
            <a:r>
              <a:rPr lang="en-US" dirty="0"/>
              <a:t>	[WHERE 		</a:t>
            </a:r>
            <a:r>
              <a:rPr lang="en-US" i="1" dirty="0"/>
              <a:t>conditionlist</a:t>
            </a:r>
            <a:r>
              <a:rPr lang="en-US" dirty="0"/>
              <a:t> ]</a:t>
            </a:r>
          </a:p>
          <a:p>
            <a:pPr marL="457200" lvl="2" indent="0">
              <a:buNone/>
            </a:pPr>
            <a:r>
              <a:rPr lang="en-US" dirty="0"/>
              <a:t>	[GROUP BY 	</a:t>
            </a:r>
            <a:r>
              <a:rPr lang="en-US" i="1" dirty="0"/>
              <a:t>columnlist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/>
              <a:t>	[HAVING 		</a:t>
            </a:r>
            <a:r>
              <a:rPr lang="en-US" i="1" dirty="0"/>
              <a:t>conditionlist</a:t>
            </a:r>
            <a:r>
              <a:rPr lang="en-US" dirty="0"/>
              <a:t> ]</a:t>
            </a:r>
          </a:p>
          <a:p>
            <a:pPr marL="457200" lvl="2" indent="0">
              <a:buNone/>
            </a:pPr>
            <a:r>
              <a:rPr lang="en-US" dirty="0"/>
              <a:t>	[ORDER BY 	</a:t>
            </a:r>
            <a:r>
              <a:rPr lang="en-US" i="1" dirty="0"/>
              <a:t>columnlist</a:t>
            </a:r>
            <a:r>
              <a:rPr lang="en-US" dirty="0"/>
              <a:t> [ASC | DESC] 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76551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9595"/>
          </a:xfrm>
        </p:spPr>
        <p:txBody>
          <a:bodyPr/>
          <a:lstStyle/>
          <a:p>
            <a:r>
              <a:rPr lang="en-US" dirty="0"/>
              <a:t>Key characteristics </a:t>
            </a:r>
          </a:p>
          <a:p>
            <a:pPr lvl="1"/>
            <a:r>
              <a:rPr lang="en-US" dirty="0"/>
              <a:t>A subquery is a query (SELECT statement) inside another query</a:t>
            </a:r>
          </a:p>
          <a:p>
            <a:pPr lvl="1"/>
            <a:r>
              <a:rPr lang="en-US" dirty="0"/>
              <a:t>A subquery is normally expressed inside parentheses</a:t>
            </a:r>
          </a:p>
          <a:p>
            <a:pPr lvl="1"/>
            <a:r>
              <a:rPr lang="en-US" dirty="0"/>
              <a:t>The first query in the SQL statement is known as the outer query</a:t>
            </a:r>
          </a:p>
          <a:p>
            <a:pPr lvl="1"/>
            <a:r>
              <a:rPr lang="en-US" dirty="0"/>
              <a:t>The query inside the SQL statement is known as the inner query</a:t>
            </a:r>
          </a:p>
          <a:p>
            <a:pPr lvl="1"/>
            <a:r>
              <a:rPr lang="en-US" dirty="0"/>
              <a:t>The inner query is executed first</a:t>
            </a:r>
          </a:p>
          <a:p>
            <a:pPr lvl="1"/>
            <a:r>
              <a:rPr lang="en-US" dirty="0"/>
              <a:t>The output of an inner query is used as the input for the outer query</a:t>
            </a:r>
          </a:p>
          <a:p>
            <a:pPr lvl="1"/>
            <a:r>
              <a:rPr lang="en-US" dirty="0"/>
              <a:t>The entire SQL statement is sometimes referred to as a nested query</a:t>
            </a:r>
          </a:p>
          <a:p>
            <a:r>
              <a:rPr lang="en-US" dirty="0"/>
              <a:t>Subquery can return one or more values</a:t>
            </a:r>
          </a:p>
          <a:p>
            <a:pPr lvl="1"/>
            <a:r>
              <a:rPr lang="en-US" dirty="0"/>
              <a:t>One single value (one column and one row)</a:t>
            </a:r>
          </a:p>
          <a:p>
            <a:pPr lvl="1"/>
            <a:r>
              <a:rPr lang="en-US" dirty="0"/>
              <a:t>A list of values (one column and multiple rows)</a:t>
            </a:r>
          </a:p>
          <a:p>
            <a:pPr lvl="1"/>
            <a:r>
              <a:rPr lang="en-US" dirty="0"/>
              <a:t>A virtual table (multicolumn, multirow set of values)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570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24370"/>
          </a:xfrm>
        </p:spPr>
        <p:txBody>
          <a:bodyPr/>
          <a:lstStyle/>
          <a:p>
            <a:r>
              <a:rPr lang="en-US" dirty="0"/>
              <a:t>WHERE subqueries</a:t>
            </a:r>
          </a:p>
          <a:p>
            <a:pPr lvl="1"/>
            <a:r>
              <a:rPr lang="en-US" dirty="0"/>
              <a:t>Most common type of subquery uses an inner SELECT subquery on the right side of a WHERE comparison expression</a:t>
            </a:r>
          </a:p>
          <a:p>
            <a:r>
              <a:rPr lang="en-US" dirty="0"/>
              <a:t>IN subqueries</a:t>
            </a:r>
          </a:p>
          <a:p>
            <a:pPr lvl="1"/>
            <a:r>
              <a:rPr lang="en-US" dirty="0"/>
              <a:t>IN operator: used to compare a single attribute to a list of values</a:t>
            </a:r>
          </a:p>
          <a:p>
            <a:pPr lvl="1"/>
            <a:r>
              <a:rPr lang="en-US" dirty="0"/>
              <a:t>IN subquery: values are not known beforehand, but can be derived using a query</a:t>
            </a:r>
          </a:p>
          <a:p>
            <a:r>
              <a:rPr lang="en-US" dirty="0"/>
              <a:t>HAVING subqueries </a:t>
            </a:r>
          </a:p>
          <a:p>
            <a:pPr lvl="1"/>
            <a:r>
              <a:rPr lang="en-US" dirty="0"/>
              <a:t>HAVING clause: used to restrict the output of a GROUP BY query by applying conditional criteria to the grouped rows</a:t>
            </a:r>
          </a:p>
          <a:p>
            <a:r>
              <a:rPr lang="en-US" dirty="0"/>
              <a:t>Multirow subquery operators: ALL and ANY</a:t>
            </a:r>
          </a:p>
          <a:p>
            <a:pPr lvl="1"/>
            <a:r>
              <a:rPr lang="en-US" dirty="0"/>
              <a:t>ALL operator compares a single value with a list of values returned by the first subquery using a comparison operator other than equals</a:t>
            </a:r>
          </a:p>
          <a:p>
            <a:pPr lvl="1"/>
            <a:r>
              <a:rPr lang="en-US" dirty="0"/>
              <a:t>ANY operator compares a single value to a list of values and select only the rows greater than or less than any value in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1182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48992"/>
          </a:xfrm>
        </p:spPr>
        <p:txBody>
          <a:bodyPr/>
          <a:lstStyle/>
          <a:p>
            <a:r>
              <a:rPr lang="en-US" dirty="0"/>
              <a:t>FROM subqueries</a:t>
            </a:r>
          </a:p>
          <a:p>
            <a:pPr lvl="1"/>
            <a:r>
              <a:rPr lang="en-US" dirty="0"/>
              <a:t>FROM clause specifies the table(s) from which the data will be drawn</a:t>
            </a:r>
          </a:p>
          <a:p>
            <a:r>
              <a:rPr lang="en-US" dirty="0"/>
              <a:t>Attribute list subqueries</a:t>
            </a:r>
          </a:p>
          <a:p>
            <a:pPr lvl="1"/>
            <a:r>
              <a:rPr lang="en-US" dirty="0"/>
              <a:t>Inline subquery: subquery expression</a:t>
            </a:r>
          </a:p>
          <a:p>
            <a:pPr lvl="2"/>
            <a:r>
              <a:rPr lang="en-US" dirty="0"/>
              <a:t>Example: can be used to list the difference between each product’s price and the average product price</a:t>
            </a:r>
          </a:p>
          <a:p>
            <a:r>
              <a:rPr lang="en-US" dirty="0"/>
              <a:t>Correlated subquery </a:t>
            </a:r>
          </a:p>
          <a:p>
            <a:pPr lvl="1"/>
            <a:r>
              <a:rPr lang="en-US" dirty="0"/>
              <a:t>Executes once for each row in the outer query</a:t>
            </a:r>
          </a:p>
          <a:p>
            <a:pPr lvl="1"/>
            <a:r>
              <a:rPr lang="en-US" dirty="0"/>
              <a:t>Inner query is related to the outer query; the inner query references a column of the outer subquery</a:t>
            </a:r>
          </a:p>
          <a:p>
            <a:pPr lvl="1"/>
            <a:r>
              <a:rPr lang="en-US" dirty="0"/>
              <a:t>Can also be used with the EXISTS special operator</a:t>
            </a:r>
          </a:p>
          <a:p>
            <a:pPr lvl="2"/>
            <a:r>
              <a:rPr lang="en-US" dirty="0"/>
              <a:t>Can be used whenever there is a requirement to execute a command based on the result of another query</a:t>
            </a:r>
          </a:p>
          <a:p>
            <a:pPr lvl="2"/>
            <a:r>
              <a:rPr lang="en-US" dirty="0"/>
              <a:t>Can be used with uncorrelated subqueries, but it is almost always used with correlated subqueries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2618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67404"/>
          </a:xfrm>
        </p:spPr>
        <p:txBody>
          <a:bodyPr/>
          <a:lstStyle/>
          <a:p>
            <a:r>
              <a:rPr lang="en-US" dirty="0"/>
              <a:t>SQL functions are very useful tools</a:t>
            </a:r>
          </a:p>
          <a:p>
            <a:pPr lvl="1"/>
            <a:r>
              <a:rPr lang="en-US" dirty="0"/>
              <a:t>Many types </a:t>
            </a:r>
          </a:p>
          <a:p>
            <a:r>
              <a:rPr lang="en-US" dirty="0"/>
              <a:t>Date and time functions</a:t>
            </a:r>
          </a:p>
          <a:p>
            <a:pPr lvl="1"/>
            <a:r>
              <a:rPr lang="en-US" dirty="0"/>
              <a:t>All date functions take one parameter of a date or character data type and return a value; refer to Table 7.10</a:t>
            </a:r>
          </a:p>
          <a:p>
            <a:r>
              <a:rPr lang="en-US" dirty="0"/>
              <a:t>Numeric functions </a:t>
            </a:r>
          </a:p>
          <a:p>
            <a:pPr lvl="1"/>
            <a:r>
              <a:rPr lang="en-US" dirty="0"/>
              <a:t>Can be grouped in many different ways, such as algebraic, trigonometric, and logarithmic; refer to Table 7.11</a:t>
            </a:r>
          </a:p>
          <a:p>
            <a:r>
              <a:rPr lang="en-US" dirty="0"/>
              <a:t>String functions</a:t>
            </a:r>
          </a:p>
          <a:p>
            <a:pPr lvl="1"/>
            <a:r>
              <a:rPr lang="en-US" dirty="0"/>
              <a:t>Among the most-used functions in programming; refer to Table 7.12 </a:t>
            </a:r>
          </a:p>
          <a:p>
            <a:r>
              <a:rPr lang="en-US" dirty="0"/>
              <a:t>Conversion functions </a:t>
            </a:r>
          </a:p>
          <a:p>
            <a:pPr lvl="1"/>
            <a:r>
              <a:rPr lang="en-US" dirty="0"/>
              <a:t>Allow you to take a value of a given data type and convert it to the equivalent value in another data type; refer to Table 7.13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75706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Set Operators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395049"/>
          </a:xfrm>
        </p:spPr>
        <p:txBody>
          <a:bodyPr/>
          <a:lstStyle/>
          <a:p>
            <a:r>
              <a:rPr lang="en-US" dirty="0"/>
              <a:t>UNION </a:t>
            </a:r>
          </a:p>
          <a:p>
            <a:pPr lvl="1"/>
            <a:r>
              <a:rPr lang="en-US" dirty="0"/>
              <a:t>Combines rows from two or more queries without including duplicate rows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i="1" dirty="0"/>
              <a:t>query</a:t>
            </a:r>
            <a:r>
              <a:rPr lang="en-US" dirty="0"/>
              <a:t> UNION </a:t>
            </a:r>
            <a:r>
              <a:rPr lang="en-US" i="1" dirty="0"/>
              <a:t>query</a:t>
            </a:r>
          </a:p>
          <a:p>
            <a:r>
              <a:rPr lang="en-US" dirty="0"/>
              <a:t>UNION ALL</a:t>
            </a:r>
          </a:p>
          <a:p>
            <a:pPr lvl="1"/>
            <a:r>
              <a:rPr lang="en-US" dirty="0"/>
              <a:t>Used to produce a relation that retains the duplicate rows</a:t>
            </a:r>
          </a:p>
          <a:p>
            <a:pPr lvl="1"/>
            <a:r>
              <a:rPr lang="en-US" dirty="0"/>
              <a:t>Used to unite more than just two queries</a:t>
            </a:r>
          </a:p>
          <a:p>
            <a:r>
              <a:rPr lang="en-US" dirty="0"/>
              <a:t>INTERSECT </a:t>
            </a:r>
          </a:p>
          <a:p>
            <a:pPr lvl="1"/>
            <a:r>
              <a:rPr lang="en-US" dirty="0"/>
              <a:t>Can be used to combine rows from two queries, returning only the rows that appear in both sets</a:t>
            </a:r>
          </a:p>
          <a:p>
            <a:pPr lvl="1">
              <a:buClr>
                <a:srgbClr val="0D3857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Syntax:</a:t>
            </a:r>
          </a:p>
          <a:p>
            <a:pPr marL="457200" lvl="2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query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INTERSECT </a:t>
            </a:r>
            <a:r>
              <a:rPr 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4188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Set Operators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77738"/>
          </a:xfrm>
        </p:spPr>
        <p:txBody>
          <a:bodyPr/>
          <a:lstStyle/>
          <a:p>
            <a:r>
              <a:rPr lang="en-US" dirty="0"/>
              <a:t>EXCEPT (MINUS)</a:t>
            </a:r>
          </a:p>
          <a:p>
            <a:pPr lvl="1"/>
            <a:r>
              <a:rPr lang="en-US" dirty="0"/>
              <a:t>Combines rows from two queries and returns only the rows that appear in the first set but not in the second</a:t>
            </a:r>
          </a:p>
          <a:p>
            <a:pPr lvl="1"/>
            <a:r>
              <a:rPr lang="en-US" dirty="0"/>
              <a:t>Syntax: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i="1" dirty="0"/>
              <a:t>query</a:t>
            </a:r>
            <a:r>
              <a:rPr lang="en-US" dirty="0"/>
              <a:t> EXCEPT </a:t>
            </a:r>
            <a:r>
              <a:rPr lang="en-US" i="1" dirty="0"/>
              <a:t>query</a:t>
            </a:r>
          </a:p>
          <a:p>
            <a:pPr marL="457200" lvl="2" indent="0">
              <a:buNone/>
            </a:pPr>
            <a:r>
              <a:rPr lang="en-US" dirty="0"/>
              <a:t>	and</a:t>
            </a:r>
          </a:p>
          <a:p>
            <a:pPr marL="457200" lvl="2" indent="0">
              <a:buNone/>
            </a:pPr>
            <a:r>
              <a:rPr lang="en-US" i="1" dirty="0"/>
              <a:t>	query </a:t>
            </a:r>
            <a:r>
              <a:rPr lang="en-US" dirty="0"/>
              <a:t>MINUS </a:t>
            </a:r>
            <a:r>
              <a:rPr lang="en-US" i="1" dirty="0"/>
              <a:t>query</a:t>
            </a:r>
          </a:p>
          <a:p>
            <a:r>
              <a:rPr lang="en-US" dirty="0"/>
              <a:t>Syntax alternatives</a:t>
            </a:r>
          </a:p>
          <a:p>
            <a:pPr lvl="1"/>
            <a:r>
              <a:rPr lang="en-US" dirty="0"/>
              <a:t>Alternative syntax used to achieve the same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3114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SELECT Queries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888483"/>
          </a:xfrm>
        </p:spPr>
        <p:txBody>
          <a:bodyPr/>
          <a:lstStyle/>
          <a:p>
            <a:r>
              <a:rPr lang="en-US" dirty="0"/>
              <a:t>Know your data</a:t>
            </a:r>
          </a:p>
          <a:p>
            <a:pPr lvl="1"/>
            <a:r>
              <a:rPr lang="en-US" dirty="0"/>
              <a:t>The importance of understanding the data model that you are working in cannot be overstated</a:t>
            </a:r>
          </a:p>
          <a:p>
            <a:pPr lvl="1"/>
            <a:r>
              <a:rPr lang="en-US" dirty="0"/>
              <a:t>Real-world databases are messy; most database systems remain in service in an organization for decades</a:t>
            </a:r>
          </a:p>
          <a:p>
            <a:r>
              <a:rPr lang="en-US" dirty="0"/>
              <a:t>Know the problem</a:t>
            </a:r>
          </a:p>
          <a:p>
            <a:pPr lvl="1"/>
            <a:r>
              <a:rPr lang="en-US" dirty="0"/>
              <a:t>Understand the question you are attempting to answer</a:t>
            </a:r>
          </a:p>
          <a:p>
            <a:pPr lvl="1"/>
            <a:r>
              <a:rPr lang="en-US" dirty="0"/>
              <a:t>Information reporting requests will come from a range of sources; may be one-time events or ongoing operations within an application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8317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SELECT Queries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32946"/>
          </a:xfrm>
        </p:spPr>
        <p:txBody>
          <a:bodyPr/>
          <a:lstStyle/>
          <a:p>
            <a:r>
              <a:rPr lang="en-US" dirty="0"/>
              <a:t>Build one clause at a time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ORDER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7942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33576"/>
          </a:xfrm>
        </p:spPr>
        <p:txBody>
          <a:bodyPr/>
          <a:lstStyle/>
          <a:p>
            <a:r>
              <a:rPr lang="en-US" dirty="0"/>
              <a:t>SQL commands can be divided into two overall categories: data definition language (DDL) commands and data manipulation language (DML) commands</a:t>
            </a:r>
          </a:p>
          <a:p>
            <a:r>
              <a:rPr lang="en-US" dirty="0"/>
              <a:t>The ANSI standard data types are supported by all RDBMS vendors in different ways</a:t>
            </a:r>
          </a:p>
          <a:p>
            <a:pPr lvl="1"/>
            <a:r>
              <a:rPr lang="en-US" dirty="0"/>
              <a:t>The basic data types are NUMBER, NUMERIC, INTEGER, CHAR, VARCHAR, and DATE</a:t>
            </a:r>
          </a:p>
          <a:p>
            <a:r>
              <a:rPr lang="en-US" dirty="0"/>
              <a:t>The SELECT statement is the main data retrieval command in SQL</a:t>
            </a:r>
          </a:p>
          <a:p>
            <a:r>
              <a:rPr lang="en-US" dirty="0"/>
              <a:t>The column list represents one or more column names separated by commas</a:t>
            </a:r>
          </a:p>
          <a:p>
            <a:r>
              <a:rPr lang="en-US" dirty="0"/>
              <a:t>Operations that join tables can be classified as inner joins and outer joins</a:t>
            </a:r>
          </a:p>
          <a:p>
            <a:r>
              <a:rPr lang="en-US" dirty="0"/>
              <a:t>A natural join returns all rows with matching values in the matching columns and eliminates duplicate columns</a:t>
            </a:r>
          </a:p>
          <a:p>
            <a:r>
              <a:rPr lang="en-US" dirty="0"/>
              <a:t>Joins may use keywords such as USING and ON</a:t>
            </a:r>
          </a:p>
          <a:p>
            <a:r>
              <a:rPr lang="en-US" dirty="0"/>
              <a:t>The ORDER BY clause is used to sort the output of a SELECT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200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SQL (2 of 4)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83442"/>
              </p:ext>
            </p:extLst>
          </p:nvPr>
        </p:nvGraphicFramePr>
        <p:xfrm>
          <a:off x="1334310" y="1066800"/>
          <a:ext cx="7027863" cy="514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979278615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683452332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700873944"/>
                    </a:ext>
                  </a:extLst>
                </a:gridCol>
              </a:tblGrid>
              <a:tr h="197766">
                <a:tc>
                  <a:txBody>
                    <a:bodyPr/>
                    <a:lstStyle/>
                    <a:p>
                      <a:r>
                        <a:rPr lang="en-US" sz="1100" dirty="0"/>
                        <a:t>Table 7.2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SQL Data Definition Commands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956045"/>
                  </a:ext>
                </a:extLst>
              </a:tr>
              <a:tr h="242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Command or Option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Covered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74732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 SCHEMA</a:t>
                      </a:r>
                    </a:p>
                    <a:p>
                      <a:r>
                        <a:rPr lang="en-US" sz="1100" b="1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Creates a database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38191"/>
                  </a:ext>
                </a:extLst>
              </a:tr>
              <a:tr h="286763"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Creates a new table in the user’s database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00438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/>
                        <a:t>  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Ensures that a column will not have null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19122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/>
                        <a:t>  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Ensures that a column will not have duplicate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78397"/>
                  </a:ext>
                </a:extLst>
              </a:tr>
              <a:tr h="228823">
                <a:tc>
                  <a:txBody>
                    <a:bodyPr/>
                    <a:lstStyle/>
                    <a:p>
                      <a:r>
                        <a:rPr lang="en-US" sz="1100" dirty="0"/>
                        <a:t>  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Defines a primary key for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065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/>
                        <a:t>   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Defines a foreign key for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76867"/>
                  </a:ext>
                </a:extLst>
              </a:tr>
              <a:tr h="189733">
                <a:tc>
                  <a:txBody>
                    <a:bodyPr/>
                    <a:lstStyle/>
                    <a:p>
                      <a:r>
                        <a:rPr lang="en-US" sz="1100" dirty="0"/>
                        <a:t>  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Defines a default value for a column (when no value is 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55603"/>
                  </a:ext>
                </a:extLst>
              </a:tr>
              <a:tr h="235453">
                <a:tc>
                  <a:txBody>
                    <a:bodyPr/>
                    <a:lstStyle/>
                    <a:p>
                      <a:r>
                        <a:rPr lang="en-US" sz="1100" dirty="0"/>
                        <a:t>  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Validates data in an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12201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Creates an index for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59034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Creates a dynamic subset of rows and columns from one or more</a:t>
                      </a:r>
                      <a:r>
                        <a:rPr lang="en-US" sz="1100" b="1" baseline="0" dirty="0"/>
                        <a:t> </a:t>
                      </a:r>
                      <a:r>
                        <a:rPr lang="en-US" sz="1100" b="1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099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ALTER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Modifies a table’s definition (adds, modifies, or deletes attributes or</a:t>
                      </a:r>
                      <a:r>
                        <a:rPr lang="en-US" sz="1100" b="1" baseline="0" dirty="0"/>
                        <a:t> </a:t>
                      </a:r>
                      <a:r>
                        <a:rPr lang="en-US" sz="1100" b="1" dirty="0"/>
                        <a:t>constraints)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98644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 TABLE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Creates a new table based on a query in the user’s database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22900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DROP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Permanently deletes a table (and its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9583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DROP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Permanently deletes an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63499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/>
                        <a:t>DROP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Permanently deletes a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1166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49185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9595"/>
          </a:xfrm>
        </p:spPr>
        <p:txBody>
          <a:bodyPr/>
          <a:lstStyle/>
          <a:p>
            <a:r>
              <a:rPr lang="en-US" dirty="0"/>
              <a:t>The WHERE clause can be used with the SELECT, UPDATE, and DELETE statements to restrict the rows affected by the DDL command</a:t>
            </a:r>
          </a:p>
          <a:p>
            <a:r>
              <a:rPr lang="en-US" dirty="0"/>
              <a:t>Aggregate functions (COUNT, MIN, MAX, and AVG) are special functions that perform arithmetic computations over a set of rows</a:t>
            </a:r>
          </a:p>
          <a:p>
            <a:r>
              <a:rPr lang="en-US" dirty="0"/>
              <a:t>Subqueries and correlated queries are used when it is necessary to process data based on other processed data</a:t>
            </a:r>
          </a:p>
          <a:p>
            <a:r>
              <a:rPr lang="en-US" dirty="0"/>
              <a:t>Most subqueries are executed in a serial fashion</a:t>
            </a:r>
          </a:p>
          <a:p>
            <a:r>
              <a:rPr lang="en-US" dirty="0"/>
              <a:t>SQL functions are used to extract or transform data</a:t>
            </a:r>
          </a:p>
          <a:p>
            <a:r>
              <a:rPr lang="en-US" dirty="0"/>
              <a:t>SQL provides relational set operators to combine the output of two queries to generate a new relation</a:t>
            </a:r>
          </a:p>
          <a:p>
            <a:r>
              <a:rPr lang="en-US" dirty="0"/>
              <a:t>Crafting effective and efficient SQL queries requires a great deal of skill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SQL (3 of 4)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57360"/>
              </p:ext>
            </p:extLst>
          </p:nvPr>
        </p:nvGraphicFramePr>
        <p:xfrm>
          <a:off x="365125" y="1538288"/>
          <a:ext cx="841533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>
                  <a:extLst>
                    <a:ext uri="{9D8B030D-6E8A-4147-A177-3AD203B41FA5}">
                      <a16:colId xmlns:a16="http://schemas.microsoft.com/office/drawing/2014/main" val="3453752491"/>
                    </a:ext>
                  </a:extLst>
                </a:gridCol>
                <a:gridCol w="4213226">
                  <a:extLst>
                    <a:ext uri="{9D8B030D-6E8A-4147-A177-3AD203B41FA5}">
                      <a16:colId xmlns:a16="http://schemas.microsoft.com/office/drawing/2014/main" val="131917447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47656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7.3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SQL Commands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3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Command or Option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Covered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4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 Control</a:t>
                      </a:r>
                    </a:p>
                    <a:p>
                      <a:r>
                        <a:rPr lang="en-US" b="1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5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Permanently saves data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Restores data to its original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4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Control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a user permission to take a system action or access a data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6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 previously granted permission from a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7189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7461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SQL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730252"/>
          </a:xfrm>
        </p:spPr>
        <p:txBody>
          <a:bodyPr/>
          <a:lstStyle/>
          <a:p>
            <a:r>
              <a:rPr lang="en-US" dirty="0"/>
              <a:t>Data type: specification about the kinds of data that can be stored in an attribute</a:t>
            </a:r>
          </a:p>
          <a:p>
            <a:pPr lvl="1"/>
            <a:r>
              <a:rPr lang="en-US" dirty="0"/>
              <a:t>Influence queries that retrieve data</a:t>
            </a:r>
          </a:p>
          <a:p>
            <a:r>
              <a:rPr lang="en-US" dirty="0"/>
              <a:t>Fundamental types of data</a:t>
            </a:r>
          </a:p>
          <a:p>
            <a:pPr lvl="1"/>
            <a:r>
              <a:rPr lang="en-US" dirty="0"/>
              <a:t>Character data</a:t>
            </a:r>
          </a:p>
          <a:p>
            <a:pPr lvl="1"/>
            <a:r>
              <a:rPr lang="en-US" dirty="0"/>
              <a:t>Numeric data</a:t>
            </a:r>
          </a:p>
          <a:p>
            <a:pPr lvl="1"/>
            <a:r>
              <a:rPr lang="en-US" dirty="0"/>
              <a:t>Date data</a:t>
            </a:r>
          </a:p>
          <a:p>
            <a:r>
              <a:rPr lang="en-US" dirty="0"/>
              <a:t>At the heart of SQL is the query</a:t>
            </a:r>
          </a:p>
          <a:p>
            <a:pPr lvl="1"/>
            <a:r>
              <a:rPr lang="en-US" dirty="0"/>
              <a:t>Covers both questions and 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352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Database Model</a:t>
            </a:r>
          </a:p>
        </p:txBody>
      </p:sp>
      <p:pic>
        <p:nvPicPr>
          <p:cNvPr id="3" name="Picture 2" descr="Figure 7.1 depicts a simple database model composed of CUSTOMER, INVOICE, LINE, PRODUCT, and VENDOR tables. " title="Figure 7.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546314" cy="43995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08762"/>
          </a:xfrm>
        </p:spPr>
        <p:txBody>
          <a:bodyPr/>
          <a:lstStyle/>
          <a:p>
            <a:r>
              <a:rPr lang="en-US" dirty="0"/>
              <a:t>Each clause in a SELECT query performs a specific function</a:t>
            </a:r>
          </a:p>
          <a:p>
            <a:pPr lvl="1"/>
            <a:r>
              <a:rPr lang="en-US" dirty="0"/>
              <a:t>SELECT: specifies the attributes to be returned by the query</a:t>
            </a:r>
          </a:p>
          <a:p>
            <a:pPr lvl="1"/>
            <a:r>
              <a:rPr lang="en-US" dirty="0"/>
              <a:t>FROM: specifies the table(s) from which the data will be retrieved</a:t>
            </a:r>
          </a:p>
          <a:p>
            <a:pPr lvl="1"/>
            <a:r>
              <a:rPr lang="en-US" dirty="0"/>
              <a:t>WHERE: filters the rows of data based on provided criteria</a:t>
            </a:r>
          </a:p>
          <a:p>
            <a:pPr lvl="1"/>
            <a:r>
              <a:rPr lang="en-US" dirty="0"/>
              <a:t>GROUP BY: groups the rows of data into collections based on sharing the same values in one or more attributes</a:t>
            </a:r>
          </a:p>
          <a:p>
            <a:pPr lvl="1"/>
            <a:r>
              <a:rPr lang="en-US" dirty="0"/>
              <a:t>HAVING: filters the groups formed in the GROUP BY clause based on provided criteria</a:t>
            </a:r>
          </a:p>
          <a:p>
            <a:pPr lvl="1"/>
            <a:r>
              <a:rPr lang="en-US" dirty="0"/>
              <a:t>ORDER BY: sorts the final query result rows in ascending or descending order based on the values of one or more attributes</a:t>
            </a:r>
          </a:p>
          <a:p>
            <a:r>
              <a:rPr lang="en-US" dirty="0"/>
              <a:t>SQL commands can be grouped together on a single line</a:t>
            </a:r>
          </a:p>
          <a:p>
            <a:pPr lvl="1"/>
            <a:r>
              <a:rPr lang="en-US" dirty="0"/>
              <a:t>Complex command sequences are best shown on separate lines, with space between the SQL command and the command’s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137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Options (1 of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15110"/>
          </a:xfrm>
        </p:spPr>
        <p:txBody>
          <a:bodyPr/>
          <a:lstStyle/>
          <a:p>
            <a:r>
              <a:rPr lang="en-US" dirty="0"/>
              <a:t>The SELECT query specifies the columns to be retrieved as a column list</a:t>
            </a:r>
          </a:p>
          <a:p>
            <a:pPr lvl="1"/>
            <a:r>
              <a:rPr lang="en-US" dirty="0"/>
              <a:t>Syntax: </a:t>
            </a:r>
          </a:p>
          <a:p>
            <a:pPr marL="228600" lvl="1" indent="0">
              <a:buNone/>
            </a:pPr>
            <a:r>
              <a:rPr lang="en-US" dirty="0"/>
              <a:t>	SELECT 	</a:t>
            </a:r>
            <a:r>
              <a:rPr lang="en-US" i="1" dirty="0"/>
              <a:t>columnlist</a:t>
            </a:r>
          </a:p>
          <a:p>
            <a:pPr marL="228600" lvl="1" indent="0">
              <a:buNone/>
            </a:pPr>
            <a:r>
              <a:rPr lang="en-US" dirty="0"/>
              <a:t>	FROM 	</a:t>
            </a:r>
            <a:r>
              <a:rPr lang="en-US" i="1" dirty="0"/>
              <a:t>tablelist;</a:t>
            </a:r>
          </a:p>
          <a:p>
            <a:pPr lvl="1"/>
            <a:r>
              <a:rPr lang="en-US" dirty="0"/>
              <a:t>The columnlist represents one or more attributes, separated by commas</a:t>
            </a:r>
          </a:p>
          <a:p>
            <a:pPr lvl="1"/>
            <a:r>
              <a:rPr lang="en-US" dirty="0"/>
              <a:t>A wildcard character is a symbol that can be used as a general substitute for other characters or commands</a:t>
            </a:r>
          </a:p>
          <a:p>
            <a:r>
              <a:rPr lang="en-US" dirty="0"/>
              <a:t>Using column aliases</a:t>
            </a:r>
          </a:p>
          <a:p>
            <a:pPr lvl="1"/>
            <a:r>
              <a:rPr lang="en-US" dirty="0"/>
              <a:t>Alternative name for a column or table in a SQL statement</a:t>
            </a:r>
          </a:p>
          <a:p>
            <a:r>
              <a:rPr lang="en-US" dirty="0"/>
              <a:t>Using computed columns</a:t>
            </a:r>
          </a:p>
          <a:p>
            <a:pPr lvl="1"/>
            <a:r>
              <a:rPr lang="en-US" dirty="0"/>
              <a:t>Computed column (also called a calculated column) represents a derived attribute</a:t>
            </a:r>
          </a:p>
          <a:p>
            <a:r>
              <a:rPr lang="en-US" dirty="0"/>
              <a:t>Arithmetic operators: the rule of precedence</a:t>
            </a:r>
          </a:p>
          <a:p>
            <a:pPr lvl="1"/>
            <a:r>
              <a:rPr lang="en-US" dirty="0"/>
              <a:t>Rules that establish the order in which computations are completed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93935166"/>
      </p:ext>
    </p:extLst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4158</Words>
  <Application>Microsoft Office PowerPoint</Application>
  <PresentationFormat>On-screen Show (4:3)</PresentationFormat>
  <Paragraphs>447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ＭＳ Ｐゴシック</vt:lpstr>
      <vt:lpstr>Arial</vt:lpstr>
      <vt:lpstr>Calibri</vt:lpstr>
      <vt:lpstr>Word 2016 Med Module  1_PPT_2019</vt:lpstr>
      <vt:lpstr>PowerPoint Presentation</vt:lpstr>
      <vt:lpstr>Learning Objectives</vt:lpstr>
      <vt:lpstr>Introduction to SQL (1 of 4)</vt:lpstr>
      <vt:lpstr>Introduction to SQL (2 of 4)</vt:lpstr>
      <vt:lpstr>Introduction to SQL (3 of 4)</vt:lpstr>
      <vt:lpstr>Introduction to SQL (4 of 4)</vt:lpstr>
      <vt:lpstr>The Database Model</vt:lpstr>
      <vt:lpstr>Basic SELECT Queries</vt:lpstr>
      <vt:lpstr>SELECT Statement Options (1 of 7)</vt:lpstr>
      <vt:lpstr>SELECT Statement Options (2 of 7)</vt:lpstr>
      <vt:lpstr>SELECT Statement Options (3 of 7)</vt:lpstr>
      <vt:lpstr>SELECT Statement Options (4 of 7)</vt:lpstr>
      <vt:lpstr>SELECT Statement Options (5 of 7)</vt:lpstr>
      <vt:lpstr>SELECT Statement Options (6 of 7)</vt:lpstr>
      <vt:lpstr>SELECT Statement Options (7 of 7)</vt:lpstr>
      <vt:lpstr>FROM Clause Options (1 of 6)</vt:lpstr>
      <vt:lpstr>FROM Clause Options (2 of 6)</vt:lpstr>
      <vt:lpstr>FROM Clause Options (3 of 6)</vt:lpstr>
      <vt:lpstr>FROM Clause Options (4 of 6)</vt:lpstr>
      <vt:lpstr>FROM Clause Options (5 of 6)</vt:lpstr>
      <vt:lpstr>FROM Clause Options (6 of 6)</vt:lpstr>
      <vt:lpstr>ORDER BY Clause Options (1 of 2)</vt:lpstr>
      <vt:lpstr>ORDER BY Clause Options (2 of 2)</vt:lpstr>
      <vt:lpstr>WHERE Clause Options (1 of 4)</vt:lpstr>
      <vt:lpstr>WHERE Clause Options (2 of 4)</vt:lpstr>
      <vt:lpstr>WHERE Clause Options (3 of 4)</vt:lpstr>
      <vt:lpstr>WHERE Clause Options (4 of 4)</vt:lpstr>
      <vt:lpstr>Aggregate Processing (1 of 3)</vt:lpstr>
      <vt:lpstr>Aggregate Processing (2 of 3)</vt:lpstr>
      <vt:lpstr>Aggregate Processing (3 of 3)</vt:lpstr>
      <vt:lpstr>Subqueries (1 of 3)</vt:lpstr>
      <vt:lpstr>Subqueries (2 of 3)</vt:lpstr>
      <vt:lpstr>Subqueries (3 of 3)</vt:lpstr>
      <vt:lpstr>SQL Functions</vt:lpstr>
      <vt:lpstr>Relational Set Operators (1 of 2)</vt:lpstr>
      <vt:lpstr>Relational Set Operators (2 of 2)</vt:lpstr>
      <vt:lpstr>Crafting SELECT Queries (1 of 2)</vt:lpstr>
      <vt:lpstr>Crafting SELECT Queries (2 of 2)</vt:lpstr>
      <vt:lpstr>Summary (1 of 2)</vt:lpstr>
      <vt:lpstr>Summary (2 of 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2017-09-22T22:11:36Z</dcterms:created>
  <dcterms:modified xsi:type="dcterms:W3CDTF">2018-10-16T19:25:05Z</dcterms:modified>
</cp:coreProperties>
</file>