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E7E991-626E-4900-8648-45C2765849FC}">
  <a:tblStyle styleId="{1BE7E991-626E-4900-8648-45C2765849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f1370da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f1370dab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58f1370dab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f1370da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f1370dab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58f1370dab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f1370dab_4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f1370dab_4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58f1370dab_4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f1370dab_4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f1370dab_4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8f1370dab_4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f1370dab_4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f1370dab_4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8f1370dab_4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f1370dab_4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f1370dab_4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58f1370dab_4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f1370dab_4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f1370dab_4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8f1370dab_4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Final Team Project Milestone 1</a:t>
            </a:r>
            <a:br>
              <a:rPr lang="en-US" sz="5400"/>
            </a:br>
            <a:br>
              <a:rPr lang="en-US" sz="5400"/>
            </a:br>
            <a:br>
              <a:rPr lang="en-US" sz="5400"/>
            </a:br>
            <a:br>
              <a:rPr lang="en-US" sz="5400"/>
            </a:br>
            <a:br>
              <a:rPr lang="en-US" sz="5400"/>
            </a:br>
            <a:endParaRPr sz="540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43840" y="294640"/>
            <a:ext cx="11877040" cy="313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None/>
            </a:pPr>
            <a:endParaRPr sz="476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60"/>
              <a:buNone/>
            </a:pPr>
            <a:r>
              <a:rPr lang="en-US" sz="4760">
                <a:solidFill>
                  <a:srgbClr val="980000"/>
                </a:solidFill>
              </a:rPr>
              <a:t>Final Team Project Milestone 1</a:t>
            </a:r>
            <a:br>
              <a:rPr lang="en-US" sz="4760">
                <a:latin typeface="Arial"/>
                <a:ea typeface="Arial"/>
                <a:cs typeface="Arial"/>
                <a:sym typeface="Arial"/>
              </a:rPr>
            </a:br>
            <a:br>
              <a:rPr lang="en-US" sz="7310">
                <a:latin typeface="Arial"/>
                <a:ea typeface="Arial"/>
                <a:cs typeface="Arial"/>
                <a:sym typeface="Arial"/>
              </a:rPr>
            </a:br>
            <a:br>
              <a:rPr lang="en-US" sz="2040">
                <a:latin typeface="Arial"/>
                <a:ea typeface="Arial"/>
                <a:cs typeface="Arial"/>
                <a:sym typeface="Arial"/>
              </a:rPr>
            </a:br>
            <a:endParaRPr sz="2040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br>
              <a:rPr lang="en-US" sz="2040">
                <a:latin typeface="Arial"/>
                <a:ea typeface="Arial"/>
                <a:cs typeface="Arial"/>
                <a:sym typeface="Arial"/>
              </a:rPr>
            </a:br>
            <a:endParaRPr sz="20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35000" y="2964061"/>
            <a:ext cx="1109472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:             </a:t>
            </a:r>
            <a:endParaRPr>
              <a:solidFill>
                <a:srgbClr val="98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r>
              <a:rPr lang="en-US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Chaithanya Reddy Bogadi - 013803998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Naga Sindhu Korlapati - 012467832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Nandini Puppala - 013752713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Prathusha Koouri - 013710658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Sindhu Ravichandran - 013769821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Venkata Anil Kumar Thota - 012525734				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							</a:t>
            </a:r>
            <a:r>
              <a:rPr lang="en-US" sz="18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CMPE257-Spring 2019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endParaRPr sz="4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284480" y="1825625"/>
            <a:ext cx="11069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have Considered: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Negative Class – Household Electronics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Positive Class – Household Furniture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True Negatives – 535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True Positives – 508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False Negatives – 90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False Positives – 67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8" name="Google Shape;158;p22" descr="https://lh5.googleusercontent.com/JTOVvNcep1QQj62vpmeTXgdCFxOO4RBK-8fCC5cy5KXmyICOjiGT9AQHvx5KUrn4z5sVcA1BQvnNik1D80bj7NT7YOA-sDQlrZuy8ngnolhDdFm0CWfcSi2X1gmf4PG1EztLN47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8560" y="2590800"/>
            <a:ext cx="5191759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895850" y="0"/>
            <a:ext cx="105156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Confusion matrix using HeatMap</a:t>
            </a:r>
            <a:endParaRPr sz="4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3" descr="https://lh5.googleusercontent.com/9KHG5YmdwZ0n5V2Zy93YfMUWHkZtdeox-XU-Nh3-BwyykBe4tgSmgpIOdE5SgaAAti0ebFZqrbV1QjcnxMExt1JgHTURr3t8IdPZxu51E74IlW7kSlqi0IkUtquUAb8SjvVKkse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0400" y="1413193"/>
            <a:ext cx="8686800" cy="5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Report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70" name="Google Shape;170;p24" descr="https://lh6.googleusercontent.com/WGlGqwhfw_Aye5q1d-Z7LwVTR5GqyGgy0aoBIJNgzAXX34RdpQFAGDOcVuTmrG1sKFVaSpYWaqcYbLhINxxXz7yZcPJVaLaADYbnuGqyqqhjyCgrqhtOrP_y9GV06bhkesiMysv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5200" y="1920240"/>
            <a:ext cx="10515600" cy="428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838200" y="185825"/>
            <a:ext cx="106998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80000"/>
                </a:solidFill>
              </a:rPr>
              <a:t>Achieved the results                               </a:t>
            </a:r>
            <a:endParaRPr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CNN is the best model - 86.72 %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600" y="2547250"/>
            <a:ext cx="10515601" cy="38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7363" y="185825"/>
            <a:ext cx="15906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Best Model – CNN(Overfitting)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Accuracy – 85%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6" name="Google Shape;186;p26" descr="https://lh4.googleusercontent.com/UI2p_Oc2oUBr-Bi-plqzwx4DY6qu5tzkMJMU67rBMnU9-iL3Ddmg_TfdrdZcdho2zHAwE48hZTIJi8oiZTbOgVoa_MgWqZ-9FNu56v9nQeFatya9ZlBsrdxvRA5PzsgT5D_my_5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880" y="2262822"/>
            <a:ext cx="1083056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838200" y="91440"/>
            <a:ext cx="105156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/>
            </a:br>
            <a:r>
              <a:rPr lang="en-US" sz="441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Best Model – CNN(Drop Out)</a:t>
            </a:r>
            <a:br>
              <a:rPr lang="en-US" sz="3959"/>
            </a:br>
            <a:endParaRPr sz="3959"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838200" y="1056640"/>
            <a:ext cx="10515600" cy="512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Accuracy – 86.92%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3" name="Google Shape;193;p27" descr="https://lh5.googleusercontent.com/NCFX9BCj33J_k8fJ-2C-bDCekcx5wuhE3sZA7V4WxvhJA4K31Eq3n-MMgsVmhTvsATa3ymp_FcL0Bg-h3h3oydSxb7_9-pJSz3P5klkxprTbEjEVVof2S3nmBU4qzVdEQjacdKf-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" y="1686560"/>
            <a:ext cx="11064240" cy="4897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838200" y="142241"/>
            <a:ext cx="10515600" cy="88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Predicted Images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0" name="Google Shape;200;p28" descr="https://lh3.googleusercontent.com/kq7hjCNn74C4UsIdhZVdq_6sLX-MAbGdZl1KmRbcRhbgP6XP0ju5XV2jF3K-rYt9rvIPo2BeTksgwfIS1kDefFek7YHLj_m9a33lU740n7_46clJdPLhfS2ctheoddhgj-Wjeb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" y="1026161"/>
            <a:ext cx="11866880" cy="583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Additional Experiments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Regularization Parameters in CNN: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Training Examples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Drop Out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Weight Regularization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Reduce the capability of the network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87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Additional Experiments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838200" y="731522"/>
            <a:ext cx="10515600" cy="544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Hyper parameter tuning</a:t>
            </a:r>
            <a:endParaRPr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233681" y="141255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{1BE7E991-626E-4900-8648-45C2765849FC}</a:tableStyleId>
              </a:tblPr>
              <a:tblGrid>
                <a:gridCol w="394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Parameters Tuned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0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Support Vector Machine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 =1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Kernel = rbf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Gamma = 0.01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Default Accuracy: 70.50%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Final Accuracy: 79.85%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5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KNN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n_neighbors = 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Default Accuracy: 66.5%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Final Accuracy: 73.08%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5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Estimators = 500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Depth = 300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Default Accuracy: 69.00 %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Final Accuracy: 77.30 %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70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Gradient Boosting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Estimators = 300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minsampleleaf =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minsample split =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depth =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max_features = auto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Default Accuracy: 71.20 %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1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Final Accuracy:75.25 %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12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 sz="1800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n_estimators = 50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nthread=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objective= binary:logistic</a:t>
                      </a:r>
                      <a:endParaRPr sz="180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learning_rate= 0.05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Default Accuracy: 71.20 %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7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Final Accuracy:75.25 %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Lessons Learnt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     </a:t>
            </a:r>
            <a:endParaRPr sz="2000"/>
          </a:p>
        </p:txBody>
      </p:sp>
      <p:sp>
        <p:nvSpPr>
          <p:cNvPr id="220" name="Google Shape;220;p31"/>
          <p:cNvSpPr txBox="1"/>
          <p:nvPr/>
        </p:nvSpPr>
        <p:spPr>
          <a:xfrm>
            <a:off x="1381125" y="2197500"/>
            <a:ext cx="9572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US" sz="20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Working with RGB image data:</a:t>
            </a:r>
            <a:endParaRPr sz="20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the 3 dimensional matrices, printing images, understanding how the data is stored was one big challenge.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Image Augmentation</a:t>
            </a:r>
            <a:r>
              <a:rPr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Using Imagedatagenerator of keras has improved the accuracy by close to 3 %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Image Conversion to Gray Scale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We thought the computational efficiency would increase on a large scale, surprisingly it did change a lot and also accuracy has decreased.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GridSearchCV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was one method which helped us a lot and reduced the manual effort that we had to put in. We could give a list of values for the hyper parameters to be tuned and get the results with the highest accuracy and the best hyperparameter values.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40" y="0"/>
            <a:ext cx="1005272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 descr="https://lh5.googleusercontent.com/FVLng6jNV9usXlCJVgBdGKI-8an9PSixPaXfTdbqTYtEe31Bp8VZyDcOLvvz75ZRdbaah_Sg7PNBTWZ8db7EDr4WCCXZ415iWjoOp1EUNG2PBad5NQ2v8urhiTpohqWAtKPb3Va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8800" y="477520"/>
            <a:ext cx="10922000" cy="6268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70" y="0"/>
            <a:ext cx="974066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46" y="0"/>
            <a:ext cx="1148970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33" y="0"/>
            <a:ext cx="11396134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29" y="0"/>
            <a:ext cx="998994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3" y="0"/>
            <a:ext cx="117801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Machine Learning algorithms used  in binary classification 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711200" y="20624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{1BE7E991-626E-4900-8648-45C2765849FC}</a:tableStyleId>
              </a:tblPr>
              <a:tblGrid>
                <a:gridCol w="379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Traditional ML Algorithms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Ensemble ML Algorithms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Deep Learning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Logistic Regression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Simple Neural Network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Support Vector Machine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Gradient Boosting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MLP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K- Nearest Neighbors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XGBoost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CNN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Prediction Scores with train test split</a:t>
            </a:r>
            <a:endParaRPr>
              <a:solidFill>
                <a:srgbClr val="980000"/>
              </a:solidFill>
            </a:endParaRPr>
          </a:p>
        </p:txBody>
      </p:sp>
      <p:graphicFrame>
        <p:nvGraphicFramePr>
          <p:cNvPr id="151" name="Google Shape;151;p21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{1BE7E991-626E-4900-8648-45C2765849FC}</a:tableStyleId>
              </a:tblPr>
              <a:tblGrid>
                <a:gridCol w="36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Accuracy(in %)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 Taken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67.90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Sec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Vector Machine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79.85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106 Sec</a:t>
                      </a:r>
                      <a:endParaRPr sz="1800" b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K- Nearest Neighbors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73.08</a:t>
                      </a:r>
                      <a:endParaRPr sz="1800" b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 Sec</a:t>
                      </a:r>
                      <a:endParaRPr sz="1800" b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77.33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59 Sec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Gradient Boosting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75.25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840 Sec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76.58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51.88 Sec</a:t>
                      </a:r>
                      <a:endParaRPr sz="1800" b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Simple Neural Network(Keras)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69.50</a:t>
                      </a:r>
                      <a:endParaRPr sz="1800" b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 Sec</a:t>
                      </a:r>
                      <a:endParaRPr sz="1800" b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MLP</a:t>
                      </a:r>
                      <a:r>
                        <a:rPr lang="en-US" sz="18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(Scikit learn)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75.67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113 Sec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CNN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86.92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1480 Sec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458</Words>
  <Application>Microsoft Office PowerPoint</Application>
  <PresentationFormat>Widescreen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Calibri</vt:lpstr>
      <vt:lpstr>Office Theme</vt:lpstr>
      <vt:lpstr>Final Team Project Milestone 1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algorithms used  in binary classification </vt:lpstr>
      <vt:lpstr>Prediction Scores with train test split</vt:lpstr>
      <vt:lpstr>Confusion matrix </vt:lpstr>
      <vt:lpstr>Confusion matrix using HeatMap</vt:lpstr>
      <vt:lpstr>Classification Report</vt:lpstr>
      <vt:lpstr>Achieved the results                                </vt:lpstr>
      <vt:lpstr>Best Model – CNN(Overfitting)</vt:lpstr>
      <vt:lpstr> Best Model – CNN(Drop Out) </vt:lpstr>
      <vt:lpstr>Predicted Images</vt:lpstr>
      <vt:lpstr>Additional Experiments</vt:lpstr>
      <vt:lpstr>Additional Experiments</vt:lpstr>
      <vt:lpstr>Lessons Learnt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Team Project Milestone 1     </dc:title>
  <cp:lastModifiedBy>Nandini puppala</cp:lastModifiedBy>
  <cp:revision>1</cp:revision>
  <dcterms:modified xsi:type="dcterms:W3CDTF">2019-04-29T04:39:57Z</dcterms:modified>
</cp:coreProperties>
</file>