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D7FD2E-CFAD-4E7C-8C70-6C5F44737DF5}">
  <a:tblStyle styleId="{0FD7FD2E-CFAD-4E7C-8C70-6C5F44737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2"/>
    <p:restoredTop sz="94648"/>
  </p:normalViewPr>
  <p:slideViewPr>
    <p:cSldViewPr snapToGrid="0">
      <p:cViewPr varScale="1">
        <p:scale>
          <a:sx n="137" d="100"/>
          <a:sy n="137" d="100"/>
        </p:scale>
        <p:origin x="20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cc7f6089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9cc7f6089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cc7f6089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cc7f6089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cc7f6089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9cc7f6089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cc7f6089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19cc7f6089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cc7f6089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g19cc7f6089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a3c37829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a3c37829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a3c37829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a3c37829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cc7f608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cc7f608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a3c37829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a3c37829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cc7f6089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cc7f6089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a3c37829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a3c37829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cc7f6089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cc7f6089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cc7f6089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cc7f6089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a3c37829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a3c37829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3c37829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3c37829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a3c37829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a3c37829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cc7f6089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cc7f6089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cc7f6089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cc7f6089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cc7f6089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cc7f6089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cc7f6089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cc7f6089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a3c37829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a3c37829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a3c37829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9a3c37829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a3c37829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a3c37829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3c37829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3c37829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a3c37829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a3c37829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cc7f608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cc7f6089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cc7f6089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9cc7f6089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cc7f6089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9cc7f6089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48200" y="1244277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2874962" y="-1173486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34325" y="0"/>
            <a:ext cx="9178325" cy="1200150"/>
          </a:xfrm>
          <a:prstGeom prst="rect">
            <a:avLst/>
          </a:prstGeom>
          <a:solidFill>
            <a:srgbClr val="100E2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8.m4a"/><Relationship Id="rId1" Type="http://schemas.microsoft.com/office/2007/relationships/media" Target="../media/media18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9.m4a"/><Relationship Id="rId1" Type="http://schemas.microsoft.com/office/2007/relationships/media" Target="../media/media19.m4a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20.m4a"/><Relationship Id="rId1" Type="http://schemas.microsoft.com/office/2007/relationships/media" Target="../media/media20.m4a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1.m4a"/><Relationship Id="rId1" Type="http://schemas.microsoft.com/office/2007/relationships/media" Target="../media/media21.m4a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2.m4a"/><Relationship Id="rId1" Type="http://schemas.microsoft.com/office/2007/relationships/media" Target="../media/media2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bhbagchi/dish-network-hackathon?select=Train_Dataset.csv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457200" y="66813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508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OPIM 5604 – Predictive Modeling</a:t>
            </a:r>
            <a:endParaRPr sz="3700">
              <a:solidFill>
                <a:srgbClr val="0B5394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57200" y="1847122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Automobile Loan Default</a:t>
            </a:r>
            <a:endParaRPr sz="36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57200" y="3086824"/>
            <a:ext cx="8229600" cy="85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sz="2400">
                <a:solidFill>
                  <a:schemeClr val="dk1"/>
                </a:solidFill>
              </a:rPr>
              <a:t>: Venkata vinayaka Durga Prasanth. Lakamsani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57200" y="434742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-US">
                <a:solidFill>
                  <a:srgbClr val="BFBFBF"/>
                </a:solidFill>
              </a:rPr>
              <a:t>December 4, 2022</a:t>
            </a:r>
            <a:endParaRPr sz="14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Audio Recording Dec 4, 2022 at 4:12:47 PM">
            <a:hlinkClick r:id="" action="ppaction://media"/>
            <a:extLst>
              <a:ext uri="{FF2B5EF4-FFF2-40B4-BE49-F238E27FC236}">
                <a16:creationId xmlns:a16="http://schemas.microsoft.com/office/drawing/2014/main" id="{2D2D3A3B-D718-5CD3-3B5F-61BA2F71CF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22544" y="3655706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Methodology Explore &amp; Modify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0" y="1793975"/>
            <a:ext cx="38835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There are high chances of clients defaulting on the automobile loan when the client’s education background is Secondary and Graduation dropout.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 dirty="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2400" y="1216175"/>
            <a:ext cx="5103924" cy="382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5:22:16 PM">
            <a:hlinkClick r:id="" action="ppaction://media"/>
            <a:extLst>
              <a:ext uri="{FF2B5EF4-FFF2-40B4-BE49-F238E27FC236}">
                <a16:creationId xmlns:a16="http://schemas.microsoft.com/office/drawing/2014/main" id="{D280531C-DC7E-9E42-6214-2DF12F57F0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80397" y="4331033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Methodology Explore &amp; Modify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0" y="1717775"/>
            <a:ext cx="38835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There are high chances of clients defaulting on the automobile loan when the customer is having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Loan_Contract_Type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CL(Cash-Loan).</a:t>
            </a:r>
            <a:endParaRPr sz="1850" dirty="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5900" y="1292375"/>
            <a:ext cx="4955701" cy="3667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5:27:38 PM">
            <a:hlinkClick r:id="" action="ppaction://media"/>
            <a:extLst>
              <a:ext uri="{FF2B5EF4-FFF2-40B4-BE49-F238E27FC236}">
                <a16:creationId xmlns:a16="http://schemas.microsoft.com/office/drawing/2014/main" id="{2DDD5ED5-1EDD-DE87-335D-FAE7A29AD4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80397" y="4331032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Methodology Explore &amp; Modify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0" y="4156175"/>
            <a:ext cx="91440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There is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no correlation with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Bike_Owned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and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Active_Loan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with Default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 dirty="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216175"/>
            <a:ext cx="8237406" cy="27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5:42:48 PM">
            <a:hlinkClick r:id="" action="ppaction://media"/>
            <a:extLst>
              <a:ext uri="{FF2B5EF4-FFF2-40B4-BE49-F238E27FC236}">
                <a16:creationId xmlns:a16="http://schemas.microsoft.com/office/drawing/2014/main" id="{1476487C-73A2-9F8D-7C36-F8FB964C75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80395" y="4331032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Methodology Explore &amp; Modify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0" y="4156175"/>
            <a:ext cx="91440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There is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 correlation with House_Own  and Accompany_Client with Default as both are showing same ratios when compared with Default.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1292375"/>
            <a:ext cx="3772108" cy="27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0308" y="1292375"/>
            <a:ext cx="3766577" cy="27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5:46:40 PM">
            <a:hlinkClick r:id="" action="ppaction://media"/>
            <a:extLst>
              <a:ext uri="{FF2B5EF4-FFF2-40B4-BE49-F238E27FC236}">
                <a16:creationId xmlns:a16="http://schemas.microsoft.com/office/drawing/2014/main" id="{B7F37DDF-B46C-A99F-06ED-3A062DE9E6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85024" y="4335902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Methodology Explore &amp; Modify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0" y="4156175"/>
            <a:ext cx="91440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Excluded </a:t>
            </a:r>
            <a:r>
              <a:rPr lang="en-US" dirty="0" err="1"/>
              <a:t>Population_Region_Relative</a:t>
            </a:r>
            <a:r>
              <a:rPr lang="en-US" dirty="0"/>
              <a:t> column, Because it is having 84 unique regions, and hard to interpret to recode.</a:t>
            </a:r>
            <a:endParaRPr sz="1850" dirty="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216175"/>
            <a:ext cx="8030732" cy="27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5:51:06 PM">
            <a:hlinkClick r:id="" action="ppaction://media"/>
            <a:extLst>
              <a:ext uri="{FF2B5EF4-FFF2-40B4-BE49-F238E27FC236}">
                <a16:creationId xmlns:a16="http://schemas.microsoft.com/office/drawing/2014/main" id="{FB41FE4F-2B22-DCCB-75AC-EF83F648BD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94256" y="4330103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Modify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76200" y="1244275"/>
            <a:ext cx="5288100" cy="33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ID, </a:t>
            </a:r>
            <a:r>
              <a:rPr lang="en-US" dirty="0" err="1"/>
              <a:t>Age_Days</a:t>
            </a:r>
            <a:r>
              <a:rPr lang="en-US" dirty="0"/>
              <a:t>, </a:t>
            </a:r>
            <a:r>
              <a:rPr lang="en-US" dirty="0" err="1"/>
              <a:t>Employed_Days</a:t>
            </a:r>
            <a:r>
              <a:rPr lang="en-US" dirty="0"/>
              <a:t>, </a:t>
            </a:r>
            <a:r>
              <a:rPr lang="en-US" dirty="0" err="1"/>
              <a:t>Registration_Days</a:t>
            </a:r>
            <a:r>
              <a:rPr lang="en-US" dirty="0"/>
              <a:t>, </a:t>
            </a:r>
            <a:r>
              <a:rPr lang="en-US" dirty="0" err="1"/>
              <a:t>ID_Days</a:t>
            </a:r>
            <a:r>
              <a:rPr lang="en-US" dirty="0"/>
              <a:t> are excluded from the data set as they are having no influence on prediction.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Client_Income</a:t>
            </a:r>
            <a:r>
              <a:rPr lang="en-US" dirty="0"/>
              <a:t>, </a:t>
            </a:r>
            <a:r>
              <a:rPr lang="en-US" dirty="0" err="1"/>
              <a:t>Credit_Amount</a:t>
            </a:r>
            <a:r>
              <a:rPr lang="en-US" dirty="0"/>
              <a:t>, and </a:t>
            </a:r>
            <a:r>
              <a:rPr lang="en-US" dirty="0" err="1"/>
              <a:t>Loan_Annuity</a:t>
            </a:r>
            <a:r>
              <a:rPr lang="en-US" dirty="0"/>
              <a:t> are changed to Continuous variables.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Car_Owned</a:t>
            </a:r>
            <a:r>
              <a:rPr lang="en-US" dirty="0"/>
              <a:t>, </a:t>
            </a:r>
            <a:r>
              <a:rPr lang="en-US" dirty="0" err="1"/>
              <a:t>Bike_Owned</a:t>
            </a:r>
            <a:r>
              <a:rPr lang="en-US" dirty="0"/>
              <a:t>, </a:t>
            </a:r>
            <a:r>
              <a:rPr lang="en-US" dirty="0" err="1"/>
              <a:t>Active_Loan</a:t>
            </a:r>
            <a:r>
              <a:rPr lang="en-US" dirty="0"/>
              <a:t>, </a:t>
            </a:r>
            <a:r>
              <a:rPr lang="en-US" dirty="0" err="1"/>
              <a:t>House_Owned</a:t>
            </a:r>
            <a:r>
              <a:rPr lang="en-US" dirty="0"/>
              <a:t>, </a:t>
            </a:r>
            <a:r>
              <a:rPr lang="en-US" dirty="0" err="1"/>
              <a:t>Child_Count</a:t>
            </a:r>
            <a:r>
              <a:rPr lang="en-US" dirty="0"/>
              <a:t>, Default, </a:t>
            </a:r>
            <a:r>
              <a:rPr lang="en-US" dirty="0" err="1"/>
              <a:t>Mobile_Tag</a:t>
            </a:r>
            <a:r>
              <a:rPr lang="en-US" dirty="0"/>
              <a:t>, </a:t>
            </a:r>
            <a:r>
              <a:rPr lang="en-US" dirty="0" err="1"/>
              <a:t>Homephone_Tag</a:t>
            </a:r>
            <a:r>
              <a:rPr lang="en-US" dirty="0"/>
              <a:t> and </a:t>
            </a:r>
            <a:r>
              <a:rPr lang="en-US" dirty="0" err="1"/>
              <a:t>Workphone_Working</a:t>
            </a:r>
            <a:r>
              <a:rPr lang="en-US" dirty="0"/>
              <a:t> are changed from Continuous variables to Nominal variables.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3300" y="1216175"/>
            <a:ext cx="2403291" cy="37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9250" y="1216175"/>
            <a:ext cx="2227094" cy="377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5:58:21 PM">
            <a:hlinkClick r:id="" action="ppaction://media"/>
            <a:extLst>
              <a:ext uri="{FF2B5EF4-FFF2-40B4-BE49-F238E27FC236}">
                <a16:creationId xmlns:a16="http://schemas.microsoft.com/office/drawing/2014/main" id="{D2806C0B-CF6F-AE41-1898-79CF8535A5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08108" y="4321463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6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Methodology Model</a:t>
            </a: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rgbClr val="404040"/>
                </a:solidFill>
              </a:rPr>
              <a:t>Predicting 1 from the target variable falls within the interest class. However, only 11.7% of the target variable's 1 responses are true.</a:t>
            </a:r>
            <a:endParaRPr dirty="0">
              <a:solidFill>
                <a:srgbClr val="40404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Initially by using random sampling was employed to divide the data into training, validation, and test groups of 50%, 30%, and 20%, respectively. After the models were created, I observed there is unbalance in the data Due to the low percentage of affirmative responses, So then I have chosen to employ stratified split sampling, to divide the data into training at 50%, validation at 30%, and test at 20%.</a:t>
            </a:r>
            <a:endParaRPr dirty="0"/>
          </a:p>
        </p:txBody>
      </p:sp>
      <p:pic>
        <p:nvPicPr>
          <p:cNvPr id="2" name="Audio Recording Dec 4, 2022 at 6:10:43 PM">
            <a:hlinkClick r:id="" action="ppaction://media"/>
            <a:extLst>
              <a:ext uri="{FF2B5EF4-FFF2-40B4-BE49-F238E27FC236}">
                <a16:creationId xmlns:a16="http://schemas.microsoft.com/office/drawing/2014/main" id="{7F63454F-DFCB-190D-5E36-D552A4D5D6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05800" y="434975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Methodology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457200" y="1244276"/>
            <a:ext cx="8229600" cy="57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Best Models Evaluation</a:t>
            </a:r>
            <a:endParaRPr sz="2800"/>
          </a:p>
        </p:txBody>
      </p:sp>
      <p:graphicFrame>
        <p:nvGraphicFramePr>
          <p:cNvPr id="193" name="Google Shape;193;p29"/>
          <p:cNvGraphicFramePr/>
          <p:nvPr>
            <p:extLst>
              <p:ext uri="{D42A27DB-BD31-4B8C-83A1-F6EECF244321}">
                <p14:modId xmlns:p14="http://schemas.microsoft.com/office/powerpoint/2010/main" val="3169569520"/>
              </p:ext>
            </p:extLst>
          </p:nvPr>
        </p:nvGraphicFramePr>
        <p:xfrm>
          <a:off x="76200" y="1828800"/>
          <a:ext cx="9039225" cy="2992956"/>
        </p:xfrm>
        <a:graphic>
          <a:graphicData uri="http://schemas.openxmlformats.org/drawingml/2006/table">
            <a:tbl>
              <a:tblPr>
                <a:noFill/>
                <a:tableStyleId>{0FD7FD2E-CFAD-4E7C-8C70-6C5F44737DF5}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Set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Misclassification rate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RASE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Accuracy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Baseline Accuracy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of 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Lift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 from ROC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 Regression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10.46%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0.3016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89.54%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83.23%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0.6476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10.58%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0.3039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89.42%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81.11%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0.6442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89.59%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83.52%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0.6429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Boostrap Forest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10.47%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0.3031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89.53%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82.13%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0.6821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10.60%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0.3053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89.40%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79.23%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6.77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0.6552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10.45%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0.3033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89.55%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80.37%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0.6478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10.46%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89.54%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82.94%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7.08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0.6236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10.60%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0.3053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89.40%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80.67%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6.89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0.6071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10.44%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0.3037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89.56%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11.71%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82.73%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7.06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0.5943</a:t>
                      </a:r>
                      <a:endParaRPr sz="9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Audio Recording Dec 4, 2022 at 6:15:29 PM">
            <a:hlinkClick r:id="" action="ppaction://media"/>
            <a:extLst>
              <a:ext uri="{FF2B5EF4-FFF2-40B4-BE49-F238E27FC236}">
                <a16:creationId xmlns:a16="http://schemas.microsoft.com/office/drawing/2014/main" id="{4F0802B1-C0E5-A5D0-90BD-1D10F6A96D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89925" y="43180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4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Methodology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57200" y="1244276"/>
            <a:ext cx="8229600" cy="57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Best Models selected</a:t>
            </a:r>
            <a:endParaRPr sz="2800"/>
          </a:p>
        </p:txBody>
      </p:sp>
      <p:sp>
        <p:nvSpPr>
          <p:cNvPr id="200" name="Google Shape;200;p30"/>
          <p:cNvSpPr txBox="1"/>
          <p:nvPr/>
        </p:nvSpPr>
        <p:spPr>
          <a:xfrm>
            <a:off x="621225" y="1816400"/>
            <a:ext cx="24636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Logistic Regression</a:t>
            </a:r>
            <a:endParaRPr sz="2000"/>
          </a:p>
        </p:txBody>
      </p:sp>
      <p:sp>
        <p:nvSpPr>
          <p:cNvPr id="201" name="Google Shape;201;p30"/>
          <p:cNvSpPr txBox="1"/>
          <p:nvPr/>
        </p:nvSpPr>
        <p:spPr>
          <a:xfrm>
            <a:off x="621225" y="3005950"/>
            <a:ext cx="24636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Bootstrap Forest</a:t>
            </a:r>
            <a:endParaRPr sz="2000"/>
          </a:p>
        </p:txBody>
      </p:sp>
      <p:sp>
        <p:nvSpPr>
          <p:cNvPr id="202" name="Google Shape;202;p30"/>
          <p:cNvSpPr txBox="1"/>
          <p:nvPr/>
        </p:nvSpPr>
        <p:spPr>
          <a:xfrm>
            <a:off x="621225" y="4026200"/>
            <a:ext cx="2463600" cy="492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Decision Tree</a:t>
            </a:r>
            <a:endParaRPr sz="2000"/>
          </a:p>
        </p:txBody>
      </p:sp>
      <p:sp>
        <p:nvSpPr>
          <p:cNvPr id="203" name="Google Shape;203;p30"/>
          <p:cNvSpPr txBox="1"/>
          <p:nvPr/>
        </p:nvSpPr>
        <p:spPr>
          <a:xfrm>
            <a:off x="690875" y="2314150"/>
            <a:ext cx="78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Has high Accuracy of 1’s.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Among all models, the test data model had the lowest misclassification rate (10.41%).</a:t>
            </a:r>
            <a:endParaRPr dirty="0"/>
          </a:p>
        </p:txBody>
      </p:sp>
      <p:sp>
        <p:nvSpPr>
          <p:cNvPr id="204" name="Google Shape;204;p30"/>
          <p:cNvSpPr txBox="1"/>
          <p:nvPr/>
        </p:nvSpPr>
        <p:spPr>
          <a:xfrm>
            <a:off x="767075" y="4523950"/>
            <a:ext cx="78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decision tree has a slight overfitting.</a:t>
            </a:r>
            <a:endParaRPr dirty="0"/>
          </a:p>
        </p:txBody>
      </p:sp>
      <p:sp>
        <p:nvSpPr>
          <p:cNvPr id="205" name="Google Shape;205;p30"/>
          <p:cNvSpPr txBox="1"/>
          <p:nvPr/>
        </p:nvSpPr>
        <p:spPr>
          <a:xfrm>
            <a:off x="767075" y="3533350"/>
            <a:ext cx="78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Being one of the three models with the highest misclassification rate.</a:t>
            </a:r>
            <a:endParaRPr dirty="0"/>
          </a:p>
        </p:txBody>
      </p:sp>
      <p:pic>
        <p:nvPicPr>
          <p:cNvPr id="2" name="Audio Recording Dec 4, 2022 at 6:18:37 PM">
            <a:hlinkClick r:id="" action="ppaction://media"/>
            <a:extLst>
              <a:ext uri="{FF2B5EF4-FFF2-40B4-BE49-F238E27FC236}">
                <a16:creationId xmlns:a16="http://schemas.microsoft.com/office/drawing/2014/main" id="{29B5180E-A2C1-A7BA-6970-D24DF023CE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05525" y="4325751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Logistic Regression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1244275"/>
            <a:ext cx="3924600" cy="369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For training, validation, and test, respectively, the first misclassification rates were 10.78%, 10.91%, and 10.82%.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After model tuning the misclassification rates are as follows for training-10.46%, validation-10.58%, and test 10.41%.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800" dirty="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200" y="1216175"/>
            <a:ext cx="3743830" cy="37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6:25:28 PM">
            <a:hlinkClick r:id="" action="ppaction://media"/>
            <a:extLst>
              <a:ext uri="{FF2B5EF4-FFF2-40B4-BE49-F238E27FC236}">
                <a16:creationId xmlns:a16="http://schemas.microsoft.com/office/drawing/2014/main" id="{40B6A3B5-8ABE-4F8C-64CB-8858B3E74C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3499" y="4320652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The Business Problem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Methodology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Sample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Explore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Modify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Assess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Business Value</a:t>
            </a:r>
            <a:endParaRPr sz="2400"/>
          </a:p>
        </p:txBody>
      </p:sp>
      <p:pic>
        <p:nvPicPr>
          <p:cNvPr id="2" name="Audio Recording Dec 4, 2022 at 4:20:41 PM">
            <a:hlinkClick r:id="" action="ppaction://media"/>
            <a:extLst>
              <a:ext uri="{FF2B5EF4-FFF2-40B4-BE49-F238E27FC236}">
                <a16:creationId xmlns:a16="http://schemas.microsoft.com/office/drawing/2014/main" id="{CEE473C2-251D-A2B4-A648-3B16B8D0EF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84749" y="43307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Logistic Regression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457200" y="1244275"/>
            <a:ext cx="3924600" cy="18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In order to achieve a better-performing model with less complexity, high </a:t>
            </a:r>
            <a:r>
              <a:rPr lang="en-US" dirty="0" err="1"/>
              <a:t>Pvalue</a:t>
            </a:r>
            <a:r>
              <a:rPr lang="en-US" dirty="0"/>
              <a:t> variables are removed from the model through model tuning by analyzing the misclassification rate.</a:t>
            </a:r>
            <a:endParaRPr sz="2800" dirty="0"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200" y="1368575"/>
            <a:ext cx="4457401" cy="184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1100" y="3467225"/>
            <a:ext cx="4041525" cy="1361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06075" y="3505200"/>
          <a:ext cx="4808825" cy="1322266"/>
        </p:xfrm>
        <a:graphic>
          <a:graphicData uri="http://schemas.openxmlformats.org/drawingml/2006/table">
            <a:tbl>
              <a:tblPr>
                <a:noFill/>
                <a:tableStyleId>{0FD7FD2E-CFAD-4E7C-8C70-6C5F44737DF5}</a:tableStyleId>
              </a:tblPr>
              <a:tblGrid>
                <a:gridCol w="84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Set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Misclassification rate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RASE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Accuracy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of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Lift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 Regression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10.46%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89.54%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83.23%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10.58%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89.42%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81.11%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10.41%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83.52%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Audio Recording Dec 4, 2022 at 6:29:06 PM">
            <a:hlinkClick r:id="" action="ppaction://media"/>
            <a:extLst>
              <a:ext uri="{FF2B5EF4-FFF2-40B4-BE49-F238E27FC236}">
                <a16:creationId xmlns:a16="http://schemas.microsoft.com/office/drawing/2014/main" id="{A3B17562-E564-5B36-507F-FE4EF2020F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26505" y="4329626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Logistic Regression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278825" y="1275900"/>
            <a:ext cx="63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ROC curve for the final tuned model</a:t>
            </a:r>
            <a:endParaRPr dirty="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28500"/>
            <a:ext cx="8825600" cy="22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6:43:26 PM">
            <a:hlinkClick r:id="" action="ppaction://media"/>
            <a:extLst>
              <a:ext uri="{FF2B5EF4-FFF2-40B4-BE49-F238E27FC236}">
                <a16:creationId xmlns:a16="http://schemas.microsoft.com/office/drawing/2014/main" id="{A9BDBDF9-0E6E-1082-D31C-88999A57CC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98688" y="4323334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Business Value</a:t>
            </a:r>
            <a:endParaRPr sz="6400">
              <a:solidFill>
                <a:schemeClr val="lt1"/>
              </a:solidFill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Based on the model's information, I observed a high chance of the client defaulting on an automobile loan when the client’s educational background is Secondary and Graduation dropout.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And Clients having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Loan_Contract_Type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CL(Cash-Loan)</a:t>
            </a:r>
            <a:r>
              <a:rPr lang="en-US" dirty="0"/>
              <a:t> are also having a high chance of defaulting</a:t>
            </a:r>
            <a:r>
              <a:rPr lang="en-US" sz="2000" dirty="0"/>
              <a:t>.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NBFI has to increase the interest rates for clients who are having an educational background in Secondary and Graduation dropouts.</a:t>
            </a: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If a client is having 1’s or yes in this 1.Phone_Change, 2.Car_Owned, 3.Client_Permanent_Match_Tag, 4.Loan_Contract_Type, 5.Employed_Days, and 6.Client Education. The risk of getting defaulted by the client is in increasing order from 1 to 6.</a:t>
            </a:r>
          </a:p>
        </p:txBody>
      </p:sp>
      <p:pic>
        <p:nvPicPr>
          <p:cNvPr id="2" name="Audio Recording Dec 4, 2022 at 6:57:33 PM">
            <a:hlinkClick r:id="" action="ppaction://media"/>
            <a:extLst>
              <a:ext uri="{FF2B5EF4-FFF2-40B4-BE49-F238E27FC236}">
                <a16:creationId xmlns:a16="http://schemas.microsoft.com/office/drawing/2014/main" id="{56349221-AF3E-046A-1574-B9239470DF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94254" y="4354367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5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351C75"/>
                </a:solidFill>
              </a:rPr>
              <a:t>THANK YOU</a:t>
            </a:r>
            <a:endParaRPr sz="4400" b="1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621225" y="1786750"/>
            <a:ext cx="4071000" cy="800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Bootstrap Forest</a:t>
            </a:r>
            <a:endParaRPr sz="4000"/>
          </a:p>
        </p:txBody>
      </p:sp>
      <p:sp>
        <p:nvSpPr>
          <p:cNvPr id="246" name="Google Shape;246;p36"/>
          <p:cNvSpPr txBox="1"/>
          <p:nvPr/>
        </p:nvSpPr>
        <p:spPr>
          <a:xfrm>
            <a:off x="621225" y="2929750"/>
            <a:ext cx="3619500" cy="800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Decision Tree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Forest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175"/>
            <a:ext cx="8869200" cy="29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Forest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16175"/>
            <a:ext cx="5734050" cy="22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650" y="1216175"/>
            <a:ext cx="2952750" cy="222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t="62687"/>
          <a:stretch/>
        </p:blipFill>
        <p:spPr>
          <a:xfrm>
            <a:off x="152400" y="1372775"/>
            <a:ext cx="8882226" cy="28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</a:t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375"/>
            <a:ext cx="5886449" cy="219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850" y="1673375"/>
            <a:ext cx="2952750" cy="222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OPIM 5604 Video lectures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err="1"/>
              <a:t>Shmueli</a:t>
            </a:r>
            <a:r>
              <a:rPr lang="en-US" dirty="0"/>
              <a:t>, G. (2017). Data mining for business analytics: Concepts, techniques, and applications with JMP Pro. Hoboken, NJ: Wiley.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Dataset link: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https://www.kaggle.com/datasets/saurabhbagchi/dish-network-hackathon?select=Train_Dataset.csv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Tool used : JMP 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The Business Problem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buFont typeface="Wingdings" pitchFamily="2" charset="2"/>
              <a:buChar char="§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is challenging for a non-banking financial institution (NBFI) to report profits due to the rise in vehicle loan defaults.</a:t>
            </a:r>
          </a:p>
          <a:p>
            <a:pPr marL="342900">
              <a:buFont typeface="Wingdings" pitchFamily="2" charset="2"/>
              <a:buChar char="§"/>
            </a:pPr>
            <a:r>
              <a:rPr lang="en-US" sz="2400" dirty="0"/>
              <a:t>The objective is to ascertain the client's loan repayment capacity and comprehend the relative weighting of each factor that affects a borrower's capacity to repay a loan. </a:t>
            </a: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Audio Recording Dec 4, 2022 at 4:30:31 PM">
            <a:hlinkClick r:id="" action="ppaction://media"/>
            <a:extLst>
              <a:ext uri="{FF2B5EF4-FFF2-40B4-BE49-F238E27FC236}">
                <a16:creationId xmlns:a16="http://schemas.microsoft.com/office/drawing/2014/main" id="{7E32C9B0-E404-B8E8-2FB7-50A4E0E136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70240" y="4323517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Goal: To identify the factors that have the greatest impact on the target variable in order to identify the optimal model for predicting the 'Default' level.</a:t>
            </a: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Analyze the data to find the links between the different variables.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Create a variety of prediction models.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Comparison of the models' quality levels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make suggestions for businesses</a:t>
            </a:r>
            <a:endParaRPr sz="20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Audio Recording Dec 4, 2022 at 4:34:14 PM">
            <a:hlinkClick r:id="" action="ppaction://media"/>
            <a:extLst>
              <a:ext uri="{FF2B5EF4-FFF2-40B4-BE49-F238E27FC236}">
                <a16:creationId xmlns:a16="http://schemas.microsoft.com/office/drawing/2014/main" id="{E8D4FD95-9735-5408-F66C-CEDABBFC01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70240" y="431863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Overview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8229600" cy="33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36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Source: Kaggle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Dataset consists of 121,856 rows and 40 columns.</a:t>
            </a:r>
            <a:endParaRPr sz="19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 dirty="0"/>
              <a:t>37 Predictor variables</a:t>
            </a:r>
            <a:endParaRPr sz="19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 dirty="0"/>
              <a:t>16 Continuous variables</a:t>
            </a:r>
            <a:endParaRPr sz="19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 dirty="0"/>
              <a:t>21 Categorical variables</a:t>
            </a:r>
            <a:endParaRPr sz="19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 dirty="0"/>
              <a:t>1 Unique Identifier</a:t>
            </a:r>
            <a:endParaRPr sz="1900"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 dirty="0"/>
              <a:t>1 Target Variable</a:t>
            </a:r>
            <a:endParaRPr sz="1900" dirty="0"/>
          </a:p>
          <a:p>
            <a:pPr marL="457200" lvl="0" indent="-349250" algn="l" rtl="0">
              <a:spcBef>
                <a:spcPts val="36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The target variable is the categorical variable “default”. This column will indicate Yes means the client defaulted on loan payments and No means otherwise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900" dirty="0"/>
          </a:p>
        </p:txBody>
      </p:sp>
      <p:pic>
        <p:nvPicPr>
          <p:cNvPr id="2" name="Audio Recording Dec 4, 2022 at 4:46:37 PM">
            <a:hlinkClick r:id="" action="ppaction://media"/>
            <a:extLst>
              <a:ext uri="{FF2B5EF4-FFF2-40B4-BE49-F238E27FC236}">
                <a16:creationId xmlns:a16="http://schemas.microsoft.com/office/drawing/2014/main" id="{85EDFD2D-5955-809E-B666-C0C2011F44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80400" y="432943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8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Dictionary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50" y="1230825"/>
            <a:ext cx="7682126" cy="383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4:55:21 PM">
            <a:hlinkClick r:id="" action="ppaction://media"/>
            <a:extLst>
              <a:ext uri="{FF2B5EF4-FFF2-40B4-BE49-F238E27FC236}">
                <a16:creationId xmlns:a16="http://schemas.microsoft.com/office/drawing/2014/main" id="{A24176F6-903A-0EF0-BA36-21DA932469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80400" y="432943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Dictionary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450" y="1216175"/>
            <a:ext cx="7672948" cy="382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4:56:10 PM">
            <a:hlinkClick r:id="" action="ppaction://media"/>
            <a:extLst>
              <a:ext uri="{FF2B5EF4-FFF2-40B4-BE49-F238E27FC236}">
                <a16:creationId xmlns:a16="http://schemas.microsoft.com/office/drawing/2014/main" id="{3EDF670D-2958-C1AB-8E4F-3654F195E6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80400" y="432943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Methodology Explore &amp; Modify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457200" y="1244277"/>
            <a:ext cx="4038600" cy="369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Removing the Columns based on half of the Missing data </a:t>
            </a:r>
            <a:r>
              <a:rPr lang="en-US" sz="1800" dirty="0" err="1"/>
              <a:t>Own_House_Age</a:t>
            </a:r>
            <a:r>
              <a:rPr lang="en-US" sz="1800" dirty="0"/>
              <a:t>, </a:t>
            </a:r>
            <a:r>
              <a:rPr lang="en-US" sz="1800" dirty="0" err="1"/>
              <a:t>Client_Occupation</a:t>
            </a:r>
            <a:r>
              <a:rPr lang="en-US" sz="1800" dirty="0"/>
              <a:t>, Score_Source_1, Score_Source_2, Score_Source_3, and </a:t>
            </a:r>
            <a:r>
              <a:rPr lang="en-US" sz="1800" dirty="0" err="1"/>
              <a:t>Social_Circle_Default</a:t>
            </a:r>
            <a:r>
              <a:rPr lang="en-US" sz="1800" dirty="0"/>
              <a:t>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Missing Values: Hide and excluded missing values having half of missing data from the rows which are not able to compute.</a:t>
            </a:r>
            <a:endParaRPr sz="1850" dirty="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5200" y="1244275"/>
            <a:ext cx="2541749" cy="36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5:03:19 PM">
            <a:hlinkClick r:id="" action="ppaction://media"/>
            <a:extLst>
              <a:ext uri="{FF2B5EF4-FFF2-40B4-BE49-F238E27FC236}">
                <a16:creationId xmlns:a16="http://schemas.microsoft.com/office/drawing/2014/main" id="{F8AA58C9-C010-F331-DBB6-F286ED408A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80400" y="432943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Methodology Explore &amp; Modify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57200" y="1244275"/>
            <a:ext cx="80244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Exploring Outliers: After the elimination of the missing values, there are no outliers in the data set by using the quantile range outliers.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err="1"/>
              <a:t>Client_Income</a:t>
            </a:r>
            <a:r>
              <a:rPr lang="en-US" sz="1800" dirty="0"/>
              <a:t>, </a:t>
            </a:r>
            <a:r>
              <a:rPr lang="en-US" sz="1800" dirty="0" err="1"/>
              <a:t>Credit_Amount</a:t>
            </a:r>
            <a:r>
              <a:rPr lang="en-US" sz="1800" dirty="0"/>
              <a:t>, and </a:t>
            </a:r>
            <a:r>
              <a:rPr lang="en-US" sz="1800" dirty="0" err="1"/>
              <a:t>Loan_Annuity</a:t>
            </a:r>
            <a:r>
              <a:rPr lang="en-US" sz="1800" dirty="0"/>
              <a:t> are changed to Continuous variables.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 dirty="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850" y="2556825"/>
            <a:ext cx="6807849" cy="22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Dec 4, 2022 at 5:13:03 PM">
            <a:hlinkClick r:id="" action="ppaction://media"/>
            <a:extLst>
              <a:ext uri="{FF2B5EF4-FFF2-40B4-BE49-F238E27FC236}">
                <a16:creationId xmlns:a16="http://schemas.microsoft.com/office/drawing/2014/main" id="{FF2D24EF-9967-BAE9-04DB-ABE319CCA6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80400" y="432943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9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hite-bluebar-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1218</Words>
  <Application>Microsoft Macintosh PowerPoint</Application>
  <PresentationFormat>On-screen Show (16:9)</PresentationFormat>
  <Paragraphs>221</Paragraphs>
  <Slides>29</Slides>
  <Notes>29</Notes>
  <HiddenSlides>0</HiddenSlides>
  <MMClips>22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white-bluebar-template</vt:lpstr>
      <vt:lpstr>1_Custom Design</vt:lpstr>
      <vt:lpstr>PowerPoint Presentation</vt:lpstr>
      <vt:lpstr>AGENDA</vt:lpstr>
      <vt:lpstr>The Business Problem</vt:lpstr>
      <vt:lpstr>OBJECTIVE</vt:lpstr>
      <vt:lpstr>Dataset Overview</vt:lpstr>
      <vt:lpstr>Data Dictionary</vt:lpstr>
      <vt:lpstr>Data Dictionary</vt:lpstr>
      <vt:lpstr>Methodology Explore &amp; Modify</vt:lpstr>
      <vt:lpstr>Methodology Explore &amp; Modify</vt:lpstr>
      <vt:lpstr>Methodology Explore &amp; Modify</vt:lpstr>
      <vt:lpstr>Methodology Explore &amp; Modify</vt:lpstr>
      <vt:lpstr>Methodology Explore &amp; Modify</vt:lpstr>
      <vt:lpstr>Methodology Explore &amp; Modify</vt:lpstr>
      <vt:lpstr>Methodology Explore &amp; Modify</vt:lpstr>
      <vt:lpstr>Methodology Modify</vt:lpstr>
      <vt:lpstr>Methodology Model</vt:lpstr>
      <vt:lpstr>Methodology Model</vt:lpstr>
      <vt:lpstr>Methodology Model</vt:lpstr>
      <vt:lpstr>Logistic Regression Model</vt:lpstr>
      <vt:lpstr>Logistic Regression Model</vt:lpstr>
      <vt:lpstr>Logistic Regression Model</vt:lpstr>
      <vt:lpstr>Business Value</vt:lpstr>
      <vt:lpstr>PowerPoint Presentation</vt:lpstr>
      <vt:lpstr>Appendix</vt:lpstr>
      <vt:lpstr>Bootstrap Forest</vt:lpstr>
      <vt:lpstr>Bootstrap Forest</vt:lpstr>
      <vt:lpstr>Decision Tree</vt:lpstr>
      <vt:lpstr>Decision Tree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Lakamsani, Venkata Vinayaka Durga Prasant</cp:lastModifiedBy>
  <cp:revision>9</cp:revision>
  <dcterms:modified xsi:type="dcterms:W3CDTF">2022-12-05T00:03:47Z</dcterms:modified>
</cp:coreProperties>
</file>