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  <p:sldMasterId id="2147483701" r:id="rId2"/>
  </p:sldMasterIdLst>
  <p:sldIdLst>
    <p:sldId id="271" r:id="rId3"/>
    <p:sldId id="272" r:id="rId4"/>
    <p:sldId id="273" r:id="rId5"/>
    <p:sldId id="256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13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4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0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4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7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4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3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38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8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58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1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42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8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0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3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12130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35917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76BEE7-BC1B-48E6-88CB-A03221F9F87F}"/>
              </a:ext>
            </a:extLst>
          </p:cNvPr>
          <p:cNvSpPr/>
          <p:nvPr/>
        </p:nvSpPr>
        <p:spPr>
          <a:xfrm>
            <a:off x="3444658" y="755904"/>
            <a:ext cx="7711025" cy="3084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000" b="0" spc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Review- </a:t>
            </a:r>
            <a:r>
              <a:rPr lang="en-US" sz="60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July 28</a:t>
            </a:r>
            <a:endParaRPr lang="en-US" sz="6000" b="0" spc="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796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20" y="8399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518019-17E5-4442-9F5E-C82AF3BE3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324" y="2975365"/>
            <a:ext cx="4148176" cy="3882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6475A-AEC4-4549-B99E-3BC4F336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401" y="2986843"/>
            <a:ext cx="4148175" cy="38711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CBCEF4-CD79-4D36-B334-CEEFED800C85}"/>
              </a:ext>
            </a:extLst>
          </p:cNvPr>
          <p:cNvSpPr/>
          <p:nvPr/>
        </p:nvSpPr>
        <p:spPr>
          <a:xfrm>
            <a:off x="474123" y="156687"/>
            <a:ext cx="140884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Analytics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C2765E-2D7D-406C-BB79-C32D50436029}"/>
              </a:ext>
            </a:extLst>
          </p:cNvPr>
          <p:cNvSpPr/>
          <p:nvPr/>
        </p:nvSpPr>
        <p:spPr>
          <a:xfrm>
            <a:off x="2737224" y="854540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B80C4-092E-420A-B223-CFFEC955DEC4}"/>
              </a:ext>
            </a:extLst>
          </p:cNvPr>
          <p:cNvSpPr/>
          <p:nvPr/>
        </p:nvSpPr>
        <p:spPr>
          <a:xfrm>
            <a:off x="9012186" y="902351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D62F63-90BE-4AED-B134-AF0CACD634FE}"/>
              </a:ext>
            </a:extLst>
          </p:cNvPr>
          <p:cNvSpPr/>
          <p:nvPr/>
        </p:nvSpPr>
        <p:spPr>
          <a:xfrm>
            <a:off x="-48759" y="3429000"/>
            <a:ext cx="22643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Considered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32%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B3B8B-F975-48DA-9C56-2DFE1F0C4C78}"/>
              </a:ext>
            </a:extLst>
          </p:cNvPr>
          <p:cNvCxnSpPr/>
          <p:nvPr/>
        </p:nvCxnSpPr>
        <p:spPr>
          <a:xfrm flipV="1">
            <a:off x="2441196" y="3271153"/>
            <a:ext cx="2642532" cy="2550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AB7D7E-D146-402A-822F-952697C1533C}"/>
              </a:ext>
            </a:extLst>
          </p:cNvPr>
          <p:cNvCxnSpPr/>
          <p:nvPr/>
        </p:nvCxnSpPr>
        <p:spPr>
          <a:xfrm flipV="1">
            <a:off x="3240285" y="4028887"/>
            <a:ext cx="2642532" cy="2550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EB53F-C44C-41CB-AE97-F2478C2D85BE}"/>
              </a:ext>
            </a:extLst>
          </p:cNvPr>
          <p:cNvCxnSpPr>
            <a:cxnSpLocks/>
          </p:cNvCxnSpPr>
          <p:nvPr/>
        </p:nvCxnSpPr>
        <p:spPr>
          <a:xfrm flipV="1">
            <a:off x="8313490" y="3429001"/>
            <a:ext cx="2021747" cy="2141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A692C6-6319-4182-BA49-302DC33D56C0}"/>
              </a:ext>
            </a:extLst>
          </p:cNvPr>
          <p:cNvCxnSpPr>
            <a:cxnSpLocks/>
          </p:cNvCxnSpPr>
          <p:nvPr/>
        </p:nvCxnSpPr>
        <p:spPr>
          <a:xfrm flipV="1">
            <a:off x="9139326" y="3758268"/>
            <a:ext cx="2601857" cy="2840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BA648-D4A6-4FCE-B124-6F345F18C8AD}"/>
              </a:ext>
            </a:extLst>
          </p:cNvPr>
          <p:cNvSpPr/>
          <p:nvPr/>
        </p:nvSpPr>
        <p:spPr>
          <a:xfrm>
            <a:off x="6163717" y="3686767"/>
            <a:ext cx="18064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Considered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7%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AEC09-3459-4FDD-AC0A-A7D66B682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0882"/>
            <a:ext cx="6266576" cy="1624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4B079-0575-466F-94E7-3B42238B5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642" y="1211132"/>
            <a:ext cx="5660358" cy="16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8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20" y="8389"/>
            <a:ext cx="1219198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F5D936-FA4A-4162-B25C-95E54A7D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692" y="3003146"/>
            <a:ext cx="4108894" cy="3839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77848E-2F90-43B4-810D-1E53F9F33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358" y="3005012"/>
            <a:ext cx="4108894" cy="38529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CBCEF4-CD79-4D36-B334-CEEFED800C85}"/>
              </a:ext>
            </a:extLst>
          </p:cNvPr>
          <p:cNvSpPr/>
          <p:nvPr/>
        </p:nvSpPr>
        <p:spPr>
          <a:xfrm>
            <a:off x="895454" y="156687"/>
            <a:ext cx="5661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C2765E-2D7D-406C-BB79-C32D50436029}"/>
              </a:ext>
            </a:extLst>
          </p:cNvPr>
          <p:cNvSpPr/>
          <p:nvPr/>
        </p:nvSpPr>
        <p:spPr>
          <a:xfrm>
            <a:off x="2737224" y="854540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B80C4-092E-420A-B223-CFFEC955DEC4}"/>
              </a:ext>
            </a:extLst>
          </p:cNvPr>
          <p:cNvSpPr/>
          <p:nvPr/>
        </p:nvSpPr>
        <p:spPr>
          <a:xfrm>
            <a:off x="9012186" y="902351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D62F63-90BE-4AED-B134-AF0CACD634FE}"/>
              </a:ext>
            </a:extLst>
          </p:cNvPr>
          <p:cNvSpPr/>
          <p:nvPr/>
        </p:nvSpPr>
        <p:spPr>
          <a:xfrm>
            <a:off x="-48759" y="3429000"/>
            <a:ext cx="22643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Considered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B3B8B-F975-48DA-9C56-2DFE1F0C4C78}"/>
              </a:ext>
            </a:extLst>
          </p:cNvPr>
          <p:cNvCxnSpPr/>
          <p:nvPr/>
        </p:nvCxnSpPr>
        <p:spPr>
          <a:xfrm flipV="1">
            <a:off x="2441196" y="3271153"/>
            <a:ext cx="2642532" cy="2550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AB7D7E-D146-402A-822F-952697C1533C}"/>
              </a:ext>
            </a:extLst>
          </p:cNvPr>
          <p:cNvCxnSpPr/>
          <p:nvPr/>
        </p:nvCxnSpPr>
        <p:spPr>
          <a:xfrm flipV="1">
            <a:off x="3240285" y="4028887"/>
            <a:ext cx="2642532" cy="2550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EB53F-C44C-41CB-AE97-F2478C2D85BE}"/>
              </a:ext>
            </a:extLst>
          </p:cNvPr>
          <p:cNvCxnSpPr>
            <a:cxnSpLocks/>
          </p:cNvCxnSpPr>
          <p:nvPr/>
        </p:nvCxnSpPr>
        <p:spPr>
          <a:xfrm flipV="1">
            <a:off x="8223920" y="3374407"/>
            <a:ext cx="1985482" cy="2245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A692C6-6319-4182-BA49-302DC33D56C0}"/>
              </a:ext>
            </a:extLst>
          </p:cNvPr>
          <p:cNvCxnSpPr>
            <a:cxnSpLocks/>
          </p:cNvCxnSpPr>
          <p:nvPr/>
        </p:nvCxnSpPr>
        <p:spPr>
          <a:xfrm flipV="1">
            <a:off x="9088360" y="3686767"/>
            <a:ext cx="2563948" cy="28432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BA648-D4A6-4FCE-B124-6F345F18C8AD}"/>
              </a:ext>
            </a:extLst>
          </p:cNvPr>
          <p:cNvSpPr/>
          <p:nvPr/>
        </p:nvSpPr>
        <p:spPr>
          <a:xfrm>
            <a:off x="6163717" y="3686767"/>
            <a:ext cx="18064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Considered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10%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BB5AB-9995-498F-80C9-AAE4A892B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238252"/>
            <a:ext cx="6373240" cy="1646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8C9F38-A83C-4AC7-8652-7CCF1F959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747" y="1239880"/>
            <a:ext cx="5596839" cy="16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CBCEF4-CD79-4D36-B334-CEEFED800C85}"/>
              </a:ext>
            </a:extLst>
          </p:cNvPr>
          <p:cNvSpPr/>
          <p:nvPr/>
        </p:nvSpPr>
        <p:spPr>
          <a:xfrm>
            <a:off x="481878" y="156687"/>
            <a:ext cx="13933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 Dots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11B92-68F8-432B-913A-05BD5E728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3872"/>
            <a:ext cx="6382068" cy="1677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400C89-8E67-44CD-99CB-1A35BB46D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884" y="1238252"/>
            <a:ext cx="5756096" cy="167795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4C2765E-2D7D-406C-BB79-C32D50436029}"/>
              </a:ext>
            </a:extLst>
          </p:cNvPr>
          <p:cNvSpPr/>
          <p:nvPr/>
        </p:nvSpPr>
        <p:spPr>
          <a:xfrm>
            <a:off x="2737224" y="854540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B80C4-092E-420A-B223-CFFEC955DEC4}"/>
              </a:ext>
            </a:extLst>
          </p:cNvPr>
          <p:cNvSpPr/>
          <p:nvPr/>
        </p:nvSpPr>
        <p:spPr>
          <a:xfrm>
            <a:off x="9012186" y="902351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7AF247-E868-455A-8275-017A2BB38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799" y="2916202"/>
            <a:ext cx="4215269" cy="39463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680236-C569-435D-8F9D-FF2C1CC70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982" y="2959848"/>
            <a:ext cx="4170940" cy="389814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D62F63-90BE-4AED-B134-AF0CACD634FE}"/>
              </a:ext>
            </a:extLst>
          </p:cNvPr>
          <p:cNvSpPr/>
          <p:nvPr/>
        </p:nvSpPr>
        <p:spPr>
          <a:xfrm>
            <a:off x="-48759" y="3429000"/>
            <a:ext cx="22643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Considered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B3B8B-F975-48DA-9C56-2DFE1F0C4C78}"/>
              </a:ext>
            </a:extLst>
          </p:cNvPr>
          <p:cNvCxnSpPr/>
          <p:nvPr/>
        </p:nvCxnSpPr>
        <p:spPr>
          <a:xfrm flipV="1">
            <a:off x="2441196" y="3271153"/>
            <a:ext cx="2642532" cy="2550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AB7D7E-D146-402A-822F-952697C1533C}"/>
              </a:ext>
            </a:extLst>
          </p:cNvPr>
          <p:cNvCxnSpPr/>
          <p:nvPr/>
        </p:nvCxnSpPr>
        <p:spPr>
          <a:xfrm flipV="1">
            <a:off x="3240285" y="4028887"/>
            <a:ext cx="2642532" cy="2550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EB53F-C44C-41CB-AE97-F2478C2D85BE}"/>
              </a:ext>
            </a:extLst>
          </p:cNvPr>
          <p:cNvCxnSpPr>
            <a:cxnSpLocks/>
          </p:cNvCxnSpPr>
          <p:nvPr/>
        </p:nvCxnSpPr>
        <p:spPr>
          <a:xfrm flipV="1">
            <a:off x="8223920" y="3355596"/>
            <a:ext cx="1985482" cy="2264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A692C6-6319-4182-BA49-302DC33D56C0}"/>
              </a:ext>
            </a:extLst>
          </p:cNvPr>
          <p:cNvCxnSpPr>
            <a:cxnSpLocks/>
          </p:cNvCxnSpPr>
          <p:nvPr/>
        </p:nvCxnSpPr>
        <p:spPr>
          <a:xfrm flipV="1">
            <a:off x="9088360" y="4265860"/>
            <a:ext cx="1985482" cy="22641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BA648-D4A6-4FCE-B124-6F345F18C8AD}"/>
              </a:ext>
            </a:extLst>
          </p:cNvPr>
          <p:cNvSpPr/>
          <p:nvPr/>
        </p:nvSpPr>
        <p:spPr>
          <a:xfrm>
            <a:off x="6163717" y="3686767"/>
            <a:ext cx="18064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Considered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4%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585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4385A7E-D5B6-4A7A-BB2D-9978990D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496" y="2926809"/>
            <a:ext cx="4189393" cy="39280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41C4925-76F6-4C7E-82CB-30B5B7AC5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579" y="2948975"/>
            <a:ext cx="4126856" cy="38836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CBCEF4-CD79-4D36-B334-CEEFED800C85}"/>
              </a:ext>
            </a:extLst>
          </p:cNvPr>
          <p:cNvSpPr/>
          <p:nvPr/>
        </p:nvSpPr>
        <p:spPr>
          <a:xfrm>
            <a:off x="97162" y="156687"/>
            <a:ext cx="1164402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Model</a:t>
            </a:r>
          </a:p>
          <a:p>
            <a:pPr algn="ctr"/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dirty="0" err="1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Paralled</a:t>
            </a:r>
            <a:r>
              <a:rPr lang="en-US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Dots : angry , happy] </a:t>
            </a:r>
            <a:r>
              <a:rPr lang="en-US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[IBM: </a:t>
            </a:r>
            <a:r>
              <a:rPr lang="en-US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Anger+Joy</a:t>
            </a:r>
            <a:r>
              <a:rPr lang="en-US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C2765E-2D7D-406C-BB79-C32D50436029}"/>
              </a:ext>
            </a:extLst>
          </p:cNvPr>
          <p:cNvSpPr/>
          <p:nvPr/>
        </p:nvSpPr>
        <p:spPr>
          <a:xfrm>
            <a:off x="2737224" y="854540"/>
            <a:ext cx="9076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B80C4-092E-420A-B223-CFFEC955DEC4}"/>
              </a:ext>
            </a:extLst>
          </p:cNvPr>
          <p:cNvSpPr/>
          <p:nvPr/>
        </p:nvSpPr>
        <p:spPr>
          <a:xfrm>
            <a:off x="9012186" y="902351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D62F63-90BE-4AED-B134-AF0CACD634FE}"/>
              </a:ext>
            </a:extLst>
          </p:cNvPr>
          <p:cNvSpPr/>
          <p:nvPr/>
        </p:nvSpPr>
        <p:spPr>
          <a:xfrm>
            <a:off x="-48759" y="3429000"/>
            <a:ext cx="226433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Considered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B3B8B-F975-48DA-9C56-2DFE1F0C4C78}"/>
              </a:ext>
            </a:extLst>
          </p:cNvPr>
          <p:cNvCxnSpPr/>
          <p:nvPr/>
        </p:nvCxnSpPr>
        <p:spPr>
          <a:xfrm flipV="1">
            <a:off x="2441196" y="3271153"/>
            <a:ext cx="2642532" cy="2550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AB7D7E-D146-402A-822F-952697C1533C}"/>
              </a:ext>
            </a:extLst>
          </p:cNvPr>
          <p:cNvCxnSpPr/>
          <p:nvPr/>
        </p:nvCxnSpPr>
        <p:spPr>
          <a:xfrm flipV="1">
            <a:off x="3240285" y="4028887"/>
            <a:ext cx="2642532" cy="25508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3EB53F-C44C-41CB-AE97-F2478C2D85BE}"/>
              </a:ext>
            </a:extLst>
          </p:cNvPr>
          <p:cNvCxnSpPr>
            <a:cxnSpLocks/>
          </p:cNvCxnSpPr>
          <p:nvPr/>
        </p:nvCxnSpPr>
        <p:spPr>
          <a:xfrm flipV="1">
            <a:off x="8270246" y="3408781"/>
            <a:ext cx="2021747" cy="2141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A692C6-6319-4182-BA49-302DC33D56C0}"/>
              </a:ext>
            </a:extLst>
          </p:cNvPr>
          <p:cNvCxnSpPr>
            <a:cxnSpLocks/>
          </p:cNvCxnSpPr>
          <p:nvPr/>
        </p:nvCxnSpPr>
        <p:spPr>
          <a:xfrm flipV="1">
            <a:off x="9039843" y="3686767"/>
            <a:ext cx="2601857" cy="28409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BA648-D4A6-4FCE-B124-6F345F18C8AD}"/>
              </a:ext>
            </a:extLst>
          </p:cNvPr>
          <p:cNvSpPr/>
          <p:nvPr/>
        </p:nvSpPr>
        <p:spPr>
          <a:xfrm>
            <a:off x="6163717" y="3686767"/>
            <a:ext cx="180648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Threshold Considered</a:t>
            </a: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Error: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3%</a:t>
            </a: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C9A2A5B-D497-40BF-8516-346953F7C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9" y="1242993"/>
            <a:ext cx="5830498" cy="16869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B62F22-4453-42E6-A5E0-DFCF5C11D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049" y="1223873"/>
            <a:ext cx="5798142" cy="16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FE102FB-BD41-47AD-9426-B3C7F73D0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77493"/>
              </p:ext>
            </p:extLst>
          </p:nvPr>
        </p:nvGraphicFramePr>
        <p:xfrm>
          <a:off x="2032000" y="719666"/>
          <a:ext cx="8991135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8227">
                  <a:extLst>
                    <a:ext uri="{9D8B030D-6E8A-4147-A177-3AD203B41FA5}">
                      <a16:colId xmlns:a16="http://schemas.microsoft.com/office/drawing/2014/main" val="1063167116"/>
                    </a:ext>
                  </a:extLst>
                </a:gridCol>
                <a:gridCol w="1798227">
                  <a:extLst>
                    <a:ext uri="{9D8B030D-6E8A-4147-A177-3AD203B41FA5}">
                      <a16:colId xmlns:a16="http://schemas.microsoft.com/office/drawing/2014/main" val="3021892249"/>
                    </a:ext>
                  </a:extLst>
                </a:gridCol>
                <a:gridCol w="1798227">
                  <a:extLst>
                    <a:ext uri="{9D8B030D-6E8A-4147-A177-3AD203B41FA5}">
                      <a16:colId xmlns:a16="http://schemas.microsoft.com/office/drawing/2014/main" val="1522114663"/>
                    </a:ext>
                  </a:extLst>
                </a:gridCol>
                <a:gridCol w="1798227">
                  <a:extLst>
                    <a:ext uri="{9D8B030D-6E8A-4147-A177-3AD203B41FA5}">
                      <a16:colId xmlns:a16="http://schemas.microsoft.com/office/drawing/2014/main" val="821085270"/>
                    </a:ext>
                  </a:extLst>
                </a:gridCol>
                <a:gridCol w="1798227">
                  <a:extLst>
                    <a:ext uri="{9D8B030D-6E8A-4147-A177-3AD203B41FA5}">
                      <a16:colId xmlns:a16="http://schemas.microsoft.com/office/drawing/2014/main" val="1705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[IBM+PD]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9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PAST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5602"/>
                  </a:ext>
                </a:extLst>
              </a:tr>
            </a:tbl>
          </a:graphicData>
        </a:graphic>
      </p:graphicFrame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9A4BF700-6CD5-4969-91BE-D80A4A010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85568"/>
              </p:ext>
            </p:extLst>
          </p:nvPr>
        </p:nvGraphicFramePr>
        <p:xfrm>
          <a:off x="2031999" y="1836800"/>
          <a:ext cx="899113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27">
                  <a:extLst>
                    <a:ext uri="{9D8B030D-6E8A-4147-A177-3AD203B41FA5}">
                      <a16:colId xmlns:a16="http://schemas.microsoft.com/office/drawing/2014/main" val="1063167116"/>
                    </a:ext>
                  </a:extLst>
                </a:gridCol>
                <a:gridCol w="1798227">
                  <a:extLst>
                    <a:ext uri="{9D8B030D-6E8A-4147-A177-3AD203B41FA5}">
                      <a16:colId xmlns:a16="http://schemas.microsoft.com/office/drawing/2014/main" val="3021892249"/>
                    </a:ext>
                  </a:extLst>
                </a:gridCol>
                <a:gridCol w="1798227">
                  <a:extLst>
                    <a:ext uri="{9D8B030D-6E8A-4147-A177-3AD203B41FA5}">
                      <a16:colId xmlns:a16="http://schemas.microsoft.com/office/drawing/2014/main" val="1522114663"/>
                    </a:ext>
                  </a:extLst>
                </a:gridCol>
                <a:gridCol w="1798227">
                  <a:extLst>
                    <a:ext uri="{9D8B030D-6E8A-4147-A177-3AD203B41FA5}">
                      <a16:colId xmlns:a16="http://schemas.microsoft.com/office/drawing/2014/main" val="821085270"/>
                    </a:ext>
                  </a:extLst>
                </a:gridCol>
                <a:gridCol w="1798227">
                  <a:extLst>
                    <a:ext uri="{9D8B030D-6E8A-4147-A177-3AD203B41FA5}">
                      <a16:colId xmlns:a16="http://schemas.microsoft.com/office/drawing/2014/main" val="1705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[IBM+PD]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69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PAST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8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00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>
            <a:extLst>
              <a:ext uri="{FF2B5EF4-FFF2-40B4-BE49-F238E27FC236}">
                <a16:creationId xmlns:a16="http://schemas.microsoft.com/office/drawing/2014/main" id="{A0FBE681-377E-4830-BF3B-1DAFD18D2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7529" b="82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750DC-2CCC-4273-9141-53CB1CB3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854229"/>
            <a:ext cx="10868025" cy="4743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6F3CB-A139-456E-9BBA-504B67941D58}"/>
              </a:ext>
            </a:extLst>
          </p:cNvPr>
          <p:cNvSpPr txBox="1"/>
          <p:nvPr/>
        </p:nvSpPr>
        <p:spPr>
          <a:xfrm>
            <a:off x="661987" y="394283"/>
            <a:ext cx="10868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Single Topic (Cellular Service), introduction of bias</a:t>
            </a:r>
          </a:p>
          <a:p>
            <a:r>
              <a:rPr lang="en-US" dirty="0"/>
              <a:t>- Most User Utterance are 1 to 4 words long (most cases are number or monetary values such as dollars)</a:t>
            </a:r>
          </a:p>
          <a:p>
            <a:r>
              <a:rPr lang="en-US" dirty="0"/>
              <a:t>- Scoring File is not formatted properly</a:t>
            </a:r>
          </a:p>
        </p:txBody>
      </p:sp>
    </p:spTree>
    <p:extLst>
      <p:ext uri="{BB962C8B-B14F-4D97-AF65-F5344CB8AC3E}">
        <p14:creationId xmlns:p14="http://schemas.microsoft.com/office/powerpoint/2010/main" val="29691864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33E39"/>
      </a:dk2>
      <a:lt2>
        <a:srgbClr val="E5E8E2"/>
      </a:lt2>
      <a:accent1>
        <a:srgbClr val="AD90CD"/>
      </a:accent1>
      <a:accent2>
        <a:srgbClr val="7B77C2"/>
      </a:accent2>
      <a:accent3>
        <a:srgbClr val="90A5CD"/>
      </a:accent3>
      <a:accent4>
        <a:srgbClr val="6EACBE"/>
      </a:accent4>
      <a:accent5>
        <a:srgbClr val="7AAFA5"/>
      </a:accent5>
      <a:accent6>
        <a:srgbClr val="6DB288"/>
      </a:accent6>
      <a:hlink>
        <a:srgbClr val="718B54"/>
      </a:hlink>
      <a:folHlink>
        <a:srgbClr val="848484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162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Corbel</vt:lpstr>
      <vt:lpstr>Elephant</vt:lpstr>
      <vt:lpstr>BrushVTI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Anirudh Thota</dc:creator>
  <cp:lastModifiedBy>Venkata Anirudh Thota</cp:lastModifiedBy>
  <cp:revision>32</cp:revision>
  <dcterms:created xsi:type="dcterms:W3CDTF">2020-07-23T14:12:56Z</dcterms:created>
  <dcterms:modified xsi:type="dcterms:W3CDTF">2020-07-29T00:33:01Z</dcterms:modified>
</cp:coreProperties>
</file>