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ha R" userId="5b6b441cb2706f2f" providerId="LiveId" clId="{49F54390-D3A9-4B1B-99A2-1B0B54C721AC}"/>
    <pc:docChg chg="addSld delSld modSld sldOrd">
      <pc:chgData name="Nikitha R" userId="5b6b441cb2706f2f" providerId="LiveId" clId="{49F54390-D3A9-4B1B-99A2-1B0B54C721AC}" dt="2024-12-12T03:41:37.643" v="9" actId="47"/>
      <pc:docMkLst>
        <pc:docMk/>
      </pc:docMkLst>
      <pc:sldChg chg="del">
        <pc:chgData name="Nikitha R" userId="5b6b441cb2706f2f" providerId="LiveId" clId="{49F54390-D3A9-4B1B-99A2-1B0B54C721AC}" dt="2024-12-12T03:41:37.643" v="9" actId="47"/>
        <pc:sldMkLst>
          <pc:docMk/>
          <pc:sldMk cId="952151821" sldId="262"/>
        </pc:sldMkLst>
      </pc:sldChg>
      <pc:sldChg chg="addSp modSp new mod ord">
        <pc:chgData name="Nikitha R" userId="5b6b441cb2706f2f" providerId="LiveId" clId="{49F54390-D3A9-4B1B-99A2-1B0B54C721AC}" dt="2024-12-12T03:39:21.406" v="8" actId="1076"/>
        <pc:sldMkLst>
          <pc:docMk/>
          <pc:sldMk cId="175118261" sldId="264"/>
        </pc:sldMkLst>
        <pc:picChg chg="add mod">
          <ac:chgData name="Nikitha R" userId="5b6b441cb2706f2f" providerId="LiveId" clId="{49F54390-D3A9-4B1B-99A2-1B0B54C721AC}" dt="2024-12-12T03:39:21.406" v="8" actId="1076"/>
          <ac:picMkLst>
            <pc:docMk/>
            <pc:sldMk cId="175118261" sldId="264"/>
            <ac:picMk id="3" creationId="{D1649447-5ABE-4653-52EA-E028EAA595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b304f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b304f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2b304fbd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2b304fbd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b304fb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b304fb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b304fbd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b304fbd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b304fbd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b304fbd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365199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11-12-24</a:t>
            </a:r>
          </a:p>
          <a:p>
            <a:pPr>
              <a:lnSpc>
                <a:spcPct val="115000"/>
              </a:lnSpc>
            </a:pPr>
            <a:r>
              <a:rPr lang="en-US" sz="44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The Prediction Wizards</a:t>
            </a:r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Benedict Antonio Mervyn</a:t>
            </a:r>
          </a:p>
          <a:p>
            <a:pPr>
              <a:lnSpc>
                <a:spcPct val="115000"/>
              </a:lnSpc>
            </a:pPr>
            <a:r>
              <a:rPr lang="en-US" sz="44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Venkata Dheeraj </a:t>
            </a:r>
            <a:r>
              <a:rPr lang="en-US" sz="4400" dirty="0" err="1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Bhogi</a:t>
            </a:r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4400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Nikitha Rajendran</a:t>
            </a:r>
            <a:endParaRPr lang="en-IN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679601"/>
            <a:ext cx="8520600" cy="24455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 dirty="0"/>
              <a:t>Georgia State University</a:t>
            </a:r>
            <a:endParaRPr sz="33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 dirty="0"/>
              <a:t>CSC4780/6780</a:t>
            </a:r>
            <a:endParaRPr sz="338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80" dirty="0"/>
              <a:t>Fundamentals of Data Science</a:t>
            </a:r>
            <a:endParaRPr sz="3380" dirty="0"/>
          </a:p>
          <a:p>
            <a:pPr>
              <a:buSzPts val="990"/>
            </a:pPr>
            <a:r>
              <a:rPr lang="en" sz="4480" b="1" dirty="0"/>
              <a:t>Final Project Presentation</a:t>
            </a:r>
            <a:br>
              <a:rPr lang="en" sz="4480" b="1" dirty="0"/>
            </a:br>
            <a:r>
              <a:rPr lang="en-US" sz="3200" b="1" dirty="0">
                <a:effectLst/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</a:rPr>
              <a:t>Heart Attack Prediction</a:t>
            </a:r>
            <a:br>
              <a:rPr lang="en-IN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sz="448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44379" y="1017725"/>
            <a:ext cx="8752114" cy="396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Problem: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Cardiovascular diseases cause millions of deaths annually. Early detection of heart attacks is crucial for better outcomes, but current diagnostic methods can be slow.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Data Sources: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dataset includes 1,319 patient samples with features like age, gender, heart rate, blood pressure, glucose, and cardiac markers. The target is heart attack occurrence (binary classification).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Motivation: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predictive model helps identify high-risk individuals early, enabling timely intervention and personalized treatment, improving patient outcomes.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Outline: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Implementing machine learning models (Logistic Regression, SVM, Random Forest, Gradient Boosting,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LightGBM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Evaluating performance using metrics like accuracy, precision, recall, and ROC-AUC.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Goal: Build a model to predict heart attack risk and support clinical decision-making.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Sources and Data Exploration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63573" y="1017724"/>
            <a:ext cx="8715422" cy="3973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The dataset includes 1,319 patient samples, with clinical and demographic features such as age, gender, heart rate, blood pressure, glucose levels, and specific cardiac markers like creatine kinase-MB and troponin. The target variable is whether a patient has experienced a heart attack (binary classification).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Missing Values &amp; Outliers:</a:t>
            </a:r>
            <a:r>
              <a:rPr lang="en-US" sz="1400" dirty="0">
                <a:solidFill>
                  <a:schemeClr val="tx1"/>
                </a:solidFill>
              </a:rPr>
              <a:t> No missing values. Outliers in features like impulse, blood pressure, and glucose were capped using IQR to ensure data consistency while preserving valuable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Normalization: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chemeClr val="tx1"/>
                </a:solidFill>
              </a:rPr>
              <a:t>StandardScaler</a:t>
            </a:r>
            <a:r>
              <a:rPr lang="en-US" sz="1400" dirty="0">
                <a:solidFill>
                  <a:schemeClr val="tx1"/>
                </a:solidFill>
              </a:rPr>
              <a:t> was applied to age, impulse, </a:t>
            </a:r>
            <a:r>
              <a:rPr lang="en-US" sz="1400" dirty="0" err="1">
                <a:solidFill>
                  <a:schemeClr val="tx1"/>
                </a:solidFill>
              </a:rPr>
              <a:t>pressurehigh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dirty="0" err="1">
                <a:solidFill>
                  <a:schemeClr val="tx1"/>
                </a:solidFill>
              </a:rPr>
              <a:t>pressurelow</a:t>
            </a:r>
            <a:r>
              <a:rPr lang="en-US" sz="1400" dirty="0">
                <a:solidFill>
                  <a:schemeClr val="tx1"/>
                </a:solidFill>
              </a:rPr>
              <a:t> for feature scaling.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Log transformations were applied to glucose, </a:t>
            </a:r>
            <a:r>
              <a:rPr lang="en-US" sz="1400" dirty="0" err="1">
                <a:solidFill>
                  <a:schemeClr val="tx1"/>
                </a:solidFill>
              </a:rPr>
              <a:t>kcm</a:t>
            </a:r>
            <a:r>
              <a:rPr lang="en-US" sz="1400" dirty="0">
                <a:solidFill>
                  <a:schemeClr val="tx1"/>
                </a:solidFill>
              </a:rPr>
              <a:t>, and troponin to reduce skewness.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1"/>
                </a:solidFill>
              </a:rPr>
              <a:t>Feature Transformations: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Blood Pressure Ratio (</a:t>
            </a:r>
            <a:r>
              <a:rPr lang="en-US" sz="1400" b="1" dirty="0" err="1">
                <a:solidFill>
                  <a:schemeClr val="tx1"/>
                </a:solidFill>
              </a:rPr>
              <a:t>bp_ratio</a:t>
            </a:r>
            <a:r>
              <a:rPr lang="en-US" sz="1400" b="1" dirty="0">
                <a:solidFill>
                  <a:schemeClr val="tx1"/>
                </a:solidFill>
              </a:rPr>
              <a:t>):</a:t>
            </a:r>
            <a:r>
              <a:rPr lang="en-US" sz="1400" dirty="0">
                <a:solidFill>
                  <a:schemeClr val="tx1"/>
                </a:solidFill>
              </a:rPr>
              <a:t> Created by dividing systolic by diastolic pressure.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Impulse Categorization:</a:t>
            </a:r>
            <a:r>
              <a:rPr lang="en-US" sz="1400" dirty="0">
                <a:solidFill>
                  <a:schemeClr val="tx1"/>
                </a:solidFill>
              </a:rPr>
              <a:t> Heart rate categorized into Low, Normal, and High ranges.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tx1"/>
                </a:solidFill>
              </a:rPr>
              <a:t>Age Grouping:</a:t>
            </a:r>
            <a:r>
              <a:rPr lang="en-US" sz="1400" dirty="0">
                <a:solidFill>
                  <a:schemeClr val="tx1"/>
                </a:solidFill>
              </a:rPr>
              <a:t> Age was grouped into Young, Middle-Aged, and Elderly categories.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47015-8088-ACDB-0847-67C410B62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1" y="212272"/>
            <a:ext cx="4432568" cy="4588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D0479-BE23-3589-94DA-E8916AC6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1" y="477858"/>
            <a:ext cx="4754888" cy="438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804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Selected Models: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Logistic Regression:</a:t>
            </a:r>
            <a:r>
              <a:rPr lang="en-US" sz="1500" dirty="0">
                <a:solidFill>
                  <a:schemeClr val="tx1"/>
                </a:solidFill>
              </a:rPr>
              <a:t> Baseline model for performance benchmarking.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SVM:</a:t>
            </a:r>
            <a:r>
              <a:rPr lang="en-US" sz="1500" dirty="0">
                <a:solidFill>
                  <a:schemeClr val="tx1"/>
                </a:solidFill>
              </a:rPr>
              <a:t> Linear kernel for simplicity; kernel for capturing non-linear patterns.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Random Forest:</a:t>
            </a:r>
            <a:r>
              <a:rPr lang="en-US" sz="1500" dirty="0">
                <a:solidFill>
                  <a:schemeClr val="tx1"/>
                </a:solidFill>
              </a:rPr>
              <a:t> Ensemble method for robust, accurate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>
                <a:solidFill>
                  <a:schemeClr val="tx1"/>
                </a:solidFill>
              </a:rPr>
              <a:t>Gradient Boosting:</a:t>
            </a:r>
            <a:r>
              <a:rPr lang="en-US" sz="1500" dirty="0">
                <a:solidFill>
                  <a:schemeClr val="tx1"/>
                </a:solidFill>
              </a:rPr>
              <a:t> Sequential method to iteratively minimize errors.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XGBoost</a:t>
            </a:r>
            <a:r>
              <a:rPr lang="en-US" sz="1500" b="1" dirty="0">
                <a:solidFill>
                  <a:schemeClr val="tx1"/>
                </a:solidFill>
              </a:rPr>
              <a:t>:</a:t>
            </a:r>
            <a:r>
              <a:rPr lang="en-US" sz="1500" dirty="0">
                <a:solidFill>
                  <a:schemeClr val="tx1"/>
                </a:solidFill>
              </a:rPr>
              <a:t> Advanced boosting with regularization to prevent overfitting.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b="1" dirty="0" err="1">
                <a:solidFill>
                  <a:schemeClr val="tx1"/>
                </a:solidFill>
              </a:rPr>
              <a:t>LightGBM</a:t>
            </a:r>
            <a:r>
              <a:rPr lang="en-US" sz="1500" b="1" dirty="0">
                <a:solidFill>
                  <a:schemeClr val="tx1"/>
                </a:solidFill>
              </a:rPr>
              <a:t>:</a:t>
            </a:r>
            <a:r>
              <a:rPr lang="en-US" sz="1500" dirty="0">
                <a:solidFill>
                  <a:schemeClr val="tx1"/>
                </a:solidFill>
              </a:rPr>
              <a:t> Optimized gradient boosting for speed and scalability.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Why These Models?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Chosen for their ability to handle binary classification tasks, robustness, and scalability. They offer a mix of simplicity, interpretability, and complex non-linear pattern detection.</a:t>
            </a:r>
          </a:p>
          <a:p>
            <a:pPr marL="114300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Feature Selection: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Important features retained after preprocessing and transformations. Blood Pressure Ratio, categorized Impulse, and Age Group enrich predictive power.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53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Settings &amp; Sampling: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Data split: 70% training, 30% testing with random state 42 for reproducibility.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Balanced dataset ensured adequate representation of all classes.</a:t>
            </a:r>
          </a:p>
          <a:p>
            <a:pPr marL="114300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Hyperparameter Optimization: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/>
                </a:solidFill>
              </a:rPr>
              <a:t>GridSearchCV</a:t>
            </a:r>
            <a:r>
              <a:rPr lang="en-US" sz="1500" dirty="0">
                <a:solidFill>
                  <a:schemeClr val="tx1"/>
                </a:solidFill>
              </a:rPr>
              <a:t> for exhaustive tuning in small parameter </a:t>
            </a:r>
            <a:r>
              <a:rPr lang="en-US" sz="1500">
                <a:solidFill>
                  <a:schemeClr val="tx1"/>
                </a:solidFill>
              </a:rPr>
              <a:t>spaces.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Key </a:t>
            </a:r>
            <a:r>
              <a:rPr lang="en-US" sz="1500" dirty="0">
                <a:solidFill>
                  <a:schemeClr val="tx1"/>
                </a:solidFill>
              </a:rPr>
              <a:t>parameters tuned using 5-fold cross-validation guided by ROC-AUC and F1-Score.</a:t>
            </a:r>
          </a:p>
          <a:p>
            <a:pPr marL="114300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Results:</a:t>
            </a:r>
            <a:endParaRPr lang="en-US" sz="15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Random Forest:</a:t>
            </a:r>
            <a:r>
              <a:rPr lang="en-US" sz="1500" dirty="0">
                <a:solidFill>
                  <a:schemeClr val="tx1"/>
                </a:solidFill>
              </a:rPr>
              <a:t> Top performer (AUC, F1-Score), highly balanced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chemeClr val="tx1"/>
                </a:solidFill>
              </a:rPr>
              <a:t>XGBoost</a:t>
            </a:r>
            <a:r>
              <a:rPr lang="en-US" sz="1500" b="1" dirty="0">
                <a:solidFill>
                  <a:schemeClr val="tx1"/>
                </a:solidFill>
              </a:rPr>
              <a:t>:</a:t>
            </a:r>
            <a:r>
              <a:rPr lang="en-US" sz="1500" dirty="0">
                <a:solidFill>
                  <a:schemeClr val="tx1"/>
                </a:solidFill>
              </a:rPr>
              <a:t> High metrics (Accuracy: 0.98, AUC: 0.9841, F1-Score: 0.99).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SVM:</a:t>
            </a:r>
            <a:r>
              <a:rPr lang="en-US" sz="1500" dirty="0">
                <a:solidFill>
                  <a:schemeClr val="tx1"/>
                </a:solidFill>
              </a:rPr>
              <a:t> Strong Precision and Recall, slightly less robust overall.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Gradient Boosting &amp; </a:t>
            </a:r>
            <a:r>
              <a:rPr lang="en-US" sz="1500" b="1" dirty="0" err="1">
                <a:solidFill>
                  <a:schemeClr val="tx1"/>
                </a:solidFill>
              </a:rPr>
              <a:t>LightGBM</a:t>
            </a:r>
            <a:r>
              <a:rPr lang="en-US" sz="1500" b="1" dirty="0">
                <a:solidFill>
                  <a:schemeClr val="tx1"/>
                </a:solidFill>
              </a:rPr>
              <a:t>:</a:t>
            </a:r>
            <a:r>
              <a:rPr lang="en-US" sz="1500" dirty="0">
                <a:solidFill>
                  <a:schemeClr val="tx1"/>
                </a:solidFill>
              </a:rPr>
              <a:t> Reasonable but showed variability.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1"/>
                </a:solidFill>
              </a:rPr>
              <a:t>Logistic Regression:</a:t>
            </a:r>
            <a:r>
              <a:rPr lang="en-US" sz="1500" dirty="0">
                <a:solidFill>
                  <a:schemeClr val="tx1"/>
                </a:solidFill>
              </a:rPr>
              <a:t> Acceptable but struggled with lower AUC and F1-Score.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649447-5ABE-4653-52EA-E028EAA5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75" y="515640"/>
            <a:ext cx="8318649" cy="397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00DB-34A1-054F-AED6-A6C5EB4C8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8619" y="1429515"/>
            <a:ext cx="86082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achieved the highest accuracy (98.2%) and ROC-AUC (0.99), proving robust and reliable for heart attack risk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Impact: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early diagnosis and intervention by providing clinicians with accurate and scalable risk assessment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Random Forest as the primary model for clinical use.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Enrich dataset with lifestyle factors (e.g., smoking, diet).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web-based app for real-time predictions.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SHAP/LIME for model interpretability and trust.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688</Words>
  <Application>Microsoft Macintosh PowerPoint</Application>
  <PresentationFormat>On-screen Show (16:9)</PresentationFormat>
  <Paragraphs>70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Palatino Linotype</vt:lpstr>
      <vt:lpstr>Times New Roman</vt:lpstr>
      <vt:lpstr>Wingdings</vt:lpstr>
      <vt:lpstr>Simple Light</vt:lpstr>
      <vt:lpstr>Georgia State University CSC4780/6780 Fundamentals of Data Science Final Project Presentation Heart Attack Prediction </vt:lpstr>
      <vt:lpstr>Introduction</vt:lpstr>
      <vt:lpstr>Data Sources and Data Exploration</vt:lpstr>
      <vt:lpstr>PowerPoint Presentation</vt:lpstr>
      <vt:lpstr>Model Selection</vt:lpstr>
      <vt:lpstr>Evaluation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Nikitha R</dc:creator>
  <cp:lastModifiedBy>Venkata Dheeraj Bhogi</cp:lastModifiedBy>
  <cp:revision>3</cp:revision>
  <dcterms:modified xsi:type="dcterms:W3CDTF">2024-12-13T16:03:53Z</dcterms:modified>
</cp:coreProperties>
</file>