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</a:t>
            </a:r>
            <a:r>
              <a:rPr b="0" lang="en-IN" sz="1800" spc="-1" strike="noStrike">
                <a:latin typeface="Arial"/>
              </a:rPr>
              <a:t>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462120" y="711360"/>
            <a:ext cx="50472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Idea/Approach Details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380880" y="0"/>
            <a:ext cx="11403000" cy="68565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846440" y="638640"/>
            <a:ext cx="8444160" cy="55015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38160">
            <a:solidFill>
              <a:schemeClr val="accent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7000" spc="-1" strike="noStrike">
                <a:solidFill>
                  <a:srgbClr val="000000"/>
                </a:solidFill>
                <a:latin typeface="comic"/>
                <a:ea typeface="DejaVu Sans"/>
              </a:rPr>
              <a:t>Thank You</a:t>
            </a:r>
            <a:endParaRPr b="0" lang="en-IN" sz="7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16320" y="172080"/>
            <a:ext cx="8836560" cy="648000"/>
          </a:xfrm>
          <a:prstGeom prst="roundRect">
            <a:avLst>
              <a:gd name="adj" fmla="val 16667"/>
            </a:avLst>
          </a:prstGeom>
          <a:ln w="28440">
            <a:round/>
          </a:ln>
          <a:effectLst>
            <a:glow rad="63500">
              <a:schemeClr val="accent1">
                <a:satMod val="175000"/>
                <a:alpha val="40000"/>
              </a:schemeClr>
            </a:glow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IN" sz="2500" spc="-1" strike="noStrike">
                <a:solidFill>
                  <a:srgbClr val="000000"/>
                </a:solidFill>
                <a:latin typeface="Lucida Bright"/>
                <a:ea typeface="DejaVu Sans"/>
              </a:rPr>
              <a:t>Problem Statement And Problem Description 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03480" y="1584000"/>
            <a:ext cx="9627120" cy="41432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8440"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Lucida Bright"/>
                <a:ea typeface="DejaVu Sans"/>
              </a:rPr>
              <a:t>Software based module for segmentation and identification of Indian languages from the given input audio file. Objective of the software module is: a) Input should be narrow band speech data. b) Output should be labeled for languages with respect to time. c) Language labeling for a minimum 15 seconds audio segment. d) Capable to identify all 24 official Indian languages from given audio file. e) Non-Indian languages need to be labeled as unknown. f) Capable to give high accuracy (more than 80%) in Low SNR's (as low as 20db).</a:t>
            </a:r>
            <a:endParaRPr b="0" lang="en-IN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837800" y="328320"/>
            <a:ext cx="8515080" cy="648000"/>
          </a:xfrm>
          <a:prstGeom prst="roundRect">
            <a:avLst>
              <a:gd name="adj" fmla="val 16667"/>
            </a:avLst>
          </a:prstGeom>
          <a:ln w="28440">
            <a:round/>
          </a:ln>
          <a:effectLst>
            <a:glow rad="63500">
              <a:schemeClr val="accent1">
                <a:satMod val="175000"/>
                <a:alpha val="40000"/>
              </a:schemeClr>
            </a:glow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IN" sz="2500" spc="-1" strike="noStrike">
                <a:solidFill>
                  <a:srgbClr val="000000"/>
                </a:solidFill>
                <a:latin typeface="Lucida Bright"/>
                <a:ea typeface="DejaVu Sans"/>
              </a:rPr>
              <a:t>Technology Stack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74640" y="1937520"/>
            <a:ext cx="9041040" cy="2981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8440"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br" blurRad="50800" dir="135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1)NumPy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5) Sound File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2)Librosa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6)SciPy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3)Wave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7)Pydub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4)Multiprocessing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	</a:t>
            </a:r>
            <a:r>
              <a:rPr b="1" lang="en-IN" sz="1900" spc="-1" strike="noStrike">
                <a:solidFill>
                  <a:srgbClr val="000000"/>
                </a:solidFill>
                <a:latin typeface="Lucida Bright"/>
                <a:ea typeface="DejaVu Sans"/>
              </a:rPr>
              <a:t>8)Context Lib</a:t>
            </a:r>
            <a:endParaRPr b="0" lang="en-IN" sz="19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97000" y="122760"/>
            <a:ext cx="1051416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Idea / Approach details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73240" y="638640"/>
            <a:ext cx="8444160" cy="55015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38160">
            <a:solidFill>
              <a:schemeClr val="accent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4043880" y="679680"/>
            <a:ext cx="270252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500" spc="-1" strike="noStrike">
                <a:solidFill>
                  <a:srgbClr val="4472c4"/>
                </a:solidFill>
                <a:latin typeface="Times New Roman"/>
                <a:ea typeface="DejaVu Sans"/>
              </a:rPr>
              <a:t>Use Cases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37080" y="1262520"/>
            <a:ext cx="1726560" cy="536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Lucida Bright"/>
                <a:ea typeface="DejaVu Sans"/>
              </a:rPr>
              <a:t>Audio File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6" name="Graphic 6" descr=""/>
          <p:cNvPicPr/>
          <p:nvPr/>
        </p:nvPicPr>
        <p:blipFill>
          <a:blip r:embed="rId1"/>
          <a:stretch/>
        </p:blipFill>
        <p:spPr>
          <a:xfrm>
            <a:off x="1299600" y="1262520"/>
            <a:ext cx="536040" cy="53604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4847040" y="1262520"/>
            <a:ext cx="2310840" cy="536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Lucida Bright"/>
                <a:ea typeface="DejaVu Sans"/>
              </a:rPr>
              <a:t>Noise elimination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5231880" y="2160000"/>
            <a:ext cx="2112120" cy="579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Lucida Bright"/>
                <a:ea typeface="DejaVu Sans"/>
              </a:rPr>
              <a:t>Speech to 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Line 7"/>
          <p:cNvSpPr/>
          <p:nvPr/>
        </p:nvSpPr>
        <p:spPr>
          <a:xfrm>
            <a:off x="6181920" y="1800000"/>
            <a:ext cx="360" cy="15444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6181920" y="1954800"/>
            <a:ext cx="36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1" name="CustomShape 9"/>
          <p:cNvSpPr/>
          <p:nvPr/>
        </p:nvSpPr>
        <p:spPr>
          <a:xfrm>
            <a:off x="5324400" y="2952000"/>
            <a:ext cx="1802520" cy="705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Lucida Bright"/>
                <a:ea typeface="DejaVu Sans"/>
              </a:rPr>
              <a:t>Language Identification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5317920" y="3960000"/>
            <a:ext cx="2025000" cy="8035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Lucida Bright"/>
                <a:ea typeface="DejaVu Sans"/>
              </a:rPr>
              <a:t>Time Segmentation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5324400" y="5382000"/>
            <a:ext cx="1726560" cy="536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Lucida Bright"/>
                <a:ea typeface="DejaVu Sans"/>
              </a:rPr>
              <a:t>Output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3565440" y="1531440"/>
            <a:ext cx="128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6188760" y="2741040"/>
            <a:ext cx="360" cy="3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6181920" y="4764960"/>
            <a:ext cx="5400" cy="61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7" name="Line 15"/>
          <p:cNvSpPr/>
          <p:nvPr/>
        </p:nvSpPr>
        <p:spPr>
          <a:xfrm flipH="1">
            <a:off x="6181920" y="3658680"/>
            <a:ext cx="7560" cy="28908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8" name="CustomShape 16"/>
          <p:cNvSpPr/>
          <p:nvPr/>
        </p:nvSpPr>
        <p:spPr>
          <a:xfrm>
            <a:off x="6181920" y="3949920"/>
            <a:ext cx="36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99" name="Graphic 2049" descr=""/>
          <p:cNvPicPr/>
          <p:nvPr/>
        </p:nvPicPr>
        <p:blipFill>
          <a:blip r:embed="rId2"/>
          <a:stretch/>
        </p:blipFill>
        <p:spPr>
          <a:xfrm>
            <a:off x="4597560" y="4212000"/>
            <a:ext cx="618840" cy="618840"/>
          </a:xfrm>
          <a:prstGeom prst="rect">
            <a:avLst/>
          </a:prstGeom>
          <a:ln>
            <a:noFill/>
          </a:ln>
        </p:spPr>
      </p:pic>
      <p:pic>
        <p:nvPicPr>
          <p:cNvPr id="100" name="Graphic 2051" descr=""/>
          <p:cNvPicPr/>
          <p:nvPr/>
        </p:nvPicPr>
        <p:blipFill>
          <a:blip r:embed="rId3"/>
          <a:stretch/>
        </p:blipFill>
        <p:spPr>
          <a:xfrm>
            <a:off x="4634640" y="5319720"/>
            <a:ext cx="618840" cy="618840"/>
          </a:xfrm>
          <a:prstGeom prst="rect">
            <a:avLst/>
          </a:prstGeom>
          <a:ln>
            <a:noFill/>
          </a:ln>
        </p:spPr>
      </p:pic>
      <p:sp>
        <p:nvSpPr>
          <p:cNvPr id="101" name="CustomShape 17"/>
          <p:cNvSpPr/>
          <p:nvPr/>
        </p:nvSpPr>
        <p:spPr>
          <a:xfrm>
            <a:off x="3720240" y="2844720"/>
            <a:ext cx="4852080" cy="2204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2" name="CustomShape 18"/>
          <p:cNvSpPr/>
          <p:nvPr/>
        </p:nvSpPr>
        <p:spPr>
          <a:xfrm>
            <a:off x="3803760" y="2970360"/>
            <a:ext cx="16671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Lucida Bright"/>
                <a:ea typeface="DejaVu Sans"/>
              </a:rPr>
              <a:t>Language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Lucida Bright"/>
                <a:ea typeface="DejaVu Sans"/>
              </a:rPr>
              <a:t>Diarization</a:t>
            </a:r>
            <a:endParaRPr b="0" lang="en-IN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99640" y="1152000"/>
            <a:ext cx="3059640" cy="24472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4896000" y="2448000"/>
            <a:ext cx="1439280" cy="647280"/>
          </a:xfrm>
          <a:custGeom>
            <a:avLst/>
            <a:gdLst/>
            <a:ahLst/>
            <a:rect l="l" t="t" r="r" b="b"/>
            <a:pathLst>
              <a:path w="4001" h="1801">
                <a:moveTo>
                  <a:pt x="0" y="450"/>
                </a:moveTo>
                <a:lnTo>
                  <a:pt x="3000" y="450"/>
                </a:lnTo>
                <a:lnTo>
                  <a:pt x="3000" y="0"/>
                </a:lnTo>
                <a:lnTo>
                  <a:pt x="4000" y="900"/>
                </a:lnTo>
                <a:lnTo>
                  <a:pt x="3000" y="1800"/>
                </a:lnTo>
                <a:lnTo>
                  <a:pt x="3000" y="1350"/>
                </a:lnTo>
                <a:lnTo>
                  <a:pt x="0" y="1350"/>
                </a:lnTo>
                <a:lnTo>
                  <a:pt x="500" y="900"/>
                </a:lnTo>
                <a:lnTo>
                  <a:pt x="0" y="45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7135920" y="1701720"/>
            <a:ext cx="3959280" cy="1871280"/>
          </a:xfrm>
          <a:custGeom>
            <a:avLst/>
            <a:gdLst/>
            <a:ahLst/>
            <a:rect l="l" t="t" r="r" b="b"/>
            <a:pathLst>
              <a:path w="11002" h="5202">
                <a:moveTo>
                  <a:pt x="866" y="0"/>
                </a:moveTo>
                <a:cubicBezTo>
                  <a:pt x="433" y="0"/>
                  <a:pt x="0" y="433"/>
                  <a:pt x="0" y="866"/>
                </a:cubicBezTo>
                <a:lnTo>
                  <a:pt x="0" y="4334"/>
                </a:lnTo>
                <a:cubicBezTo>
                  <a:pt x="0" y="4767"/>
                  <a:pt x="433" y="5201"/>
                  <a:pt x="866" y="5201"/>
                </a:cubicBezTo>
                <a:lnTo>
                  <a:pt x="10134" y="5201"/>
                </a:lnTo>
                <a:cubicBezTo>
                  <a:pt x="10567" y="5201"/>
                  <a:pt x="11001" y="4767"/>
                  <a:pt x="11001" y="4334"/>
                </a:cubicBezTo>
                <a:lnTo>
                  <a:pt x="11001" y="866"/>
                </a:lnTo>
                <a:cubicBezTo>
                  <a:pt x="11001" y="433"/>
                  <a:pt x="10567" y="0"/>
                  <a:pt x="10134" y="0"/>
                </a:cubicBezTo>
                <a:lnTo>
                  <a:pt x="866" y="0"/>
                </a:lnTo>
              </a:path>
            </a:pathLst>
          </a:cu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 can be given 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manually using 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microphone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152000" y="4032000"/>
            <a:ext cx="2437200" cy="243720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5040000" y="4824000"/>
            <a:ext cx="1439280" cy="647280"/>
          </a:xfrm>
          <a:custGeom>
            <a:avLst/>
            <a:gdLst/>
            <a:ahLst/>
            <a:rect l="l" t="t" r="r" b="b"/>
            <a:pathLst>
              <a:path w="4001" h="1801">
                <a:moveTo>
                  <a:pt x="0" y="450"/>
                </a:moveTo>
                <a:lnTo>
                  <a:pt x="3000" y="450"/>
                </a:lnTo>
                <a:lnTo>
                  <a:pt x="3000" y="0"/>
                </a:lnTo>
                <a:lnTo>
                  <a:pt x="4000" y="900"/>
                </a:lnTo>
                <a:lnTo>
                  <a:pt x="3000" y="1800"/>
                </a:lnTo>
                <a:lnTo>
                  <a:pt x="3000" y="1350"/>
                </a:lnTo>
                <a:lnTo>
                  <a:pt x="0" y="1350"/>
                </a:lnTo>
                <a:lnTo>
                  <a:pt x="500" y="900"/>
                </a:lnTo>
                <a:lnTo>
                  <a:pt x="0" y="45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7272000" y="4176000"/>
            <a:ext cx="3959280" cy="1871280"/>
          </a:xfrm>
          <a:custGeom>
            <a:avLst/>
            <a:gdLst/>
            <a:ahLst/>
            <a:rect l="l" t="t" r="r" b="b"/>
            <a:pathLst>
              <a:path w="11002" h="5202">
                <a:moveTo>
                  <a:pt x="866" y="0"/>
                </a:moveTo>
                <a:cubicBezTo>
                  <a:pt x="433" y="0"/>
                  <a:pt x="0" y="433"/>
                  <a:pt x="0" y="866"/>
                </a:cubicBezTo>
                <a:lnTo>
                  <a:pt x="0" y="4334"/>
                </a:lnTo>
                <a:cubicBezTo>
                  <a:pt x="0" y="4767"/>
                  <a:pt x="433" y="5201"/>
                  <a:pt x="866" y="5201"/>
                </a:cubicBezTo>
                <a:lnTo>
                  <a:pt x="10134" y="5201"/>
                </a:lnTo>
                <a:cubicBezTo>
                  <a:pt x="10567" y="5201"/>
                  <a:pt x="11001" y="4767"/>
                  <a:pt x="11001" y="4334"/>
                </a:cubicBezTo>
                <a:lnTo>
                  <a:pt x="11001" y="866"/>
                </a:lnTo>
                <a:cubicBezTo>
                  <a:pt x="11001" y="433"/>
                  <a:pt x="10567" y="0"/>
                  <a:pt x="10134" y="0"/>
                </a:cubicBezTo>
                <a:lnTo>
                  <a:pt x="866" y="0"/>
                </a:lnTo>
              </a:path>
            </a:pathLst>
          </a:cu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 can be given 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as audio wav file </a:t>
            </a:r>
            <a:endParaRPr b="0" lang="en-IN" sz="2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4" dur="indefinite" restart="never" nodeType="tmRoot">
          <p:childTnLst>
            <p:seq>
              <p:cTn id="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USER INTERFACE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88000" y="1524240"/>
            <a:ext cx="8279640" cy="46674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9576000" y="1728000"/>
            <a:ext cx="2303640" cy="3455640"/>
          </a:xfrm>
          <a:custGeom>
            <a:avLst/>
            <a:gdLst/>
            <a:ahLst/>
            <a:rect l="l" t="t" r="r" b="b"/>
            <a:pathLst>
              <a:path w="6402" h="9602">
                <a:moveTo>
                  <a:pt x="1066" y="0"/>
                </a:moveTo>
                <a:cubicBezTo>
                  <a:pt x="533" y="0"/>
                  <a:pt x="0" y="533"/>
                  <a:pt x="0" y="1066"/>
                </a:cubicBezTo>
                <a:lnTo>
                  <a:pt x="0" y="8534"/>
                </a:lnTo>
                <a:cubicBezTo>
                  <a:pt x="0" y="9067"/>
                  <a:pt x="533" y="9601"/>
                  <a:pt x="1066" y="9601"/>
                </a:cubicBezTo>
                <a:lnTo>
                  <a:pt x="5334" y="9601"/>
                </a:lnTo>
                <a:cubicBezTo>
                  <a:pt x="5867" y="9601"/>
                  <a:pt x="6401" y="9067"/>
                  <a:pt x="6401" y="8534"/>
                </a:cubicBezTo>
                <a:lnTo>
                  <a:pt x="6401" y="1066"/>
                </a:lnTo>
                <a:cubicBezTo>
                  <a:pt x="6401" y="533"/>
                  <a:pt x="5867" y="0"/>
                  <a:pt x="5334" y="0"/>
                </a:cubicBezTo>
                <a:lnTo>
                  <a:pt x="1066" y="0"/>
                </a:lnTo>
              </a:path>
            </a:pathLst>
          </a:cu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is the 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Starting page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of our 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user interface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784000" y="3312000"/>
            <a:ext cx="647640" cy="359640"/>
          </a:xfrm>
          <a:custGeom>
            <a:avLst/>
            <a:gdLst/>
            <a:ahLst/>
            <a:rect l="l" t="t" r="r" b="b"/>
            <a:pathLst>
              <a:path w="1801" h="1002">
                <a:moveTo>
                  <a:pt x="0" y="250"/>
                </a:moveTo>
                <a:lnTo>
                  <a:pt x="1350" y="250"/>
                </a:lnTo>
                <a:lnTo>
                  <a:pt x="1350" y="0"/>
                </a:lnTo>
                <a:lnTo>
                  <a:pt x="1800" y="500"/>
                </a:lnTo>
                <a:lnTo>
                  <a:pt x="1350" y="1001"/>
                </a:lnTo>
                <a:lnTo>
                  <a:pt x="1350" y="750"/>
                </a:lnTo>
                <a:lnTo>
                  <a:pt x="0" y="750"/>
                </a:lnTo>
                <a:lnTo>
                  <a:pt x="225" y="500"/>
                </a:lnTo>
                <a:lnTo>
                  <a:pt x="0" y="25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96" dur="indefinite" restart="never" nodeType="tmRoot">
          <p:childTnLst>
            <p:seq>
              <p:cTn id="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88000" y="1152000"/>
            <a:ext cx="8351640" cy="513216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9432000" y="1872000"/>
            <a:ext cx="2591640" cy="3599640"/>
          </a:xfrm>
          <a:custGeom>
            <a:avLst/>
            <a:gdLst/>
            <a:ahLst/>
            <a:rect l="l" t="t" r="r" b="b"/>
            <a:pathLst>
              <a:path w="7202" h="10001">
                <a:moveTo>
                  <a:pt x="1200" y="0"/>
                </a:moveTo>
                <a:cubicBezTo>
                  <a:pt x="600" y="0"/>
                  <a:pt x="0" y="600"/>
                  <a:pt x="0" y="1200"/>
                </a:cubicBezTo>
                <a:lnTo>
                  <a:pt x="0" y="8800"/>
                </a:lnTo>
                <a:cubicBezTo>
                  <a:pt x="0" y="9400"/>
                  <a:pt x="600" y="10000"/>
                  <a:pt x="1200" y="10000"/>
                </a:cubicBezTo>
                <a:lnTo>
                  <a:pt x="6000" y="10000"/>
                </a:lnTo>
                <a:cubicBezTo>
                  <a:pt x="6600" y="10000"/>
                  <a:pt x="7201" y="9400"/>
                  <a:pt x="7201" y="8800"/>
                </a:cubicBezTo>
                <a:lnTo>
                  <a:pt x="7201" y="1200"/>
                </a:lnTo>
                <a:cubicBezTo>
                  <a:pt x="7201" y="600"/>
                  <a:pt x="6600" y="0"/>
                  <a:pt x="6000" y="0"/>
                </a:cubicBezTo>
                <a:lnTo>
                  <a:pt x="1200" y="0"/>
                </a:lnTo>
              </a:path>
            </a:pathLst>
          </a:cu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We can select 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Any of the input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Methods here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8784000" y="3456000"/>
            <a:ext cx="503640" cy="287640"/>
          </a:xfrm>
          <a:custGeom>
            <a:avLst/>
            <a:gdLst/>
            <a:ahLst/>
            <a:rect l="l" t="t" r="r" b="b"/>
            <a:pathLst>
              <a:path w="1401" h="802">
                <a:moveTo>
                  <a:pt x="0" y="200"/>
                </a:moveTo>
                <a:lnTo>
                  <a:pt x="1050" y="200"/>
                </a:lnTo>
                <a:lnTo>
                  <a:pt x="1050" y="0"/>
                </a:lnTo>
                <a:lnTo>
                  <a:pt x="1400" y="400"/>
                </a:lnTo>
                <a:lnTo>
                  <a:pt x="1050" y="801"/>
                </a:lnTo>
                <a:lnTo>
                  <a:pt x="1050" y="600"/>
                </a:lnTo>
                <a:lnTo>
                  <a:pt x="0" y="600"/>
                </a:lnTo>
                <a:lnTo>
                  <a:pt x="175" y="400"/>
                </a:lnTo>
                <a:lnTo>
                  <a:pt x="0" y="20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98" dur="indefinite" restart="never" nodeType="tmRoot">
          <p:childTnLst>
            <p:seq>
              <p:cTn id="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16000" y="792000"/>
            <a:ext cx="7646400" cy="48700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8784000" y="1584000"/>
            <a:ext cx="2951640" cy="3527640"/>
          </a:xfrm>
          <a:custGeom>
            <a:avLst/>
            <a:gdLst/>
            <a:ahLst/>
            <a:rect l="l" t="t" r="r" b="b"/>
            <a:pathLst>
              <a:path w="8202" h="9802">
                <a:moveTo>
                  <a:pt x="1366" y="0"/>
                </a:moveTo>
                <a:cubicBezTo>
                  <a:pt x="683" y="0"/>
                  <a:pt x="0" y="683"/>
                  <a:pt x="0" y="1366"/>
                </a:cubicBezTo>
                <a:lnTo>
                  <a:pt x="0" y="8434"/>
                </a:lnTo>
                <a:cubicBezTo>
                  <a:pt x="0" y="9117"/>
                  <a:pt x="683" y="9801"/>
                  <a:pt x="1366" y="9801"/>
                </a:cubicBezTo>
                <a:lnTo>
                  <a:pt x="6834" y="9801"/>
                </a:lnTo>
                <a:cubicBezTo>
                  <a:pt x="7517" y="9801"/>
                  <a:pt x="8201" y="9117"/>
                  <a:pt x="8201" y="8434"/>
                </a:cubicBezTo>
                <a:lnTo>
                  <a:pt x="8201" y="1366"/>
                </a:lnTo>
                <a:cubicBezTo>
                  <a:pt x="8201" y="683"/>
                  <a:pt x="7517" y="0"/>
                  <a:pt x="6834" y="0"/>
                </a:cubicBezTo>
                <a:lnTo>
                  <a:pt x="1366" y="0"/>
                </a:lnTo>
              </a:path>
            </a:pathLst>
          </a:cu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Loading of input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audio file can be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done in this way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064000" y="3168000"/>
            <a:ext cx="575640" cy="359640"/>
          </a:xfrm>
          <a:custGeom>
            <a:avLst/>
            <a:gdLst/>
            <a:ahLst/>
            <a:rect l="l" t="t" r="r" b="b"/>
            <a:pathLst>
              <a:path w="1601" h="1002">
                <a:moveTo>
                  <a:pt x="0" y="250"/>
                </a:moveTo>
                <a:lnTo>
                  <a:pt x="1200" y="250"/>
                </a:lnTo>
                <a:lnTo>
                  <a:pt x="1200" y="0"/>
                </a:lnTo>
                <a:lnTo>
                  <a:pt x="1600" y="500"/>
                </a:lnTo>
                <a:lnTo>
                  <a:pt x="1200" y="1001"/>
                </a:lnTo>
                <a:lnTo>
                  <a:pt x="1200" y="750"/>
                </a:lnTo>
                <a:lnTo>
                  <a:pt x="0" y="750"/>
                </a:lnTo>
                <a:lnTo>
                  <a:pt x="200" y="500"/>
                </a:lnTo>
                <a:lnTo>
                  <a:pt x="0" y="25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00" dur="indefinite" restart="never" nodeType="tmRoot">
          <p:childTnLst>
            <p:seq>
              <p:cTn id="1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09480" y="833400"/>
            <a:ext cx="7780320" cy="485424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8928000" y="1008000"/>
            <a:ext cx="2951640" cy="4463640"/>
          </a:xfrm>
          <a:custGeom>
            <a:avLst/>
            <a:gdLst/>
            <a:ahLst/>
            <a:rect l="l" t="t" r="r" b="b"/>
            <a:pathLst>
              <a:path w="8202" h="12402">
                <a:moveTo>
                  <a:pt x="1366" y="0"/>
                </a:moveTo>
                <a:cubicBezTo>
                  <a:pt x="683" y="0"/>
                  <a:pt x="0" y="683"/>
                  <a:pt x="0" y="1366"/>
                </a:cubicBezTo>
                <a:lnTo>
                  <a:pt x="0" y="11034"/>
                </a:lnTo>
                <a:cubicBezTo>
                  <a:pt x="0" y="11717"/>
                  <a:pt x="683" y="12401"/>
                  <a:pt x="1366" y="12401"/>
                </a:cubicBezTo>
                <a:lnTo>
                  <a:pt x="6834" y="12401"/>
                </a:lnTo>
                <a:cubicBezTo>
                  <a:pt x="7517" y="12401"/>
                  <a:pt x="8201" y="11717"/>
                  <a:pt x="8201" y="11034"/>
                </a:cubicBezTo>
                <a:lnTo>
                  <a:pt x="8201" y="1366"/>
                </a:lnTo>
                <a:cubicBezTo>
                  <a:pt x="8201" y="683"/>
                  <a:pt x="7517" y="0"/>
                  <a:pt x="6834" y="0"/>
                </a:cubicBezTo>
                <a:lnTo>
                  <a:pt x="1366" y="0"/>
                </a:lnTo>
              </a:path>
            </a:pathLst>
          </a:custGeom>
          <a:solidFill>
            <a:srgbClr val="b2b2b2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is a user friendly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Interface.Any user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easily use it. </a:t>
            </a:r>
            <a:endParaRPr b="0" lang="en-IN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02" dur="indefinite" restart="never" nodeType="tmRoot">
          <p:childTnLst>
            <p:seq>
              <p:cTn id="10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Application>LibreOffice/6.0.7.3$Linux_X86_64 LibreOffice_project/00m0$Build-3</Application>
  <Words>179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2019-12-18T09:24:53Z</dcterms:created>
  <dc:creator>Anuja Kanhere</dc:creator>
  <dc:description/>
  <dc:language>en-IN</dc:language>
  <cp:lastModifiedBy/>
  <dcterms:modified xsi:type="dcterms:W3CDTF">2020-08-03T09:08:00Z</dcterms:modified>
  <cp:revision>42</cp:revision>
  <dc:subject/>
  <dc:title>Idea/Approach Details  Ministry/ Organization name:     Problem Statement : Team Name : Team Leader Name :          College Code 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