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1597" r:id="rId3"/>
    <p:sldId id="272" r:id="rId4"/>
    <p:sldId id="1593" r:id="rId5"/>
    <p:sldId id="1608" r:id="rId6"/>
    <p:sldId id="262" r:id="rId7"/>
    <p:sldId id="1609" r:id="rId8"/>
    <p:sldId id="1594" r:id="rId9"/>
    <p:sldId id="1601" r:id="rId10"/>
    <p:sldId id="1602" r:id="rId11"/>
    <p:sldId id="1603" r:id="rId12"/>
    <p:sldId id="1604" r:id="rId13"/>
    <p:sldId id="1605" r:id="rId14"/>
    <p:sldId id="1606" r:id="rId15"/>
    <p:sldId id="1610" r:id="rId16"/>
    <p:sldId id="1607" r:id="rId17"/>
    <p:sldId id="1611" r:id="rId18"/>
    <p:sldId id="1598" r:id="rId19"/>
    <p:sldId id="1599" r:id="rId20"/>
    <p:sldId id="264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51"/>
    <a:srgbClr val="114A4C"/>
    <a:srgbClr val="22E1EF"/>
    <a:srgbClr val="0072C6"/>
    <a:srgbClr val="0A6EB8"/>
    <a:srgbClr val="D83900"/>
    <a:srgbClr val="0177FF"/>
    <a:srgbClr val="732674"/>
    <a:srgbClr val="DD6032"/>
    <a:srgbClr val="E5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115546" y="2439468"/>
              <a:ext cx="4861772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Getting Started with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Getting Started with SharePoint Framework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web-parts/basics/configure-web-part-icon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yeoman.io/learning/index.html" TargetMode="External"/><Relationship Id="rId5" Type="http://schemas.openxmlformats.org/officeDocument/2006/relationships/hyperlink" Target="https://docs.microsoft.com/en-us/sharepoint/dev/spfx/web-parts/guidance/simplify-adding-web-parts-with-preconfigured-entries" TargetMode="External"/><Relationship Id="rId4" Type="http://schemas.openxmlformats.org/officeDocument/2006/relationships/hyperlink" Target="https://developer.microsoft.com/en-us/fluentui#/styles/web/ic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ive-beautiful-life.com/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knowledge-junction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hyperlink" Target="https://www.linkedin.com/in/prasham-sabadra-8569334/" TargetMode="Externa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C2C72F-7864-4187-9643-9ECCD3E7F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270" y="895350"/>
            <a:ext cx="11757180" cy="5278438"/>
          </a:xfrm>
        </p:spPr>
        <p:txBody>
          <a:bodyPr>
            <a:normAutofit/>
          </a:bodyPr>
          <a:lstStyle/>
          <a:p>
            <a:r>
              <a:rPr lang="en-US" dirty="0"/>
              <a:t>Every client side Web Part is derived from </a:t>
            </a:r>
            <a:r>
              <a:rPr lang="en-US" b="1" dirty="0" err="1"/>
              <a:t>BaseClientSideWebPart</a:t>
            </a:r>
            <a:r>
              <a:rPr lang="en-US" dirty="0"/>
              <a:t> class</a:t>
            </a:r>
          </a:p>
          <a:p>
            <a:r>
              <a:rPr lang="en-US" dirty="0"/>
              <a:t>This method is entry point for the Web Part. Which implements render() method – used to render the web part inside the DOM element</a:t>
            </a:r>
          </a:p>
          <a:p>
            <a:r>
              <a:rPr lang="en-US" dirty="0"/>
              <a:t>This &lt;</a:t>
            </a:r>
            <a:r>
              <a:rPr lang="en-US" dirty="0" err="1"/>
              <a:t>WebpartName</a:t>
            </a:r>
            <a:r>
              <a:rPr lang="en-US" dirty="0"/>
              <a:t>&gt;.</a:t>
            </a:r>
            <a:r>
              <a:rPr lang="en-US" dirty="0" err="1"/>
              <a:t>ts</a:t>
            </a:r>
            <a:r>
              <a:rPr lang="en-US" dirty="0"/>
              <a:t> file resides under “</a:t>
            </a:r>
            <a:r>
              <a:rPr lang="en-US" dirty="0" err="1"/>
              <a:t>src</a:t>
            </a:r>
            <a:r>
              <a:rPr lang="en-US" dirty="0"/>
              <a:t> &gt;&gt; webparts &gt;&gt; &lt;webpart&gt;”</a:t>
            </a:r>
          </a:p>
          <a:p>
            <a:r>
              <a:rPr lang="en-US" dirty="0"/>
              <a:t>Another important method this class have “</a:t>
            </a:r>
            <a:r>
              <a:rPr lang="en-US" dirty="0" err="1"/>
              <a:t>getPropertyPaneConfiguration</a:t>
            </a:r>
            <a:r>
              <a:rPr lang="en-US" dirty="0"/>
              <a:t>()” which implements interface “</a:t>
            </a:r>
            <a:r>
              <a:rPr lang="en-US" dirty="0" err="1"/>
              <a:t>IPropertyPaneConfiguration</a:t>
            </a:r>
            <a:r>
              <a:rPr lang="en-US" dirty="0"/>
              <a:t>” – In this method we will specify our custom properties. </a:t>
            </a:r>
          </a:p>
          <a:p>
            <a:r>
              <a:rPr lang="en-US" dirty="0"/>
              <a:t>To have our custom properties we also need to update the interface “I&lt;</a:t>
            </a:r>
            <a:r>
              <a:rPr lang="en-US" dirty="0" err="1"/>
              <a:t>webpartname</a:t>
            </a:r>
            <a:r>
              <a:rPr lang="en-US" dirty="0"/>
              <a:t>&gt;</a:t>
            </a:r>
            <a:r>
              <a:rPr lang="en-US" dirty="0" err="1"/>
              <a:t>WebPartProps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4625E-ACB4-4E31-9D7E-03C4E39C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1" y="18255"/>
            <a:ext cx="11404754" cy="877095"/>
          </a:xfrm>
        </p:spPr>
        <p:txBody>
          <a:bodyPr/>
          <a:lstStyle/>
          <a:p>
            <a:r>
              <a:rPr lang="en-US" dirty="0"/>
              <a:t>Webpart class (&lt;</a:t>
            </a:r>
            <a:r>
              <a:rPr lang="en-US" dirty="0" err="1"/>
              <a:t>WebpartName</a:t>
            </a:r>
            <a:r>
              <a:rPr lang="en-US" dirty="0"/>
              <a:t>&gt;.</a:t>
            </a:r>
            <a:r>
              <a:rPr lang="en-US" dirty="0" err="1"/>
              <a:t>ts</a:t>
            </a:r>
            <a:r>
              <a:rPr lang="en-US" dirty="0"/>
              <a:t> file)</a:t>
            </a:r>
          </a:p>
        </p:txBody>
      </p:sp>
    </p:spTree>
    <p:extLst>
      <p:ext uri="{BB962C8B-B14F-4D97-AF65-F5344CB8AC3E}">
        <p14:creationId xmlns:p14="http://schemas.microsoft.com/office/powerpoint/2010/main" val="166580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25B29-C403-40D2-BB7D-193D357D5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350" y="800100"/>
            <a:ext cx="11830050" cy="537368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WebPart</a:t>
            </a:r>
            <a:r>
              <a:rPr lang="en-US" dirty="0"/>
              <a:t> Name&gt;</a:t>
            </a:r>
            <a:r>
              <a:rPr lang="en-US" dirty="0" err="1"/>
              <a:t>WebPart.manifest.json</a:t>
            </a:r>
            <a:r>
              <a:rPr lang="en-US" dirty="0"/>
              <a:t> file</a:t>
            </a:r>
          </a:p>
          <a:p>
            <a:r>
              <a:rPr lang="en-US" dirty="0"/>
              <a:t>Contains meta data of web part – id, version, display name, icon and description for the web part</a:t>
            </a:r>
          </a:p>
          <a:p>
            <a:r>
              <a:rPr lang="en-US" dirty="0"/>
              <a:t>This file is must to have</a:t>
            </a:r>
          </a:p>
          <a:p>
            <a:r>
              <a:rPr lang="en-US" dirty="0" err="1"/>
              <a:t>preconfiguredEntries</a:t>
            </a:r>
            <a:r>
              <a:rPr lang="en-US" dirty="0"/>
              <a:t> – This property provides information about the web part to use in web part tool box</a:t>
            </a:r>
          </a:p>
          <a:p>
            <a:r>
              <a:rPr lang="en-US" dirty="0" err="1"/>
              <a:t>ManifestVersion</a:t>
            </a:r>
            <a:r>
              <a:rPr lang="en-US" dirty="0"/>
              <a:t>- </a:t>
            </a:r>
          </a:p>
          <a:p>
            <a:pPr lvl="1"/>
            <a:r>
              <a:rPr lang="en-US" dirty="0"/>
              <a:t>Version of the manifest schema</a:t>
            </a:r>
          </a:p>
          <a:p>
            <a:pPr lvl="1"/>
            <a:r>
              <a:rPr lang="en-US" dirty="0"/>
              <a:t>The value of this field is controlled by Microsoft. </a:t>
            </a:r>
          </a:p>
          <a:p>
            <a:pPr lvl="1"/>
            <a:r>
              <a:rPr lang="en-US" dirty="0"/>
              <a:t>Current value must be “2”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30BB0-307A-437A-A989-C4996AC3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007571" cy="66278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WebPart</a:t>
            </a:r>
            <a:r>
              <a:rPr lang="en-US" b="1" dirty="0"/>
              <a:t> 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4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049DA2-02C4-4676-AEC7-1BD9D779D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9575" y="890587"/>
            <a:ext cx="7810500" cy="4351338"/>
          </a:xfrm>
        </p:spPr>
        <p:txBody>
          <a:bodyPr/>
          <a:lstStyle/>
          <a:p>
            <a:r>
              <a:rPr lang="en-US" dirty="0"/>
              <a:t>Serves as intermediate folder in the build system</a:t>
            </a:r>
          </a:p>
          <a:p>
            <a:r>
              <a:rPr lang="en-US" dirty="0"/>
              <a:t>Contain the files which are ready to move to the bundle, which is distributed with App</a:t>
            </a:r>
          </a:p>
          <a:p>
            <a:r>
              <a:rPr lang="en-US" dirty="0"/>
              <a:t>Typescript files are compiled into Java Script files in this folder</a:t>
            </a:r>
          </a:p>
          <a:p>
            <a:r>
              <a:rPr lang="en-US" dirty="0"/>
              <a:t>.map files are used to support browser debugging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8A198-3083-4225-9E86-2403D8A7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940896" cy="553245"/>
          </a:xfrm>
        </p:spPr>
        <p:txBody>
          <a:bodyPr>
            <a:normAutofit fontScale="90000"/>
          </a:bodyPr>
          <a:lstStyle/>
          <a:p>
            <a:r>
              <a:rPr lang="en-US" dirty="0"/>
              <a:t>lib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E9C07-F4E8-4CE3-B231-B187E716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587"/>
            <a:ext cx="3924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6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049DA2-02C4-4676-AEC7-1BD9D779D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2085974"/>
            <a:ext cx="9330431" cy="453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 the files which are distributed with App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8A198-3083-4225-9E86-2403D8A7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940896" cy="5532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dist</a:t>
            </a:r>
            <a:r>
              <a:rPr lang="en-US" dirty="0"/>
              <a:t>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1492A-9CA1-4F3D-839C-F2CA5511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85" y="890587"/>
            <a:ext cx="6029325" cy="8763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BF28EB-9EF1-4869-8F24-6B920CDFF6B5}"/>
              </a:ext>
            </a:extLst>
          </p:cNvPr>
          <p:cNvSpPr txBox="1">
            <a:spLocks/>
          </p:cNvSpPr>
          <p:nvPr/>
        </p:nvSpPr>
        <p:spPr>
          <a:xfrm>
            <a:off x="-1" y="2728116"/>
            <a:ext cx="10940896" cy="553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config folder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0F007F-E358-4417-B030-B3659A23242B}"/>
              </a:ext>
            </a:extLst>
          </p:cNvPr>
          <p:cNvSpPr txBox="1">
            <a:spLocks/>
          </p:cNvSpPr>
          <p:nvPr/>
        </p:nvSpPr>
        <p:spPr>
          <a:xfrm>
            <a:off x="0" y="3350120"/>
            <a:ext cx="11940466" cy="453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(Body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 the collection of JSON files which controls how the app get packaged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05A8E-67F0-4AFB-8CF7-E6C84B6A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36550" cy="683581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 folder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F15EE4-F63F-49CD-BD84-9828B0738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73571"/>
              </p:ext>
            </p:extLst>
          </p:nvPr>
        </p:nvGraphicFramePr>
        <p:xfrm>
          <a:off x="80885" y="759872"/>
          <a:ext cx="11870432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5216">
                  <a:extLst>
                    <a:ext uri="{9D8B030D-6E8A-4147-A177-3AD203B41FA5}">
                      <a16:colId xmlns:a16="http://schemas.microsoft.com/office/drawing/2014/main" val="3946913969"/>
                    </a:ext>
                  </a:extLst>
                </a:gridCol>
                <a:gridCol w="5935216">
                  <a:extLst>
                    <a:ext uri="{9D8B030D-6E8A-4147-A177-3AD203B41FA5}">
                      <a16:colId xmlns:a16="http://schemas.microsoft.com/office/drawing/2014/main" val="422429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8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config.json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out the files which are to be included in the bundle including solution components and entry points, external references and localization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6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package-</a:t>
                      </a:r>
                      <a:r>
                        <a:rPr lang="en-US" dirty="0" err="1"/>
                        <a:t>solution.json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Controls the details of the app package which is produced by gulp package-solution.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 we specify the package file name which we upload to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AppCatalog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3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write-</a:t>
                      </a:r>
                      <a:r>
                        <a:rPr lang="en-US" dirty="0" err="1"/>
                        <a:t>manifests.json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the location where the web part bundle is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deploy-azure-</a:t>
                      </a:r>
                      <a:r>
                        <a:rPr lang="en-US" dirty="0" err="1"/>
                        <a:t>storage.json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file is used while deploying the client-side web part to Azure CDN. 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file contains Azure storage account details.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3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76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68AC0-8203-4637-8D29-94DDAC87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443317" cy="745724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315774-11EC-4E66-B087-A75C2612D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56120"/>
              </p:ext>
            </p:extLst>
          </p:nvPr>
        </p:nvGraphicFramePr>
        <p:xfrm>
          <a:off x="80885" y="759872"/>
          <a:ext cx="1187043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5216">
                  <a:extLst>
                    <a:ext uri="{9D8B030D-6E8A-4147-A177-3AD203B41FA5}">
                      <a16:colId xmlns:a16="http://schemas.microsoft.com/office/drawing/2014/main" val="3946913969"/>
                    </a:ext>
                  </a:extLst>
                </a:gridCol>
                <a:gridCol w="5935216">
                  <a:extLst>
                    <a:ext uri="{9D8B030D-6E8A-4147-A177-3AD203B41FA5}">
                      <a16:colId xmlns:a16="http://schemas.microsoft.com/office/drawing/2014/main" val="422429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8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Serve.json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file is used to debug the SPFX extensions on modern pages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When we add a new SharePoint Framework extension to our project, the SharePoint Framework Yeoman generator will add a new entry to the config/</a:t>
                      </a:r>
                      <a:r>
                        <a:rPr lang="en-US" dirty="0" err="1"/>
                        <a:t>serve.json</a:t>
                      </a:r>
                      <a:r>
                        <a:rPr lang="en-US" dirty="0"/>
                        <a:t> file in your project.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 the file SharePoint Framework Yeoman generator creates the entry for each extension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While debugging to use particular serve configuration, we need to use command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gulp serve --config=&lt;name&gt;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08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075EA7B-80B9-4008-9944-D9876122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36550" cy="683581"/>
          </a:xfrm>
        </p:spPr>
        <p:txBody>
          <a:bodyPr>
            <a:normAutofit fontScale="90000"/>
          </a:bodyPr>
          <a:lstStyle/>
          <a:p>
            <a:r>
              <a:rPr lang="en-US" dirty="0"/>
              <a:t>Root folder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DDF4B6-BB42-43E2-9122-EEB7D5A37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32570"/>
              </p:ext>
            </p:extLst>
          </p:nvPr>
        </p:nvGraphicFramePr>
        <p:xfrm>
          <a:off x="80885" y="759872"/>
          <a:ext cx="118704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5216">
                  <a:extLst>
                    <a:ext uri="{9D8B030D-6E8A-4147-A177-3AD203B41FA5}">
                      <a16:colId xmlns:a16="http://schemas.microsoft.com/office/drawing/2014/main" val="3946913969"/>
                    </a:ext>
                  </a:extLst>
                </a:gridCol>
                <a:gridCol w="5935216">
                  <a:extLst>
                    <a:ext uri="{9D8B030D-6E8A-4147-A177-3AD203B41FA5}">
                      <a16:colId xmlns:a16="http://schemas.microsoft.com/office/drawing/2014/main" val="4224293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8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gulpfile.js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gulp tasks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6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package.json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defines the JavaScript library dependencies (and their versions) used by our 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5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tsconfig.json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TypeScript compilation 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6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tslint.json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TypeScript style checking 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5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1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C4877-A46A-44F8-BBD1-DC793EAD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044" y="701336"/>
            <a:ext cx="11789544" cy="547245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webpart.manifests.json</a:t>
            </a:r>
            <a:r>
              <a:rPr lang="en-US" dirty="0"/>
              <a:t> – </a:t>
            </a:r>
            <a:r>
              <a:rPr lang="en-US" dirty="0" err="1"/>
              <a:t>WebPart</a:t>
            </a:r>
            <a:r>
              <a:rPr lang="en-US" dirty="0"/>
              <a:t> Id – String does not match the pattern of “^[0-9a-f]{8}-[0-9a-f]{4}-[0-9a-f]{4}-[0-9a-f]{4}-[0-9a-f]{12}$” – </a:t>
            </a:r>
            <a:r>
              <a:rPr lang="en-US" b="1" i="1" dirty="0"/>
              <a:t>webpart id should be in small letters only with matching giving regular expression</a:t>
            </a:r>
          </a:p>
          <a:p>
            <a:r>
              <a:rPr lang="en-US" dirty="0"/>
              <a:t>SPFX solution deployment error – Component ID {0} exists in solution {1} already. And having some correlation ID.</a:t>
            </a:r>
          </a:p>
          <a:p>
            <a:pPr lvl="1"/>
            <a:r>
              <a:rPr lang="en-US" dirty="0"/>
              <a:t>Make sure that there were no duplicate IDs to the </a:t>
            </a:r>
            <a:r>
              <a:rPr lang="en-US" dirty="0" err="1"/>
              <a:t>WebParts</a:t>
            </a:r>
            <a:endParaRPr lang="en-US" dirty="0"/>
          </a:p>
          <a:p>
            <a:pPr lvl="1"/>
            <a:r>
              <a:rPr lang="en-US" dirty="0"/>
              <a:t>Make sure that there were no duplicate IDs to the solution for different solutions in tenant</a:t>
            </a:r>
          </a:p>
          <a:p>
            <a:pPr lvl="1"/>
            <a:r>
              <a:rPr lang="en-US" dirty="0"/>
              <a:t>Make sure that we delete the entries of SPFX components of our solution from “</a:t>
            </a:r>
            <a:r>
              <a:rPr lang="en-US" b="1" i="1" dirty="0"/>
              <a:t>Client Side Component Manifests</a:t>
            </a:r>
            <a:r>
              <a:rPr lang="en-US" dirty="0"/>
              <a:t>” list.</a:t>
            </a:r>
          </a:p>
          <a:p>
            <a:r>
              <a:rPr lang="en-US" dirty="0"/>
              <a:t>error of gulp package –solution: “The webparts manifests list is empty. Please ensure you have done a build and that your config file is pointed at the correct folder” – </a:t>
            </a:r>
            <a:r>
              <a:rPr lang="en-US" b="1" i="1" dirty="0"/>
              <a:t>While bundling –ship attribute is not used</a:t>
            </a:r>
          </a:p>
          <a:p>
            <a:r>
              <a:rPr lang="en-US" dirty="0"/>
              <a:t>SPFX component all gulp commands failed. Error – JSON validation failed. </a:t>
            </a:r>
            <a:r>
              <a:rPr lang="en-US" dirty="0" err="1"/>
              <a:t>WebParts</a:t>
            </a:r>
            <a:r>
              <a:rPr lang="en-US" dirty="0"/>
              <a:t>\config\</a:t>
            </a:r>
            <a:r>
              <a:rPr lang="en-US" dirty="0" err="1"/>
              <a:t>tslint.json</a:t>
            </a:r>
            <a:r>
              <a:rPr lang="en-US" dirty="0"/>
              <a:t> – </a:t>
            </a:r>
            <a:r>
              <a:rPr lang="en-US" b="1" i="1" dirty="0" err="1"/>
              <a:t>tslint.json</a:t>
            </a:r>
            <a:r>
              <a:rPr lang="en-US" b="1" i="1" dirty="0"/>
              <a:t> file location is moved from config folder to root folder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E6515E-D4D6-411D-849F-4C692A72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07571" cy="612558"/>
          </a:xfrm>
        </p:spPr>
        <p:txBody>
          <a:bodyPr>
            <a:normAutofit fontScale="90000"/>
          </a:bodyPr>
          <a:lstStyle/>
          <a:p>
            <a:r>
              <a:rPr lang="en-US" dirty="0"/>
              <a:t>Few common errors:</a:t>
            </a:r>
          </a:p>
        </p:txBody>
      </p:sp>
    </p:spTree>
    <p:extLst>
      <p:ext uri="{BB962C8B-B14F-4D97-AF65-F5344CB8AC3E}">
        <p14:creationId xmlns:p14="http://schemas.microsoft.com/office/powerpoint/2010/main" val="91488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702779"/>
            <a:ext cx="8151427" cy="83099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834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754602"/>
            <a:ext cx="10764915" cy="5419186"/>
          </a:xfrm>
        </p:spPr>
        <p:txBody>
          <a:bodyPr/>
          <a:lstStyle/>
          <a:p>
            <a:r>
              <a:rPr lang="en-US" dirty="0"/>
              <a:t>Node Js -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>
                <a:hlinkClick r:id="rId3"/>
              </a:rPr>
              <a:t>Configure web part icon</a:t>
            </a:r>
            <a:endParaRPr lang="en-US" dirty="0"/>
          </a:p>
          <a:p>
            <a:r>
              <a:rPr lang="en-US" dirty="0">
                <a:hlinkClick r:id="rId4"/>
              </a:rPr>
              <a:t>Fluent UI Icons</a:t>
            </a:r>
            <a:endParaRPr lang="en-US" dirty="0"/>
          </a:p>
          <a:p>
            <a:r>
              <a:rPr lang="en-US" dirty="0">
                <a:hlinkClick r:id="rId5"/>
              </a:rPr>
              <a:t>Simplify adding web parts with preconfigured entries</a:t>
            </a:r>
            <a:endParaRPr lang="en-US" dirty="0"/>
          </a:p>
          <a:p>
            <a:r>
              <a:rPr lang="en-US" dirty="0">
                <a:hlinkClick r:id="rId6"/>
              </a:rPr>
              <a:t>https://yeoman.io/learning/index.html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5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2564538"/>
            <a:ext cx="8769351" cy="1661993"/>
          </a:xfrm>
        </p:spPr>
        <p:txBody>
          <a:bodyPr/>
          <a:lstStyle/>
          <a:p>
            <a:r>
              <a:rPr lang="en-US" dirty="0"/>
              <a:t>Overview of SPFX Solution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Prasham Sabadra</a:t>
            </a:r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and shipping SPFX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Vijay Natarajan On 15-April-2020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Prasham Sabadra</a:t>
            </a:r>
            <a:endParaRPr sz="4000" b="1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2184" y="795245"/>
            <a:ext cx="2051870" cy="20518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386221" y="3429000"/>
            <a:ext cx="5113539" cy="2583201"/>
            <a:chOff x="7444546" y="3361450"/>
            <a:chExt cx="4661623" cy="25832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sabadraprasham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6"/>
              <a:ext cx="3466673" cy="722145"/>
              <a:chOff x="4970940" y="1709443"/>
              <a:chExt cx="2031350" cy="58149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1638061" cy="570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https://www.facebook.com/prasham.sabadra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9"/>
              <a:ext cx="4050345" cy="1641175"/>
              <a:chOff x="5563638" y="2765898"/>
              <a:chExt cx="2373362" cy="1321522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1313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  <a:hlinkClick r:id="rId5"/>
                  </a:rPr>
                  <a:t>/in/prasham-sabadra-8569334/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endParaRPr>
              </a:p>
              <a:p>
                <a:endParaRPr lang="en-US" sz="2000" dirty="0">
                  <a:solidFill>
                    <a:srgbClr val="3C4252"/>
                  </a:solidFill>
                  <a:latin typeface="Proxima Nova" panose="02000506030000020004"/>
                  <a:ea typeface="Roboto Light" panose="02000000000000000000" pitchFamily="2" charset="0"/>
                  <a:cs typeface="Roboto Light"/>
                </a:endParaRPr>
              </a:p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 </a:t>
                </a:r>
              </a:p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 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Psabadra@gmail.com</a:t>
                </a: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30" y="1575392"/>
            <a:ext cx="7898877" cy="38033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Technical Architect, Tieto India Pvt. Ltd.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Proud Indian.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Passionate SharePoint Techie.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Avid reader, learner. 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Blogger, Speaker.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 consecutive time C# corner MVP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https://knowledge-junction.com/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hlinkClick r:id="rId8"/>
              </a:rPr>
              <a:t>https://live-beautiful-life.com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1871783"/>
            <a:ext cx="8151427" cy="1661993"/>
          </a:xfrm>
        </p:spPr>
        <p:txBody>
          <a:bodyPr/>
          <a:lstStyle/>
          <a:p>
            <a:r>
              <a:rPr lang="en-US" dirty="0"/>
              <a:t>Creating SPFX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3" y="4657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used to build the SPFX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790113"/>
            <a:ext cx="11825056" cy="5358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Required Tools</a:t>
            </a:r>
          </a:p>
          <a:p>
            <a:pPr lvl="1"/>
            <a:r>
              <a:rPr lang="en-US" dirty="0"/>
              <a:t>Node.js (NPM will be the part of </a:t>
            </a:r>
            <a:r>
              <a:rPr lang="en-US" dirty="0" err="1"/>
              <a:t>Node.Js</a:t>
            </a:r>
            <a:r>
              <a:rPr lang="en-US" dirty="0"/>
              <a:t> installation.)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Yeoman</a:t>
            </a:r>
          </a:p>
          <a:p>
            <a:pPr lvl="1"/>
            <a:r>
              <a:rPr lang="en-US" dirty="0"/>
              <a:t>Yeoman SharePoint Generator</a:t>
            </a:r>
          </a:p>
          <a:p>
            <a:pPr lvl="1"/>
            <a:r>
              <a:rPr lang="en-US" dirty="0"/>
              <a:t>Code Editor</a:t>
            </a:r>
          </a:p>
          <a:p>
            <a:pPr lvl="2"/>
            <a:r>
              <a:rPr lang="en-US" dirty="0"/>
              <a:t>Visual Studio Code</a:t>
            </a:r>
          </a:p>
          <a:p>
            <a:pPr lvl="2"/>
            <a:r>
              <a:rPr lang="en-US" dirty="0"/>
              <a:t>Atom</a:t>
            </a:r>
          </a:p>
          <a:p>
            <a:pPr lvl="2"/>
            <a:r>
              <a:rPr lang="en-US" dirty="0" err="1"/>
              <a:t>Webstorm</a:t>
            </a:r>
            <a:endParaRPr lang="en-US" dirty="0"/>
          </a:p>
          <a:p>
            <a:r>
              <a:rPr lang="en-US" dirty="0"/>
              <a:t>Some optional Tools</a:t>
            </a:r>
          </a:p>
          <a:p>
            <a:pPr lvl="1"/>
            <a:r>
              <a:rPr lang="en-US" dirty="0"/>
              <a:t>Fiddler</a:t>
            </a:r>
          </a:p>
          <a:p>
            <a:pPr lvl="1"/>
            <a:r>
              <a:rPr lang="en-US" dirty="0"/>
              <a:t>Postman</a:t>
            </a:r>
          </a:p>
          <a:p>
            <a:pPr lvl="1"/>
            <a:r>
              <a:rPr lang="en-US" dirty="0"/>
              <a:t>Windows Terminal</a:t>
            </a:r>
          </a:p>
          <a:p>
            <a:pPr lvl="1"/>
            <a:r>
              <a:rPr lang="en-US" dirty="0" err="1"/>
              <a:t>Cmder</a:t>
            </a:r>
            <a:r>
              <a:rPr lang="en-US" dirty="0"/>
              <a:t> for Windows</a:t>
            </a:r>
          </a:p>
          <a:p>
            <a:pPr lvl="1"/>
            <a:r>
              <a:rPr lang="en-US" dirty="0"/>
              <a:t>GIT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3" y="4657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Yeoman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790113"/>
            <a:ext cx="11825056" cy="5358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Yeoman is open-source scaffolding tool having lots of plug-ins called generators can be used to scaffold new projects with best practices</a:t>
            </a:r>
          </a:p>
          <a:p>
            <a:r>
              <a:rPr lang="en-US" dirty="0"/>
              <a:t>Relies on NPM and Gulp </a:t>
            </a:r>
          </a:p>
          <a:p>
            <a:pPr marL="0" indent="0">
              <a:buNone/>
            </a:pPr>
            <a:r>
              <a:rPr lang="en-US" dirty="0"/>
              <a:t>• Scaffolding tool for Modern web apps </a:t>
            </a:r>
          </a:p>
          <a:p>
            <a:r>
              <a:rPr lang="en-US" dirty="0"/>
              <a:t>Using the Yeoman SharePoint generator, we are able to scaffold new client-side solution projects to build, package, and deploy SharePoint solutions.</a:t>
            </a:r>
          </a:p>
          <a:p>
            <a:pPr marL="0" indent="0">
              <a:buNone/>
            </a:pPr>
            <a:r>
              <a:rPr lang="en-US" dirty="0"/>
              <a:t>• Used as </a:t>
            </a:r>
            <a:r>
              <a:rPr lang="en-US" dirty="0" err="1"/>
              <a:t>SPFx</a:t>
            </a:r>
            <a:r>
              <a:rPr lang="en-US" dirty="0"/>
              <a:t> solution generator and builds required project structure </a:t>
            </a:r>
          </a:p>
          <a:p>
            <a:pPr marL="0" indent="0">
              <a:buNone/>
            </a:pPr>
            <a:r>
              <a:rPr lang="en-US" dirty="0"/>
              <a:t>• ‘</a:t>
            </a:r>
            <a:r>
              <a:rPr lang="en-US" dirty="0" err="1"/>
              <a:t>yo</a:t>
            </a:r>
            <a:r>
              <a:rPr lang="en-US" dirty="0"/>
              <a:t>’ is the command line utility for creation of projects </a:t>
            </a:r>
          </a:p>
          <a:p>
            <a:pPr marL="0" indent="0">
              <a:buNone/>
            </a:pPr>
            <a:endParaRPr lang="en-US" sz="4000" dirty="0"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Install Yeoman</a:t>
            </a:r>
          </a:p>
          <a:p>
            <a:pPr marL="0" indent="0">
              <a:buNone/>
            </a:pPr>
            <a:r>
              <a:rPr lang="en-US" dirty="0"/>
              <a:t>Run the below command (to install globally)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yo</a:t>
            </a:r>
            <a:endParaRPr lang="en-US" dirty="0"/>
          </a:p>
          <a:p>
            <a:pPr marL="0" indent="0">
              <a:buNone/>
            </a:pPr>
            <a:endParaRPr lang="en-US" sz="4000" dirty="0"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A3AF-8D09-4FC1-AC7E-5CC45235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101705"/>
            <a:ext cx="10515600" cy="590754"/>
          </a:xfrm>
        </p:spPr>
        <p:txBody>
          <a:bodyPr>
            <a:normAutofit fontScale="90000"/>
          </a:bodyPr>
          <a:lstStyle/>
          <a:p>
            <a:r>
              <a:rPr lang="en-US" dirty="0"/>
              <a:t>Yeoman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A0E8-5427-4989-8C16-4410F0F9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861134"/>
            <a:ext cx="11727401" cy="5536080"/>
          </a:xfrm>
        </p:spPr>
        <p:txBody>
          <a:bodyPr/>
          <a:lstStyle/>
          <a:p>
            <a:r>
              <a:rPr lang="en-US" dirty="0"/>
              <a:t>To start with SPFX component we must first install respective generator – here SharePoint generator</a:t>
            </a:r>
          </a:p>
          <a:p>
            <a:r>
              <a:rPr lang="en-US" dirty="0"/>
              <a:t>Yeoman SharePoint generator is available as part of the framework as an </a:t>
            </a:r>
            <a:r>
              <a:rPr lang="en-US" dirty="0" err="1"/>
              <a:t>npm</a:t>
            </a:r>
            <a:r>
              <a:rPr lang="en-US" dirty="0"/>
              <a:t> package </a:t>
            </a:r>
          </a:p>
          <a:p>
            <a:pPr marL="0" indent="0">
              <a:buNone/>
            </a:pPr>
            <a:endParaRPr lang="en-US" sz="3600" dirty="0"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Install Yeoman SharePoint Generator</a:t>
            </a:r>
          </a:p>
          <a:p>
            <a:pPr marL="0" indent="0">
              <a:buNone/>
            </a:pPr>
            <a:r>
              <a:rPr lang="en-US" dirty="0"/>
              <a:t>Run the below command</a:t>
            </a:r>
          </a:p>
          <a:p>
            <a:pPr marL="0" indent="0" algn="ctr">
              <a:buNone/>
            </a:pPr>
            <a:r>
              <a:rPr lang="en-US" dirty="0" err="1"/>
              <a:t>npm</a:t>
            </a:r>
            <a:r>
              <a:rPr lang="en-US" dirty="0"/>
              <a:t> install -g @</a:t>
            </a:r>
            <a:r>
              <a:rPr lang="en-US" dirty="0" err="1"/>
              <a:t>microsoft</a:t>
            </a:r>
            <a:r>
              <a:rPr lang="en-US" dirty="0"/>
              <a:t>/generator-</a:t>
            </a:r>
            <a:r>
              <a:rPr lang="en-US" dirty="0" err="1"/>
              <a:t>sharepoint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yo</a:t>
            </a:r>
            <a:r>
              <a:rPr lang="en-US" dirty="0"/>
              <a:t> @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sharepoint</a:t>
            </a:r>
            <a:r>
              <a:rPr lang="en-US" dirty="0"/>
              <a:t> --help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4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123950"/>
            <a:ext cx="11725275" cy="5049838"/>
          </a:xfrm>
        </p:spPr>
        <p:txBody>
          <a:bodyPr/>
          <a:lstStyle/>
          <a:p>
            <a:r>
              <a:rPr lang="en-US" dirty="0"/>
              <a:t>We will use Yeoman SharePoint Generator to create the solution as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yo</a:t>
            </a:r>
            <a:r>
              <a:rPr lang="en-US" dirty="0"/>
              <a:t> @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sharepoint</a:t>
            </a:r>
            <a:r>
              <a:rPr lang="en-US" dirty="0"/>
              <a:t> 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Yeoman generator will start the scaffolding process to create the solution and will install required dependencies.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35"/>
            <a:ext cx="10515600" cy="1325563"/>
          </a:xfrm>
        </p:spPr>
        <p:txBody>
          <a:bodyPr/>
          <a:lstStyle/>
          <a:p>
            <a:r>
              <a:rPr lang="en-US" dirty="0"/>
              <a:t>Creating SPFX Client Side Web Part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0CC9C-388D-4546-9911-4CC71B77921B}"/>
              </a:ext>
            </a:extLst>
          </p:cNvPr>
          <p:cNvSpPr/>
          <p:nvPr/>
        </p:nvSpPr>
        <p:spPr>
          <a:xfrm>
            <a:off x="962025" y="1962150"/>
            <a:ext cx="4572000" cy="933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829F1-1FE9-4015-ADE0-0AD6C85E2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1066800"/>
            <a:ext cx="5000625" cy="42195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1828D5-81FF-47FD-917C-1ED7C523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401425" cy="1048545"/>
          </a:xfrm>
        </p:spPr>
        <p:txBody>
          <a:bodyPr/>
          <a:lstStyle/>
          <a:p>
            <a:r>
              <a:rPr lang="en-US" dirty="0"/>
              <a:t>Solution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8FF9E-138E-43CB-9574-FEA845F5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5800"/>
            <a:ext cx="3505200" cy="571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F63FA-E8C2-4E0D-83EF-19057D562CEE}"/>
              </a:ext>
            </a:extLst>
          </p:cNvPr>
          <p:cNvSpPr txBox="1"/>
          <p:nvPr/>
        </p:nvSpPr>
        <p:spPr>
          <a:xfrm>
            <a:off x="228600" y="5486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 folder =&gt; Place where we add/edit our code files</a:t>
            </a:r>
          </a:p>
        </p:txBody>
      </p:sp>
    </p:spTree>
    <p:extLst>
      <p:ext uri="{BB962C8B-B14F-4D97-AF65-F5344CB8AC3E}">
        <p14:creationId xmlns:p14="http://schemas.microsoft.com/office/powerpoint/2010/main" val="144461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1045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Semibold</vt:lpstr>
      <vt:lpstr>Office Theme</vt:lpstr>
      <vt:lpstr>PowerPoint Presentation</vt:lpstr>
      <vt:lpstr>Overview of SPFX Solution Structure</vt:lpstr>
      <vt:lpstr>Prasham Sabadra</vt:lpstr>
      <vt:lpstr>Creating SPFX component</vt:lpstr>
      <vt:lpstr>Tools used to build the SPFX components </vt:lpstr>
      <vt:lpstr>Yeoman </vt:lpstr>
      <vt:lpstr>Yeoman</vt:lpstr>
      <vt:lpstr>Creating SPFX Client Side Web Part</vt:lpstr>
      <vt:lpstr>Solution structure</vt:lpstr>
      <vt:lpstr>Webpart class (&lt;WebpartName&gt;.ts file)</vt:lpstr>
      <vt:lpstr>WebPart Manifest</vt:lpstr>
      <vt:lpstr>lib folder</vt:lpstr>
      <vt:lpstr>dist folder</vt:lpstr>
      <vt:lpstr>Config folder</vt:lpstr>
      <vt:lpstr>PowerPoint Presentation</vt:lpstr>
      <vt:lpstr>Root folder</vt:lpstr>
      <vt:lpstr>Few common errors:</vt:lpstr>
      <vt:lpstr>References</vt:lpstr>
      <vt:lpstr>PowerPoint Presentation</vt:lpstr>
      <vt:lpstr>PowerPoint Presentation</vt:lpstr>
      <vt:lpstr>Deploying and shipping SPFX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Nanddeep Nachan</cp:lastModifiedBy>
  <cp:revision>260</cp:revision>
  <dcterms:created xsi:type="dcterms:W3CDTF">2020-01-05T10:52:53Z</dcterms:created>
  <dcterms:modified xsi:type="dcterms:W3CDTF">2020-04-15T08:55:33Z</dcterms:modified>
</cp:coreProperties>
</file>