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1597" r:id="rId3"/>
    <p:sldId id="272" r:id="rId4"/>
    <p:sldId id="1598" r:id="rId5"/>
    <p:sldId id="1605" r:id="rId6"/>
    <p:sldId id="260" r:id="rId7"/>
    <p:sldId id="1612" r:id="rId8"/>
    <p:sldId id="1607" r:id="rId9"/>
    <p:sldId id="1606" r:id="rId10"/>
    <p:sldId id="1610" r:id="rId11"/>
    <p:sldId id="1608" r:id="rId12"/>
    <p:sldId id="1613" r:id="rId13"/>
    <p:sldId id="1609" r:id="rId14"/>
    <p:sldId id="1618" r:id="rId15"/>
    <p:sldId id="1616" r:id="rId16"/>
    <p:sldId id="1614" r:id="rId17"/>
    <p:sldId id="1611" r:id="rId18"/>
    <p:sldId id="1615" r:id="rId19"/>
    <p:sldId id="1617" r:id="rId20"/>
    <p:sldId id="261" r:id="rId21"/>
    <p:sldId id="1604" r:id="rId22"/>
    <p:sldId id="264"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051"/>
    <a:srgbClr val="E57D57"/>
    <a:srgbClr val="114A4C"/>
    <a:srgbClr val="22E1EF"/>
    <a:srgbClr val="0072C6"/>
    <a:srgbClr val="0A6EB8"/>
    <a:srgbClr val="D83900"/>
    <a:srgbClr val="0177FF"/>
    <a:srgbClr val="732674"/>
    <a:srgbClr val="DD60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47" autoAdjust="0"/>
  </p:normalViewPr>
  <p:slideViewPr>
    <p:cSldViewPr snapToGrid="0">
      <p:cViewPr varScale="1">
        <p:scale>
          <a:sx n="75" d="100"/>
          <a:sy n="75" d="100"/>
        </p:scale>
        <p:origin x="902" y="43"/>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61A280-7F01-4F5C-9EC5-5B59673FE5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FD9410-1672-451C-AF63-6D04410A78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06C8FE-A40F-4EFA-9399-CBDFD77EB4EF}" type="datetimeFigureOut">
              <a:rPr lang="en-US" smtClean="0"/>
              <a:t>4/29/2020</a:t>
            </a:fld>
            <a:endParaRPr lang="en-US"/>
          </a:p>
        </p:txBody>
      </p:sp>
      <p:sp>
        <p:nvSpPr>
          <p:cNvPr id="4" name="Footer Placeholder 3">
            <a:extLst>
              <a:ext uri="{FF2B5EF4-FFF2-40B4-BE49-F238E27FC236}">
                <a16:creationId xmlns:a16="http://schemas.microsoft.com/office/drawing/2014/main" id="{45FC3778-0BA9-4B0C-BF37-482CA2B888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F22C7D-2634-4F3B-B4DE-6F901C84CE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69EE46-BCC1-4605-92AD-9EDFF810B484}" type="slidenum">
              <a:rPr lang="en-US" smtClean="0"/>
              <a:t>‹#›</a:t>
            </a:fld>
            <a:endParaRPr lang="en-US"/>
          </a:p>
        </p:txBody>
      </p:sp>
    </p:spTree>
    <p:extLst>
      <p:ext uri="{BB962C8B-B14F-4D97-AF65-F5344CB8AC3E}">
        <p14:creationId xmlns:p14="http://schemas.microsoft.com/office/powerpoint/2010/main" val="3455981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E1A50-ADA4-4343-9FD7-5307B4B307B5}"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23ACA-F8B5-4D03-B594-D86FCD31A19F}" type="slidenum">
              <a:rPr lang="en-US" smtClean="0"/>
              <a:t>‹#›</a:t>
            </a:fld>
            <a:endParaRPr lang="en-US"/>
          </a:p>
        </p:txBody>
      </p:sp>
    </p:spTree>
    <p:extLst>
      <p:ext uri="{BB962C8B-B14F-4D97-AF65-F5344CB8AC3E}">
        <p14:creationId xmlns:p14="http://schemas.microsoft.com/office/powerpoint/2010/main" val="387050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graph/api/resources/team?view=graph-rest-1.0"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cs.microsoft.com/en-us/graph/permissions-reference" TargetMode="External"/><Relationship Id="rId4" Type="http://schemas.openxmlformats.org/officeDocument/2006/relationships/hyperlink" Target="https://developer.microsoft.com/en-us/graph/graph-explore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D523ACA-F8B5-4D03-B594-D86FCD31A19F}" type="slidenum">
              <a:rPr lang="en-US" smtClean="0"/>
              <a:t>5</a:t>
            </a:fld>
            <a:endParaRPr lang="en-US"/>
          </a:p>
        </p:txBody>
      </p:sp>
    </p:spTree>
    <p:extLst>
      <p:ext uri="{BB962C8B-B14F-4D97-AF65-F5344CB8AC3E}">
        <p14:creationId xmlns:p14="http://schemas.microsoft.com/office/powerpoint/2010/main" val="563871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https://docs.microsoft.com/en-us/graph/api/resources/team?view=graph-rest-1.0</a:t>
            </a:r>
            <a:endParaRPr lang="en-GB" dirty="0"/>
          </a:p>
          <a:p>
            <a:r>
              <a:rPr lang="en-GB" dirty="0">
                <a:hlinkClick r:id="rId4"/>
              </a:rPr>
              <a:t>https://developer.microsoft.com/en-us/graph/graph-explorer#</a:t>
            </a:r>
            <a:r>
              <a:rPr lang="en-GB" dirty="0"/>
              <a:t> </a:t>
            </a:r>
          </a:p>
          <a:p>
            <a:r>
              <a:rPr lang="en-GB" dirty="0">
                <a:hlinkClick r:id="rId5"/>
              </a:rPr>
              <a:t>https://docs.microsoft.com/en-us/graph/permissions-reference</a:t>
            </a:r>
            <a:endParaRPr lang="en-GB" dirty="0"/>
          </a:p>
        </p:txBody>
      </p:sp>
      <p:sp>
        <p:nvSpPr>
          <p:cNvPr id="4" name="Slide Number Placeholder 3"/>
          <p:cNvSpPr>
            <a:spLocks noGrp="1"/>
          </p:cNvSpPr>
          <p:nvPr>
            <p:ph type="sldNum" sz="quarter" idx="5"/>
          </p:nvPr>
        </p:nvSpPr>
        <p:spPr/>
        <p:txBody>
          <a:bodyPr/>
          <a:lstStyle/>
          <a:p>
            <a:fld id="{1D523ACA-F8B5-4D03-B594-D86FCD31A19F}" type="slidenum">
              <a:rPr lang="en-US" smtClean="0"/>
              <a:t>13</a:t>
            </a:fld>
            <a:endParaRPr lang="en-US"/>
          </a:p>
        </p:txBody>
      </p:sp>
    </p:spTree>
    <p:extLst>
      <p:ext uri="{BB962C8B-B14F-4D97-AF65-F5344CB8AC3E}">
        <p14:creationId xmlns:p14="http://schemas.microsoft.com/office/powerpoint/2010/main" val="71503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D523ACA-F8B5-4D03-B594-D86FCD31A19F}" type="slidenum">
              <a:rPr lang="en-US" smtClean="0"/>
              <a:t>14</a:t>
            </a:fld>
            <a:endParaRPr lang="en-US"/>
          </a:p>
        </p:txBody>
      </p:sp>
    </p:spTree>
    <p:extLst>
      <p:ext uri="{BB962C8B-B14F-4D97-AF65-F5344CB8AC3E}">
        <p14:creationId xmlns:p14="http://schemas.microsoft.com/office/powerpoint/2010/main" val="659221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10" name="Freeform 3">
            <a:extLst>
              <a:ext uri="{FF2B5EF4-FFF2-40B4-BE49-F238E27FC236}">
                <a16:creationId xmlns:a16="http://schemas.microsoft.com/office/drawing/2014/main" id="{9B6CD718-66C9-42E2-88EC-8996AF6F51A6}"/>
              </a:ext>
            </a:extLst>
          </p:cNvPr>
          <p:cNvSpPr/>
          <p:nvPr userDrawn="1"/>
        </p:nvSpPr>
        <p:spPr bwMode="auto">
          <a:xfrm rot="10800000" flipH="1">
            <a:off x="0" y="-101578"/>
            <a:ext cx="6407191" cy="6578578"/>
          </a:xfrm>
          <a:custGeom>
            <a:avLst/>
            <a:gdLst>
              <a:gd name="connsiteX0" fmla="*/ 1668860 w 6675438"/>
              <a:gd name="connsiteY0" fmla="*/ 0 h 6995160"/>
              <a:gd name="connsiteX1" fmla="*/ 6675438 w 6675438"/>
              <a:gd name="connsiteY1" fmla="*/ 0 h 6995160"/>
              <a:gd name="connsiteX2" fmla="*/ 5006579 w 6675438"/>
              <a:gd name="connsiteY2" fmla="*/ 6995160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0" fmla="*/ 1668860 w 6675438"/>
              <a:gd name="connsiteY0" fmla="*/ 0 h 6995160"/>
              <a:gd name="connsiteX1" fmla="*/ 6675438 w 6675438"/>
              <a:gd name="connsiteY1" fmla="*/ 0 h 6995160"/>
              <a:gd name="connsiteX2" fmla="*/ 3013223 w 6675438"/>
              <a:gd name="connsiteY2" fmla="*/ 6995160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10" fmla="*/ 1668860 w 6675438"/>
              <a:gd name="connsiteY10" fmla="*/ 0 h 6995160"/>
              <a:gd name="connsiteX0" fmla="*/ 1668860 w 6675438"/>
              <a:gd name="connsiteY0" fmla="*/ 0 h 6995160"/>
              <a:gd name="connsiteX1" fmla="*/ 6675438 w 6675438"/>
              <a:gd name="connsiteY1" fmla="*/ 0 h 6995160"/>
              <a:gd name="connsiteX2" fmla="*/ 2829503 w 6675438"/>
              <a:gd name="connsiteY2" fmla="*/ 6985153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10" fmla="*/ 1668860 w 6675438"/>
              <a:gd name="connsiteY10" fmla="*/ 0 h 6995160"/>
              <a:gd name="connsiteX0" fmla="*/ 1668860 w 6363115"/>
              <a:gd name="connsiteY0" fmla="*/ 110081 h 7105241"/>
              <a:gd name="connsiteX1" fmla="*/ 6363115 w 6363115"/>
              <a:gd name="connsiteY1" fmla="*/ 0 h 7105241"/>
              <a:gd name="connsiteX2" fmla="*/ 2829503 w 6363115"/>
              <a:gd name="connsiteY2" fmla="*/ 7095234 h 7105241"/>
              <a:gd name="connsiteX3" fmla="*/ 0 w 6363115"/>
              <a:gd name="connsiteY3" fmla="*/ 7105241 h 7105241"/>
              <a:gd name="connsiteX4" fmla="*/ 75 w 6363115"/>
              <a:gd name="connsiteY4" fmla="*/ 7104925 h 7105241"/>
              <a:gd name="connsiteX5" fmla="*/ 0 w 6363115"/>
              <a:gd name="connsiteY5" fmla="*/ 7104925 h 7105241"/>
              <a:gd name="connsiteX6" fmla="*/ 0 w 6363115"/>
              <a:gd name="connsiteY6" fmla="*/ 6990904 h 7105241"/>
              <a:gd name="connsiteX7" fmla="*/ 0 w 6363115"/>
              <a:gd name="connsiteY7" fmla="*/ 6076198 h 7105241"/>
              <a:gd name="connsiteX8" fmla="*/ 0 w 6363115"/>
              <a:gd name="connsiteY8" fmla="*/ 110399 h 7105241"/>
              <a:gd name="connsiteX9" fmla="*/ 1668784 w 6363115"/>
              <a:gd name="connsiteY9" fmla="*/ 110399 h 7105241"/>
              <a:gd name="connsiteX10" fmla="*/ 1668860 w 6363115"/>
              <a:gd name="connsiteY10" fmla="*/ 110081 h 7105241"/>
              <a:gd name="connsiteX0" fmla="*/ 1668860 w 6363115"/>
              <a:gd name="connsiteY0" fmla="*/ 110081 h 7114667"/>
              <a:gd name="connsiteX1" fmla="*/ 6363115 w 6363115"/>
              <a:gd name="connsiteY1" fmla="*/ 0 h 7114667"/>
              <a:gd name="connsiteX2" fmla="*/ 2820585 w 6363115"/>
              <a:gd name="connsiteY2" fmla="*/ 7114667 h 7114667"/>
              <a:gd name="connsiteX3" fmla="*/ 0 w 6363115"/>
              <a:gd name="connsiteY3" fmla="*/ 7105241 h 7114667"/>
              <a:gd name="connsiteX4" fmla="*/ 75 w 6363115"/>
              <a:gd name="connsiteY4" fmla="*/ 7104925 h 7114667"/>
              <a:gd name="connsiteX5" fmla="*/ 0 w 6363115"/>
              <a:gd name="connsiteY5" fmla="*/ 7104925 h 7114667"/>
              <a:gd name="connsiteX6" fmla="*/ 0 w 6363115"/>
              <a:gd name="connsiteY6" fmla="*/ 6990904 h 7114667"/>
              <a:gd name="connsiteX7" fmla="*/ 0 w 6363115"/>
              <a:gd name="connsiteY7" fmla="*/ 6076198 h 7114667"/>
              <a:gd name="connsiteX8" fmla="*/ 0 w 6363115"/>
              <a:gd name="connsiteY8" fmla="*/ 110399 h 7114667"/>
              <a:gd name="connsiteX9" fmla="*/ 1668784 w 6363115"/>
              <a:gd name="connsiteY9" fmla="*/ 110399 h 7114667"/>
              <a:gd name="connsiteX10" fmla="*/ 1668860 w 6363115"/>
              <a:gd name="connsiteY10" fmla="*/ 110081 h 7114667"/>
              <a:gd name="connsiteX0" fmla="*/ 1668860 w 6436603"/>
              <a:gd name="connsiteY0" fmla="*/ 0 h 7004586"/>
              <a:gd name="connsiteX1" fmla="*/ 6436603 w 6436603"/>
              <a:gd name="connsiteY1" fmla="*/ 0 h 7004586"/>
              <a:gd name="connsiteX2" fmla="*/ 2820585 w 6436603"/>
              <a:gd name="connsiteY2" fmla="*/ 7004586 h 7004586"/>
              <a:gd name="connsiteX3" fmla="*/ 0 w 6436603"/>
              <a:gd name="connsiteY3" fmla="*/ 6995160 h 7004586"/>
              <a:gd name="connsiteX4" fmla="*/ 75 w 6436603"/>
              <a:gd name="connsiteY4" fmla="*/ 6994844 h 7004586"/>
              <a:gd name="connsiteX5" fmla="*/ 0 w 6436603"/>
              <a:gd name="connsiteY5" fmla="*/ 6994844 h 7004586"/>
              <a:gd name="connsiteX6" fmla="*/ 0 w 6436603"/>
              <a:gd name="connsiteY6" fmla="*/ 6880823 h 7004586"/>
              <a:gd name="connsiteX7" fmla="*/ 0 w 6436603"/>
              <a:gd name="connsiteY7" fmla="*/ 5966117 h 7004586"/>
              <a:gd name="connsiteX8" fmla="*/ 0 w 6436603"/>
              <a:gd name="connsiteY8" fmla="*/ 318 h 7004586"/>
              <a:gd name="connsiteX9" fmla="*/ 1668784 w 6436603"/>
              <a:gd name="connsiteY9" fmla="*/ 318 h 7004586"/>
              <a:gd name="connsiteX10" fmla="*/ 1668860 w 6436603"/>
              <a:gd name="connsiteY10" fmla="*/ 0 h 700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6603" h="7004586">
                <a:moveTo>
                  <a:pt x="1668860" y="0"/>
                </a:moveTo>
                <a:lnTo>
                  <a:pt x="6436603" y="0"/>
                </a:lnTo>
                <a:lnTo>
                  <a:pt x="2820585" y="7004586"/>
                </a:lnTo>
                <a:lnTo>
                  <a:pt x="0" y="6995160"/>
                </a:lnTo>
                <a:cubicBezTo>
                  <a:pt x="25" y="6995055"/>
                  <a:pt x="50" y="6994949"/>
                  <a:pt x="75" y="6994844"/>
                </a:cubicBezTo>
                <a:lnTo>
                  <a:pt x="0" y="6994844"/>
                </a:lnTo>
                <a:lnTo>
                  <a:pt x="0" y="6880823"/>
                </a:lnTo>
                <a:lnTo>
                  <a:pt x="0" y="5966117"/>
                </a:lnTo>
                <a:lnTo>
                  <a:pt x="0" y="318"/>
                </a:lnTo>
                <a:lnTo>
                  <a:pt x="1668784" y="318"/>
                </a:lnTo>
                <a:cubicBezTo>
                  <a:pt x="1668809" y="212"/>
                  <a:pt x="1668835" y="106"/>
                  <a:pt x="1668860" y="0"/>
                </a:cubicBezTo>
                <a:close/>
              </a:path>
            </a:pathLst>
          </a:custGeom>
          <a:solidFill>
            <a:srgbClr val="00206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D8396998-62AE-4EC7-8BDD-8DCA1761F078}"/>
              </a:ext>
            </a:extLst>
          </p:cNvPr>
          <p:cNvGrpSpPr/>
          <p:nvPr userDrawn="1"/>
        </p:nvGrpSpPr>
        <p:grpSpPr>
          <a:xfrm>
            <a:off x="-9526" y="2692205"/>
            <a:ext cx="6894577" cy="1670246"/>
            <a:chOff x="-18644" y="2334827"/>
            <a:chExt cx="6654701" cy="1606858"/>
          </a:xfrm>
        </p:grpSpPr>
        <p:sp>
          <p:nvSpPr>
            <p:cNvPr id="12" name="Flowchart: Data 11" descr="Global Power Platform Bootcamo">
              <a:extLst>
                <a:ext uri="{FF2B5EF4-FFF2-40B4-BE49-F238E27FC236}">
                  <a16:creationId xmlns:a16="http://schemas.microsoft.com/office/drawing/2014/main" id="{AA4D1FB6-5895-4211-97CA-0423D114AA84}"/>
                </a:ext>
                <a:ext uri="{C183D7F6-B498-43B3-948B-1728B52AA6E4}">
                  <adec:decorative xmlns:adec="http://schemas.microsoft.com/office/drawing/2017/decorative" val="0"/>
                </a:ext>
              </a:extLst>
            </p:cNvPr>
            <p:cNvSpPr/>
            <p:nvPr userDrawn="1"/>
          </p:nvSpPr>
          <p:spPr>
            <a:xfrm>
              <a:off x="-18644" y="2334827"/>
              <a:ext cx="6654701" cy="16068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12 w 8000"/>
                <a:gd name="connsiteY0" fmla="*/ 10000 h 10000"/>
                <a:gd name="connsiteX1" fmla="*/ 0 w 8000"/>
                <a:gd name="connsiteY1" fmla="*/ 0 h 10000"/>
                <a:gd name="connsiteX2" fmla="*/ 8000 w 8000"/>
                <a:gd name="connsiteY2" fmla="*/ 0 h 10000"/>
                <a:gd name="connsiteX3" fmla="*/ 6000 w 8000"/>
                <a:gd name="connsiteY3" fmla="*/ 10000 h 10000"/>
                <a:gd name="connsiteX4" fmla="*/ 12 w 8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 h="10000">
                  <a:moveTo>
                    <a:pt x="12" y="10000"/>
                  </a:moveTo>
                  <a:cubicBezTo>
                    <a:pt x="8" y="6667"/>
                    <a:pt x="4" y="3333"/>
                    <a:pt x="0" y="0"/>
                  </a:cubicBezTo>
                  <a:lnTo>
                    <a:pt x="8000" y="0"/>
                  </a:lnTo>
                  <a:lnTo>
                    <a:pt x="6000" y="10000"/>
                  </a:lnTo>
                  <a:lnTo>
                    <a:pt x="12" y="10000"/>
                  </a:lnTo>
                  <a:close/>
                </a:path>
              </a:pathLst>
            </a:custGeom>
            <a:solidFill>
              <a:srgbClr val="C3343F">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p:txBody>
        </p:sp>
        <p:sp>
          <p:nvSpPr>
            <p:cNvPr id="13" name="TextBox 12">
              <a:extLst>
                <a:ext uri="{FF2B5EF4-FFF2-40B4-BE49-F238E27FC236}">
                  <a16:creationId xmlns:a16="http://schemas.microsoft.com/office/drawing/2014/main" id="{6D76AFC1-157C-483D-A09D-CD04BDFA2C35}"/>
                </a:ext>
              </a:extLst>
            </p:cNvPr>
            <p:cNvSpPr txBox="1"/>
            <p:nvPr userDrawn="1"/>
          </p:nvSpPr>
          <p:spPr>
            <a:xfrm>
              <a:off x="115546" y="2439468"/>
              <a:ext cx="4861772" cy="1273213"/>
            </a:xfrm>
            <a:prstGeom prst="rect">
              <a:avLst/>
            </a:prstGeom>
            <a:noFill/>
          </p:spPr>
          <p:txBody>
            <a:bodyPr wrap="none" rtlCol="0">
              <a:spAutoFit/>
            </a:bodyPr>
            <a:lstStyle/>
            <a:p>
              <a:pPr algn="l"/>
              <a:r>
                <a:rPr lang="en-US" sz="4000" b="1" dirty="0">
                  <a:solidFill>
                    <a:schemeClr val="bg1"/>
                  </a:solidFill>
                </a:rPr>
                <a:t>Getting Started with</a:t>
              </a:r>
            </a:p>
            <a:p>
              <a:pPr algn="l"/>
              <a:r>
                <a:rPr lang="en-US" sz="4000" b="1" dirty="0">
                  <a:solidFill>
                    <a:schemeClr val="bg1"/>
                  </a:solidFill>
                </a:rPr>
                <a:t>SharePoint Framework</a:t>
              </a:r>
              <a:endParaRPr lang="en-US" sz="4000" b="1" dirty="0">
                <a:solidFill>
                  <a:srgbClr val="35014D"/>
                </a:solidFill>
              </a:endParaRPr>
            </a:p>
          </p:txBody>
        </p:sp>
      </p:grpSp>
      <p:sp>
        <p:nvSpPr>
          <p:cNvPr id="2" name="Rectangle 1">
            <a:extLst>
              <a:ext uri="{FF2B5EF4-FFF2-40B4-BE49-F238E27FC236}">
                <a16:creationId xmlns:a16="http://schemas.microsoft.com/office/drawing/2014/main" id="{D5BD59F0-2509-43F5-806C-CCFEC5C03065}"/>
              </a:ext>
            </a:extLst>
          </p:cNvPr>
          <p:cNvSpPr/>
          <p:nvPr userDrawn="1"/>
        </p:nvSpPr>
        <p:spPr>
          <a:xfrm>
            <a:off x="129501" y="1984318"/>
            <a:ext cx="3315780" cy="707886"/>
          </a:xfrm>
          <a:prstGeom prst="rect">
            <a:avLst/>
          </a:prstGeom>
        </p:spPr>
        <p:txBody>
          <a:bodyPr wrap="none">
            <a:spAutoFit/>
          </a:bodyPr>
          <a:lstStyle/>
          <a:p>
            <a:r>
              <a:rPr lang="en-US" sz="4000" i="1" dirty="0">
                <a:solidFill>
                  <a:schemeClr val="bg1"/>
                </a:solidFill>
              </a:rPr>
              <a:t>Webinar Series</a:t>
            </a:r>
          </a:p>
        </p:txBody>
      </p:sp>
    </p:spTree>
    <p:extLst>
      <p:ext uri="{BB962C8B-B14F-4D97-AF65-F5344CB8AC3E}">
        <p14:creationId xmlns:p14="http://schemas.microsoft.com/office/powerpoint/2010/main" val="231907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E804-2E15-452F-81AA-C7771FECDADB}"/>
              </a:ext>
            </a:extLst>
          </p:cNvPr>
          <p:cNvSpPr>
            <a:spLocks noGrp="1"/>
          </p:cNvSpPr>
          <p:nvPr>
            <p:ph type="title"/>
          </p:nvPr>
        </p:nvSpPr>
        <p:spPr>
          <a:xfrm>
            <a:off x="491971" y="28813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EB9E3AE-4A1D-4963-886F-B76A02648422}"/>
              </a:ext>
            </a:extLst>
          </p:cNvPr>
          <p:cNvSpPr>
            <a:spLocks noGrp="1"/>
          </p:cNvSpPr>
          <p:nvPr>
            <p:ph idx="1"/>
          </p:nvPr>
        </p:nvSpPr>
        <p:spPr>
          <a:xfrm>
            <a:off x="491970" y="1797302"/>
            <a:ext cx="11235431"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4A178-9F81-4B73-990F-9EB4EA0CAAD7}"/>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4/29/2020</a:t>
            </a:fld>
            <a:endParaRPr lang="en-US"/>
          </a:p>
        </p:txBody>
      </p:sp>
      <p:sp>
        <p:nvSpPr>
          <p:cNvPr id="5" name="Footer Placeholder 4">
            <a:extLst>
              <a:ext uri="{FF2B5EF4-FFF2-40B4-BE49-F238E27FC236}">
                <a16:creationId xmlns:a16="http://schemas.microsoft.com/office/drawing/2014/main" id="{6F8AD597-1F4E-449C-955C-F3731385F4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B09F35D-4246-4049-98FE-5A81AAA4CC53}"/>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46916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5F49-BE49-445A-8122-A488937E6FC7}"/>
              </a:ext>
            </a:extLst>
          </p:cNvPr>
          <p:cNvSpPr>
            <a:spLocks noGrp="1"/>
          </p:cNvSpPr>
          <p:nvPr>
            <p:ph type="title"/>
          </p:nvPr>
        </p:nvSpPr>
        <p:spPr>
          <a:xfrm>
            <a:off x="831850" y="1709738"/>
            <a:ext cx="10515600" cy="2852737"/>
          </a:xfrm>
        </p:spPr>
        <p:txBody>
          <a:bodyPr anchor="b"/>
          <a:lstStyle>
            <a:lvl1pPr>
              <a:defRPr sz="60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664036-F293-4C92-AFD8-04A3F766A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UI (Bod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A2D6140F-2E54-4F7D-B9A1-E27F23E72CE0}"/>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4/29/2020</a:t>
            </a:fld>
            <a:endParaRPr lang="en-US"/>
          </a:p>
        </p:txBody>
      </p:sp>
      <p:sp>
        <p:nvSpPr>
          <p:cNvPr id="5" name="Footer Placeholder 4">
            <a:extLst>
              <a:ext uri="{FF2B5EF4-FFF2-40B4-BE49-F238E27FC236}">
                <a16:creationId xmlns:a16="http://schemas.microsoft.com/office/drawing/2014/main" id="{3C5FE428-636F-4B73-8312-2D82714C3F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57E2C60-11EA-49DD-A6C1-DB54F852F74F}"/>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128871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18DC7-15DC-4059-9907-FF1259770F2D}"/>
              </a:ext>
            </a:extLst>
          </p:cNvPr>
          <p:cNvSpPr>
            <a:spLocks noGrp="1"/>
          </p:cNvSpPr>
          <p:nvPr>
            <p:ph sz="half" idx="1"/>
          </p:nvPr>
        </p:nvSpPr>
        <p:spPr>
          <a:xfrm>
            <a:off x="491970" y="1822450"/>
            <a:ext cx="5216371"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5DC735-A6A9-45CE-8872-CD8405ED9087}"/>
              </a:ext>
            </a:extLst>
          </p:cNvPr>
          <p:cNvSpPr>
            <a:spLocks noGrp="1"/>
          </p:cNvSpPr>
          <p:nvPr>
            <p:ph sz="half" idx="2"/>
          </p:nvPr>
        </p:nvSpPr>
        <p:spPr>
          <a:xfrm>
            <a:off x="6001305" y="1825625"/>
            <a:ext cx="5610687"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2667DB-BD01-4831-A93E-33703F31EBBA}"/>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4/29/2020</a:t>
            </a:fld>
            <a:endParaRPr lang="en-US"/>
          </a:p>
        </p:txBody>
      </p:sp>
      <p:sp>
        <p:nvSpPr>
          <p:cNvPr id="6" name="Footer Placeholder 5">
            <a:extLst>
              <a:ext uri="{FF2B5EF4-FFF2-40B4-BE49-F238E27FC236}">
                <a16:creationId xmlns:a16="http://schemas.microsoft.com/office/drawing/2014/main" id="{E2E391D6-40ED-4B87-8530-AB34448179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29B4626-A74B-41BB-B1E2-A7650B8091FF}"/>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
        <p:nvSpPr>
          <p:cNvPr id="8" name="Title 1">
            <a:extLst>
              <a:ext uri="{FF2B5EF4-FFF2-40B4-BE49-F238E27FC236}">
                <a16:creationId xmlns:a16="http://schemas.microsoft.com/office/drawing/2014/main" id="{CEF4676F-104E-4DEC-A15D-0104219E13CD}"/>
              </a:ext>
            </a:extLst>
          </p:cNvPr>
          <p:cNvSpPr>
            <a:spLocks noGrp="1"/>
          </p:cNvSpPr>
          <p:nvPr>
            <p:ph type="title"/>
          </p:nvPr>
        </p:nvSpPr>
        <p:spPr>
          <a:xfrm>
            <a:off x="491971" y="28813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dirty="0"/>
              <a:t>Click to edit Master title style</a:t>
            </a:r>
          </a:p>
        </p:txBody>
      </p:sp>
    </p:spTree>
    <p:extLst>
      <p:ext uri="{BB962C8B-B14F-4D97-AF65-F5344CB8AC3E}">
        <p14:creationId xmlns:p14="http://schemas.microsoft.com/office/powerpoint/2010/main" val="2989019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D89B-B653-4D3F-AE3F-AF2ABA662DD3}"/>
              </a:ext>
            </a:extLst>
          </p:cNvPr>
          <p:cNvSpPr>
            <a:spLocks noGrp="1"/>
          </p:cNvSpPr>
          <p:nvPr>
            <p:ph type="title"/>
          </p:nvPr>
        </p:nvSpPr>
        <p:spPr>
          <a:xfrm>
            <a:off x="839788" y="36512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9CC2747B-240C-48B6-A92C-3B36A5E684EC}"/>
              </a:ext>
            </a:extLst>
          </p:cNvPr>
          <p:cNvSpPr>
            <a:spLocks noGrp="1"/>
          </p:cNvSpPr>
          <p:nvPr>
            <p:ph type="body" idx="1"/>
          </p:nvPr>
        </p:nvSpPr>
        <p:spPr>
          <a:xfrm>
            <a:off x="839788" y="1681163"/>
            <a:ext cx="5157787" cy="823912"/>
          </a:xfrm>
        </p:spPr>
        <p:txBody>
          <a:bodyPr anchor="b"/>
          <a:lstStyle>
            <a:lvl1pPr marL="0" indent="0">
              <a:buNone/>
              <a:defRPr sz="2400" b="1">
                <a:latin typeface="Segoe UI (Body)"/>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F2612-2C82-4A18-AE6C-53FA16AF1C08}"/>
              </a:ext>
            </a:extLst>
          </p:cNvPr>
          <p:cNvSpPr>
            <a:spLocks noGrp="1"/>
          </p:cNvSpPr>
          <p:nvPr>
            <p:ph sz="half" idx="2"/>
          </p:nvPr>
        </p:nvSpPr>
        <p:spPr>
          <a:xfrm>
            <a:off x="839788" y="2505075"/>
            <a:ext cx="5157787" cy="368458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63D646-6E95-42DE-97C2-3E5FB6F1F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5B49C-9A65-4CD7-B1EA-03831C3EE2A9}"/>
              </a:ext>
            </a:extLst>
          </p:cNvPr>
          <p:cNvSpPr>
            <a:spLocks noGrp="1"/>
          </p:cNvSpPr>
          <p:nvPr>
            <p:ph sz="quarter" idx="4"/>
          </p:nvPr>
        </p:nvSpPr>
        <p:spPr>
          <a:xfrm>
            <a:off x="6172200" y="2505075"/>
            <a:ext cx="5183188" cy="368458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200FC-EA8F-4983-826A-A4EA7BB06CFC}"/>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4/29/2020</a:t>
            </a:fld>
            <a:endParaRPr lang="en-US"/>
          </a:p>
        </p:txBody>
      </p:sp>
      <p:sp>
        <p:nvSpPr>
          <p:cNvPr id="8" name="Footer Placeholder 7">
            <a:extLst>
              <a:ext uri="{FF2B5EF4-FFF2-40B4-BE49-F238E27FC236}">
                <a16:creationId xmlns:a16="http://schemas.microsoft.com/office/drawing/2014/main" id="{D9D9C043-5FEA-4D9D-A3ED-9D5195935E9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C7464C5-7145-4AB7-B0CF-F3A653758D42}"/>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503957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F670-5CEC-4635-9F70-8BB642C64FF2}"/>
              </a:ext>
            </a:extLst>
          </p:cNvPr>
          <p:cNvSpPr>
            <a:spLocks noGrp="1"/>
          </p:cNvSpPr>
          <p:nvPr>
            <p:ph type="title"/>
          </p:nvPr>
        </p:nvSpPr>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734EBEAC-EB2E-4013-91CA-254C1428BFF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4/29/2020</a:t>
            </a:fld>
            <a:endParaRPr lang="en-US"/>
          </a:p>
        </p:txBody>
      </p:sp>
      <p:sp>
        <p:nvSpPr>
          <p:cNvPr id="4" name="Footer Placeholder 3">
            <a:extLst>
              <a:ext uri="{FF2B5EF4-FFF2-40B4-BE49-F238E27FC236}">
                <a16:creationId xmlns:a16="http://schemas.microsoft.com/office/drawing/2014/main" id="{B10FDF7C-63CA-4A5B-9B48-A48F047E75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961CAB5-A57C-430C-9DBC-0C49B683B565}"/>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590332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9FEEC-0633-4EE7-8BFF-F100374C834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4/29/2020</a:t>
            </a:fld>
            <a:endParaRPr lang="en-US"/>
          </a:p>
        </p:txBody>
      </p:sp>
      <p:sp>
        <p:nvSpPr>
          <p:cNvPr id="3" name="Footer Placeholder 2">
            <a:extLst>
              <a:ext uri="{FF2B5EF4-FFF2-40B4-BE49-F238E27FC236}">
                <a16:creationId xmlns:a16="http://schemas.microsoft.com/office/drawing/2014/main" id="{2C119079-850E-4D7A-8996-35290DAA1A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6C41A22-ABA0-4235-8CA9-8BC9C249A2E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81955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A8A9-7FE9-45F4-BB5B-73DE510A9833}"/>
              </a:ext>
            </a:extLst>
          </p:cNvPr>
          <p:cNvSpPr>
            <a:spLocks noGrp="1"/>
          </p:cNvSpPr>
          <p:nvPr>
            <p:ph type="title"/>
          </p:nvPr>
        </p:nvSpPr>
        <p:spPr>
          <a:xfrm>
            <a:off x="839788" y="457200"/>
            <a:ext cx="3932237" cy="1600200"/>
          </a:xfrm>
        </p:spPr>
        <p:txBody>
          <a:bodyPr anchor="b"/>
          <a:lstStyle>
            <a:lvl1pPr>
              <a:defRPr sz="3200">
                <a:latin typeface="Segoe UI (Body)"/>
              </a:defRPr>
            </a:lvl1pPr>
          </a:lstStyle>
          <a:p>
            <a:r>
              <a:rPr lang="en-US"/>
              <a:t>Click to edit Master title style</a:t>
            </a:r>
          </a:p>
        </p:txBody>
      </p:sp>
      <p:sp>
        <p:nvSpPr>
          <p:cNvPr id="3" name="Content Placeholder 2">
            <a:extLst>
              <a:ext uri="{FF2B5EF4-FFF2-40B4-BE49-F238E27FC236}">
                <a16:creationId xmlns:a16="http://schemas.microsoft.com/office/drawing/2014/main" id="{FF97B242-6D1E-4C46-AD12-03B584737F6D}"/>
              </a:ext>
            </a:extLst>
          </p:cNvPr>
          <p:cNvSpPr>
            <a:spLocks noGrp="1"/>
          </p:cNvSpPr>
          <p:nvPr>
            <p:ph idx="1"/>
          </p:nvPr>
        </p:nvSpPr>
        <p:spPr>
          <a:xfrm>
            <a:off x="5183188" y="987425"/>
            <a:ext cx="6172200" cy="4873625"/>
          </a:xfrm>
        </p:spPr>
        <p:txBody>
          <a:bodyPr/>
          <a:lstStyle>
            <a:lvl1pPr>
              <a:defRPr sz="3200">
                <a:latin typeface="Segoe UI (Body)"/>
              </a:defRPr>
            </a:lvl1pPr>
            <a:lvl2pPr>
              <a:defRPr sz="2800">
                <a:latin typeface="Segoe UI (Body)"/>
              </a:defRPr>
            </a:lvl2pPr>
            <a:lvl3pPr>
              <a:defRPr sz="2400">
                <a:latin typeface="Segoe UI (Body)"/>
              </a:defRPr>
            </a:lvl3pPr>
            <a:lvl4pPr>
              <a:defRPr sz="2000">
                <a:latin typeface="Segoe UI (Body)"/>
              </a:defRPr>
            </a:lvl4pPr>
            <a:lvl5pPr>
              <a:defRPr sz="2000">
                <a:latin typeface="Segoe UI (Body)"/>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BBCEC-555B-4EAB-ADC1-381547B18FF4}"/>
              </a:ext>
            </a:extLst>
          </p:cNvPr>
          <p:cNvSpPr>
            <a:spLocks noGrp="1"/>
          </p:cNvSpPr>
          <p:nvPr>
            <p:ph type="body" sz="half" idx="2"/>
          </p:nvPr>
        </p:nvSpPr>
        <p:spPr>
          <a:xfrm>
            <a:off x="839788" y="2057400"/>
            <a:ext cx="3932237" cy="3811588"/>
          </a:xfrm>
        </p:spPr>
        <p:txBody>
          <a:bodyPr/>
          <a:lstStyle>
            <a:lvl1pPr marL="0" indent="0">
              <a:buNone/>
              <a:defRPr sz="1600">
                <a:latin typeface="Segoe UI (Body)"/>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B07DE-8C45-4AF4-BA3A-1897194DDC38}"/>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4/29/2020</a:t>
            </a:fld>
            <a:endParaRPr lang="en-US"/>
          </a:p>
        </p:txBody>
      </p:sp>
      <p:sp>
        <p:nvSpPr>
          <p:cNvPr id="6" name="Footer Placeholder 5">
            <a:extLst>
              <a:ext uri="{FF2B5EF4-FFF2-40B4-BE49-F238E27FC236}">
                <a16:creationId xmlns:a16="http://schemas.microsoft.com/office/drawing/2014/main" id="{A630819F-F860-4A9D-AB7B-ED09695AD8D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4BD8211-ED63-4D23-B4A7-9624FA525958}"/>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2557303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E424-F155-42BB-B32B-6EF29ED3A743}"/>
              </a:ext>
            </a:extLst>
          </p:cNvPr>
          <p:cNvSpPr>
            <a:spLocks noGrp="1"/>
          </p:cNvSpPr>
          <p:nvPr>
            <p:ph type="title"/>
          </p:nvPr>
        </p:nvSpPr>
        <p:spPr>
          <a:xfrm>
            <a:off x="839788" y="457200"/>
            <a:ext cx="3932237" cy="1600200"/>
          </a:xfrm>
        </p:spPr>
        <p:txBody>
          <a:bodyPr anchor="b"/>
          <a:lstStyle>
            <a:lvl1pPr>
              <a:defRPr sz="3200">
                <a:latin typeface="Segoe UI (Body)"/>
              </a:defRPr>
            </a:lvl1pPr>
          </a:lstStyle>
          <a:p>
            <a:r>
              <a:rPr lang="en-US" dirty="0"/>
              <a:t>Click to edit Master title style</a:t>
            </a:r>
          </a:p>
        </p:txBody>
      </p:sp>
      <p:sp>
        <p:nvSpPr>
          <p:cNvPr id="3" name="Picture Placeholder 2">
            <a:extLst>
              <a:ext uri="{FF2B5EF4-FFF2-40B4-BE49-F238E27FC236}">
                <a16:creationId xmlns:a16="http://schemas.microsoft.com/office/drawing/2014/main" id="{3E5D1B42-016F-487F-A71B-830F9134DCA6}"/>
              </a:ext>
            </a:extLst>
          </p:cNvPr>
          <p:cNvSpPr>
            <a:spLocks noGrp="1"/>
          </p:cNvSpPr>
          <p:nvPr>
            <p:ph type="pic" idx="1"/>
          </p:nvPr>
        </p:nvSpPr>
        <p:spPr>
          <a:xfrm>
            <a:off x="5183188" y="987425"/>
            <a:ext cx="6172200" cy="4873625"/>
          </a:xfrm>
        </p:spPr>
        <p:txBody>
          <a:bodyPr/>
          <a:lstStyle>
            <a:lvl1pPr marL="0" indent="0">
              <a:buNone/>
              <a:defRPr sz="3200">
                <a:latin typeface="Segoe UI (Body)"/>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E225BA-7CF5-4E2D-B41A-52A716E544C8}"/>
              </a:ext>
            </a:extLst>
          </p:cNvPr>
          <p:cNvSpPr>
            <a:spLocks noGrp="1"/>
          </p:cNvSpPr>
          <p:nvPr>
            <p:ph type="body" sz="half" idx="2"/>
          </p:nvPr>
        </p:nvSpPr>
        <p:spPr>
          <a:xfrm>
            <a:off x="839788" y="2057400"/>
            <a:ext cx="3932237" cy="3811588"/>
          </a:xfrm>
        </p:spPr>
        <p:txBody>
          <a:bodyPr/>
          <a:lstStyle>
            <a:lvl1pPr marL="0" indent="0">
              <a:buNone/>
              <a:defRPr sz="1600">
                <a:latin typeface="Segoe UI (Body)"/>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F1F2E-2F3E-492C-AA51-97488ADD57D2}"/>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4/29/2020</a:t>
            </a:fld>
            <a:endParaRPr lang="en-US"/>
          </a:p>
        </p:txBody>
      </p:sp>
      <p:sp>
        <p:nvSpPr>
          <p:cNvPr id="6" name="Footer Placeholder 5">
            <a:extLst>
              <a:ext uri="{FF2B5EF4-FFF2-40B4-BE49-F238E27FC236}">
                <a16:creationId xmlns:a16="http://schemas.microsoft.com/office/drawing/2014/main" id="{8D594C7E-4BD6-4F5D-BB99-9E4A183ABA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54C3673-1CB9-4D30-9AD9-34CC56AA16AC}"/>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4183686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A81F-52BF-4F2E-959B-D2E417B9092A}"/>
              </a:ext>
            </a:extLst>
          </p:cNvPr>
          <p:cNvSpPr>
            <a:spLocks noGrp="1"/>
          </p:cNvSpPr>
          <p:nvPr>
            <p:ph type="title"/>
          </p:nvPr>
        </p:nvSpPr>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D98E35CA-ABF7-4BC4-BC64-86D7A6932E56}"/>
              </a:ext>
            </a:extLst>
          </p:cNvPr>
          <p:cNvSpPr>
            <a:spLocks noGrp="1"/>
          </p:cNvSpPr>
          <p:nvPr>
            <p:ph type="body" orient="vert" idx="1"/>
          </p:nvPr>
        </p:nvSpPr>
        <p:spPr/>
        <p:txBody>
          <a:bodyPr vert="eaVert"/>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BF840-53C4-4DAC-8278-327C5F99D60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4/29/2020</a:t>
            </a:fld>
            <a:endParaRPr lang="en-US"/>
          </a:p>
        </p:txBody>
      </p:sp>
      <p:sp>
        <p:nvSpPr>
          <p:cNvPr id="5" name="Footer Placeholder 4">
            <a:extLst>
              <a:ext uri="{FF2B5EF4-FFF2-40B4-BE49-F238E27FC236}">
                <a16:creationId xmlns:a16="http://schemas.microsoft.com/office/drawing/2014/main" id="{BB26C34E-5FD0-43B3-8B88-A632F3E3F5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3020E5-B472-4C98-AD8C-9341A8753DD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601290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41C1F-0C05-45F9-B170-B7343735E958}"/>
              </a:ext>
            </a:extLst>
          </p:cNvPr>
          <p:cNvSpPr>
            <a:spLocks noGrp="1"/>
          </p:cNvSpPr>
          <p:nvPr>
            <p:ph type="title" orient="vert"/>
          </p:nvPr>
        </p:nvSpPr>
        <p:spPr>
          <a:xfrm>
            <a:off x="8724900" y="365125"/>
            <a:ext cx="2628900" cy="5811838"/>
          </a:xfrm>
        </p:spPr>
        <p:txBody>
          <a:bodyPr vert="eaVert"/>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07BE1FA-9EA4-4BE5-BD0B-0B107D0C5806}"/>
              </a:ext>
            </a:extLst>
          </p:cNvPr>
          <p:cNvSpPr>
            <a:spLocks noGrp="1"/>
          </p:cNvSpPr>
          <p:nvPr>
            <p:ph type="body" orient="vert" idx="1"/>
          </p:nvPr>
        </p:nvSpPr>
        <p:spPr>
          <a:xfrm>
            <a:off x="838200" y="365125"/>
            <a:ext cx="7734300" cy="5811838"/>
          </a:xfrm>
        </p:spPr>
        <p:txBody>
          <a:bodyPr vert="eaVert"/>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7EF5F-A523-4DE8-8A95-ECE6451D86D1}"/>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4/29/2020</a:t>
            </a:fld>
            <a:endParaRPr lang="en-US"/>
          </a:p>
        </p:txBody>
      </p:sp>
      <p:sp>
        <p:nvSpPr>
          <p:cNvPr id="5" name="Footer Placeholder 4">
            <a:extLst>
              <a:ext uri="{FF2B5EF4-FFF2-40B4-BE49-F238E27FC236}">
                <a16:creationId xmlns:a16="http://schemas.microsoft.com/office/drawing/2014/main" id="{268ACE8C-00AC-4D81-AB73-8A17F04A7B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51236A-F83C-4378-ACB8-81BF10C2280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60108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p:bg>
      <p:bgPr>
        <a:blipFill dpi="0" rotWithShape="1">
          <a:blip r:embed="rId2">
            <a:alphaModFix amt="91000"/>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A4F210A-C566-4CFD-A79D-936D32EE7071}"/>
              </a:ext>
            </a:extLst>
          </p:cNvPr>
          <p:cNvSpPr>
            <a:spLocks noGrp="1"/>
          </p:cNvSpPr>
          <p:nvPr>
            <p:ph type="title" hasCustomPrompt="1"/>
          </p:nvPr>
        </p:nvSpPr>
        <p:spPr>
          <a:xfrm>
            <a:off x="584199" y="3395534"/>
            <a:ext cx="8769351" cy="830997"/>
          </a:xfrm>
          <a:noFill/>
        </p:spPr>
        <p:txBody>
          <a:bodyPr wrap="square" lIns="0" tIns="0" rIns="0" bIns="0" anchor="b" anchorCtr="0">
            <a:spAutoFit/>
          </a:bodyPr>
          <a:lstStyle>
            <a:lvl1pPr>
              <a:defRPr sz="6000" b="1" spc="-50" baseline="0">
                <a:solidFill>
                  <a:srgbClr val="135051"/>
                </a:solidFill>
                <a:latin typeface="Segoe UI Semibold" panose="020B0702040204020203" pitchFamily="34" charset="0"/>
                <a:cs typeface="Segoe UI Semibold" panose="020B0702040204020203" pitchFamily="34" charset="0"/>
              </a:defRPr>
            </a:lvl1pPr>
          </a:lstStyle>
          <a:p>
            <a:r>
              <a:rPr lang="en-US" dirty="0"/>
              <a:t>Presentation title</a:t>
            </a:r>
          </a:p>
        </p:txBody>
      </p:sp>
      <p:sp>
        <p:nvSpPr>
          <p:cNvPr id="10" name="Text Placeholder 4">
            <a:extLst>
              <a:ext uri="{FF2B5EF4-FFF2-40B4-BE49-F238E27FC236}">
                <a16:creationId xmlns:a16="http://schemas.microsoft.com/office/drawing/2014/main" id="{1AF396BF-840A-4AB6-BAD9-3952A39CBE2E}"/>
              </a:ext>
            </a:extLst>
          </p:cNvPr>
          <p:cNvSpPr>
            <a:spLocks noGrp="1"/>
          </p:cNvSpPr>
          <p:nvPr>
            <p:ph type="body" sz="quarter" idx="12" hasCustomPrompt="1"/>
          </p:nvPr>
        </p:nvSpPr>
        <p:spPr>
          <a:xfrm>
            <a:off x="584200" y="4689229"/>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Speaker name</a:t>
            </a:r>
          </a:p>
        </p:txBody>
      </p:sp>
      <p:pic>
        <p:nvPicPr>
          <p:cNvPr id="3" name="Picture 2" descr="A picture containing drawing&#10;&#10;Description automatically generated">
            <a:extLst>
              <a:ext uri="{FF2B5EF4-FFF2-40B4-BE49-F238E27FC236}">
                <a16:creationId xmlns:a16="http://schemas.microsoft.com/office/drawing/2014/main" id="{9189567C-267B-4E40-9691-EB306147862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33224"/>
            <a:ext cx="4257675" cy="1210583"/>
          </a:xfrm>
          <a:prstGeom prst="rect">
            <a:avLst/>
          </a:prstGeom>
        </p:spPr>
      </p:pic>
    </p:spTree>
    <p:extLst>
      <p:ext uri="{BB962C8B-B14F-4D97-AF65-F5344CB8AC3E}">
        <p14:creationId xmlns:p14="http://schemas.microsoft.com/office/powerpoint/2010/main" val="4249652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4" name="Picture 3" descr="A picture containing drawing&#10;&#10;Description automatically generated">
            <a:extLst>
              <a:ext uri="{FF2B5EF4-FFF2-40B4-BE49-F238E27FC236}">
                <a16:creationId xmlns:a16="http://schemas.microsoft.com/office/drawing/2014/main" id="{6A6835BB-2BBB-4F67-A7E3-5CB60991438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1142" y="1525480"/>
            <a:ext cx="5895975" cy="1676400"/>
          </a:xfrm>
          <a:prstGeom prst="rect">
            <a:avLst/>
          </a:prstGeom>
        </p:spPr>
      </p:pic>
    </p:spTree>
    <p:extLst>
      <p:ext uri="{BB962C8B-B14F-4D97-AF65-F5344CB8AC3E}">
        <p14:creationId xmlns:p14="http://schemas.microsoft.com/office/powerpoint/2010/main" val="171217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3E8A24-782E-4C34-BD96-EE3BEF15134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42142" y="6198119"/>
            <a:ext cx="1793409" cy="659881"/>
          </a:xfrm>
          <a:prstGeom prst="rect">
            <a:avLst/>
          </a:prstGeom>
        </p:spPr>
      </p:pic>
    </p:spTree>
    <p:extLst>
      <p:ext uri="{BB962C8B-B14F-4D97-AF65-F5344CB8AC3E}">
        <p14:creationId xmlns:p14="http://schemas.microsoft.com/office/powerpoint/2010/main" val="28147414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2">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703409"/>
            <a:ext cx="6400800" cy="830997"/>
          </a:xfrm>
          <a:noFill/>
        </p:spPr>
        <p:txBody>
          <a:bodyPr lIns="0" tIns="0" rIns="0" bIns="0" anchor="b" anchorCtr="0">
            <a:spAutoFit/>
          </a:bodyPr>
          <a:lstStyle>
            <a:lvl1pPr algn="l" defTabSz="932742" rtl="0" eaLnBrk="1" latinLnBrk="0" hangingPunct="1">
              <a:lnSpc>
                <a:spcPct val="90000"/>
              </a:lnSpc>
              <a:spcBef>
                <a:spcPct val="0"/>
              </a:spcBef>
              <a:buNone/>
              <a:defRPr lang="en-US" sz="6000" b="1" kern="1200" cap="none" spc="-50" baseline="0" dirty="0">
                <a:ln w="3175">
                  <a:noFill/>
                </a:ln>
                <a:gradFill>
                  <a:gsLst>
                    <a:gs pos="62564">
                      <a:schemeClr val="tx1"/>
                    </a:gs>
                    <a:gs pos="5500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r>
              <a:rPr lang="en-US" dirty="0"/>
              <a:t>Demo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170392" y="1"/>
            <a:ext cx="5932086" cy="6229350"/>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
        <p:nvSpPr>
          <p:cNvPr id="35" name="Text Placeholder 4">
            <a:extLst>
              <a:ext uri="{FF2B5EF4-FFF2-40B4-BE49-F238E27FC236}">
                <a16:creationId xmlns:a16="http://schemas.microsoft.com/office/drawing/2014/main" id="{7453F7F1-31A1-4AAF-8FA6-C5DA99892EEB}"/>
              </a:ext>
            </a:extLst>
          </p:cNvPr>
          <p:cNvSpPr>
            <a:spLocks noGrp="1"/>
          </p:cNvSpPr>
          <p:nvPr>
            <p:ph type="body" sz="quarter" idx="12" hasCustomPrompt="1"/>
          </p:nvPr>
        </p:nvSpPr>
        <p:spPr>
          <a:xfrm>
            <a:off x="584200" y="3962400"/>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Demo Subtitle</a:t>
            </a:r>
          </a:p>
        </p:txBody>
      </p:sp>
      <p:sp>
        <p:nvSpPr>
          <p:cNvPr id="37" name="Rectangle 36">
            <a:extLst>
              <a:ext uri="{FF2B5EF4-FFF2-40B4-BE49-F238E27FC236}">
                <a16:creationId xmlns:a16="http://schemas.microsoft.com/office/drawing/2014/main" id="{51C31649-8481-434D-8633-A945DF033FDA}"/>
              </a:ext>
            </a:extLst>
          </p:cNvPr>
          <p:cNvSpPr/>
          <p:nvPr userDrawn="1"/>
        </p:nvSpPr>
        <p:spPr>
          <a:xfrm>
            <a:off x="529233" y="3360"/>
            <a:ext cx="1435947" cy="536581"/>
          </a:xfrm>
          <a:prstGeom prst="rect">
            <a:avLst/>
          </a:prstGeom>
          <a:solidFill>
            <a:srgbClr val="FF97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Proxima Nova" panose="02000506030000020004" pitchFamily="50" charset="0"/>
              </a:rPr>
              <a:t>Demo</a:t>
            </a:r>
          </a:p>
        </p:txBody>
      </p:sp>
      <p:cxnSp>
        <p:nvCxnSpPr>
          <p:cNvPr id="36" name="Straight Connector 35">
            <a:extLst>
              <a:ext uri="{FF2B5EF4-FFF2-40B4-BE49-F238E27FC236}">
                <a16:creationId xmlns:a16="http://schemas.microsoft.com/office/drawing/2014/main" id="{B8A513EB-6A18-4BE7-949C-D03074C3FCE3}"/>
              </a:ext>
            </a:extLst>
          </p:cNvPr>
          <p:cNvCxnSpPr/>
          <p:nvPr userDrawn="1"/>
        </p:nvCxnSpPr>
        <p:spPr>
          <a:xfrm>
            <a:off x="584200" y="3669162"/>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777871-A1AA-4E33-B12B-929199C901D6}"/>
              </a:ext>
            </a:extLst>
          </p:cNvPr>
          <p:cNvPicPr>
            <a:picLocks noChangeAspect="1"/>
          </p:cNvPicPr>
          <p:nvPr userDrawn="1"/>
        </p:nvPicPr>
        <p:blipFill rotWithShape="1">
          <a:blip r:embed="rId3" cstate="print">
            <a:alphaModFix amt="67000"/>
            <a:extLst>
              <a:ext uri="{28A0092B-C50C-407E-A947-70E740481C1C}">
                <a14:useLocalDpi xmlns:a14="http://schemas.microsoft.com/office/drawing/2010/main"/>
              </a:ext>
            </a:extLst>
          </a:blip>
          <a:srcRect t="111" r="20173" b="58603"/>
          <a:stretch/>
        </p:blipFill>
        <p:spPr>
          <a:xfrm>
            <a:off x="3133725" y="1466850"/>
            <a:ext cx="9058275" cy="4781549"/>
          </a:xfrm>
          <a:prstGeom prst="rect">
            <a:avLst/>
          </a:prstGeom>
        </p:spPr>
      </p:pic>
      <p:cxnSp>
        <p:nvCxnSpPr>
          <p:cNvPr id="11" name="Straight Connector 10">
            <a:extLst>
              <a:ext uri="{FF2B5EF4-FFF2-40B4-BE49-F238E27FC236}">
                <a16:creationId xmlns:a16="http://schemas.microsoft.com/office/drawing/2014/main" id="{0C6A827D-9BFA-4542-AE7D-D868557FF9C0}"/>
              </a:ext>
            </a:extLst>
          </p:cNvPr>
          <p:cNvCxnSpPr/>
          <p:nvPr userDrawn="1"/>
        </p:nvCxnSpPr>
        <p:spPr>
          <a:xfrm>
            <a:off x="958138" y="1488319"/>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BAADB76C-EAFB-4FA9-842C-92856D5B9CFD}"/>
              </a:ext>
            </a:extLst>
          </p:cNvPr>
          <p:cNvSpPr/>
          <p:nvPr userDrawn="1"/>
        </p:nvSpPr>
        <p:spPr>
          <a:xfrm>
            <a:off x="471682" y="563840"/>
            <a:ext cx="8574451" cy="751616"/>
          </a:xfrm>
          <a:prstGeom prst="rect">
            <a:avLst/>
          </a:prstGeom>
        </p:spPr>
        <p:txBody>
          <a:bodyPr wrap="square">
            <a:spAutoFit/>
          </a:bodyPr>
          <a:lstStyle/>
          <a:p>
            <a:pPr lvl="1">
              <a:lnSpc>
                <a:spcPct val="120000"/>
              </a:lnSpc>
            </a:pPr>
            <a:r>
              <a:rPr lang="en-US" sz="4000" b="1" dirty="0">
                <a:solidFill>
                  <a:srgbClr val="3C4252"/>
                </a:solidFill>
                <a:latin typeface="Proxima Nova Semibold" panose="02000506030000020004" pitchFamily="50" charset="0"/>
                <a:ea typeface="Proxima Nova" charset="0"/>
                <a:cs typeface="Proxima Nova" charset="0"/>
              </a:rPr>
              <a:t>Agenda</a:t>
            </a:r>
          </a:p>
        </p:txBody>
      </p:sp>
      <p:sp>
        <p:nvSpPr>
          <p:cNvPr id="12" name="Text Placeholder 4">
            <a:extLst>
              <a:ext uri="{FF2B5EF4-FFF2-40B4-BE49-F238E27FC236}">
                <a16:creationId xmlns:a16="http://schemas.microsoft.com/office/drawing/2014/main" id="{88D39669-4B38-468C-A12F-4BB869C09E9C}"/>
              </a:ext>
            </a:extLst>
          </p:cNvPr>
          <p:cNvSpPr>
            <a:spLocks noGrp="1"/>
          </p:cNvSpPr>
          <p:nvPr>
            <p:ph type="body" sz="quarter" idx="12" hasCustomPrompt="1"/>
          </p:nvPr>
        </p:nvSpPr>
        <p:spPr>
          <a:xfrm>
            <a:off x="841651" y="1906765"/>
            <a:ext cx="5510213" cy="997196"/>
          </a:xfrm>
          <a:noFill/>
        </p:spPr>
        <p:txBody>
          <a:bodyPr wrap="square" lIns="0" tIns="0" rIns="0" bIns="0">
            <a:spAutoFit/>
          </a:bodyPr>
          <a:lstStyle>
            <a:lvl1pPr marL="571500" indent="-571500">
              <a:spcBef>
                <a:spcPts val="0"/>
              </a:spcBef>
              <a:buFont typeface="Arial" panose="020B0604020202020204" pitchFamily="34" charset="0"/>
              <a:buChar char="•"/>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1</a:t>
            </a:r>
          </a:p>
          <a:p>
            <a:pPr lvl="0"/>
            <a:r>
              <a:rPr lang="en-US" dirty="0"/>
              <a:t>Section 2</a:t>
            </a:r>
          </a:p>
        </p:txBody>
      </p:sp>
    </p:spTree>
    <p:extLst>
      <p:ext uri="{BB962C8B-B14F-4D97-AF65-F5344CB8AC3E}">
        <p14:creationId xmlns:p14="http://schemas.microsoft.com/office/powerpoint/2010/main" val="4060391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777871-A1AA-4E33-B12B-929199C901D6}"/>
              </a:ext>
            </a:extLst>
          </p:cNvPr>
          <p:cNvPicPr>
            <a:picLocks noChangeAspect="1"/>
          </p:cNvPicPr>
          <p:nvPr userDrawn="1"/>
        </p:nvPicPr>
        <p:blipFill rotWithShape="1">
          <a:blip r:embed="rId3" cstate="print">
            <a:alphaModFix amt="67000"/>
            <a:extLst>
              <a:ext uri="{28A0092B-C50C-407E-A947-70E740481C1C}">
                <a14:useLocalDpi xmlns:a14="http://schemas.microsoft.com/office/drawing/2010/main"/>
              </a:ext>
            </a:extLst>
          </a:blip>
          <a:srcRect t="111" r="20173" b="58603"/>
          <a:stretch/>
        </p:blipFill>
        <p:spPr>
          <a:xfrm>
            <a:off x="3133725" y="1466850"/>
            <a:ext cx="9058275" cy="4781549"/>
          </a:xfrm>
          <a:prstGeom prst="rect">
            <a:avLst/>
          </a:prstGeom>
        </p:spPr>
      </p:pic>
      <p:sp>
        <p:nvSpPr>
          <p:cNvPr id="8" name="Title 1">
            <a:extLst>
              <a:ext uri="{FF2B5EF4-FFF2-40B4-BE49-F238E27FC236}">
                <a16:creationId xmlns:a16="http://schemas.microsoft.com/office/drawing/2014/main" id="{3D98EB9E-1EDD-4E31-8C66-2DB8A495CD58}"/>
              </a:ext>
            </a:extLst>
          </p:cNvPr>
          <p:cNvSpPr>
            <a:spLocks noGrp="1"/>
          </p:cNvSpPr>
          <p:nvPr>
            <p:ph type="title" hasCustomPrompt="1"/>
          </p:nvPr>
        </p:nvSpPr>
        <p:spPr>
          <a:xfrm>
            <a:off x="584200" y="2702779"/>
            <a:ext cx="6050776" cy="830997"/>
          </a:xfrm>
          <a:noFill/>
        </p:spPr>
        <p:txBody>
          <a:bodyPr wrap="square" lIns="0" tIns="0" rIns="0" bIns="0" anchor="b" anchorCtr="0">
            <a:spAutoFit/>
          </a:bodyPr>
          <a:lstStyle>
            <a:lvl1pPr>
              <a:defRPr sz="6000" b="1" spc="-50"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dirty="0"/>
              <a:t>Isolated Webpart</a:t>
            </a:r>
          </a:p>
        </p:txBody>
      </p:sp>
    </p:spTree>
    <p:extLst>
      <p:ext uri="{BB962C8B-B14F-4D97-AF65-F5344CB8AC3E}">
        <p14:creationId xmlns:p14="http://schemas.microsoft.com/office/powerpoint/2010/main" val="418042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91019D5-B2A6-40B7-8CD4-94C971D13445}"/>
              </a:ext>
            </a:extLst>
          </p:cNvPr>
          <p:cNvCxnSpPr/>
          <p:nvPr userDrawn="1"/>
        </p:nvCxnSpPr>
        <p:spPr>
          <a:xfrm>
            <a:off x="584199" y="3741564"/>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FB5B349F-CA7A-4D74-8E3C-07A79F8B1A7C}"/>
              </a:ext>
            </a:extLst>
          </p:cNvPr>
          <p:cNvSpPr>
            <a:spLocks noGrp="1"/>
          </p:cNvSpPr>
          <p:nvPr>
            <p:ph type="title" hasCustomPrompt="1"/>
          </p:nvPr>
        </p:nvSpPr>
        <p:spPr>
          <a:xfrm>
            <a:off x="584200" y="2702779"/>
            <a:ext cx="5510213" cy="830997"/>
          </a:xfrm>
          <a:noFill/>
        </p:spPr>
        <p:txBody>
          <a:bodyPr wrap="square" lIns="0" tIns="0" rIns="0" bIns="0" anchor="b" anchorCtr="0">
            <a:spAutoFit/>
          </a:bodyPr>
          <a:lstStyle>
            <a:lvl1pPr>
              <a:defRPr sz="6000" b="1" spc="-50"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7" name="Text Placeholder 4">
            <a:extLst>
              <a:ext uri="{FF2B5EF4-FFF2-40B4-BE49-F238E27FC236}">
                <a16:creationId xmlns:a16="http://schemas.microsoft.com/office/drawing/2014/main" id="{02A4CE0A-7B63-45A0-843A-8C9EC1BCE0B0}"/>
              </a:ext>
            </a:extLst>
          </p:cNvPr>
          <p:cNvSpPr>
            <a:spLocks noGrp="1"/>
          </p:cNvSpPr>
          <p:nvPr>
            <p:ph type="body" sz="quarter" idx="12" hasCustomPrompt="1"/>
          </p:nvPr>
        </p:nvSpPr>
        <p:spPr>
          <a:xfrm>
            <a:off x="584199" y="4143938"/>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subtitle</a:t>
            </a:r>
          </a:p>
        </p:txBody>
      </p:sp>
    </p:spTree>
    <p:extLst>
      <p:ext uri="{BB962C8B-B14F-4D97-AF65-F5344CB8AC3E}">
        <p14:creationId xmlns:p14="http://schemas.microsoft.com/office/powerpoint/2010/main" val="34720472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91019D5-B2A6-40B7-8CD4-94C971D13445}"/>
              </a:ext>
            </a:extLst>
          </p:cNvPr>
          <p:cNvCxnSpPr/>
          <p:nvPr userDrawn="1"/>
        </p:nvCxnSpPr>
        <p:spPr>
          <a:xfrm>
            <a:off x="584199" y="3750442"/>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7831B3DD-59C0-429E-8E20-9C54E526AC70}"/>
              </a:ext>
            </a:extLst>
          </p:cNvPr>
          <p:cNvSpPr>
            <a:spLocks noGrp="1"/>
          </p:cNvSpPr>
          <p:nvPr>
            <p:ph type="title" hasCustomPrompt="1"/>
          </p:nvPr>
        </p:nvSpPr>
        <p:spPr>
          <a:xfrm>
            <a:off x="584200" y="2702779"/>
            <a:ext cx="5510213" cy="830997"/>
          </a:xfrm>
          <a:noFill/>
        </p:spPr>
        <p:txBody>
          <a:bodyPr wrap="square" lIns="0" tIns="0" rIns="0" bIns="0" anchor="b" anchorCtr="0">
            <a:spAutoFit/>
          </a:bodyPr>
          <a:lstStyle>
            <a:lvl1pPr>
              <a:defRPr sz="6000" b="1" spc="-50"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7" name="Text Placeholder 4">
            <a:extLst>
              <a:ext uri="{FF2B5EF4-FFF2-40B4-BE49-F238E27FC236}">
                <a16:creationId xmlns:a16="http://schemas.microsoft.com/office/drawing/2014/main" id="{1A038403-6393-458F-AF56-60B20DE7797B}"/>
              </a:ext>
            </a:extLst>
          </p:cNvPr>
          <p:cNvSpPr>
            <a:spLocks noGrp="1"/>
          </p:cNvSpPr>
          <p:nvPr>
            <p:ph type="body" sz="quarter" idx="12" hasCustomPrompt="1"/>
          </p:nvPr>
        </p:nvSpPr>
        <p:spPr>
          <a:xfrm>
            <a:off x="584199" y="4143938"/>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subtitle</a:t>
            </a:r>
          </a:p>
        </p:txBody>
      </p:sp>
    </p:spTree>
    <p:extLst>
      <p:ext uri="{BB962C8B-B14F-4D97-AF65-F5344CB8AC3E}">
        <p14:creationId xmlns:p14="http://schemas.microsoft.com/office/powerpoint/2010/main" val="16053444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5438DE-68BC-4837-B9AF-134C2B0301F1}"/>
              </a:ext>
            </a:extLst>
          </p:cNvPr>
          <p:cNvGrpSpPr/>
          <p:nvPr userDrawn="1"/>
        </p:nvGrpSpPr>
        <p:grpSpPr>
          <a:xfrm>
            <a:off x="0" y="4104000"/>
            <a:ext cx="12192000" cy="1991636"/>
            <a:chOff x="0" y="3429000"/>
            <a:chExt cx="12192000" cy="3429000"/>
          </a:xfrm>
          <a:solidFill>
            <a:srgbClr val="732674"/>
          </a:solidFill>
        </p:grpSpPr>
        <p:sp>
          <p:nvSpPr>
            <p:cNvPr id="8" name="Rectangle 7">
              <a:extLst>
                <a:ext uri="{FF2B5EF4-FFF2-40B4-BE49-F238E27FC236}">
                  <a16:creationId xmlns:a16="http://schemas.microsoft.com/office/drawing/2014/main" id="{31222313-E9FB-4A21-AC86-AD4C912175E0}"/>
                </a:ext>
              </a:extLst>
            </p:cNvPr>
            <p:cNvSpPr/>
            <p:nvPr userDrawn="1"/>
          </p:nvSpPr>
          <p:spPr>
            <a:xfrm>
              <a:off x="0" y="3429000"/>
              <a:ext cx="12192000" cy="3429000"/>
            </a:xfrm>
            <a:prstGeom prst="rect">
              <a:avLst/>
            </a:prstGeom>
            <a:solidFill>
              <a:srgbClr val="114A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nvGrpSpPr>
            <p:cNvPr id="10" name="Group 9">
              <a:extLst>
                <a:ext uri="{FF2B5EF4-FFF2-40B4-BE49-F238E27FC236}">
                  <a16:creationId xmlns:a16="http://schemas.microsoft.com/office/drawing/2014/main" id="{440CC45D-7252-410D-AFE8-42D87D75A1E4}"/>
                </a:ext>
              </a:extLst>
            </p:cNvPr>
            <p:cNvGrpSpPr/>
            <p:nvPr userDrawn="1"/>
          </p:nvGrpSpPr>
          <p:grpSpPr>
            <a:xfrm>
              <a:off x="11631000" y="6264000"/>
              <a:ext cx="225000" cy="225000"/>
              <a:chOff x="1776000" y="1269000"/>
              <a:chExt cx="1530000" cy="1530000"/>
            </a:xfrm>
            <a:grpFill/>
          </p:grpSpPr>
          <p:sp>
            <p:nvSpPr>
              <p:cNvPr id="12" name="Rectangle 11">
                <a:extLst>
                  <a:ext uri="{FF2B5EF4-FFF2-40B4-BE49-F238E27FC236}">
                    <a16:creationId xmlns:a16="http://schemas.microsoft.com/office/drawing/2014/main" id="{CCC46402-9103-4CBC-B621-5FA8F872B92A}"/>
                  </a:ext>
                </a:extLst>
              </p:cNvPr>
              <p:cNvSpPr/>
              <p:nvPr userDrawn="1"/>
            </p:nvSpPr>
            <p:spPr>
              <a:xfrm>
                <a:off x="177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3" name="Rectangle 12">
                <a:extLst>
                  <a:ext uri="{FF2B5EF4-FFF2-40B4-BE49-F238E27FC236}">
                    <a16:creationId xmlns:a16="http://schemas.microsoft.com/office/drawing/2014/main" id="{52FFD2A1-329C-478E-B333-EA975DA96FDD}"/>
                  </a:ext>
                </a:extLst>
              </p:cNvPr>
              <p:cNvSpPr/>
              <p:nvPr userDrawn="1"/>
            </p:nvSpPr>
            <p:spPr>
              <a:xfrm>
                <a:off x="2586000" y="126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Rectangle 13">
                <a:extLst>
                  <a:ext uri="{FF2B5EF4-FFF2-40B4-BE49-F238E27FC236}">
                    <a16:creationId xmlns:a16="http://schemas.microsoft.com/office/drawing/2014/main" id="{DDF0DBB4-C9E5-4832-B3C3-A83B8FA08934}"/>
                  </a:ext>
                </a:extLst>
              </p:cNvPr>
              <p:cNvSpPr/>
              <p:nvPr userDrawn="1"/>
            </p:nvSpPr>
            <p:spPr>
              <a:xfrm>
                <a:off x="258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15" name="Title 1">
            <a:extLst>
              <a:ext uri="{FF2B5EF4-FFF2-40B4-BE49-F238E27FC236}">
                <a16:creationId xmlns:a16="http://schemas.microsoft.com/office/drawing/2014/main" id="{00B99161-FEF9-4320-9145-BA413BBD2350}"/>
              </a:ext>
            </a:extLst>
          </p:cNvPr>
          <p:cNvSpPr>
            <a:spLocks noGrp="1"/>
          </p:cNvSpPr>
          <p:nvPr>
            <p:ph type="ctrTitle" hasCustomPrompt="1"/>
          </p:nvPr>
        </p:nvSpPr>
        <p:spPr>
          <a:xfrm>
            <a:off x="336000" y="4149000"/>
            <a:ext cx="11520000" cy="1305000"/>
          </a:xfrm>
          <a:prstGeom prst="rect">
            <a:avLst/>
          </a:prstGeom>
        </p:spPr>
        <p:txBody>
          <a:bodyPr anchor="b">
            <a:normAutofit/>
          </a:bodyPr>
          <a:lstStyle>
            <a:lvl1pPr algn="l">
              <a:defRPr sz="4800">
                <a:solidFill>
                  <a:srgbClr val="F2F2F2"/>
                </a:solidFill>
                <a:latin typeface="Segoe UI Semibold" panose="020B0702040204020203" pitchFamily="34" charset="0"/>
                <a:cs typeface="Segoe UI Semibold" panose="020B0702040204020203" pitchFamily="34" charset="0"/>
              </a:defRPr>
            </a:lvl1pPr>
          </a:lstStyle>
          <a:p>
            <a:r>
              <a:rPr lang="en-US" dirty="0"/>
              <a:t>[Next session name]</a:t>
            </a:r>
          </a:p>
        </p:txBody>
      </p:sp>
      <p:sp>
        <p:nvSpPr>
          <p:cNvPr id="16" name="Subtitle 2">
            <a:extLst>
              <a:ext uri="{FF2B5EF4-FFF2-40B4-BE49-F238E27FC236}">
                <a16:creationId xmlns:a16="http://schemas.microsoft.com/office/drawing/2014/main" id="{A54D242E-DC3D-49FF-8486-48F27A738338}"/>
              </a:ext>
            </a:extLst>
          </p:cNvPr>
          <p:cNvSpPr>
            <a:spLocks noGrp="1"/>
          </p:cNvSpPr>
          <p:nvPr>
            <p:ph type="subTitle" idx="1" hasCustomPrompt="1"/>
          </p:nvPr>
        </p:nvSpPr>
        <p:spPr>
          <a:xfrm>
            <a:off x="336000" y="5544000"/>
            <a:ext cx="9144000" cy="551636"/>
          </a:xfrm>
          <a:prstGeom prst="rect">
            <a:avLst/>
          </a:prstGeom>
        </p:spPr>
        <p:txBody>
          <a:bodyPr>
            <a:normAutofit/>
          </a:bodyPr>
          <a:lstStyle>
            <a:lvl1pPr marL="0" indent="0" algn="l">
              <a:lnSpc>
                <a:spcPct val="90000"/>
              </a:lnSpc>
              <a:spcBef>
                <a:spcPts val="0"/>
              </a:spcBef>
              <a:buNone/>
              <a:defRPr lang="en-US" sz="2800" kern="1200" spc="-50" baseline="0" dirty="0">
                <a:solidFill>
                  <a:srgbClr val="F2F2F2"/>
                </a:solidFill>
                <a:latin typeface="Segoe UI Semibold" panose="020B0702040204020203" pitchFamily="34" charset="0"/>
                <a:ea typeface="+mn-ea"/>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[Next session presenter] on [Next session date]</a:t>
            </a:r>
          </a:p>
        </p:txBody>
      </p:sp>
      <p:sp>
        <p:nvSpPr>
          <p:cNvPr id="17" name="Subtitle 2">
            <a:extLst>
              <a:ext uri="{FF2B5EF4-FFF2-40B4-BE49-F238E27FC236}">
                <a16:creationId xmlns:a16="http://schemas.microsoft.com/office/drawing/2014/main" id="{56E4AFAD-9EA5-4993-BE92-E334D136F881}"/>
              </a:ext>
            </a:extLst>
          </p:cNvPr>
          <p:cNvSpPr txBox="1">
            <a:spLocks/>
          </p:cNvSpPr>
          <p:nvPr userDrawn="1"/>
        </p:nvSpPr>
        <p:spPr>
          <a:xfrm>
            <a:off x="256101" y="3140706"/>
            <a:ext cx="3401499" cy="360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Segoe UI Semibold" panose="020B0702040204020203" pitchFamily="34" charset="0"/>
                <a:cs typeface="Segoe UI Semibold" panose="020B0702040204020203" pitchFamily="34" charset="0"/>
              </a:rPr>
              <a:t>Next up…</a:t>
            </a:r>
          </a:p>
        </p:txBody>
      </p:sp>
      <p:pic>
        <p:nvPicPr>
          <p:cNvPr id="4" name="Picture 3" descr="A picture containing drawing&#10;&#10;Description automatically generated">
            <a:extLst>
              <a:ext uri="{FF2B5EF4-FFF2-40B4-BE49-F238E27FC236}">
                <a16:creationId xmlns:a16="http://schemas.microsoft.com/office/drawing/2014/main" id="{1A428C89-3385-4A9C-B751-141CF1B6AF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54545" y="1587233"/>
            <a:ext cx="5895975" cy="1676400"/>
          </a:xfrm>
          <a:prstGeom prst="rect">
            <a:avLst/>
          </a:prstGeom>
        </p:spPr>
      </p:pic>
    </p:spTree>
    <p:extLst>
      <p:ext uri="{BB962C8B-B14F-4D97-AF65-F5344CB8AC3E}">
        <p14:creationId xmlns:p14="http://schemas.microsoft.com/office/powerpoint/2010/main" val="330592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42" presetClass="entr" presetSubtype="0" fill="hold" grpId="0" nodeType="withEffect">
                                  <p:stCondLst>
                                    <p:cond delay="1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750"/>
                                        <p:tgtEl>
                                          <p:spTgt spid="15"/>
                                        </p:tgtEl>
                                      </p:cBhvr>
                                    </p:animEffect>
                                    <p:anim calcmode="lin" valueType="num">
                                      <p:cBhvr>
                                        <p:cTn id="15" dur="750" fill="hold"/>
                                        <p:tgtEl>
                                          <p:spTgt spid="15"/>
                                        </p:tgtEl>
                                        <p:attrNameLst>
                                          <p:attrName>ppt_x</p:attrName>
                                        </p:attrNameLst>
                                      </p:cBhvr>
                                      <p:tavLst>
                                        <p:tav tm="0">
                                          <p:val>
                                            <p:strVal val="#ppt_x"/>
                                          </p:val>
                                        </p:tav>
                                        <p:tav tm="100000">
                                          <p:val>
                                            <p:strVal val="#ppt_x"/>
                                          </p:val>
                                        </p:tav>
                                      </p:tavLst>
                                    </p:anim>
                                    <p:anim calcmode="lin" valueType="num">
                                      <p:cBhvr>
                                        <p:cTn id="16" dur="750" fill="hold"/>
                                        <p:tgtEl>
                                          <p:spTgt spid="15"/>
                                        </p:tgtEl>
                                        <p:attrNameLst>
                                          <p:attrName>ppt_y</p:attrName>
                                        </p:attrNameLst>
                                      </p:cBhvr>
                                      <p:tavLst>
                                        <p:tav tm="0">
                                          <p:val>
                                            <p:strVal val="#ppt_y+.1"/>
                                          </p:val>
                                        </p:tav>
                                        <p:tav tm="100000">
                                          <p:val>
                                            <p:strVal val="#ppt_y"/>
                                          </p:val>
                                        </p:tav>
                                      </p:tavLst>
                                    </p:anim>
                                  </p:childTnLst>
                                </p:cTn>
                              </p:par>
                              <p:par>
                                <p:cTn id="17" presetID="10" presetClass="entr" presetSubtype="0" fill="hold" grpId="0" nodeType="withEffect">
                                  <p:stCondLst>
                                    <p:cond delay="175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tmplLst>
          <p:tmpl lvl="1">
            <p:tnLst>
              <p:par>
                <p:cTn presetID="10" presetClass="entr" presetSubtype="0" fill="hold" nodeType="withEffect">
                  <p:stCondLst>
                    <p:cond delay="17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19BA-A691-4701-A2C4-705C0D2E6D0E}"/>
              </a:ext>
            </a:extLst>
          </p:cNvPr>
          <p:cNvSpPr>
            <a:spLocks noGrp="1"/>
          </p:cNvSpPr>
          <p:nvPr>
            <p:ph type="ctrTitle"/>
          </p:nvPr>
        </p:nvSpPr>
        <p:spPr>
          <a:xfrm>
            <a:off x="1524000" y="1122363"/>
            <a:ext cx="9144000" cy="2387600"/>
          </a:xfrm>
        </p:spPr>
        <p:txBody>
          <a:bodyPr anchor="b"/>
          <a:lstStyle>
            <a:lvl1pPr algn="ctr">
              <a:defRPr sz="60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C0BA9D76-67BB-4C6D-9B4E-7CAC65B36CE0}"/>
              </a:ext>
            </a:extLst>
          </p:cNvPr>
          <p:cNvSpPr>
            <a:spLocks noGrp="1"/>
          </p:cNvSpPr>
          <p:nvPr>
            <p:ph type="subTitle" idx="1"/>
          </p:nvPr>
        </p:nvSpPr>
        <p:spPr>
          <a:xfrm>
            <a:off x="1524000" y="3602038"/>
            <a:ext cx="9144000" cy="1655762"/>
          </a:xfrm>
        </p:spPr>
        <p:txBody>
          <a:bodyPr/>
          <a:lstStyle>
            <a:lvl1pPr marL="0" indent="0" algn="ctr">
              <a:buNone/>
              <a:defRPr sz="2400">
                <a:latin typeface="Segoe UI (Body)"/>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0EBAE2-C87C-49DB-AEF3-16FF81802095}"/>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4/29/2020</a:t>
            </a:fld>
            <a:endParaRPr lang="en-US"/>
          </a:p>
        </p:txBody>
      </p:sp>
      <p:sp>
        <p:nvSpPr>
          <p:cNvPr id="5" name="Footer Placeholder 4">
            <a:extLst>
              <a:ext uri="{FF2B5EF4-FFF2-40B4-BE49-F238E27FC236}">
                <a16:creationId xmlns:a16="http://schemas.microsoft.com/office/drawing/2014/main" id="{8DF84CC3-B8B1-4F75-AAE2-C2BB17273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C78ED21-BD66-436F-A353-F82BA43A195C}"/>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0790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7" name="Picture 26" descr="A close up of a logo&#10;&#10;Description automatically generated">
            <a:extLst>
              <a:ext uri="{FF2B5EF4-FFF2-40B4-BE49-F238E27FC236}">
                <a16:creationId xmlns:a16="http://schemas.microsoft.com/office/drawing/2014/main" id="{0C4F58D2-95B8-4C03-888C-574A5EAFD92B}"/>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2050" y="6475626"/>
            <a:ext cx="12194050" cy="385960"/>
          </a:xfrm>
          <a:prstGeom prst="rect">
            <a:avLst/>
          </a:prstGeom>
        </p:spPr>
      </p:pic>
      <p:sp>
        <p:nvSpPr>
          <p:cNvPr id="2" name="Title Placeholder 1">
            <a:extLst>
              <a:ext uri="{FF2B5EF4-FFF2-40B4-BE49-F238E27FC236}">
                <a16:creationId xmlns:a16="http://schemas.microsoft.com/office/drawing/2014/main" id="{AB65481E-FAC2-419E-9A7F-3E69540E3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D28CD83-25A8-4FF3-BECB-CB04937AF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6C250F83-149C-4089-A384-EDF81F19F1D8}"/>
              </a:ext>
            </a:extLst>
          </p:cNvPr>
          <p:cNvSpPr/>
          <p:nvPr userDrawn="1"/>
        </p:nvSpPr>
        <p:spPr>
          <a:xfrm>
            <a:off x="0" y="6473824"/>
            <a:ext cx="12192000" cy="384176"/>
          </a:xfrm>
          <a:prstGeom prst="rect">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0A63510B-701E-4817-9B67-62C8087CF5EE}"/>
              </a:ext>
            </a:extLst>
          </p:cNvPr>
          <p:cNvSpPr txBox="1"/>
          <p:nvPr userDrawn="1"/>
        </p:nvSpPr>
        <p:spPr>
          <a:xfrm>
            <a:off x="82660" y="6452227"/>
            <a:ext cx="6531204" cy="369332"/>
          </a:xfrm>
          <a:prstGeom prst="rect">
            <a:avLst/>
          </a:prstGeom>
          <a:noFill/>
        </p:spPr>
        <p:txBody>
          <a:bodyPr wrap="square" rtlCol="0">
            <a:spAutoFit/>
          </a:bodyPr>
          <a:lstStyle/>
          <a:p>
            <a:pPr algn="l"/>
            <a:r>
              <a:rPr lang="en-US" sz="1800" i="1" dirty="0">
                <a:solidFill>
                  <a:srgbClr val="0072C6"/>
                </a:solidFill>
                <a:latin typeface="Segoe UI" panose="020B0502040204020203" pitchFamily="34" charset="0"/>
                <a:cs typeface="Segoe UI" panose="020B0502040204020203" pitchFamily="34" charset="0"/>
              </a:rPr>
              <a:t>Webinar Series: </a:t>
            </a:r>
            <a:r>
              <a:rPr lang="en-US" sz="1800" dirty="0">
                <a:solidFill>
                  <a:srgbClr val="0072C6"/>
                </a:solidFill>
                <a:latin typeface="Segoe UI" panose="020B0502040204020203" pitchFamily="34" charset="0"/>
                <a:cs typeface="Segoe UI" panose="020B0502040204020203" pitchFamily="34" charset="0"/>
              </a:rPr>
              <a:t>Getting Started with SharePoint Framework</a:t>
            </a:r>
            <a:endParaRPr lang="en-IN" sz="1800" dirty="0">
              <a:solidFill>
                <a:srgbClr val="0072C6"/>
              </a:solidFill>
              <a:latin typeface="Segoe UI" panose="020B0502040204020203" pitchFamily="34" charset="0"/>
              <a:cs typeface="Segoe UI" panose="020B0502040204020203" pitchFamily="34" charset="0"/>
            </a:endParaRPr>
          </a:p>
        </p:txBody>
      </p:sp>
      <p:pic>
        <p:nvPicPr>
          <p:cNvPr id="7" name="Picture 6" descr="A close up of a sign&#10;&#10;Description automatically generated">
            <a:extLst>
              <a:ext uri="{FF2B5EF4-FFF2-40B4-BE49-F238E27FC236}">
                <a16:creationId xmlns:a16="http://schemas.microsoft.com/office/drawing/2014/main" id="{A91764FD-BE75-4D0A-8213-7A9B34E9A7C8}"/>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1468100" y="58738"/>
            <a:ext cx="622656" cy="61277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9AA26ECC-1F91-4CEB-9931-8C67B138CA66}"/>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0427412" y="6446938"/>
            <a:ext cx="1619250" cy="460401"/>
          </a:xfrm>
          <a:prstGeom prst="rect">
            <a:avLst/>
          </a:prstGeom>
        </p:spPr>
      </p:pic>
    </p:spTree>
    <p:extLst>
      <p:ext uri="{BB962C8B-B14F-4D97-AF65-F5344CB8AC3E}">
        <p14:creationId xmlns:p14="http://schemas.microsoft.com/office/powerpoint/2010/main" val="426932565"/>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7" r:id="rId4"/>
    <p:sldLayoutId id="2147483672" r:id="rId5"/>
    <p:sldLayoutId id="2147483666" r:id="rId6"/>
    <p:sldLayoutId id="2147483664" r:id="rId7"/>
    <p:sldLayoutId id="2147483662" r:id="rId8"/>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70" r:id="rId20"/>
    <p:sldLayoutId id="214748367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graph/api/resources/team?view=graph-rest-1.0"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jenkinsns/spfx-demo-webparts"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s://docs.microsoft.com/en-us/sharepoint/dev/spfx/web-parts/isolated-web-parts" TargetMode="External"/><Relationship Id="rId3" Type="http://schemas.openxmlformats.org/officeDocument/2006/relationships/hyperlink" Target="https://developer.microsoft.com/en-us/graph/graph-explorer" TargetMode="External"/><Relationship Id="rId7" Type="http://schemas.openxmlformats.org/officeDocument/2006/relationships/hyperlink" Target="https://docs.microsoft.com/en-us/sharepoint/dev/spfx/use-aad-tutorial" TargetMode="External"/><Relationship Id="rId2" Type="http://schemas.openxmlformats.org/officeDocument/2006/relationships/hyperlink" Target="http://jenkinsblogs.com/2020/04/29/retrieve-sharepoint-list-items-using-microsoft-graph-api-for-spfx/" TargetMode="External"/><Relationship Id="rId1" Type="http://schemas.openxmlformats.org/officeDocument/2006/relationships/slideLayout" Target="../slideLayouts/slideLayout10.xml"/><Relationship Id="rId6" Type="http://schemas.openxmlformats.org/officeDocument/2006/relationships/hyperlink" Target="https://docs.microsoft.com/en-us/sharepoint/dev/spfx/use-msgraph" TargetMode="External"/><Relationship Id="rId5" Type="http://schemas.openxmlformats.org/officeDocument/2006/relationships/hyperlink" Target="https://docs.microsoft.com/en-us/graph/permissions-reference" TargetMode="External"/><Relationship Id="rId4" Type="http://schemas.openxmlformats.org/officeDocument/2006/relationships/hyperlink" Target="https://docs.microsoft.com/en-us/graph/api/user-get?view=graph-rest-1.0&amp;tabs=htt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3.png"/><Relationship Id="rId1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hyperlink" Target="https://www.linkedin.com/in/jenkinsns/" TargetMode="External"/><Relationship Id="rId17" Type="http://schemas.openxmlformats.org/officeDocument/2006/relationships/image" Target="../media/image25.png"/><Relationship Id="rId2" Type="http://schemas.openxmlformats.org/officeDocument/2006/relationships/image" Target="../media/image14.jpg"/><Relationship Id="rId16" Type="http://schemas.openxmlformats.org/officeDocument/2006/relationships/hyperlink" Target="http://www.jenkinsblogs.com/" TargetMode="External"/><Relationship Id="rId20" Type="http://schemas.openxmlformats.org/officeDocument/2006/relationships/hyperlink" Target="https://www.facebook.com/spfxinfo/" TargetMode="External"/><Relationship Id="rId1" Type="http://schemas.openxmlformats.org/officeDocument/2006/relationships/slideLayout" Target="../slideLayouts/slideLayout10.xml"/><Relationship Id="rId6" Type="http://schemas.openxmlformats.org/officeDocument/2006/relationships/image" Target="../media/image18.png"/><Relationship Id="rId11" Type="http://schemas.openxmlformats.org/officeDocument/2006/relationships/image" Target="../media/image22.jpg"/><Relationship Id="rId5" Type="http://schemas.openxmlformats.org/officeDocument/2006/relationships/image" Target="../media/image17.png"/><Relationship Id="rId15" Type="http://schemas.openxmlformats.org/officeDocument/2006/relationships/image" Target="../media/image24.png"/><Relationship Id="rId10" Type="http://schemas.openxmlformats.org/officeDocument/2006/relationships/image" Target="../media/image21.png"/><Relationship Id="rId19" Type="http://schemas.openxmlformats.org/officeDocument/2006/relationships/hyperlink" Target="https://github.com/jenkinsns" TargetMode="External"/><Relationship Id="rId4" Type="http://schemas.openxmlformats.org/officeDocument/2006/relationships/image" Target="../media/image16.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yammer.com/api" TargetMode="External"/><Relationship Id="rId3" Type="http://schemas.openxmlformats.org/officeDocument/2006/relationships/hyperlink" Target="https://graph.windows.net/" TargetMode="External"/><Relationship Id="rId7" Type="http://schemas.openxmlformats.org/officeDocument/2006/relationships/hyperlink" Target="https://onenote.com/api"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tenant-my.sharepoint.com/_api" TargetMode="External"/><Relationship Id="rId5" Type="http://schemas.openxmlformats.org/officeDocument/2006/relationships/hyperlink" Target="https://tenant.sharepoint.com/_api" TargetMode="External"/><Relationship Id="rId4" Type="http://schemas.openxmlformats.org/officeDocument/2006/relationships/hyperlink" Target="https://outlook.office365.com/api" TargetMode="External"/><Relationship Id="rId9" Type="http://schemas.openxmlformats.org/officeDocument/2006/relationships/hyperlink" Target="https://tenant.sharepoint.com/portal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1.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33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0"/>
            <a:ext cx="10515600" cy="1416206"/>
          </a:xfrm>
        </p:spPr>
        <p:txBody>
          <a:bodyPr/>
          <a:lstStyle/>
          <a:p>
            <a:pPr>
              <a:lnSpc>
                <a:spcPct val="150000"/>
              </a:lnSpc>
            </a:pPr>
            <a:r>
              <a:rPr lang="en-US" dirty="0">
                <a:solidFill>
                  <a:schemeClr val="tx1">
                    <a:lumMod val="65000"/>
                    <a:lumOff val="35000"/>
                  </a:schemeClr>
                </a:solidFill>
              </a:rPr>
              <a:t>Consume Microsoft Graph</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613697"/>
            <a:ext cx="11235431" cy="4597531"/>
          </a:xfrm>
        </p:spPr>
        <p:txBody>
          <a:bodyPr>
            <a:noAutofit/>
          </a:bodyPr>
          <a:lstStyle/>
          <a:p>
            <a:pPr marL="0" indent="0">
              <a:lnSpc>
                <a:spcPct val="130000"/>
              </a:lnSpc>
              <a:buNone/>
            </a:pPr>
            <a:r>
              <a:rPr lang="en-US" sz="2000" dirty="0"/>
              <a:t>You can now implement the below methods to consume the Microsoft Graph. You have two options:</a:t>
            </a:r>
          </a:p>
          <a:p>
            <a:pPr marL="457200" indent="-457200">
              <a:lnSpc>
                <a:spcPct val="130000"/>
              </a:lnSpc>
              <a:buFont typeface="+mj-lt"/>
              <a:buAutoNum type="arabicPeriod"/>
            </a:pPr>
            <a:r>
              <a:rPr lang="en-US" sz="2000" dirty="0"/>
              <a:t>Use the AadHttpClient client object</a:t>
            </a:r>
          </a:p>
          <a:p>
            <a:pPr marL="457200" indent="-457200">
              <a:lnSpc>
                <a:spcPct val="130000"/>
              </a:lnSpc>
              <a:buFont typeface="+mj-lt"/>
              <a:buAutoNum type="arabicPeriod"/>
            </a:pPr>
            <a:r>
              <a:rPr lang="en-US" sz="2000" dirty="0"/>
              <a:t>Use the MSGraphClient client object</a:t>
            </a:r>
          </a:p>
          <a:p>
            <a:pPr marL="0" indent="0">
              <a:lnSpc>
                <a:spcPct val="130000"/>
              </a:lnSpc>
              <a:buNone/>
            </a:pPr>
            <a:endParaRPr lang="en-US" sz="2000" dirty="0"/>
          </a:p>
          <a:p>
            <a:pPr marL="0" indent="0">
              <a:lnSpc>
                <a:spcPct val="130000"/>
              </a:lnSpc>
              <a:buNone/>
            </a:pPr>
            <a:r>
              <a:rPr lang="en-US" sz="2000" dirty="0"/>
              <a:t>SharePoint Framework v1.6.0 onwards supported consuming the MS Graph APIs and custom APIs. </a:t>
            </a:r>
          </a:p>
          <a:p>
            <a:pPr marL="0" indent="0">
              <a:lnSpc>
                <a:spcPct val="130000"/>
              </a:lnSpc>
              <a:buNone/>
            </a:pPr>
            <a:r>
              <a:rPr lang="en-US" sz="1600" b="1" dirty="0">
                <a:solidFill>
                  <a:srgbClr val="135051"/>
                </a:solidFill>
              </a:rPr>
              <a:t>Note: </a:t>
            </a:r>
          </a:p>
          <a:p>
            <a:pPr>
              <a:lnSpc>
                <a:spcPct val="130000"/>
              </a:lnSpc>
              <a:buFont typeface="Wingdings" panose="05000000000000000000" pitchFamily="2" charset="2"/>
              <a:buChar char="ü"/>
            </a:pPr>
            <a:r>
              <a:rPr lang="en-US" sz="1600" dirty="0">
                <a:solidFill>
                  <a:srgbClr val="135051"/>
                </a:solidFill>
              </a:rPr>
              <a:t>SharePoint Framework v1.4.1 beta onwards MS Graph APIs supported.</a:t>
            </a:r>
          </a:p>
          <a:p>
            <a:pPr>
              <a:lnSpc>
                <a:spcPct val="130000"/>
              </a:lnSpc>
              <a:buFont typeface="Wingdings" panose="05000000000000000000" pitchFamily="2" charset="2"/>
              <a:buChar char="ü"/>
            </a:pPr>
            <a:r>
              <a:rPr lang="en-US" sz="1600" dirty="0">
                <a:solidFill>
                  <a:srgbClr val="135051"/>
                </a:solidFill>
              </a:rPr>
              <a:t>You can consume the Microsoft Graph API with versions of SharePoint Framework earlier than v.1.4.1, either via the native </a:t>
            </a:r>
            <a:r>
              <a:rPr lang="en-US" sz="1600" dirty="0" err="1">
                <a:solidFill>
                  <a:srgbClr val="135051"/>
                </a:solidFill>
              </a:rPr>
              <a:t>graphHttpClient</a:t>
            </a:r>
            <a:r>
              <a:rPr lang="en-US" sz="1600" dirty="0">
                <a:solidFill>
                  <a:srgbClr val="135051"/>
                </a:solidFill>
              </a:rPr>
              <a:t>, or via a manual ADAL JS implicit OAuth flow.</a:t>
            </a:r>
          </a:p>
        </p:txBody>
      </p:sp>
    </p:spTree>
    <p:extLst>
      <p:ext uri="{BB962C8B-B14F-4D97-AF65-F5344CB8AC3E}">
        <p14:creationId xmlns:p14="http://schemas.microsoft.com/office/powerpoint/2010/main" val="1056876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tx1">
                    <a:lumMod val="65000"/>
                    <a:lumOff val="35000"/>
                  </a:schemeClr>
                </a:solidFill>
              </a:rPr>
              <a:t>AadHttpClient</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613698"/>
            <a:ext cx="11235431" cy="4586380"/>
          </a:xfrm>
        </p:spPr>
        <p:txBody>
          <a:bodyPr>
            <a:normAutofit/>
          </a:bodyPr>
          <a:lstStyle/>
          <a:p>
            <a:pPr marL="0" indent="0">
              <a:lnSpc>
                <a:spcPct val="150000"/>
              </a:lnSpc>
              <a:buNone/>
            </a:pPr>
            <a:r>
              <a:rPr lang="en-US" sz="1400" b="1" dirty="0"/>
              <a:t>AadHttpClient</a:t>
            </a:r>
          </a:p>
          <a:p>
            <a:pPr marL="0" indent="0">
              <a:lnSpc>
                <a:spcPct val="150000"/>
              </a:lnSpc>
              <a:buNone/>
            </a:pPr>
            <a:r>
              <a:rPr lang="en-US" sz="1400" dirty="0"/>
              <a:t>The AadHttpClient client object is useful for consuming any REST API. You can use it to consume Microsoft Graph or any other third-party (or first-party) REST API and “AadHttpClient” is used to perform REST calls against an Azure AD Application, for example 3rd party </a:t>
            </a:r>
            <a:r>
              <a:rPr lang="en-US" sz="1400" dirty="0" err="1"/>
              <a:t>WebAPI</a:t>
            </a:r>
            <a:r>
              <a:rPr lang="en-US" sz="1400" dirty="0"/>
              <a:t> hosted in Azure.</a:t>
            </a:r>
          </a:p>
          <a:p>
            <a:pPr>
              <a:lnSpc>
                <a:spcPct val="150000"/>
              </a:lnSpc>
              <a:buFont typeface="Wingdings" panose="05000000000000000000" pitchFamily="2" charset="2"/>
              <a:buChar char="ü"/>
            </a:pPr>
            <a:r>
              <a:rPr lang="en-US" sz="1400" dirty="0"/>
              <a:t>For communicating with SharePoint, use the “SPHttpClient” class instead.</a:t>
            </a:r>
          </a:p>
          <a:p>
            <a:pPr>
              <a:lnSpc>
                <a:spcPct val="150000"/>
              </a:lnSpc>
              <a:buFont typeface="Wingdings" panose="05000000000000000000" pitchFamily="2" charset="2"/>
              <a:buChar char="ü"/>
            </a:pPr>
            <a:r>
              <a:rPr lang="en-US" sz="1400" dirty="0"/>
              <a:t>For communicating SharePoint with Microsoft Graph, use the MSGraphClient class.</a:t>
            </a:r>
          </a:p>
          <a:p>
            <a:pPr marL="0" indent="0">
              <a:lnSpc>
                <a:spcPct val="150000"/>
              </a:lnSpc>
              <a:buNone/>
            </a:pPr>
            <a:endParaRPr lang="en-US" sz="1400" i="1" dirty="0">
              <a:solidFill>
                <a:srgbClr val="135051"/>
              </a:solidFill>
            </a:endParaRPr>
          </a:p>
        </p:txBody>
      </p:sp>
      <p:sp>
        <p:nvSpPr>
          <p:cNvPr id="4" name="Rectangle 3">
            <a:extLst>
              <a:ext uri="{FF2B5EF4-FFF2-40B4-BE49-F238E27FC236}">
                <a16:creationId xmlns:a16="http://schemas.microsoft.com/office/drawing/2014/main" id="{930D51F2-32F1-42D0-AF38-9BEA83E547A5}"/>
              </a:ext>
            </a:extLst>
          </p:cNvPr>
          <p:cNvSpPr/>
          <p:nvPr/>
        </p:nvSpPr>
        <p:spPr>
          <a:xfrm>
            <a:off x="491971" y="4044979"/>
            <a:ext cx="11473288" cy="2308324"/>
          </a:xfrm>
          <a:prstGeom prst="rect">
            <a:avLst/>
          </a:prstGeom>
        </p:spPr>
        <p:txBody>
          <a:bodyPr wrap="square">
            <a:spAutoFit/>
          </a:bodyPr>
          <a:lstStyle/>
          <a:p>
            <a:pPr lvl="1"/>
            <a:r>
              <a:rPr lang="en-GB" sz="1200" dirty="0" err="1">
                <a:solidFill>
                  <a:srgbClr val="0101FD"/>
                </a:solidFill>
              </a:rPr>
              <a:t>this</a:t>
            </a:r>
            <a:r>
              <a:rPr lang="en-GB" sz="1200" dirty="0" err="1">
                <a:solidFill>
                  <a:srgbClr val="171717"/>
                </a:solidFill>
              </a:rPr>
              <a:t>.props.context.aadHttpClientFactory</a:t>
            </a:r>
            <a:r>
              <a:rPr lang="en-GB" sz="1200" dirty="0">
                <a:solidFill>
                  <a:srgbClr val="171717"/>
                </a:solidFill>
              </a:rPr>
              <a:t> </a:t>
            </a:r>
          </a:p>
          <a:p>
            <a:pPr lvl="2"/>
            <a:r>
              <a:rPr lang="en-GB" sz="1200" dirty="0">
                <a:solidFill>
                  <a:srgbClr val="171717"/>
                </a:solidFill>
              </a:rPr>
              <a:t>.</a:t>
            </a:r>
            <a:r>
              <a:rPr lang="en-GB" sz="1200" dirty="0" err="1">
                <a:solidFill>
                  <a:srgbClr val="171717"/>
                </a:solidFill>
              </a:rPr>
              <a:t>getClient</a:t>
            </a:r>
            <a:r>
              <a:rPr lang="en-GB" sz="1200" dirty="0">
                <a:solidFill>
                  <a:srgbClr val="171717"/>
                </a:solidFill>
              </a:rPr>
              <a:t>(</a:t>
            </a:r>
            <a:r>
              <a:rPr lang="en-GB" sz="1200" dirty="0">
                <a:solidFill>
                  <a:srgbClr val="A31515"/>
                </a:solidFill>
              </a:rPr>
              <a:t>'https://graph.microsoft.com’</a:t>
            </a:r>
            <a:r>
              <a:rPr lang="en-GB" sz="1200" dirty="0">
                <a:solidFill>
                  <a:srgbClr val="171717"/>
                </a:solidFill>
              </a:rPr>
              <a:t>) </a:t>
            </a:r>
          </a:p>
          <a:p>
            <a:pPr lvl="2"/>
            <a:r>
              <a:rPr lang="en-GB" sz="1200" dirty="0">
                <a:solidFill>
                  <a:srgbClr val="171717"/>
                </a:solidFill>
              </a:rPr>
              <a:t>.then((client: </a:t>
            </a:r>
            <a:r>
              <a:rPr lang="en-GB" sz="1200" dirty="0" err="1">
                <a:solidFill>
                  <a:srgbClr val="171717"/>
                </a:solidFill>
              </a:rPr>
              <a:t>AadHttpClient</a:t>
            </a:r>
            <a:r>
              <a:rPr lang="en-GB" sz="1200" dirty="0">
                <a:solidFill>
                  <a:srgbClr val="171717"/>
                </a:solidFill>
              </a:rPr>
              <a:t>) =&gt; { </a:t>
            </a:r>
          </a:p>
          <a:p>
            <a:pPr lvl="2"/>
            <a:r>
              <a:rPr lang="en-GB" sz="1200" dirty="0">
                <a:solidFill>
                  <a:srgbClr val="008000"/>
                </a:solidFill>
              </a:rPr>
              <a:t>// Search for the users with </a:t>
            </a:r>
            <a:r>
              <a:rPr lang="en-GB" sz="1200" dirty="0" err="1">
                <a:solidFill>
                  <a:srgbClr val="008000"/>
                </a:solidFill>
              </a:rPr>
              <a:t>givenName</a:t>
            </a:r>
            <a:r>
              <a:rPr lang="en-GB" sz="1200" dirty="0">
                <a:solidFill>
                  <a:srgbClr val="008000"/>
                </a:solidFill>
              </a:rPr>
              <a:t>, surname, or </a:t>
            </a:r>
            <a:r>
              <a:rPr lang="en-GB" sz="1200" dirty="0" err="1">
                <a:solidFill>
                  <a:srgbClr val="008000"/>
                </a:solidFill>
              </a:rPr>
              <a:t>displayName</a:t>
            </a:r>
            <a:r>
              <a:rPr lang="en-GB" sz="1200" dirty="0">
                <a:solidFill>
                  <a:srgbClr val="008000"/>
                </a:solidFill>
              </a:rPr>
              <a:t> equal to the </a:t>
            </a:r>
            <a:r>
              <a:rPr lang="en-GB" sz="1200" dirty="0" err="1">
                <a:solidFill>
                  <a:srgbClr val="008000"/>
                </a:solidFill>
              </a:rPr>
              <a:t>searchFor</a:t>
            </a:r>
            <a:r>
              <a:rPr lang="en-GB" sz="1200" dirty="0">
                <a:solidFill>
                  <a:srgbClr val="008000"/>
                </a:solidFill>
              </a:rPr>
              <a:t> value</a:t>
            </a:r>
            <a:r>
              <a:rPr lang="en-GB" sz="1200" dirty="0">
                <a:solidFill>
                  <a:srgbClr val="171717"/>
                </a:solidFill>
              </a:rPr>
              <a:t> </a:t>
            </a:r>
          </a:p>
          <a:p>
            <a:pPr lvl="2"/>
            <a:r>
              <a:rPr lang="en-GB" sz="1200" dirty="0">
                <a:solidFill>
                  <a:srgbClr val="0101FD"/>
                </a:solidFill>
              </a:rPr>
              <a:t>return</a:t>
            </a:r>
            <a:r>
              <a:rPr lang="en-GB" sz="1200" dirty="0">
                <a:solidFill>
                  <a:srgbClr val="171717"/>
                </a:solidFill>
              </a:rPr>
              <a:t> client .get( </a:t>
            </a:r>
            <a:r>
              <a:rPr lang="en-GB" sz="1200" dirty="0">
                <a:solidFill>
                  <a:srgbClr val="A31515"/>
                </a:solidFill>
              </a:rPr>
              <a:t>`https://graph.microsoft.com/v1.0/users?$select=</a:t>
            </a:r>
            <a:r>
              <a:rPr lang="en-GB" sz="1200" dirty="0" err="1">
                <a:solidFill>
                  <a:srgbClr val="A31515"/>
                </a:solidFill>
              </a:rPr>
              <a:t>displayName,mail,userPrincipalName</a:t>
            </a:r>
            <a:r>
              <a:rPr lang="en-GB" sz="1200" dirty="0">
                <a:solidFill>
                  <a:srgbClr val="A31515"/>
                </a:solidFill>
              </a:rPr>
              <a:t>&amp;$filter=(givenName%20eq%20'${</a:t>
            </a:r>
            <a:r>
              <a:rPr lang="en-GB" sz="1200" dirty="0">
                <a:solidFill>
                  <a:srgbClr val="0101FD"/>
                </a:solidFill>
              </a:rPr>
              <a:t>escape</a:t>
            </a:r>
            <a:r>
              <a:rPr lang="en-GB" sz="1200" dirty="0">
                <a:solidFill>
                  <a:srgbClr val="A31515"/>
                </a:solidFill>
              </a:rPr>
              <a:t>(</a:t>
            </a:r>
            <a:r>
              <a:rPr lang="en-GB" sz="1200" dirty="0" err="1">
                <a:solidFill>
                  <a:srgbClr val="0101FD"/>
                </a:solidFill>
              </a:rPr>
              <a:t>this</a:t>
            </a:r>
            <a:r>
              <a:rPr lang="en-GB" sz="1200" dirty="0" err="1">
                <a:solidFill>
                  <a:srgbClr val="A31515"/>
                </a:solidFill>
              </a:rPr>
              <a:t>.state.searchFor</a:t>
            </a:r>
            <a:r>
              <a:rPr lang="en-GB" sz="1200" dirty="0">
                <a:solidFill>
                  <a:srgbClr val="A31515"/>
                </a:solidFill>
              </a:rPr>
              <a:t>)}')%20or%20(surname%20eq%20'${</a:t>
            </a:r>
            <a:r>
              <a:rPr lang="en-GB" sz="1200" dirty="0">
                <a:solidFill>
                  <a:srgbClr val="0101FD"/>
                </a:solidFill>
              </a:rPr>
              <a:t>escape</a:t>
            </a:r>
            <a:r>
              <a:rPr lang="en-GB" sz="1200" dirty="0">
                <a:solidFill>
                  <a:srgbClr val="A31515"/>
                </a:solidFill>
              </a:rPr>
              <a:t>(</a:t>
            </a:r>
            <a:r>
              <a:rPr lang="en-GB" sz="1200" dirty="0" err="1">
                <a:solidFill>
                  <a:srgbClr val="0101FD"/>
                </a:solidFill>
              </a:rPr>
              <a:t>this</a:t>
            </a:r>
            <a:r>
              <a:rPr lang="en-GB" sz="1200" dirty="0" err="1">
                <a:solidFill>
                  <a:srgbClr val="A31515"/>
                </a:solidFill>
              </a:rPr>
              <a:t>.state.searchFor</a:t>
            </a:r>
            <a:r>
              <a:rPr lang="en-GB" sz="1200" dirty="0">
                <a:solidFill>
                  <a:srgbClr val="A31515"/>
                </a:solidFill>
              </a:rPr>
              <a:t>)}')%20or%20(displayName%20eq%20'${</a:t>
            </a:r>
            <a:r>
              <a:rPr lang="en-GB" sz="1200" dirty="0">
                <a:solidFill>
                  <a:srgbClr val="0101FD"/>
                </a:solidFill>
              </a:rPr>
              <a:t>escape</a:t>
            </a:r>
            <a:r>
              <a:rPr lang="en-GB" sz="1200" dirty="0">
                <a:solidFill>
                  <a:srgbClr val="A31515"/>
                </a:solidFill>
              </a:rPr>
              <a:t>(</a:t>
            </a:r>
            <a:r>
              <a:rPr lang="en-GB" sz="1200" dirty="0" err="1">
                <a:solidFill>
                  <a:srgbClr val="0101FD"/>
                </a:solidFill>
              </a:rPr>
              <a:t>this</a:t>
            </a:r>
            <a:r>
              <a:rPr lang="en-GB" sz="1200" dirty="0" err="1">
                <a:solidFill>
                  <a:srgbClr val="A31515"/>
                </a:solidFill>
              </a:rPr>
              <a:t>.state.searchFor</a:t>
            </a:r>
            <a:r>
              <a:rPr lang="en-GB" sz="1200" dirty="0">
                <a:solidFill>
                  <a:srgbClr val="A31515"/>
                </a:solidFill>
              </a:rPr>
              <a:t>)}')`</a:t>
            </a:r>
            <a:r>
              <a:rPr lang="en-GB" sz="1200" dirty="0">
                <a:solidFill>
                  <a:srgbClr val="171717"/>
                </a:solidFill>
              </a:rPr>
              <a:t>, AadHttpClient.configurations.v1 </a:t>
            </a:r>
          </a:p>
          <a:p>
            <a:pPr lvl="2"/>
            <a:r>
              <a:rPr lang="en-GB" sz="1200" dirty="0">
                <a:solidFill>
                  <a:srgbClr val="171717"/>
                </a:solidFill>
              </a:rPr>
              <a:t>); </a:t>
            </a:r>
          </a:p>
          <a:p>
            <a:pPr lvl="1"/>
            <a:r>
              <a:rPr lang="en-GB" sz="1200" dirty="0">
                <a:solidFill>
                  <a:srgbClr val="171717"/>
                </a:solidFill>
              </a:rPr>
              <a:t>})</a:t>
            </a:r>
          </a:p>
          <a:p>
            <a:pPr lvl="1"/>
            <a:r>
              <a:rPr lang="en-US" sz="1200" dirty="0">
                <a:solidFill>
                  <a:srgbClr val="171717"/>
                </a:solidFill>
              </a:rPr>
              <a:t>.then(response =&gt; { </a:t>
            </a:r>
          </a:p>
          <a:p>
            <a:pPr lvl="2"/>
            <a:r>
              <a:rPr lang="en-US" sz="1200" dirty="0">
                <a:solidFill>
                  <a:srgbClr val="171717"/>
                </a:solidFill>
              </a:rPr>
              <a:t>return </a:t>
            </a:r>
            <a:r>
              <a:rPr lang="en-US" sz="1200" dirty="0" err="1">
                <a:solidFill>
                  <a:srgbClr val="171717"/>
                </a:solidFill>
              </a:rPr>
              <a:t>response.json</a:t>
            </a:r>
            <a:r>
              <a:rPr lang="en-US" sz="1200" dirty="0">
                <a:solidFill>
                  <a:srgbClr val="171717"/>
                </a:solidFill>
              </a:rPr>
              <a:t>(); </a:t>
            </a:r>
          </a:p>
          <a:p>
            <a:pPr lvl="1"/>
            <a:r>
              <a:rPr lang="en-US" sz="1200" dirty="0">
                <a:solidFill>
                  <a:srgbClr val="171717"/>
                </a:solidFill>
              </a:rPr>
              <a:t>})</a:t>
            </a:r>
            <a:endParaRPr lang="en-GB" sz="1200" dirty="0">
              <a:solidFill>
                <a:srgbClr val="171717"/>
              </a:solidFill>
            </a:endParaRPr>
          </a:p>
        </p:txBody>
      </p:sp>
    </p:spTree>
    <p:extLst>
      <p:ext uri="{BB962C8B-B14F-4D97-AF65-F5344CB8AC3E}">
        <p14:creationId xmlns:p14="http://schemas.microsoft.com/office/powerpoint/2010/main" val="2916534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tx1">
                    <a:lumMod val="65000"/>
                    <a:lumOff val="35000"/>
                  </a:schemeClr>
                </a:solidFill>
              </a:rPr>
              <a:t>MSGraphClient object</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290314"/>
            <a:ext cx="11235431" cy="2724126"/>
          </a:xfrm>
        </p:spPr>
        <p:txBody>
          <a:bodyPr>
            <a:normAutofit fontScale="92500"/>
          </a:bodyPr>
          <a:lstStyle/>
          <a:p>
            <a:pPr marL="0" indent="0">
              <a:lnSpc>
                <a:spcPct val="150000"/>
              </a:lnSpc>
              <a:buNone/>
            </a:pPr>
            <a:r>
              <a:rPr lang="en-US" sz="1400" b="1" dirty="0"/>
              <a:t>MSGraphClient</a:t>
            </a:r>
          </a:p>
          <a:p>
            <a:pPr marL="0" indent="0" algn="just">
              <a:lnSpc>
                <a:spcPct val="150000"/>
              </a:lnSpc>
              <a:buNone/>
            </a:pPr>
            <a:r>
              <a:rPr lang="en-US" sz="1400" dirty="0"/>
              <a:t>“MSGraphClient” is used to perform REST calls against Microsoft Graph. The Microsoft Graph JavaScript client library is a lightweight wrapper around the Microsoft Graph API. This class allows developers to start making REST calls to MSGraph without needing to initialize the MSGraph client library.</a:t>
            </a:r>
          </a:p>
          <a:p>
            <a:pPr algn="just">
              <a:lnSpc>
                <a:spcPct val="150000"/>
              </a:lnSpc>
              <a:buFont typeface="Wingdings" panose="05000000000000000000" pitchFamily="2" charset="2"/>
              <a:buChar char="ü"/>
            </a:pPr>
            <a:r>
              <a:rPr lang="en-US" sz="1400" dirty="0"/>
              <a:t>The MSGraphClient client object can consume the Microsoft Graph only. Internally it uses the AadHttpClient client object and supports the fluent syntax of the Microsoft Graph SDK.</a:t>
            </a:r>
          </a:p>
          <a:p>
            <a:pPr algn="just">
              <a:lnSpc>
                <a:spcPct val="150000"/>
              </a:lnSpc>
              <a:buFont typeface="Wingdings" panose="05000000000000000000" pitchFamily="2" charset="2"/>
              <a:buChar char="ü"/>
            </a:pPr>
            <a:r>
              <a:rPr lang="en-US" sz="1400" i="1" dirty="0">
                <a:solidFill>
                  <a:srgbClr val="135051"/>
                </a:solidFill>
              </a:rPr>
              <a:t>Supported from </a:t>
            </a:r>
            <a:r>
              <a:rPr lang="en-US" sz="1400" i="1" dirty="0" err="1">
                <a:solidFill>
                  <a:srgbClr val="135051"/>
                </a:solidFill>
              </a:rPr>
              <a:t>SPFx</a:t>
            </a:r>
            <a:r>
              <a:rPr lang="en-US" sz="1400" i="1" dirty="0">
                <a:solidFill>
                  <a:srgbClr val="135051"/>
                </a:solidFill>
              </a:rPr>
              <a:t> v1.4.1 (Initial beta release of MSGraphClient class)</a:t>
            </a:r>
          </a:p>
          <a:p>
            <a:pPr algn="just">
              <a:lnSpc>
                <a:spcPct val="150000"/>
              </a:lnSpc>
              <a:buFont typeface="Wingdings" panose="05000000000000000000" pitchFamily="2" charset="2"/>
              <a:buChar char="ü"/>
            </a:pPr>
            <a:r>
              <a:rPr lang="en-US" sz="1400" i="1" dirty="0">
                <a:solidFill>
                  <a:srgbClr val="135051"/>
                </a:solidFill>
              </a:rPr>
              <a:t>MSGraphClient is a new HTTP client introduced in SharePoint Framework v1.6.0</a:t>
            </a:r>
          </a:p>
          <a:p>
            <a:pPr algn="just">
              <a:lnSpc>
                <a:spcPct val="150000"/>
              </a:lnSpc>
              <a:buFont typeface="Wingdings" panose="05000000000000000000" pitchFamily="2" charset="2"/>
              <a:buChar char="ü"/>
            </a:pPr>
            <a:endParaRPr lang="en-US" sz="1400" i="1" dirty="0">
              <a:solidFill>
                <a:srgbClr val="135051"/>
              </a:solidFill>
            </a:endParaRPr>
          </a:p>
        </p:txBody>
      </p:sp>
      <p:sp>
        <p:nvSpPr>
          <p:cNvPr id="4" name="Rectangle 3">
            <a:extLst>
              <a:ext uri="{FF2B5EF4-FFF2-40B4-BE49-F238E27FC236}">
                <a16:creationId xmlns:a16="http://schemas.microsoft.com/office/drawing/2014/main" id="{4EAC4E86-97C8-4B30-84A9-27A49AA0EDB1}"/>
              </a:ext>
            </a:extLst>
          </p:cNvPr>
          <p:cNvSpPr/>
          <p:nvPr/>
        </p:nvSpPr>
        <p:spPr>
          <a:xfrm>
            <a:off x="464597" y="3984542"/>
            <a:ext cx="11578719" cy="2308324"/>
          </a:xfrm>
          <a:prstGeom prst="rect">
            <a:avLst/>
          </a:prstGeom>
        </p:spPr>
        <p:txBody>
          <a:bodyPr wrap="square">
            <a:spAutoFit/>
          </a:bodyPr>
          <a:lstStyle/>
          <a:p>
            <a:r>
              <a:rPr lang="en-GB" sz="1200" dirty="0" err="1">
                <a:solidFill>
                  <a:srgbClr val="0101FD"/>
                </a:solidFill>
                <a:latin typeface="SFMono-Regular"/>
              </a:rPr>
              <a:t>this</a:t>
            </a:r>
            <a:r>
              <a:rPr lang="en-GB" sz="1200" dirty="0" err="1">
                <a:solidFill>
                  <a:srgbClr val="171717"/>
                </a:solidFill>
                <a:latin typeface="SFMono-Regular"/>
              </a:rPr>
              <a:t>.props.context.msGraphClientFactory</a:t>
            </a:r>
            <a:r>
              <a:rPr lang="en-GB" sz="1200" dirty="0">
                <a:solidFill>
                  <a:srgbClr val="171717"/>
                </a:solidFill>
                <a:latin typeface="SFMono-Regular"/>
              </a:rPr>
              <a:t> </a:t>
            </a:r>
          </a:p>
          <a:p>
            <a:r>
              <a:rPr lang="en-GB" sz="1200" dirty="0">
                <a:solidFill>
                  <a:srgbClr val="171717"/>
                </a:solidFill>
                <a:latin typeface="SFMono-Regular"/>
              </a:rPr>
              <a:t>	.</a:t>
            </a:r>
            <a:r>
              <a:rPr lang="en-GB" sz="1200" dirty="0" err="1">
                <a:solidFill>
                  <a:srgbClr val="171717"/>
                </a:solidFill>
                <a:latin typeface="SFMono-Regular"/>
              </a:rPr>
              <a:t>getClient</a:t>
            </a:r>
            <a:r>
              <a:rPr lang="en-GB" sz="1200" dirty="0">
                <a:solidFill>
                  <a:srgbClr val="171717"/>
                </a:solidFill>
                <a:latin typeface="SFMono-Regular"/>
              </a:rPr>
              <a:t>() </a:t>
            </a:r>
          </a:p>
          <a:p>
            <a:r>
              <a:rPr lang="en-GB" sz="1200" dirty="0">
                <a:solidFill>
                  <a:srgbClr val="171717"/>
                </a:solidFill>
                <a:latin typeface="SFMono-Regular"/>
              </a:rPr>
              <a:t>	.then((client: </a:t>
            </a:r>
            <a:r>
              <a:rPr lang="en-GB" sz="1200" dirty="0" err="1">
                <a:solidFill>
                  <a:srgbClr val="171717"/>
                </a:solidFill>
                <a:latin typeface="SFMono-Regular"/>
              </a:rPr>
              <a:t>MSGraphClient</a:t>
            </a:r>
            <a:r>
              <a:rPr lang="en-GB" sz="1200" dirty="0">
                <a:solidFill>
                  <a:srgbClr val="171717"/>
                </a:solidFill>
                <a:latin typeface="SFMono-Regular"/>
              </a:rPr>
              <a:t>): void =&gt; { </a:t>
            </a:r>
          </a:p>
          <a:p>
            <a:r>
              <a:rPr lang="en-GB" sz="1200" dirty="0">
                <a:solidFill>
                  <a:srgbClr val="171717"/>
                </a:solidFill>
                <a:latin typeface="SFMono-Regular"/>
              </a:rPr>
              <a:t>	</a:t>
            </a:r>
            <a:r>
              <a:rPr lang="en-GB" sz="1200" dirty="0">
                <a:solidFill>
                  <a:srgbClr val="008000"/>
                </a:solidFill>
                <a:latin typeface="SFMono-Regular"/>
              </a:rPr>
              <a:t>// From https://github.com/microsoftgraph/msgraph-sdk-javascript sample</a:t>
            </a:r>
            <a:r>
              <a:rPr lang="en-GB" sz="1200" dirty="0">
                <a:solidFill>
                  <a:srgbClr val="171717"/>
                </a:solidFill>
                <a:latin typeface="SFMono-Regular"/>
              </a:rPr>
              <a:t> </a:t>
            </a:r>
          </a:p>
          <a:p>
            <a:r>
              <a:rPr lang="en-GB" sz="1200" dirty="0">
                <a:solidFill>
                  <a:srgbClr val="171717"/>
                </a:solidFill>
                <a:latin typeface="SFMono-Regular"/>
              </a:rPr>
              <a:t>	client </a:t>
            </a:r>
          </a:p>
          <a:p>
            <a:r>
              <a:rPr lang="en-GB" sz="1200" dirty="0">
                <a:solidFill>
                  <a:srgbClr val="171717"/>
                </a:solidFill>
                <a:latin typeface="SFMono-Regular"/>
              </a:rPr>
              <a:t>		.</a:t>
            </a:r>
            <a:r>
              <a:rPr lang="en-GB" sz="1200" dirty="0" err="1">
                <a:solidFill>
                  <a:srgbClr val="171717"/>
                </a:solidFill>
                <a:latin typeface="SFMono-Regular"/>
              </a:rPr>
              <a:t>api</a:t>
            </a:r>
            <a:r>
              <a:rPr lang="en-GB" sz="1200" dirty="0">
                <a:solidFill>
                  <a:srgbClr val="171717"/>
                </a:solidFill>
                <a:latin typeface="SFMono-Regular"/>
              </a:rPr>
              <a:t>(</a:t>
            </a:r>
            <a:r>
              <a:rPr lang="en-GB" sz="1200" dirty="0">
                <a:solidFill>
                  <a:srgbClr val="A31515"/>
                </a:solidFill>
                <a:latin typeface="SFMono-Regular"/>
              </a:rPr>
              <a:t>"users"</a:t>
            </a:r>
            <a:r>
              <a:rPr lang="en-GB" sz="1200" dirty="0">
                <a:solidFill>
                  <a:srgbClr val="171717"/>
                </a:solidFill>
                <a:latin typeface="SFMono-Regular"/>
              </a:rPr>
              <a:t>) </a:t>
            </a:r>
          </a:p>
          <a:p>
            <a:r>
              <a:rPr lang="en-GB" sz="1200" dirty="0">
                <a:solidFill>
                  <a:srgbClr val="171717"/>
                </a:solidFill>
                <a:latin typeface="SFMono-Regular"/>
              </a:rPr>
              <a:t>		.version(</a:t>
            </a:r>
            <a:r>
              <a:rPr lang="en-GB" sz="1200" dirty="0">
                <a:solidFill>
                  <a:srgbClr val="A31515"/>
                </a:solidFill>
                <a:latin typeface="SFMono-Regular"/>
              </a:rPr>
              <a:t>"v1.0"</a:t>
            </a:r>
            <a:r>
              <a:rPr lang="en-GB" sz="1200" dirty="0">
                <a:solidFill>
                  <a:srgbClr val="171717"/>
                </a:solidFill>
                <a:latin typeface="SFMono-Regular"/>
              </a:rPr>
              <a:t>) </a:t>
            </a:r>
          </a:p>
          <a:p>
            <a:r>
              <a:rPr lang="en-GB" sz="1200" dirty="0">
                <a:solidFill>
                  <a:srgbClr val="171717"/>
                </a:solidFill>
                <a:latin typeface="SFMono-Regular"/>
              </a:rPr>
              <a:t>		.select(</a:t>
            </a:r>
            <a:r>
              <a:rPr lang="en-GB" sz="1200" dirty="0">
                <a:solidFill>
                  <a:srgbClr val="A31515"/>
                </a:solidFill>
                <a:latin typeface="SFMono-Regular"/>
              </a:rPr>
              <a:t>"</a:t>
            </a:r>
            <a:r>
              <a:rPr lang="en-GB" sz="1200" dirty="0" err="1">
                <a:solidFill>
                  <a:srgbClr val="A31515"/>
                </a:solidFill>
                <a:latin typeface="SFMono-Regular"/>
              </a:rPr>
              <a:t>displayName,mail,userPrincipalName</a:t>
            </a:r>
            <a:r>
              <a:rPr lang="en-GB" sz="1200" dirty="0">
                <a:solidFill>
                  <a:srgbClr val="A31515"/>
                </a:solidFill>
                <a:latin typeface="SFMono-Regular"/>
              </a:rPr>
              <a:t>"</a:t>
            </a:r>
            <a:r>
              <a:rPr lang="en-GB" sz="1200" dirty="0">
                <a:solidFill>
                  <a:srgbClr val="171717"/>
                </a:solidFill>
                <a:latin typeface="SFMono-Regular"/>
              </a:rPr>
              <a:t>) </a:t>
            </a:r>
          </a:p>
          <a:p>
            <a:r>
              <a:rPr lang="en-GB" sz="1200" dirty="0">
                <a:solidFill>
                  <a:srgbClr val="171717"/>
                </a:solidFill>
                <a:latin typeface="SFMono-Regular"/>
              </a:rPr>
              <a:t>		.filter(</a:t>
            </a:r>
            <a:r>
              <a:rPr lang="en-GB" sz="1200" dirty="0">
                <a:solidFill>
                  <a:srgbClr val="A31515"/>
                </a:solidFill>
                <a:latin typeface="SFMono-Regular"/>
              </a:rPr>
              <a:t>`(</a:t>
            </a:r>
            <a:r>
              <a:rPr lang="en-GB" sz="1200" dirty="0" err="1">
                <a:solidFill>
                  <a:srgbClr val="A31515"/>
                </a:solidFill>
                <a:latin typeface="SFMono-Regular"/>
              </a:rPr>
              <a:t>givenName</a:t>
            </a:r>
            <a:r>
              <a:rPr lang="en-GB" sz="1200" dirty="0">
                <a:solidFill>
                  <a:srgbClr val="A31515"/>
                </a:solidFill>
                <a:latin typeface="SFMono-Regular"/>
              </a:rPr>
              <a:t> </a:t>
            </a:r>
            <a:r>
              <a:rPr lang="en-GB" sz="1200" dirty="0" err="1">
                <a:solidFill>
                  <a:srgbClr val="A31515"/>
                </a:solidFill>
                <a:latin typeface="SFMono-Regular"/>
              </a:rPr>
              <a:t>eq</a:t>
            </a:r>
            <a:r>
              <a:rPr lang="en-GB" sz="1200" dirty="0">
                <a:solidFill>
                  <a:srgbClr val="A31515"/>
                </a:solidFill>
                <a:latin typeface="SFMono-Regular"/>
              </a:rPr>
              <a:t> '${</a:t>
            </a:r>
            <a:r>
              <a:rPr lang="en-GB" sz="1200" dirty="0">
                <a:solidFill>
                  <a:srgbClr val="0101FD"/>
                </a:solidFill>
                <a:latin typeface="SFMono-Regular"/>
              </a:rPr>
              <a:t>escape</a:t>
            </a:r>
            <a:r>
              <a:rPr lang="en-GB" sz="1200" dirty="0">
                <a:solidFill>
                  <a:srgbClr val="A31515"/>
                </a:solidFill>
                <a:latin typeface="SFMono-Regular"/>
              </a:rPr>
              <a:t>(</a:t>
            </a:r>
            <a:r>
              <a:rPr lang="en-GB" sz="1200" dirty="0" err="1">
                <a:solidFill>
                  <a:srgbClr val="0101FD"/>
                </a:solidFill>
                <a:latin typeface="SFMono-Regular"/>
              </a:rPr>
              <a:t>this</a:t>
            </a:r>
            <a:r>
              <a:rPr lang="en-GB" sz="1200" dirty="0" err="1">
                <a:solidFill>
                  <a:srgbClr val="A31515"/>
                </a:solidFill>
                <a:latin typeface="SFMono-Regular"/>
              </a:rPr>
              <a:t>.state.searchFor</a:t>
            </a:r>
            <a:r>
              <a:rPr lang="en-GB" sz="1200" dirty="0">
                <a:solidFill>
                  <a:srgbClr val="A31515"/>
                </a:solidFill>
                <a:latin typeface="SFMono-Regular"/>
              </a:rPr>
              <a:t>)}') or (surname </a:t>
            </a:r>
            <a:r>
              <a:rPr lang="en-GB" sz="1200" dirty="0" err="1">
                <a:solidFill>
                  <a:srgbClr val="A31515"/>
                </a:solidFill>
                <a:latin typeface="SFMono-Regular"/>
              </a:rPr>
              <a:t>eq</a:t>
            </a:r>
            <a:r>
              <a:rPr lang="en-GB" sz="1200" dirty="0">
                <a:solidFill>
                  <a:srgbClr val="A31515"/>
                </a:solidFill>
                <a:latin typeface="SFMono-Regular"/>
              </a:rPr>
              <a:t> '${</a:t>
            </a:r>
            <a:r>
              <a:rPr lang="en-GB" sz="1200" dirty="0">
                <a:solidFill>
                  <a:srgbClr val="0101FD"/>
                </a:solidFill>
                <a:latin typeface="SFMono-Regular"/>
              </a:rPr>
              <a:t>escape</a:t>
            </a:r>
            <a:r>
              <a:rPr lang="en-GB" sz="1200" dirty="0">
                <a:solidFill>
                  <a:srgbClr val="A31515"/>
                </a:solidFill>
                <a:latin typeface="SFMono-Regular"/>
              </a:rPr>
              <a:t>(</a:t>
            </a:r>
            <a:r>
              <a:rPr lang="en-GB" sz="1200" dirty="0" err="1">
                <a:solidFill>
                  <a:srgbClr val="0101FD"/>
                </a:solidFill>
                <a:latin typeface="SFMono-Regular"/>
              </a:rPr>
              <a:t>this</a:t>
            </a:r>
            <a:r>
              <a:rPr lang="en-GB" sz="1200" dirty="0" err="1">
                <a:solidFill>
                  <a:srgbClr val="A31515"/>
                </a:solidFill>
                <a:latin typeface="SFMono-Regular"/>
              </a:rPr>
              <a:t>.state.searchFor</a:t>
            </a:r>
            <a:r>
              <a:rPr lang="en-GB" sz="1200" dirty="0">
                <a:solidFill>
                  <a:srgbClr val="A31515"/>
                </a:solidFill>
                <a:latin typeface="SFMono-Regular"/>
              </a:rPr>
              <a:t>)}') or (</a:t>
            </a:r>
            <a:r>
              <a:rPr lang="en-GB" sz="1200" dirty="0" err="1">
                <a:solidFill>
                  <a:srgbClr val="A31515"/>
                </a:solidFill>
                <a:latin typeface="SFMono-Regular"/>
              </a:rPr>
              <a:t>displayName</a:t>
            </a:r>
            <a:r>
              <a:rPr lang="en-GB" sz="1200" dirty="0">
                <a:solidFill>
                  <a:srgbClr val="A31515"/>
                </a:solidFill>
                <a:latin typeface="SFMono-Regular"/>
              </a:rPr>
              <a:t> </a:t>
            </a:r>
            <a:r>
              <a:rPr lang="en-GB" sz="1200" dirty="0" err="1">
                <a:solidFill>
                  <a:srgbClr val="A31515"/>
                </a:solidFill>
                <a:latin typeface="SFMono-Regular"/>
              </a:rPr>
              <a:t>eq</a:t>
            </a:r>
            <a:r>
              <a:rPr lang="en-GB" sz="1200" dirty="0">
                <a:solidFill>
                  <a:srgbClr val="A31515"/>
                </a:solidFill>
                <a:latin typeface="SFMono-Regular"/>
              </a:rPr>
              <a:t> '${</a:t>
            </a:r>
            <a:r>
              <a:rPr lang="en-GB" sz="1200" dirty="0">
                <a:solidFill>
                  <a:srgbClr val="0101FD"/>
                </a:solidFill>
                <a:latin typeface="SFMono-Regular"/>
              </a:rPr>
              <a:t>escape</a:t>
            </a:r>
            <a:r>
              <a:rPr lang="en-GB" sz="1200" dirty="0">
                <a:solidFill>
                  <a:srgbClr val="A31515"/>
                </a:solidFill>
                <a:latin typeface="SFMono-Regular"/>
              </a:rPr>
              <a:t>(</a:t>
            </a:r>
            <a:r>
              <a:rPr lang="en-GB" sz="1200" dirty="0" err="1">
                <a:solidFill>
                  <a:srgbClr val="0101FD"/>
                </a:solidFill>
                <a:latin typeface="SFMono-Regular"/>
              </a:rPr>
              <a:t>this</a:t>
            </a:r>
            <a:r>
              <a:rPr lang="en-GB" sz="1200" dirty="0" err="1">
                <a:solidFill>
                  <a:srgbClr val="A31515"/>
                </a:solidFill>
                <a:latin typeface="SFMono-Regular"/>
              </a:rPr>
              <a:t>.state.searchFor</a:t>
            </a:r>
            <a:r>
              <a:rPr lang="en-GB" sz="1200" dirty="0">
                <a:solidFill>
                  <a:srgbClr val="A31515"/>
                </a:solidFill>
                <a:latin typeface="SFMono-Regular"/>
              </a:rPr>
              <a:t>)}')`</a:t>
            </a:r>
            <a:r>
              <a:rPr lang="en-GB" sz="1200" dirty="0">
                <a:solidFill>
                  <a:srgbClr val="171717"/>
                </a:solidFill>
                <a:latin typeface="SFMono-Regular"/>
              </a:rPr>
              <a:t>) </a:t>
            </a:r>
          </a:p>
          <a:p>
            <a:r>
              <a:rPr lang="en-GB" sz="1200" dirty="0">
                <a:solidFill>
                  <a:srgbClr val="171717"/>
                </a:solidFill>
                <a:latin typeface="SFMono-Regular"/>
              </a:rPr>
              <a:t>		.get((err, res) =&gt; { </a:t>
            </a:r>
          </a:p>
          <a:p>
            <a:r>
              <a:rPr lang="en-GB" sz="1200" dirty="0">
                <a:solidFill>
                  <a:srgbClr val="171717"/>
                </a:solidFill>
                <a:latin typeface="SFMono-Regular"/>
              </a:rPr>
              <a:t>			</a:t>
            </a:r>
            <a:r>
              <a:rPr lang="en-GB" sz="1200" dirty="0">
                <a:solidFill>
                  <a:srgbClr val="0101FD"/>
                </a:solidFill>
                <a:latin typeface="SFMono-Regular"/>
              </a:rPr>
              <a:t>if</a:t>
            </a:r>
            <a:r>
              <a:rPr lang="en-GB" sz="1200" dirty="0">
                <a:solidFill>
                  <a:srgbClr val="171717"/>
                </a:solidFill>
                <a:latin typeface="SFMono-Regular"/>
              </a:rPr>
              <a:t> (err) { </a:t>
            </a:r>
            <a:r>
              <a:rPr lang="en-GB" sz="1200" dirty="0" err="1">
                <a:solidFill>
                  <a:srgbClr val="0101FD"/>
                </a:solidFill>
                <a:latin typeface="SFMono-Regular"/>
              </a:rPr>
              <a:t>console</a:t>
            </a:r>
            <a:r>
              <a:rPr lang="en-GB" sz="1200" dirty="0" err="1">
                <a:solidFill>
                  <a:srgbClr val="171717"/>
                </a:solidFill>
                <a:latin typeface="SFMono-Regular"/>
              </a:rPr>
              <a:t>.error</a:t>
            </a:r>
            <a:r>
              <a:rPr lang="en-GB" sz="1200" dirty="0">
                <a:solidFill>
                  <a:srgbClr val="171717"/>
                </a:solidFill>
                <a:latin typeface="SFMono-Regular"/>
              </a:rPr>
              <a:t>(err); </a:t>
            </a:r>
            <a:r>
              <a:rPr lang="en-GB" sz="1200" dirty="0">
                <a:solidFill>
                  <a:srgbClr val="0101FD"/>
                </a:solidFill>
                <a:latin typeface="SFMono-Regular"/>
              </a:rPr>
              <a:t>return</a:t>
            </a:r>
            <a:r>
              <a:rPr lang="en-GB" sz="1200" dirty="0">
                <a:solidFill>
                  <a:srgbClr val="171717"/>
                </a:solidFill>
                <a:latin typeface="SFMono-Regular"/>
              </a:rPr>
              <a:t>; }</a:t>
            </a:r>
            <a:endParaRPr lang="en-GB" sz="1200" dirty="0"/>
          </a:p>
        </p:txBody>
      </p:sp>
    </p:spTree>
    <p:extLst>
      <p:ext uri="{BB962C8B-B14F-4D97-AF65-F5344CB8AC3E}">
        <p14:creationId xmlns:p14="http://schemas.microsoft.com/office/powerpoint/2010/main" val="3787727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0"/>
            <a:ext cx="10515600" cy="1325563"/>
          </a:xfrm>
        </p:spPr>
        <p:txBody>
          <a:bodyPr/>
          <a:lstStyle/>
          <a:p>
            <a:pPr>
              <a:lnSpc>
                <a:spcPct val="150000"/>
              </a:lnSpc>
            </a:pPr>
            <a:r>
              <a:rPr lang="en-US" dirty="0">
                <a:solidFill>
                  <a:schemeClr val="tx1">
                    <a:lumMod val="65000"/>
                    <a:lumOff val="35000"/>
                  </a:schemeClr>
                </a:solidFill>
              </a:rPr>
              <a:t>API Permissions</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383486"/>
            <a:ext cx="11235431" cy="3199215"/>
          </a:xfrm>
        </p:spPr>
        <p:txBody>
          <a:bodyPr>
            <a:noAutofit/>
          </a:bodyPr>
          <a:lstStyle/>
          <a:p>
            <a:pPr algn="just">
              <a:lnSpc>
                <a:spcPct val="130000"/>
              </a:lnSpc>
              <a:buFont typeface="Wingdings" panose="05000000000000000000" pitchFamily="2" charset="2"/>
              <a:buChar char="ü"/>
            </a:pPr>
            <a:r>
              <a:rPr lang="en-US" sz="1600" dirty="0">
                <a:latin typeface="+mn-lt"/>
              </a:rPr>
              <a:t>To consume Microsoft Graph or any other third-party REST API, you need to explicitly declare the permission requirements from an OAuth perspective in the manifest of your solution.</a:t>
            </a:r>
          </a:p>
          <a:p>
            <a:pPr algn="just">
              <a:lnSpc>
                <a:spcPct val="130000"/>
              </a:lnSpc>
              <a:buFont typeface="Wingdings" panose="05000000000000000000" pitchFamily="2" charset="2"/>
              <a:buChar char="ü"/>
            </a:pPr>
            <a:r>
              <a:rPr lang="en-US" sz="1600" dirty="0">
                <a:latin typeface="+mn-lt"/>
              </a:rPr>
              <a:t>In the SharePoint Framework v.1.4.1 or later, you can do that by configuring the </a:t>
            </a:r>
            <a:r>
              <a:rPr lang="en-US" sz="1600" b="1" dirty="0" err="1">
                <a:latin typeface="+mn-lt"/>
              </a:rPr>
              <a:t>webApiPermissionRequests</a:t>
            </a:r>
            <a:r>
              <a:rPr lang="en-US" sz="1600" dirty="0">
                <a:latin typeface="+mn-lt"/>
              </a:rPr>
              <a:t> property in the </a:t>
            </a:r>
            <a:r>
              <a:rPr lang="en-US" sz="1600" b="1" dirty="0">
                <a:latin typeface="+mn-lt"/>
              </a:rPr>
              <a:t>package-</a:t>
            </a:r>
            <a:r>
              <a:rPr lang="en-US" sz="1600" b="1" dirty="0" err="1">
                <a:latin typeface="+mn-lt"/>
              </a:rPr>
              <a:t>solution.json</a:t>
            </a:r>
            <a:r>
              <a:rPr lang="en-US" sz="1600" b="1" dirty="0">
                <a:latin typeface="+mn-lt"/>
              </a:rPr>
              <a:t> </a:t>
            </a:r>
            <a:r>
              <a:rPr lang="en-US" sz="1600" dirty="0">
                <a:latin typeface="+mn-lt"/>
              </a:rPr>
              <a:t>under the config folder of the solution. </a:t>
            </a:r>
          </a:p>
          <a:p>
            <a:pPr algn="just">
              <a:lnSpc>
                <a:spcPct val="130000"/>
              </a:lnSpc>
              <a:buFont typeface="Wingdings" panose="05000000000000000000" pitchFamily="2" charset="2"/>
              <a:buChar char="ü"/>
            </a:pPr>
            <a:r>
              <a:rPr lang="en-US" sz="1600" dirty="0">
                <a:latin typeface="+mn-lt"/>
              </a:rPr>
              <a:t>Microsoft Graph permission names follow a simple </a:t>
            </a:r>
            <a:r>
              <a:rPr lang="en-US" sz="1600" b="1" dirty="0">
                <a:latin typeface="+mn-lt"/>
              </a:rPr>
              <a:t>pattern: </a:t>
            </a:r>
            <a:r>
              <a:rPr lang="en-US" sz="1600" b="1" dirty="0" err="1">
                <a:latin typeface="+mn-lt"/>
              </a:rPr>
              <a:t>resource.operation.constraint..Read</a:t>
            </a:r>
            <a:r>
              <a:rPr lang="en-US" sz="1600" b="1" dirty="0">
                <a:latin typeface="+mn-lt"/>
              </a:rPr>
              <a:t> </a:t>
            </a:r>
            <a:r>
              <a:rPr lang="en-US" sz="1600" dirty="0">
                <a:latin typeface="+mn-lt"/>
              </a:rPr>
              <a:t>grants permission to read the profile of the signed-in user.</a:t>
            </a:r>
          </a:p>
          <a:p>
            <a:pPr algn="just">
              <a:lnSpc>
                <a:spcPct val="130000"/>
              </a:lnSpc>
              <a:buFont typeface="Wingdings" panose="05000000000000000000" pitchFamily="2" charset="2"/>
              <a:buChar char="ü"/>
            </a:pPr>
            <a:r>
              <a:rPr lang="en-US" sz="1600" b="1" dirty="0" err="1">
                <a:latin typeface="+mn-lt"/>
              </a:rPr>
              <a:t>User.ReadWrite</a:t>
            </a:r>
            <a:r>
              <a:rPr lang="en-US" sz="1600" b="1" dirty="0">
                <a:latin typeface="+mn-lt"/>
              </a:rPr>
              <a:t> </a:t>
            </a:r>
            <a:r>
              <a:rPr lang="en-US" sz="1600" dirty="0">
                <a:latin typeface="+mn-lt"/>
              </a:rPr>
              <a:t>grants permission to read and modify the profile of the signed-in user and </a:t>
            </a:r>
          </a:p>
          <a:p>
            <a:pPr algn="just">
              <a:lnSpc>
                <a:spcPct val="130000"/>
              </a:lnSpc>
              <a:buFont typeface="Wingdings" panose="05000000000000000000" pitchFamily="2" charset="2"/>
              <a:buChar char="ü"/>
            </a:pPr>
            <a:r>
              <a:rPr lang="en-US" sz="1600" b="1" dirty="0" err="1">
                <a:latin typeface="+mn-lt"/>
              </a:rPr>
              <a:t>Mail.Send</a:t>
            </a:r>
            <a:r>
              <a:rPr lang="en-US" sz="1600" b="1" dirty="0">
                <a:latin typeface="+mn-lt"/>
              </a:rPr>
              <a:t> </a:t>
            </a:r>
            <a:r>
              <a:rPr lang="en-US" sz="1600" dirty="0">
                <a:latin typeface="+mn-lt"/>
              </a:rPr>
              <a:t>grants permission to send mail on behalf of the signed-in user.</a:t>
            </a:r>
          </a:p>
        </p:txBody>
      </p:sp>
      <p:sp>
        <p:nvSpPr>
          <p:cNvPr id="4" name="Rectangle 3">
            <a:extLst>
              <a:ext uri="{FF2B5EF4-FFF2-40B4-BE49-F238E27FC236}">
                <a16:creationId xmlns:a16="http://schemas.microsoft.com/office/drawing/2014/main" id="{93C6A30B-E133-4D87-AB72-BC8ADB3FC84D}"/>
              </a:ext>
            </a:extLst>
          </p:cNvPr>
          <p:cNvSpPr/>
          <p:nvPr/>
        </p:nvSpPr>
        <p:spPr>
          <a:xfrm>
            <a:off x="1184430" y="4582701"/>
            <a:ext cx="7512205" cy="1569660"/>
          </a:xfrm>
          <a:prstGeom prst="rect">
            <a:avLst/>
          </a:prstGeom>
        </p:spPr>
        <p:txBody>
          <a:bodyPr wrap="square">
            <a:spAutoFit/>
          </a:bodyPr>
          <a:lstStyle/>
          <a:p>
            <a:r>
              <a:rPr lang="en-GB" sz="1600" i="1" dirty="0">
                <a:solidFill>
                  <a:srgbClr val="135051"/>
                </a:solidFill>
              </a:rPr>
              <a:t>"</a:t>
            </a:r>
            <a:r>
              <a:rPr lang="en-GB" sz="1600" i="1" dirty="0" err="1">
                <a:solidFill>
                  <a:srgbClr val="135051"/>
                </a:solidFill>
              </a:rPr>
              <a:t>webApiPermissionRequests</a:t>
            </a:r>
            <a:r>
              <a:rPr lang="en-GB" sz="1600" i="1" dirty="0">
                <a:solidFill>
                  <a:srgbClr val="135051"/>
                </a:solidFill>
              </a:rPr>
              <a:t>": [</a:t>
            </a:r>
          </a:p>
          <a:p>
            <a:r>
              <a:rPr lang="en-GB" sz="1600" i="1" dirty="0">
                <a:solidFill>
                  <a:srgbClr val="135051"/>
                </a:solidFill>
              </a:rPr>
              <a:t>      {</a:t>
            </a:r>
          </a:p>
          <a:p>
            <a:r>
              <a:rPr lang="en-GB" sz="1600" i="1" dirty="0">
                <a:solidFill>
                  <a:srgbClr val="135051"/>
                </a:solidFill>
              </a:rPr>
              <a:t>        "resource": "Microsoft Graph",</a:t>
            </a:r>
          </a:p>
          <a:p>
            <a:r>
              <a:rPr lang="en-GB" sz="1600" i="1" dirty="0">
                <a:solidFill>
                  <a:srgbClr val="135051"/>
                </a:solidFill>
              </a:rPr>
              <a:t>        "scope": "</a:t>
            </a:r>
            <a:r>
              <a:rPr lang="en-GB" sz="1600" i="1" dirty="0" err="1">
                <a:solidFill>
                  <a:srgbClr val="135051"/>
                </a:solidFill>
              </a:rPr>
              <a:t>User.ReadBasic.All</a:t>
            </a:r>
            <a:r>
              <a:rPr lang="en-GB" sz="1600" i="1" dirty="0">
                <a:solidFill>
                  <a:srgbClr val="135051"/>
                </a:solidFill>
              </a:rPr>
              <a:t>"</a:t>
            </a:r>
          </a:p>
          <a:p>
            <a:r>
              <a:rPr lang="en-GB" sz="1600" i="1" dirty="0">
                <a:solidFill>
                  <a:srgbClr val="135051"/>
                </a:solidFill>
              </a:rPr>
              <a:t>      }</a:t>
            </a:r>
          </a:p>
          <a:p>
            <a:r>
              <a:rPr lang="en-GB" sz="1600" i="1" dirty="0">
                <a:solidFill>
                  <a:srgbClr val="135051"/>
                </a:solidFill>
              </a:rPr>
              <a:t>    ]</a:t>
            </a:r>
          </a:p>
        </p:txBody>
      </p:sp>
      <p:sp>
        <p:nvSpPr>
          <p:cNvPr id="5" name="Rectangle 4">
            <a:extLst>
              <a:ext uri="{FF2B5EF4-FFF2-40B4-BE49-F238E27FC236}">
                <a16:creationId xmlns:a16="http://schemas.microsoft.com/office/drawing/2014/main" id="{5096024D-9AEC-4058-A00B-DD85810F2DBC}"/>
              </a:ext>
            </a:extLst>
          </p:cNvPr>
          <p:cNvSpPr/>
          <p:nvPr/>
        </p:nvSpPr>
        <p:spPr>
          <a:xfrm>
            <a:off x="491971" y="5967695"/>
            <a:ext cx="10515599" cy="369332"/>
          </a:xfrm>
          <a:prstGeom prst="rect">
            <a:avLst/>
          </a:prstGeom>
        </p:spPr>
        <p:txBody>
          <a:bodyPr wrap="square">
            <a:spAutoFit/>
          </a:bodyPr>
          <a:lstStyle/>
          <a:p>
            <a:r>
              <a:rPr lang="en-GB" dirty="0">
                <a:hlinkClick r:id="rId3"/>
              </a:rPr>
              <a:t>https://docs.microsoft.com/en-us/graph/api/resources/team?view=graph-rest-1.0</a:t>
            </a:r>
            <a:endParaRPr lang="en-GB" dirty="0"/>
          </a:p>
        </p:txBody>
      </p:sp>
    </p:spTree>
    <p:extLst>
      <p:ext uri="{BB962C8B-B14F-4D97-AF65-F5344CB8AC3E}">
        <p14:creationId xmlns:p14="http://schemas.microsoft.com/office/powerpoint/2010/main" val="1122144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3BB9-9152-4B58-9E79-7FBF56E28A1B}"/>
              </a:ext>
            </a:extLst>
          </p:cNvPr>
          <p:cNvSpPr>
            <a:spLocks noGrp="1"/>
          </p:cNvSpPr>
          <p:nvPr>
            <p:ph type="title"/>
          </p:nvPr>
        </p:nvSpPr>
        <p:spPr/>
        <p:txBody>
          <a:bodyPr/>
          <a:lstStyle/>
          <a:p>
            <a:r>
              <a:rPr lang="en-GB" dirty="0"/>
              <a:t>API access</a:t>
            </a:r>
          </a:p>
        </p:txBody>
      </p:sp>
      <p:pic>
        <p:nvPicPr>
          <p:cNvPr id="4" name="Picture 3">
            <a:extLst>
              <a:ext uri="{FF2B5EF4-FFF2-40B4-BE49-F238E27FC236}">
                <a16:creationId xmlns:a16="http://schemas.microsoft.com/office/drawing/2014/main" id="{B5BF871A-77FB-4425-83E3-2E4DC43BDB0E}"/>
              </a:ext>
            </a:extLst>
          </p:cNvPr>
          <p:cNvPicPr>
            <a:picLocks noChangeAspect="1"/>
          </p:cNvPicPr>
          <p:nvPr/>
        </p:nvPicPr>
        <p:blipFill>
          <a:blip r:embed="rId3"/>
          <a:stretch>
            <a:fillRect/>
          </a:stretch>
        </p:blipFill>
        <p:spPr>
          <a:xfrm>
            <a:off x="648087" y="1985117"/>
            <a:ext cx="10014297" cy="3278257"/>
          </a:xfrm>
          <a:prstGeom prst="rect">
            <a:avLst/>
          </a:prstGeom>
        </p:spPr>
      </p:pic>
    </p:spTree>
    <p:extLst>
      <p:ext uri="{BB962C8B-B14F-4D97-AF65-F5344CB8AC3E}">
        <p14:creationId xmlns:p14="http://schemas.microsoft.com/office/powerpoint/2010/main" val="400241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4A75-0D06-4FC0-82D1-7DD2BB2F21E5}"/>
              </a:ext>
            </a:extLst>
          </p:cNvPr>
          <p:cNvSpPr>
            <a:spLocks noGrp="1"/>
          </p:cNvSpPr>
          <p:nvPr>
            <p:ph type="title"/>
          </p:nvPr>
        </p:nvSpPr>
        <p:spPr>
          <a:xfrm>
            <a:off x="584200" y="2924378"/>
            <a:ext cx="6909420" cy="609398"/>
          </a:xfrm>
        </p:spPr>
        <p:txBody>
          <a:bodyPr/>
          <a:lstStyle/>
          <a:p>
            <a:r>
              <a:rPr lang="en-GB" sz="4400" dirty="0">
                <a:solidFill>
                  <a:schemeClr val="tx1">
                    <a:lumMod val="65000"/>
                    <a:lumOff val="35000"/>
                  </a:schemeClr>
                </a:solidFill>
              </a:rPr>
              <a:t>Isolated Webparts</a:t>
            </a:r>
          </a:p>
        </p:txBody>
      </p:sp>
    </p:spTree>
    <p:extLst>
      <p:ext uri="{BB962C8B-B14F-4D97-AF65-F5344CB8AC3E}">
        <p14:creationId xmlns:p14="http://schemas.microsoft.com/office/powerpoint/2010/main" val="193741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62451" y="27923"/>
            <a:ext cx="10515600" cy="1325563"/>
          </a:xfrm>
        </p:spPr>
        <p:txBody>
          <a:bodyPr/>
          <a:lstStyle/>
          <a:p>
            <a:r>
              <a:rPr lang="en-US" dirty="0">
                <a:solidFill>
                  <a:schemeClr val="tx1">
                    <a:lumMod val="65000"/>
                    <a:lumOff val="35000"/>
                  </a:schemeClr>
                </a:solidFill>
              </a:rPr>
              <a:t>Why Isolated web parts?</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4118" y="1275199"/>
            <a:ext cx="11235431" cy="5047541"/>
          </a:xfrm>
        </p:spPr>
        <p:txBody>
          <a:bodyPr>
            <a:noAutofit/>
          </a:bodyPr>
          <a:lstStyle/>
          <a:p>
            <a:pPr algn="just">
              <a:lnSpc>
                <a:spcPct val="130000"/>
              </a:lnSpc>
              <a:buFont typeface="Wingdings" panose="05000000000000000000" pitchFamily="2" charset="2"/>
              <a:buChar char="ü"/>
            </a:pPr>
            <a:r>
              <a:rPr lang="en-US" sz="1600" dirty="0">
                <a:latin typeface="+mn-lt"/>
              </a:rPr>
              <a:t>To allow your SharePoint Framework solutions to securely access APIs secured with Azure AD, you can use the API management to specify which APIs can be accessed by scripts in your tenant and with which permissions. </a:t>
            </a:r>
          </a:p>
          <a:p>
            <a:pPr algn="just">
              <a:lnSpc>
                <a:spcPct val="130000"/>
              </a:lnSpc>
              <a:buFont typeface="Wingdings" panose="05000000000000000000" pitchFamily="2" charset="2"/>
              <a:buChar char="ü"/>
            </a:pPr>
            <a:r>
              <a:rPr lang="en-US" sz="1600" dirty="0">
                <a:latin typeface="+mn-lt"/>
              </a:rPr>
              <a:t>Using the SharePoint Framework, you can easily retrieve an access token for the specific API. </a:t>
            </a:r>
          </a:p>
          <a:p>
            <a:pPr algn="just">
              <a:lnSpc>
                <a:spcPct val="130000"/>
              </a:lnSpc>
              <a:buFont typeface="Wingdings" panose="05000000000000000000" pitchFamily="2" charset="2"/>
              <a:buChar char="ü"/>
            </a:pPr>
            <a:r>
              <a:rPr lang="en-US" sz="1600" dirty="0">
                <a:latin typeface="+mn-lt"/>
              </a:rPr>
              <a:t>While it significantly simplifies communicating with APIs secured with Azure AD, it allows all scripts, not just specific SharePoint Framework solutions, to obtain an access token for any of the approved APIs. If one of the scripts you use in your tenant was exploited, then it could access any of the approved APIs on behalf of the current user.</a:t>
            </a:r>
          </a:p>
          <a:p>
            <a:pPr marL="0" indent="0" algn="just">
              <a:lnSpc>
                <a:spcPct val="130000"/>
              </a:lnSpc>
              <a:buNone/>
            </a:pPr>
            <a:endParaRPr lang="en-US" sz="1600" dirty="0">
              <a:latin typeface="+mn-lt"/>
            </a:endParaRPr>
          </a:p>
          <a:p>
            <a:pPr algn="just">
              <a:lnSpc>
                <a:spcPct val="130000"/>
              </a:lnSpc>
              <a:buFont typeface="Wingdings" panose="05000000000000000000" pitchFamily="2" charset="2"/>
              <a:buChar char="ü"/>
            </a:pPr>
            <a:r>
              <a:rPr lang="en-US" sz="1600" b="1" dirty="0">
                <a:latin typeface="+mn-lt"/>
              </a:rPr>
              <a:t>SharePoint Framework v1.8.0</a:t>
            </a:r>
            <a:r>
              <a:rPr lang="en-US" sz="1600" dirty="0">
                <a:latin typeface="+mn-lt"/>
              </a:rPr>
              <a:t> onwards has addressed this situation by introducing isolated web parts</a:t>
            </a:r>
          </a:p>
          <a:p>
            <a:pPr algn="just">
              <a:lnSpc>
                <a:spcPct val="130000"/>
              </a:lnSpc>
              <a:buFont typeface="Wingdings" panose="05000000000000000000" pitchFamily="2" charset="2"/>
              <a:buChar char="ü"/>
            </a:pPr>
            <a:r>
              <a:rPr lang="en-US" sz="1600" dirty="0">
                <a:latin typeface="+mn-lt"/>
              </a:rPr>
              <a:t>Isolated web parts introduce a new way to isolate access to APIs secured with Azure AD and ensure that only specific SharePoint Framework web parts are allowed to obtain an access token for the particular API.</a:t>
            </a:r>
          </a:p>
          <a:p>
            <a:pPr algn="just">
              <a:lnSpc>
                <a:spcPct val="130000"/>
              </a:lnSpc>
              <a:buFont typeface="Wingdings" panose="05000000000000000000" pitchFamily="2" charset="2"/>
              <a:buChar char="ü"/>
            </a:pPr>
            <a:r>
              <a:rPr lang="en-US" sz="1600" dirty="0">
                <a:latin typeface="+mn-lt"/>
              </a:rPr>
              <a:t>If your web part requires permission to access any backend API or Graph, it is strongly recommended to have the web part isolated.</a:t>
            </a:r>
          </a:p>
          <a:p>
            <a:pPr algn="just">
              <a:lnSpc>
                <a:spcPct val="130000"/>
              </a:lnSpc>
              <a:buFont typeface="Wingdings" panose="05000000000000000000" pitchFamily="2" charset="2"/>
              <a:buChar char="ü"/>
            </a:pPr>
            <a:r>
              <a:rPr lang="en-US" sz="1600" dirty="0">
                <a:latin typeface="+mn-lt"/>
              </a:rPr>
              <a:t>We should protect the access token which is used behind the scenes and make sure that no other script on the page will piggy-back the permissions we are using. Isolated web part is one step towards handling security concerns.</a:t>
            </a:r>
          </a:p>
        </p:txBody>
      </p:sp>
    </p:spTree>
    <p:extLst>
      <p:ext uri="{BB962C8B-B14F-4D97-AF65-F5344CB8AC3E}">
        <p14:creationId xmlns:p14="http://schemas.microsoft.com/office/powerpoint/2010/main" val="123578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62451" y="27923"/>
            <a:ext cx="10515600" cy="1325563"/>
          </a:xfrm>
        </p:spPr>
        <p:txBody>
          <a:bodyPr/>
          <a:lstStyle/>
          <a:p>
            <a:r>
              <a:rPr lang="en-US" dirty="0">
                <a:solidFill>
                  <a:schemeClr val="tx1">
                    <a:lumMod val="65000"/>
                    <a:lumOff val="35000"/>
                  </a:schemeClr>
                </a:solidFill>
              </a:rPr>
              <a:t>Isolated web parts</a:t>
            </a:r>
          </a:p>
        </p:txBody>
      </p:sp>
      <p:sp>
        <p:nvSpPr>
          <p:cNvPr id="5" name="AutoShape 2" descr="Schema illustrating the flow of requesting, granting and using permissions to Azure AD applications">
            <a:extLst>
              <a:ext uri="{FF2B5EF4-FFF2-40B4-BE49-F238E27FC236}">
                <a16:creationId xmlns:a16="http://schemas.microsoft.com/office/drawing/2014/main" id="{7EF58B20-DFFE-4D80-A2C0-611189FEE5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 name="Picture 10">
            <a:extLst>
              <a:ext uri="{FF2B5EF4-FFF2-40B4-BE49-F238E27FC236}">
                <a16:creationId xmlns:a16="http://schemas.microsoft.com/office/drawing/2014/main" id="{E29A9975-6165-4B04-866B-D8D4323217D9}"/>
              </a:ext>
            </a:extLst>
          </p:cNvPr>
          <p:cNvPicPr>
            <a:picLocks noChangeAspect="1"/>
          </p:cNvPicPr>
          <p:nvPr/>
        </p:nvPicPr>
        <p:blipFill>
          <a:blip r:embed="rId2"/>
          <a:stretch>
            <a:fillRect/>
          </a:stretch>
        </p:blipFill>
        <p:spPr>
          <a:xfrm>
            <a:off x="1019175" y="1005933"/>
            <a:ext cx="10153650" cy="5448300"/>
          </a:xfrm>
          <a:prstGeom prst="rect">
            <a:avLst/>
          </a:prstGeom>
        </p:spPr>
      </p:pic>
    </p:spTree>
    <p:extLst>
      <p:ext uri="{BB962C8B-B14F-4D97-AF65-F5344CB8AC3E}">
        <p14:creationId xmlns:p14="http://schemas.microsoft.com/office/powerpoint/2010/main" val="18394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62451" y="27923"/>
            <a:ext cx="10515600" cy="1325563"/>
          </a:xfrm>
        </p:spPr>
        <p:txBody>
          <a:bodyPr/>
          <a:lstStyle/>
          <a:p>
            <a:r>
              <a:rPr lang="en-US" dirty="0">
                <a:solidFill>
                  <a:schemeClr val="tx1">
                    <a:lumMod val="65000"/>
                    <a:lumOff val="35000"/>
                  </a:schemeClr>
                </a:solidFill>
              </a:rPr>
              <a:t>Isolated web parts benefits</a:t>
            </a:r>
          </a:p>
        </p:txBody>
      </p:sp>
      <p:sp>
        <p:nvSpPr>
          <p:cNvPr id="5" name="AutoShape 2" descr="Schema illustrating the flow of requesting, granting and using permissions to Azure AD applications">
            <a:extLst>
              <a:ext uri="{FF2B5EF4-FFF2-40B4-BE49-F238E27FC236}">
                <a16:creationId xmlns:a16="http://schemas.microsoft.com/office/drawing/2014/main" id="{7EF58B20-DFFE-4D80-A2C0-611189FEE5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Content Placeholder 2">
            <a:extLst>
              <a:ext uri="{FF2B5EF4-FFF2-40B4-BE49-F238E27FC236}">
                <a16:creationId xmlns:a16="http://schemas.microsoft.com/office/drawing/2014/main" id="{65F117EF-E58C-44E2-8335-D24E0856D0DF}"/>
              </a:ext>
            </a:extLst>
          </p:cNvPr>
          <p:cNvSpPr txBox="1">
            <a:spLocks/>
          </p:cNvSpPr>
          <p:nvPr/>
        </p:nvSpPr>
        <p:spPr>
          <a:xfrm>
            <a:off x="494118" y="1275199"/>
            <a:ext cx="11235431" cy="50475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Body)"/>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Body)"/>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Body)"/>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Body)"/>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Body)"/>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0000"/>
              </a:lnSpc>
              <a:buFont typeface="Wingdings" panose="05000000000000000000" pitchFamily="2" charset="2"/>
              <a:buChar char="ü"/>
            </a:pPr>
            <a:r>
              <a:rPr lang="en-US" sz="1600" dirty="0">
                <a:latin typeface="+mn-lt"/>
              </a:rPr>
              <a:t>Web parts from an isolated </a:t>
            </a:r>
            <a:r>
              <a:rPr lang="en-US" sz="1600" dirty="0" err="1">
                <a:latin typeface="+mn-lt"/>
              </a:rPr>
              <a:t>SPFx</a:t>
            </a:r>
            <a:r>
              <a:rPr lang="en-US" sz="1600" dirty="0">
                <a:latin typeface="+mn-lt"/>
              </a:rPr>
              <a:t> package run on a unique domain, hosted within an </a:t>
            </a:r>
            <a:r>
              <a:rPr lang="en-US" sz="1600" dirty="0" err="1">
                <a:latin typeface="+mn-lt"/>
              </a:rPr>
              <a:t>iFrame</a:t>
            </a:r>
            <a:r>
              <a:rPr lang="en-US" sz="1600" dirty="0">
                <a:latin typeface="+mn-lt"/>
              </a:rPr>
              <a:t> - the permissions granted apply only to code hosted on that domain. </a:t>
            </a:r>
          </a:p>
          <a:p>
            <a:pPr algn="just">
              <a:lnSpc>
                <a:spcPct val="130000"/>
              </a:lnSpc>
              <a:buFont typeface="Wingdings" panose="05000000000000000000" pitchFamily="2" charset="2"/>
              <a:buChar char="ü"/>
            </a:pPr>
            <a:r>
              <a:rPr lang="en-US" sz="1600" dirty="0">
                <a:latin typeface="+mn-lt"/>
              </a:rPr>
              <a:t>Regular </a:t>
            </a:r>
            <a:r>
              <a:rPr lang="en-US" sz="1600" dirty="0" err="1">
                <a:latin typeface="+mn-lt"/>
              </a:rPr>
              <a:t>SPFx</a:t>
            </a:r>
            <a:r>
              <a:rPr lang="en-US" sz="1600" dirty="0">
                <a:latin typeface="+mn-lt"/>
              </a:rPr>
              <a:t> web parts run on your *.sharepoint.com domain, the granted permissions do not apply there. </a:t>
            </a:r>
          </a:p>
          <a:p>
            <a:pPr algn="just">
              <a:lnSpc>
                <a:spcPct val="130000"/>
              </a:lnSpc>
              <a:buFont typeface="Wingdings" panose="05000000000000000000" pitchFamily="2" charset="2"/>
              <a:buChar char="ü"/>
            </a:pPr>
            <a:r>
              <a:rPr lang="en-US" sz="1600" dirty="0">
                <a:latin typeface="+mn-lt"/>
              </a:rPr>
              <a:t>And since any other </a:t>
            </a:r>
            <a:r>
              <a:rPr lang="en-US" sz="1600" dirty="0" err="1">
                <a:latin typeface="+mn-lt"/>
              </a:rPr>
              <a:t>SPFx</a:t>
            </a:r>
            <a:r>
              <a:rPr lang="en-US" sz="1600" dirty="0">
                <a:latin typeface="+mn-lt"/>
              </a:rPr>
              <a:t> isolated web parts run on a different unique domain, they don't apply there either. </a:t>
            </a:r>
          </a:p>
          <a:p>
            <a:pPr algn="just">
              <a:lnSpc>
                <a:spcPct val="130000"/>
              </a:lnSpc>
              <a:buFont typeface="Wingdings" panose="05000000000000000000" pitchFamily="2" charset="2"/>
              <a:buChar char="ü"/>
            </a:pPr>
            <a:r>
              <a:rPr lang="en-US" sz="1600" dirty="0">
                <a:latin typeface="+mn-lt"/>
              </a:rPr>
              <a:t>Essentially, the shared application principal for </a:t>
            </a:r>
            <a:r>
              <a:rPr lang="en-US" sz="1600" dirty="0" err="1">
                <a:latin typeface="+mn-lt"/>
              </a:rPr>
              <a:t>SPFx</a:t>
            </a:r>
            <a:r>
              <a:rPr lang="en-US" sz="1600" dirty="0">
                <a:latin typeface="+mn-lt"/>
              </a:rPr>
              <a:t> is not used – instead, an AAD app registration dedicated to this </a:t>
            </a:r>
            <a:r>
              <a:rPr lang="en-US" sz="1600" dirty="0" err="1">
                <a:latin typeface="+mn-lt"/>
              </a:rPr>
              <a:t>SPFx</a:t>
            </a:r>
            <a:r>
              <a:rPr lang="en-US" sz="1600" dirty="0">
                <a:latin typeface="+mn-lt"/>
              </a:rPr>
              <a:t> solution is created and used for authentication. </a:t>
            </a:r>
          </a:p>
          <a:p>
            <a:pPr algn="just">
              <a:lnSpc>
                <a:spcPct val="130000"/>
              </a:lnSpc>
              <a:buFont typeface="Wingdings" panose="05000000000000000000" pitchFamily="2" charset="2"/>
              <a:buChar char="ü"/>
            </a:pPr>
            <a:r>
              <a:rPr lang="en-US" sz="1600" dirty="0">
                <a:latin typeface="+mn-lt"/>
              </a:rPr>
              <a:t>Note this scope isn’t the individual web part, but the containing solution package. </a:t>
            </a:r>
          </a:p>
          <a:p>
            <a:pPr algn="just">
              <a:lnSpc>
                <a:spcPct val="130000"/>
              </a:lnSpc>
              <a:buFont typeface="Wingdings" panose="05000000000000000000" pitchFamily="2" charset="2"/>
              <a:buChar char="ü"/>
            </a:pPr>
            <a:r>
              <a:rPr lang="en-US" sz="1600" dirty="0">
                <a:latin typeface="+mn-lt"/>
              </a:rPr>
              <a:t>This is fine however - if you have an untrusted source contributing code to the very same solution/codebase, then you probably have bigger security and governance challenges to deal with quite frankly.</a:t>
            </a:r>
          </a:p>
        </p:txBody>
      </p:sp>
      <p:sp>
        <p:nvSpPr>
          <p:cNvPr id="10" name="Content Placeholder 2">
            <a:extLst>
              <a:ext uri="{FF2B5EF4-FFF2-40B4-BE49-F238E27FC236}">
                <a16:creationId xmlns:a16="http://schemas.microsoft.com/office/drawing/2014/main" id="{0A7CA353-88C3-4D6C-93D1-BCBD6A39BDCA}"/>
              </a:ext>
            </a:extLst>
          </p:cNvPr>
          <p:cNvSpPr>
            <a:spLocks noGrp="1"/>
          </p:cNvSpPr>
          <p:nvPr>
            <p:ph idx="1"/>
          </p:nvPr>
        </p:nvSpPr>
        <p:spPr>
          <a:xfrm>
            <a:off x="801668" y="5363820"/>
            <a:ext cx="11235431" cy="437962"/>
          </a:xfrm>
        </p:spPr>
        <p:txBody>
          <a:bodyPr>
            <a:noAutofit/>
          </a:bodyPr>
          <a:lstStyle/>
          <a:p>
            <a:pPr marL="0" indent="0" algn="just">
              <a:lnSpc>
                <a:spcPct val="130000"/>
              </a:lnSpc>
              <a:buNone/>
            </a:pPr>
            <a:r>
              <a:rPr lang="en-US" sz="1600" dirty="0">
                <a:solidFill>
                  <a:srgbClr val="135051"/>
                </a:solidFill>
                <a:latin typeface="+mn-lt"/>
              </a:rPr>
              <a:t>In the </a:t>
            </a:r>
            <a:r>
              <a:rPr lang="en-US" sz="1600" b="1" dirty="0">
                <a:solidFill>
                  <a:srgbClr val="135051"/>
                </a:solidFill>
                <a:latin typeface="+mn-lt"/>
              </a:rPr>
              <a:t>‘config/package-</a:t>
            </a:r>
            <a:r>
              <a:rPr lang="en-US" sz="1600" b="1" dirty="0" err="1">
                <a:solidFill>
                  <a:srgbClr val="135051"/>
                </a:solidFill>
                <a:latin typeface="+mn-lt"/>
              </a:rPr>
              <a:t>solution.json</a:t>
            </a:r>
            <a:r>
              <a:rPr lang="en-US" sz="1600" b="1" dirty="0">
                <a:solidFill>
                  <a:srgbClr val="135051"/>
                </a:solidFill>
                <a:latin typeface="+mn-lt"/>
              </a:rPr>
              <a:t>’ </a:t>
            </a:r>
            <a:r>
              <a:rPr lang="en-US" sz="1600" dirty="0">
                <a:solidFill>
                  <a:srgbClr val="135051"/>
                </a:solidFill>
                <a:latin typeface="+mn-lt"/>
              </a:rPr>
              <a:t>file, set the </a:t>
            </a:r>
            <a:r>
              <a:rPr lang="en-US" sz="1600" b="1" dirty="0" err="1">
                <a:solidFill>
                  <a:srgbClr val="135051"/>
                </a:solidFill>
                <a:latin typeface="+mn-lt"/>
              </a:rPr>
              <a:t>isDomainIsolated</a:t>
            </a:r>
            <a:r>
              <a:rPr lang="en-US" sz="1600" b="1" dirty="0">
                <a:solidFill>
                  <a:srgbClr val="135051"/>
                </a:solidFill>
                <a:latin typeface="+mn-lt"/>
              </a:rPr>
              <a:t> </a:t>
            </a:r>
            <a:r>
              <a:rPr lang="en-US" sz="1600" dirty="0">
                <a:solidFill>
                  <a:srgbClr val="135051"/>
                </a:solidFill>
                <a:latin typeface="+mn-lt"/>
              </a:rPr>
              <a:t>property to true.</a:t>
            </a:r>
          </a:p>
        </p:txBody>
      </p:sp>
      <p:sp>
        <p:nvSpPr>
          <p:cNvPr id="11" name="Rectangle 10">
            <a:extLst>
              <a:ext uri="{FF2B5EF4-FFF2-40B4-BE49-F238E27FC236}">
                <a16:creationId xmlns:a16="http://schemas.microsoft.com/office/drawing/2014/main" id="{B4C715FF-98D8-4E0B-81CC-88FD686E9CAF}"/>
              </a:ext>
            </a:extLst>
          </p:cNvPr>
          <p:cNvSpPr/>
          <p:nvPr/>
        </p:nvSpPr>
        <p:spPr>
          <a:xfrm>
            <a:off x="717310" y="5944721"/>
            <a:ext cx="2277611" cy="338554"/>
          </a:xfrm>
          <a:prstGeom prst="rect">
            <a:avLst/>
          </a:prstGeom>
        </p:spPr>
        <p:txBody>
          <a:bodyPr wrap="none">
            <a:spAutoFit/>
          </a:bodyPr>
          <a:lstStyle/>
          <a:p>
            <a:r>
              <a:rPr lang="en-GB" sz="1600" i="1" dirty="0">
                <a:solidFill>
                  <a:srgbClr val="135051"/>
                </a:solidFill>
              </a:rPr>
              <a:t>"</a:t>
            </a:r>
            <a:r>
              <a:rPr lang="en-GB" sz="1600" i="1" dirty="0" err="1">
                <a:solidFill>
                  <a:srgbClr val="135051"/>
                </a:solidFill>
              </a:rPr>
              <a:t>isDomainIsolated</a:t>
            </a:r>
            <a:r>
              <a:rPr lang="en-GB" sz="1600" i="1" dirty="0">
                <a:solidFill>
                  <a:srgbClr val="135051"/>
                </a:solidFill>
              </a:rPr>
              <a:t>": true </a:t>
            </a:r>
          </a:p>
        </p:txBody>
      </p:sp>
    </p:spTree>
    <p:extLst>
      <p:ext uri="{BB962C8B-B14F-4D97-AF65-F5344CB8AC3E}">
        <p14:creationId xmlns:p14="http://schemas.microsoft.com/office/powerpoint/2010/main" val="189557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0C5F31-8241-427B-8E41-3DE7059B12E3}"/>
              </a:ext>
            </a:extLst>
          </p:cNvPr>
          <p:cNvPicPr>
            <a:picLocks noChangeAspect="1"/>
          </p:cNvPicPr>
          <p:nvPr/>
        </p:nvPicPr>
        <p:blipFill>
          <a:blip r:embed="rId2"/>
          <a:stretch>
            <a:fillRect/>
          </a:stretch>
        </p:blipFill>
        <p:spPr>
          <a:xfrm>
            <a:off x="223025" y="5333999"/>
            <a:ext cx="7534275" cy="762000"/>
          </a:xfrm>
          <a:prstGeom prst="rect">
            <a:avLst/>
          </a:prstGeom>
        </p:spPr>
      </p:pic>
      <p:pic>
        <p:nvPicPr>
          <p:cNvPr id="6" name="Picture 5">
            <a:extLst>
              <a:ext uri="{FF2B5EF4-FFF2-40B4-BE49-F238E27FC236}">
                <a16:creationId xmlns:a16="http://schemas.microsoft.com/office/drawing/2014/main" id="{44B15B93-3B1E-4F4B-9591-209AD42E9333}"/>
              </a:ext>
            </a:extLst>
          </p:cNvPr>
          <p:cNvPicPr>
            <a:picLocks noChangeAspect="1"/>
          </p:cNvPicPr>
          <p:nvPr/>
        </p:nvPicPr>
        <p:blipFill>
          <a:blip r:embed="rId3"/>
          <a:stretch>
            <a:fillRect/>
          </a:stretch>
        </p:blipFill>
        <p:spPr>
          <a:xfrm>
            <a:off x="0" y="0"/>
            <a:ext cx="12192000" cy="4876198"/>
          </a:xfrm>
          <a:prstGeom prst="rect">
            <a:avLst/>
          </a:prstGeom>
        </p:spPr>
      </p:pic>
    </p:spTree>
    <p:extLst>
      <p:ext uri="{BB962C8B-B14F-4D97-AF65-F5344CB8AC3E}">
        <p14:creationId xmlns:p14="http://schemas.microsoft.com/office/powerpoint/2010/main" val="81149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9D2B-949D-46F2-A1DE-18DB98374782}"/>
              </a:ext>
            </a:extLst>
          </p:cNvPr>
          <p:cNvSpPr>
            <a:spLocks noGrp="1"/>
          </p:cNvSpPr>
          <p:nvPr>
            <p:ph type="title"/>
          </p:nvPr>
        </p:nvSpPr>
        <p:spPr>
          <a:xfrm>
            <a:off x="584200" y="2598003"/>
            <a:ext cx="8488681" cy="1661993"/>
          </a:xfrm>
        </p:spPr>
        <p:txBody>
          <a:bodyPr/>
          <a:lstStyle/>
          <a:p>
            <a:r>
              <a:rPr lang="en-US" dirty="0"/>
              <a:t>Consume Graph APIs in </a:t>
            </a:r>
            <a:r>
              <a:rPr lang="en-US" dirty="0">
                <a:solidFill>
                  <a:schemeClr val="accent5">
                    <a:lumMod val="50000"/>
                  </a:schemeClr>
                </a:solidFill>
              </a:rPr>
              <a:t>SharePoint Framework</a:t>
            </a:r>
          </a:p>
        </p:txBody>
      </p:sp>
      <p:sp>
        <p:nvSpPr>
          <p:cNvPr id="3" name="Text Placeholder 2">
            <a:extLst>
              <a:ext uri="{FF2B5EF4-FFF2-40B4-BE49-F238E27FC236}">
                <a16:creationId xmlns:a16="http://schemas.microsoft.com/office/drawing/2014/main" id="{2FF21537-1150-4941-8831-9B51AC05E987}"/>
              </a:ext>
            </a:extLst>
          </p:cNvPr>
          <p:cNvSpPr>
            <a:spLocks noGrp="1"/>
          </p:cNvSpPr>
          <p:nvPr>
            <p:ph type="body" sz="quarter" idx="12"/>
          </p:nvPr>
        </p:nvSpPr>
        <p:spPr/>
        <p:txBody>
          <a:bodyPr/>
          <a:lstStyle/>
          <a:p>
            <a:r>
              <a:rPr lang="en-US" dirty="0"/>
              <a:t>Jenkins NS</a:t>
            </a:r>
          </a:p>
        </p:txBody>
      </p:sp>
    </p:spTree>
    <p:extLst>
      <p:ext uri="{BB962C8B-B14F-4D97-AF65-F5344CB8AC3E}">
        <p14:creationId xmlns:p14="http://schemas.microsoft.com/office/powerpoint/2010/main" val="2415440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1FF0-1259-48D1-8E66-B40BCDEC59AF}"/>
              </a:ext>
            </a:extLst>
          </p:cNvPr>
          <p:cNvSpPr>
            <a:spLocks noGrp="1"/>
          </p:cNvSpPr>
          <p:nvPr>
            <p:ph type="title"/>
          </p:nvPr>
        </p:nvSpPr>
        <p:spPr>
          <a:xfrm>
            <a:off x="585215" y="1872413"/>
            <a:ext cx="8512131" cy="1661993"/>
          </a:xfrm>
        </p:spPr>
        <p:txBody>
          <a:bodyPr/>
          <a:lstStyle/>
          <a:p>
            <a:r>
              <a:rPr lang="en-US" dirty="0"/>
              <a:t>Consume Graph APIs in </a:t>
            </a:r>
            <a:r>
              <a:rPr lang="en-US" dirty="0">
                <a:solidFill>
                  <a:schemeClr val="accent5">
                    <a:lumMod val="50000"/>
                  </a:schemeClr>
                </a:solidFill>
              </a:rPr>
              <a:t>SharePoint Framework</a:t>
            </a:r>
          </a:p>
        </p:txBody>
      </p:sp>
      <p:sp>
        <p:nvSpPr>
          <p:cNvPr id="3" name="Text Placeholder 2">
            <a:extLst>
              <a:ext uri="{FF2B5EF4-FFF2-40B4-BE49-F238E27FC236}">
                <a16:creationId xmlns:a16="http://schemas.microsoft.com/office/drawing/2014/main" id="{F6A5BBC5-D383-46C8-9C7D-48FA8DEF32A2}"/>
              </a:ext>
            </a:extLst>
          </p:cNvPr>
          <p:cNvSpPr>
            <a:spLocks noGrp="1"/>
          </p:cNvSpPr>
          <p:nvPr>
            <p:ph type="body" sz="quarter" idx="12"/>
          </p:nvPr>
        </p:nvSpPr>
        <p:spPr>
          <a:xfrm>
            <a:off x="584200" y="3962400"/>
            <a:ext cx="7272176" cy="997196"/>
          </a:xfrm>
        </p:spPr>
        <p:txBody>
          <a:bodyPr/>
          <a:lstStyle/>
          <a:p>
            <a:r>
              <a:rPr lang="en-US" dirty="0"/>
              <a:t> - Using No JavaScript Framework</a:t>
            </a:r>
          </a:p>
          <a:p>
            <a:r>
              <a:rPr lang="en-US" dirty="0"/>
              <a:t> - Using React</a:t>
            </a:r>
          </a:p>
        </p:txBody>
      </p:sp>
      <p:sp>
        <p:nvSpPr>
          <p:cNvPr id="5" name="Rectangle 4">
            <a:extLst>
              <a:ext uri="{FF2B5EF4-FFF2-40B4-BE49-F238E27FC236}">
                <a16:creationId xmlns:a16="http://schemas.microsoft.com/office/drawing/2014/main" id="{D0F86478-9715-4033-9640-44E81691F6CA}"/>
              </a:ext>
            </a:extLst>
          </p:cNvPr>
          <p:cNvSpPr/>
          <p:nvPr/>
        </p:nvSpPr>
        <p:spPr>
          <a:xfrm>
            <a:off x="670395" y="5609324"/>
            <a:ext cx="5073825" cy="369332"/>
          </a:xfrm>
          <a:prstGeom prst="rect">
            <a:avLst/>
          </a:prstGeom>
        </p:spPr>
        <p:txBody>
          <a:bodyPr wrap="none">
            <a:spAutoFit/>
          </a:bodyPr>
          <a:lstStyle/>
          <a:p>
            <a:r>
              <a:rPr lang="en-GB" dirty="0">
                <a:highlight>
                  <a:srgbClr val="FFFF00"/>
                </a:highlight>
                <a:hlinkClick r:id="rId2"/>
              </a:rPr>
              <a:t>https://github.com/jenkinsns/spfx-demo-webparts</a:t>
            </a:r>
            <a:endParaRPr lang="en-GB" dirty="0">
              <a:highlight>
                <a:srgbClr val="FFFF00"/>
              </a:highlight>
            </a:endParaRPr>
          </a:p>
        </p:txBody>
      </p:sp>
      <p:sp>
        <p:nvSpPr>
          <p:cNvPr id="6" name="TextBox 5">
            <a:extLst>
              <a:ext uri="{FF2B5EF4-FFF2-40B4-BE49-F238E27FC236}">
                <a16:creationId xmlns:a16="http://schemas.microsoft.com/office/drawing/2014/main" id="{68BD9BBE-E721-4A75-BD49-E666518A1A36}"/>
              </a:ext>
            </a:extLst>
          </p:cNvPr>
          <p:cNvSpPr txBox="1"/>
          <p:nvPr/>
        </p:nvSpPr>
        <p:spPr>
          <a:xfrm>
            <a:off x="670395" y="5252942"/>
            <a:ext cx="2123082" cy="369332"/>
          </a:xfrm>
          <a:prstGeom prst="rect">
            <a:avLst/>
          </a:prstGeom>
          <a:noFill/>
        </p:spPr>
        <p:txBody>
          <a:bodyPr wrap="none" rtlCol="0">
            <a:spAutoFit/>
          </a:bodyPr>
          <a:lstStyle/>
          <a:p>
            <a:r>
              <a:rPr lang="en-GB" b="1" dirty="0"/>
              <a:t>Download the code </a:t>
            </a:r>
          </a:p>
        </p:txBody>
      </p:sp>
    </p:spTree>
    <p:extLst>
      <p:ext uri="{BB962C8B-B14F-4D97-AF65-F5344CB8AC3E}">
        <p14:creationId xmlns:p14="http://schemas.microsoft.com/office/powerpoint/2010/main" val="15940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pPr>
              <a:lnSpc>
                <a:spcPct val="150000"/>
              </a:lnSpc>
            </a:pPr>
            <a:r>
              <a:rPr lang="en-US" dirty="0">
                <a:solidFill>
                  <a:schemeClr val="tx1">
                    <a:lumMod val="65000"/>
                    <a:lumOff val="35000"/>
                  </a:schemeClr>
                </a:solidFill>
              </a:rPr>
              <a:t>References…</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613698"/>
            <a:ext cx="11235431" cy="4351338"/>
          </a:xfrm>
        </p:spPr>
        <p:txBody>
          <a:bodyPr>
            <a:normAutofit/>
          </a:bodyPr>
          <a:lstStyle/>
          <a:p>
            <a:pPr algn="just">
              <a:lnSpc>
                <a:spcPct val="110000"/>
              </a:lnSpc>
              <a:buFont typeface="Wingdings" panose="05000000000000000000" pitchFamily="2" charset="2"/>
              <a:buChar char="ü"/>
            </a:pPr>
            <a:r>
              <a:rPr lang="en-GB" sz="1400" dirty="0">
                <a:hlinkClick r:id="rId2"/>
              </a:rPr>
              <a:t>http://jenkinsblogs.com/2020/04/29/retrieve-sharepoint-list-items-using-microsoft-graph-api-for-spfx/</a:t>
            </a:r>
            <a:endParaRPr lang="en-GB" sz="1400" dirty="0"/>
          </a:p>
          <a:p>
            <a:pPr algn="just">
              <a:lnSpc>
                <a:spcPct val="110000"/>
              </a:lnSpc>
              <a:buFont typeface="Wingdings" panose="05000000000000000000" pitchFamily="2" charset="2"/>
              <a:buChar char="ü"/>
            </a:pPr>
            <a:r>
              <a:rPr lang="en-GB" sz="1400" dirty="0">
                <a:hlinkClick r:id="rId3"/>
              </a:rPr>
              <a:t>https://developer.microsoft.com/en-us/graph/graph-explorer#</a:t>
            </a:r>
            <a:endParaRPr lang="en-GB" sz="1400" dirty="0"/>
          </a:p>
          <a:p>
            <a:pPr algn="just">
              <a:lnSpc>
                <a:spcPct val="110000"/>
              </a:lnSpc>
              <a:buFont typeface="Wingdings" panose="05000000000000000000" pitchFamily="2" charset="2"/>
              <a:buChar char="ü"/>
            </a:pPr>
            <a:r>
              <a:rPr lang="en-GB" sz="1400" dirty="0">
                <a:hlinkClick r:id="rId4"/>
              </a:rPr>
              <a:t>https://docs.microsoft.com/en-us/graph/api/user-get?view=graph-rest-1.0&amp;tabs=http</a:t>
            </a:r>
            <a:endParaRPr lang="en-GB" sz="1400" dirty="0"/>
          </a:p>
          <a:p>
            <a:pPr algn="just">
              <a:lnSpc>
                <a:spcPct val="110000"/>
              </a:lnSpc>
              <a:buFont typeface="Wingdings" panose="05000000000000000000" pitchFamily="2" charset="2"/>
              <a:buChar char="ü"/>
            </a:pPr>
            <a:r>
              <a:rPr lang="en-GB" sz="1400" dirty="0">
                <a:hlinkClick r:id="rId5"/>
              </a:rPr>
              <a:t>https://docs.microsoft.com/en-us/graph/permissions-reference</a:t>
            </a:r>
            <a:endParaRPr lang="en-GB" sz="1400" dirty="0"/>
          </a:p>
          <a:p>
            <a:pPr algn="just">
              <a:lnSpc>
                <a:spcPct val="110000"/>
              </a:lnSpc>
              <a:buFont typeface="Wingdings" panose="05000000000000000000" pitchFamily="2" charset="2"/>
              <a:buChar char="ü"/>
            </a:pPr>
            <a:r>
              <a:rPr lang="en-GB" sz="1400" dirty="0">
                <a:hlinkClick r:id="rId6"/>
              </a:rPr>
              <a:t>https://docs.microsoft.com/en-us/sharepoint/dev/spfx/use-msgraph</a:t>
            </a:r>
            <a:endParaRPr lang="en-GB" sz="1400" dirty="0">
              <a:hlinkClick r:id="rId7"/>
            </a:endParaRPr>
          </a:p>
          <a:p>
            <a:pPr algn="just">
              <a:lnSpc>
                <a:spcPct val="110000"/>
              </a:lnSpc>
              <a:buFont typeface="Wingdings" panose="05000000000000000000" pitchFamily="2" charset="2"/>
              <a:buChar char="ü"/>
            </a:pPr>
            <a:r>
              <a:rPr lang="en-GB" sz="1400" dirty="0">
                <a:hlinkClick r:id="rId7"/>
              </a:rPr>
              <a:t>https://docs.microsoft.com/en-us/sharepoint/dev/spfx/use-aad-tutorial</a:t>
            </a:r>
            <a:endParaRPr lang="en-GB" sz="1400" dirty="0"/>
          </a:p>
          <a:p>
            <a:pPr algn="just">
              <a:lnSpc>
                <a:spcPct val="110000"/>
              </a:lnSpc>
              <a:buFont typeface="Wingdings" panose="05000000000000000000" pitchFamily="2" charset="2"/>
              <a:buChar char="ü"/>
            </a:pPr>
            <a:r>
              <a:rPr lang="en-GB" sz="1400" dirty="0">
                <a:hlinkClick r:id="rId8"/>
              </a:rPr>
              <a:t>https://docs.microsoft.com/en-us/sharepoint/dev/spfx/web-parts/isolated-web-parts</a:t>
            </a:r>
            <a:endParaRPr lang="en-US" sz="1400" dirty="0"/>
          </a:p>
        </p:txBody>
      </p:sp>
    </p:spTree>
    <p:extLst>
      <p:ext uri="{BB962C8B-B14F-4D97-AF65-F5344CB8AC3E}">
        <p14:creationId xmlns:p14="http://schemas.microsoft.com/office/powerpoint/2010/main" val="3298969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3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3279-F365-4019-BB82-D173E4727DB7}"/>
              </a:ext>
            </a:extLst>
          </p:cNvPr>
          <p:cNvSpPr>
            <a:spLocks noGrp="1"/>
          </p:cNvSpPr>
          <p:nvPr>
            <p:ph type="ctrTitle"/>
          </p:nvPr>
        </p:nvSpPr>
        <p:spPr/>
        <p:txBody>
          <a:bodyPr>
            <a:normAutofit/>
          </a:bodyPr>
          <a:lstStyle/>
          <a:p>
            <a:r>
              <a:rPr lang="en-US" sz="4000" b="1" dirty="0"/>
              <a:t>Build Microsoft Teams customizations with </a:t>
            </a:r>
            <a:r>
              <a:rPr lang="en-US" sz="4000" b="1" dirty="0" err="1"/>
              <a:t>SPFx</a:t>
            </a:r>
            <a:endParaRPr lang="en-US" sz="4000" b="1" dirty="0"/>
          </a:p>
        </p:txBody>
      </p:sp>
      <p:sp>
        <p:nvSpPr>
          <p:cNvPr id="3" name="Subtitle 2">
            <a:extLst>
              <a:ext uri="{FF2B5EF4-FFF2-40B4-BE49-F238E27FC236}">
                <a16:creationId xmlns:a16="http://schemas.microsoft.com/office/drawing/2014/main" id="{F355991B-17F4-40D7-B1CA-55A4AD03B465}"/>
              </a:ext>
            </a:extLst>
          </p:cNvPr>
          <p:cNvSpPr>
            <a:spLocks noGrp="1"/>
          </p:cNvSpPr>
          <p:nvPr>
            <p:ph type="subTitle" idx="1"/>
          </p:nvPr>
        </p:nvSpPr>
        <p:spPr/>
        <p:txBody>
          <a:bodyPr/>
          <a:lstStyle/>
          <a:p>
            <a:r>
              <a:rPr lang="en-GB" dirty="0"/>
              <a:t>Kirti Prajapati</a:t>
            </a:r>
            <a:endParaRPr lang="en-US" dirty="0"/>
          </a:p>
        </p:txBody>
      </p:sp>
    </p:spTree>
    <p:extLst>
      <p:ext uri="{BB962C8B-B14F-4D97-AF65-F5344CB8AC3E}">
        <p14:creationId xmlns:p14="http://schemas.microsoft.com/office/powerpoint/2010/main" val="146800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456279"/>
          </a:xfrm>
          <a:prstGeom prst="rect">
            <a:avLst/>
          </a:prstGeom>
        </p:spPr>
        <p:txBody>
          <a:bodyPr wrap="square">
            <a:spAutoFit/>
          </a:bodyPr>
          <a:lstStyle/>
          <a:p>
            <a:pPr>
              <a:lnSpc>
                <a:spcPts val="3200"/>
              </a:lnSpc>
            </a:pPr>
            <a:r>
              <a:rPr lang="en-US" sz="2133" dirty="0">
                <a:solidFill>
                  <a:srgbClr val="3C4252"/>
                </a:solidFill>
                <a:latin typeface="Proxima Nova" panose="02000506030000020004" pitchFamily="50" charset="0"/>
                <a:ea typeface="Roboto Light" panose="02000000000000000000" pitchFamily="2" charset="0"/>
                <a:cs typeface="Roboto Light"/>
              </a:rPr>
              <a:t>Modern Workplace Solution Architect | Consultant </a:t>
            </a:r>
            <a:endParaRPr lang="en-US" sz="2133" dirty="0">
              <a:solidFill>
                <a:schemeClr val="bg2">
                  <a:lumMod val="50000"/>
                </a:schemeClr>
              </a:solidFill>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bg2">
                    <a:lumMod val="25000"/>
                  </a:schemeClr>
                </a:solidFill>
              </a:rPr>
              <a:t>Founder &amp; Director @</a:t>
            </a:r>
          </a:p>
          <a:p>
            <a:pPr>
              <a:buFont typeface="Wingdings" panose="05000000000000000000" pitchFamily="2" charset="2"/>
              <a:buChar char="ü"/>
            </a:pPr>
            <a:r>
              <a:rPr lang="en-US" sz="2000" dirty="0">
                <a:solidFill>
                  <a:schemeClr val="bg2">
                    <a:lumMod val="25000"/>
                  </a:schemeClr>
                </a:solidFill>
              </a:rPr>
              <a:t>Microsoft Teams, Power Platform and SPFx Specialist</a:t>
            </a:r>
          </a:p>
          <a:p>
            <a:pPr>
              <a:buFont typeface="Wingdings" panose="05000000000000000000" pitchFamily="2" charset="2"/>
              <a:buChar char="ü"/>
            </a:pPr>
            <a:r>
              <a:rPr lang="en-US" sz="2000" dirty="0">
                <a:solidFill>
                  <a:schemeClr val="bg2">
                    <a:lumMod val="25000"/>
                  </a:schemeClr>
                </a:solidFill>
              </a:rPr>
              <a:t>International Speaker | Blogger | Trainer</a:t>
            </a:r>
          </a:p>
          <a:p>
            <a:pPr>
              <a:buFont typeface="Wingdings" panose="05000000000000000000" pitchFamily="2" charset="2"/>
              <a:buChar char="ü"/>
            </a:pPr>
            <a:r>
              <a:rPr lang="en-US" sz="2000" dirty="0">
                <a:solidFill>
                  <a:schemeClr val="bg2">
                    <a:lumMod val="25000"/>
                  </a:schemeClr>
                </a:solidFill>
              </a:rPr>
              <a:t>SPS Bangalore Organizer </a:t>
            </a:r>
          </a:p>
          <a:p>
            <a:pPr>
              <a:buFont typeface="Wingdings" panose="05000000000000000000" pitchFamily="2" charset="2"/>
              <a:buChar char="ü"/>
            </a:pPr>
            <a:r>
              <a:rPr lang="en-US" sz="2000" dirty="0">
                <a:solidFill>
                  <a:schemeClr val="bg2">
                    <a:lumMod val="25000"/>
                  </a:schemeClr>
                </a:solidFill>
              </a:rPr>
              <a:t>aOS Ambassador</a:t>
            </a:r>
          </a:p>
          <a:p>
            <a:pPr marL="0" indent="0">
              <a:buNone/>
            </a:pPr>
            <a:endParaRPr lang="en-US" sz="2000" dirty="0">
              <a:solidFill>
                <a:schemeClr val="bg2">
                  <a:lumMod val="2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820332"/>
            <a:ext cx="2556135" cy="1041707"/>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r>
              <a:rPr lang="en-US" sz="1400" dirty="0">
                <a:solidFill>
                  <a:srgbClr val="3C4252"/>
                </a:solidFill>
                <a:latin typeface="Proxima Nova" panose="02000506030000020004"/>
                <a:ea typeface="Roboto Light" panose="02000000000000000000" pitchFamily="2" charset="0"/>
                <a:cs typeface="Roboto Light"/>
              </a:rPr>
              <a:t>@</a:t>
            </a:r>
            <a:r>
              <a:rPr lang="en-US" sz="1400" dirty="0" err="1">
                <a:solidFill>
                  <a:srgbClr val="3C4252"/>
                </a:solidFill>
                <a:latin typeface="Proxima Nova" panose="02000506030000020004"/>
                <a:ea typeface="Roboto Light" panose="02000000000000000000" pitchFamily="2" charset="0"/>
                <a:cs typeface="Roboto Light"/>
              </a:rPr>
              <a:t>jenkinsns</a:t>
            </a:r>
            <a:endParaRPr lang="en-US" sz="1400" dirty="0">
              <a:solidFill>
                <a:srgbClr val="3C4252"/>
              </a:solidFill>
              <a:latin typeface="Proxima Nova" panose="02000506030000020004"/>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r>
              <a:rPr lang="en-GB" sz="1400" dirty="0">
                <a:solidFill>
                  <a:srgbClr val="737373"/>
                </a:solidFill>
                <a:hlinkClick r:id="rId9">
                  <a:extLst>
                    <a:ext uri="{A12FA001-AC4F-418D-AE19-62706E023703}">
                      <ahyp:hlinkClr xmlns:ahyp="http://schemas.microsoft.com/office/drawing/2018/hyperlinkcolor" val="tx"/>
                    </a:ext>
                  </a:extLst>
                </a:hlinkClick>
              </a:rPr>
              <a:t>https://www.facebook.com/msteamsinfo</a:t>
            </a:r>
            <a:endParaRPr lang="en-US" sz="1400" dirty="0">
              <a:solidFill>
                <a:srgbClr val="3C4252"/>
              </a:solidFill>
              <a:latin typeface="Proxima Nova" panose="02000506030000020004"/>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r>
              <a:rPr lang="en-GB" sz="1400" dirty="0">
                <a:hlinkClick r:id="rId12"/>
              </a:rPr>
              <a:t>in/jenkinsns </a:t>
            </a:r>
            <a:endParaRPr lang="en-US" sz="1400" dirty="0">
              <a:solidFill>
                <a:srgbClr val="3C4252"/>
              </a:solidFill>
              <a:latin typeface="Proxima Nova" panose="02000506030000020004"/>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r>
              <a:rPr lang="en-US" sz="1400" dirty="0">
                <a:solidFill>
                  <a:srgbClr val="3C4252"/>
                </a:solidFill>
                <a:latin typeface="Proxima Nova" panose="02000506030000020004"/>
                <a:hlinkClick r:id="rId14"/>
              </a:rPr>
              <a:t>jenkinsns@gmail.com</a:t>
            </a:r>
            <a:r>
              <a:rPr lang="en-US" sz="1400" dirty="0">
                <a:solidFill>
                  <a:srgbClr val="3C4252"/>
                </a:solidFill>
                <a:latin typeface="Proxima Nova" panose="02000506030000020004"/>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lvl="0">
              <a:defRPr/>
            </a:pPr>
            <a:r>
              <a:rPr lang="en-GB" sz="1400" dirty="0">
                <a:solidFill>
                  <a:srgbClr val="737373"/>
                </a:solidFill>
                <a:hlinkClick r:id="rId16">
                  <a:extLst>
                    <a:ext uri="{A12FA001-AC4F-418D-AE19-62706E023703}">
                      <ahyp:hlinkClr xmlns:ahyp="http://schemas.microsoft.com/office/drawing/2018/hyperlinkcolor" val="tx"/>
                    </a:ext>
                  </a:extLst>
                </a:hlinkClick>
              </a:rPr>
              <a:t>http://www.jenkinsblogs.com</a:t>
            </a:r>
            <a:r>
              <a:rPr lang="en-GB" sz="1400" dirty="0">
                <a:solidFill>
                  <a:srgbClr val="737373"/>
                </a:solidFill>
              </a:rPr>
              <a:t>  </a:t>
            </a:r>
          </a:p>
        </p:txBody>
      </p:sp>
      <p:pic>
        <p:nvPicPr>
          <p:cNvPr id="45" name="Picture 44">
            <a:extLst>
              <a:ext uri="{FF2B5EF4-FFF2-40B4-BE49-F238E27FC236}">
                <a16:creationId xmlns:a16="http://schemas.microsoft.com/office/drawing/2014/main" id="{A7E19093-BFB8-4616-BFA2-016E12C597A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70018" y="3133631"/>
            <a:ext cx="1733550" cy="266700"/>
          </a:xfrm>
          <a:prstGeom prst="rect">
            <a:avLst/>
          </a:prstGeom>
        </p:spPr>
      </p:pic>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r>
              <a:rPr lang="en-GB" sz="1400" dirty="0">
                <a:hlinkClick r:id="rId19"/>
              </a:rPr>
              <a:t>jenkinsns</a:t>
            </a:r>
            <a:r>
              <a:rPr lang="en-GB" sz="1400" dirty="0"/>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r>
              <a:rPr lang="en-GB" sz="1400" dirty="0">
                <a:solidFill>
                  <a:srgbClr val="737373"/>
                </a:solidFill>
                <a:hlinkClick r:id="rId20">
                  <a:extLst>
                    <a:ext uri="{A12FA001-AC4F-418D-AE19-62706E023703}">
                      <ahyp:hlinkClr xmlns:ahyp="http://schemas.microsoft.com/office/drawing/2018/hyperlinkcolor" val="tx"/>
                    </a:ext>
                  </a:extLst>
                </a:hlinkClick>
              </a:rPr>
              <a:t>https://www.facebook.com/spfxinfo/</a:t>
            </a:r>
            <a:r>
              <a:rPr lang="en-GB" sz="1400" dirty="0">
                <a:solidFill>
                  <a:srgbClr val="737373"/>
                </a:solidFill>
              </a:rPr>
              <a:t> </a:t>
            </a:r>
            <a:endParaRPr lang="en-GB"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48CE341-657D-4D37-9CDD-FADEEE09CF2A}"/>
              </a:ext>
            </a:extLst>
          </p:cNvPr>
          <p:cNvSpPr>
            <a:spLocks noGrp="1"/>
          </p:cNvSpPr>
          <p:nvPr>
            <p:ph type="body" sz="quarter" idx="12"/>
          </p:nvPr>
        </p:nvSpPr>
        <p:spPr>
          <a:xfrm>
            <a:off x="932232" y="1673085"/>
            <a:ext cx="7007290" cy="4097660"/>
          </a:xfrm>
        </p:spPr>
        <p:txBody>
          <a:bodyPr/>
          <a:lstStyle/>
          <a:p>
            <a:pPr>
              <a:lnSpc>
                <a:spcPct val="150000"/>
              </a:lnSpc>
              <a:buFont typeface="Wingdings" panose="05000000000000000000" pitchFamily="2" charset="2"/>
              <a:buChar char="ü"/>
            </a:pPr>
            <a:r>
              <a:rPr lang="en-US" sz="2000" dirty="0">
                <a:solidFill>
                  <a:schemeClr val="tx1">
                    <a:lumMod val="65000"/>
                    <a:lumOff val="35000"/>
                  </a:schemeClr>
                </a:solidFill>
              </a:rPr>
              <a:t>Overview of MS Graph</a:t>
            </a:r>
          </a:p>
          <a:p>
            <a:pPr>
              <a:lnSpc>
                <a:spcPct val="150000"/>
              </a:lnSpc>
              <a:buFont typeface="Wingdings" panose="05000000000000000000" pitchFamily="2" charset="2"/>
              <a:buChar char="ü"/>
            </a:pPr>
            <a:r>
              <a:rPr lang="en-US" sz="2000" dirty="0">
                <a:solidFill>
                  <a:schemeClr val="tx1">
                    <a:lumMod val="65000"/>
                    <a:lumOff val="35000"/>
                  </a:schemeClr>
                </a:solidFill>
              </a:rPr>
              <a:t>Office 365 APIs</a:t>
            </a:r>
          </a:p>
          <a:p>
            <a:pPr>
              <a:lnSpc>
                <a:spcPct val="150000"/>
              </a:lnSpc>
              <a:buFont typeface="Wingdings" panose="05000000000000000000" pitchFamily="2" charset="2"/>
              <a:buChar char="ü"/>
            </a:pPr>
            <a:r>
              <a:rPr lang="en-US" sz="2000" dirty="0">
                <a:solidFill>
                  <a:schemeClr val="tx1">
                    <a:lumMod val="65000"/>
                    <a:lumOff val="35000"/>
                  </a:schemeClr>
                </a:solidFill>
              </a:rPr>
              <a:t>What is Graph API?</a:t>
            </a:r>
          </a:p>
          <a:p>
            <a:pPr>
              <a:lnSpc>
                <a:spcPct val="150000"/>
              </a:lnSpc>
              <a:buFont typeface="Wingdings" panose="05000000000000000000" pitchFamily="2" charset="2"/>
              <a:buChar char="ü"/>
            </a:pPr>
            <a:r>
              <a:rPr lang="en-US" sz="2000" dirty="0">
                <a:solidFill>
                  <a:schemeClr val="tx1">
                    <a:lumMod val="65000"/>
                    <a:lumOff val="35000"/>
                  </a:schemeClr>
                </a:solidFill>
              </a:rPr>
              <a:t>Consume Microsoft Graph</a:t>
            </a:r>
          </a:p>
          <a:p>
            <a:pPr>
              <a:lnSpc>
                <a:spcPct val="150000"/>
              </a:lnSpc>
              <a:buFont typeface="Wingdings" panose="05000000000000000000" pitchFamily="2" charset="2"/>
              <a:buChar char="ü"/>
            </a:pPr>
            <a:r>
              <a:rPr lang="en-US" sz="2000" dirty="0">
                <a:solidFill>
                  <a:schemeClr val="tx1">
                    <a:lumMod val="65000"/>
                    <a:lumOff val="35000"/>
                  </a:schemeClr>
                </a:solidFill>
              </a:rPr>
              <a:t>AadHttpClient object</a:t>
            </a:r>
          </a:p>
          <a:p>
            <a:pPr>
              <a:lnSpc>
                <a:spcPct val="150000"/>
              </a:lnSpc>
              <a:buFont typeface="Wingdings" panose="05000000000000000000" pitchFamily="2" charset="2"/>
              <a:buChar char="ü"/>
            </a:pPr>
            <a:r>
              <a:rPr lang="en-US" sz="2000" dirty="0">
                <a:solidFill>
                  <a:schemeClr val="tx1">
                    <a:lumMod val="65000"/>
                    <a:lumOff val="35000"/>
                  </a:schemeClr>
                </a:solidFill>
              </a:rPr>
              <a:t>MSGraphClient object</a:t>
            </a:r>
          </a:p>
          <a:p>
            <a:pPr>
              <a:lnSpc>
                <a:spcPct val="150000"/>
              </a:lnSpc>
              <a:buFont typeface="Wingdings" panose="05000000000000000000" pitchFamily="2" charset="2"/>
              <a:buChar char="ü"/>
            </a:pPr>
            <a:r>
              <a:rPr lang="en-US" sz="2000" dirty="0">
                <a:solidFill>
                  <a:schemeClr val="tx1">
                    <a:lumMod val="65000"/>
                    <a:lumOff val="35000"/>
                  </a:schemeClr>
                </a:solidFill>
              </a:rPr>
              <a:t>API permissions requests</a:t>
            </a:r>
          </a:p>
          <a:p>
            <a:pPr>
              <a:lnSpc>
                <a:spcPct val="150000"/>
              </a:lnSpc>
              <a:buFont typeface="Wingdings" panose="05000000000000000000" pitchFamily="2" charset="2"/>
              <a:buChar char="ü"/>
            </a:pPr>
            <a:r>
              <a:rPr lang="en-US" sz="2000" dirty="0">
                <a:solidFill>
                  <a:schemeClr val="tx1">
                    <a:lumMod val="65000"/>
                    <a:lumOff val="35000"/>
                  </a:schemeClr>
                </a:solidFill>
              </a:rPr>
              <a:t>Isolated web parts</a:t>
            </a:r>
          </a:p>
          <a:p>
            <a:pPr>
              <a:lnSpc>
                <a:spcPct val="150000"/>
              </a:lnSpc>
              <a:buFont typeface="Wingdings" panose="05000000000000000000" pitchFamily="2" charset="2"/>
              <a:buChar char="ü"/>
            </a:pPr>
            <a:r>
              <a:rPr lang="en-US" sz="2000" dirty="0">
                <a:solidFill>
                  <a:schemeClr val="tx1">
                    <a:lumMod val="65000"/>
                    <a:lumOff val="35000"/>
                  </a:schemeClr>
                </a:solidFill>
              </a:rPr>
              <a:t>Demo</a:t>
            </a:r>
          </a:p>
        </p:txBody>
      </p:sp>
    </p:spTree>
    <p:extLst>
      <p:ext uri="{BB962C8B-B14F-4D97-AF65-F5344CB8AC3E}">
        <p14:creationId xmlns:p14="http://schemas.microsoft.com/office/powerpoint/2010/main" val="324106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tx1">
                    <a:lumMod val="65000"/>
                    <a:lumOff val="35000"/>
                  </a:schemeClr>
                </a:solidFill>
              </a:rPr>
              <a:t>Office 356 APIs</a:t>
            </a:r>
          </a:p>
        </p:txBody>
      </p:sp>
      <p:graphicFrame>
        <p:nvGraphicFramePr>
          <p:cNvPr id="6" name="Table 5">
            <a:extLst>
              <a:ext uri="{FF2B5EF4-FFF2-40B4-BE49-F238E27FC236}">
                <a16:creationId xmlns:a16="http://schemas.microsoft.com/office/drawing/2014/main" id="{99428ACD-3695-4FFA-BAFC-B5461C48990C}"/>
              </a:ext>
            </a:extLst>
          </p:cNvPr>
          <p:cNvGraphicFramePr>
            <a:graphicFrameLocks noGrp="1"/>
          </p:cNvGraphicFramePr>
          <p:nvPr>
            <p:extLst>
              <p:ext uri="{D42A27DB-BD31-4B8C-83A1-F6EECF244321}">
                <p14:modId xmlns:p14="http://schemas.microsoft.com/office/powerpoint/2010/main" val="1487557666"/>
              </p:ext>
            </p:extLst>
          </p:nvPr>
        </p:nvGraphicFramePr>
        <p:xfrm>
          <a:off x="743723" y="1613697"/>
          <a:ext cx="10956304" cy="4676330"/>
        </p:xfrm>
        <a:graphic>
          <a:graphicData uri="http://schemas.openxmlformats.org/drawingml/2006/table">
            <a:tbl>
              <a:tblPr firstRow="1" bandRow="1">
                <a:tableStyleId>{F5AB1C69-6EDB-4FF4-983F-18BD219EF322}</a:tableStyleId>
              </a:tblPr>
              <a:tblGrid>
                <a:gridCol w="2530267">
                  <a:extLst>
                    <a:ext uri="{9D8B030D-6E8A-4147-A177-3AD203B41FA5}">
                      <a16:colId xmlns:a16="http://schemas.microsoft.com/office/drawing/2014/main" val="1082782384"/>
                    </a:ext>
                  </a:extLst>
                </a:gridCol>
                <a:gridCol w="3394439">
                  <a:extLst>
                    <a:ext uri="{9D8B030D-6E8A-4147-A177-3AD203B41FA5}">
                      <a16:colId xmlns:a16="http://schemas.microsoft.com/office/drawing/2014/main" val="210254790"/>
                    </a:ext>
                  </a:extLst>
                </a:gridCol>
                <a:gridCol w="5031598">
                  <a:extLst>
                    <a:ext uri="{9D8B030D-6E8A-4147-A177-3AD203B41FA5}">
                      <a16:colId xmlns:a16="http://schemas.microsoft.com/office/drawing/2014/main" val="4103179929"/>
                    </a:ext>
                  </a:extLst>
                </a:gridCol>
              </a:tblGrid>
              <a:tr h="564934">
                <a:tc>
                  <a:txBody>
                    <a:bodyPr/>
                    <a:lstStyle/>
                    <a:p>
                      <a:pPr lvl="1" algn="l" fontAlgn="b"/>
                      <a:r>
                        <a:rPr lang="en-GB" sz="2000" u="none" strike="noStrike" dirty="0">
                          <a:effectLst/>
                        </a:rPr>
                        <a:t>Service</a:t>
                      </a:r>
                      <a:endParaRPr lang="en-GB"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none" strike="noStrike" dirty="0">
                          <a:effectLst/>
                        </a:rPr>
                        <a:t>Functionality</a:t>
                      </a:r>
                      <a:endParaRPr lang="en-GB"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none" strike="noStrike" dirty="0">
                          <a:effectLst/>
                        </a:rPr>
                        <a:t>Base URL</a:t>
                      </a:r>
                      <a:endParaRPr lang="en-GB"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53506134"/>
                  </a:ext>
                </a:extLst>
              </a:tr>
              <a:tr h="564934">
                <a:tc>
                  <a:txBody>
                    <a:bodyPr/>
                    <a:lstStyle/>
                    <a:p>
                      <a:pPr lvl="1" algn="l" fontAlgn="b"/>
                      <a:r>
                        <a:rPr lang="en-GB" sz="2000" u="none" strike="noStrike">
                          <a:effectLst/>
                        </a:rPr>
                        <a:t>Azure AD Graph</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none" strike="noStrike">
                          <a:effectLst/>
                        </a:rPr>
                        <a:t>User, Groups Application, Devices</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sng" strike="noStrike">
                          <a:effectLst/>
                          <a:hlinkClick r:id="rId3"/>
                        </a:rPr>
                        <a:t>https://graph.windows.net</a:t>
                      </a:r>
                      <a:endParaRPr lang="en-GB" sz="2000" b="0" i="0" u="sng" strike="noStrike">
                        <a:solidFill>
                          <a:srgbClr val="0563C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18601000"/>
                  </a:ext>
                </a:extLst>
              </a:tr>
              <a:tr h="564934">
                <a:tc>
                  <a:txBody>
                    <a:bodyPr/>
                    <a:lstStyle/>
                    <a:p>
                      <a:pPr lvl="1" algn="l" fontAlgn="b"/>
                      <a:r>
                        <a:rPr lang="en-GB" sz="2000" u="none" strike="noStrike">
                          <a:effectLst/>
                        </a:rPr>
                        <a:t>Exchange Online</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none" strike="noStrike">
                          <a:effectLst/>
                        </a:rPr>
                        <a:t>Mail, Calendar, Contacts</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sng" strike="noStrike">
                          <a:effectLst/>
                          <a:hlinkClick r:id="rId4"/>
                        </a:rPr>
                        <a:t>https://outlook.office365.com/api</a:t>
                      </a:r>
                      <a:endParaRPr lang="en-GB" sz="2000" b="0" i="0" u="sng" strike="noStrike">
                        <a:solidFill>
                          <a:srgbClr val="0563C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85973706"/>
                  </a:ext>
                </a:extLst>
              </a:tr>
              <a:tr h="564934">
                <a:tc>
                  <a:txBody>
                    <a:bodyPr/>
                    <a:lstStyle/>
                    <a:p>
                      <a:pPr lvl="1" algn="l" fontAlgn="b"/>
                      <a:r>
                        <a:rPr lang="en-GB" sz="2000" u="none" strike="noStrike">
                          <a:effectLst/>
                        </a:rPr>
                        <a:t>SharePoint Online</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none" strike="noStrike">
                          <a:effectLst/>
                        </a:rPr>
                        <a:t>List, Libraries, Search, User Profiles</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sng" strike="noStrike">
                          <a:effectLst/>
                          <a:hlinkClick r:id="rId5"/>
                        </a:rPr>
                        <a:t>https://tenant.sharepoint.com/_api</a:t>
                      </a:r>
                      <a:endParaRPr lang="en-GB" sz="2000" b="0" i="0" u="sng" strike="noStrike">
                        <a:solidFill>
                          <a:srgbClr val="0563C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62788086"/>
                  </a:ext>
                </a:extLst>
              </a:tr>
              <a:tr h="564934">
                <a:tc>
                  <a:txBody>
                    <a:bodyPr/>
                    <a:lstStyle/>
                    <a:p>
                      <a:pPr lvl="1" algn="l" fontAlgn="b"/>
                      <a:r>
                        <a:rPr lang="en-GB" sz="2000" u="none" strike="noStrike">
                          <a:effectLst/>
                        </a:rPr>
                        <a:t>OneDrive for Business</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none" strike="noStrike">
                          <a:effectLst/>
                        </a:rPr>
                        <a:t>Files, Folders</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sng" strike="noStrike">
                          <a:effectLst/>
                          <a:hlinkClick r:id="rId6"/>
                        </a:rPr>
                        <a:t>https://tenant-my.sharepoint.com/_api</a:t>
                      </a:r>
                      <a:endParaRPr lang="en-GB" sz="2000" b="0" i="0" u="sng" strike="noStrike">
                        <a:solidFill>
                          <a:srgbClr val="0563C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60317217"/>
                  </a:ext>
                </a:extLst>
              </a:tr>
              <a:tr h="564934">
                <a:tc>
                  <a:txBody>
                    <a:bodyPr/>
                    <a:lstStyle/>
                    <a:p>
                      <a:pPr lvl="1" algn="l" fontAlgn="b"/>
                      <a:r>
                        <a:rPr lang="en-GB" sz="2000" u="none" strike="noStrike">
                          <a:effectLst/>
                        </a:rPr>
                        <a:t>OneNote</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none" strike="noStrike">
                          <a:effectLst/>
                        </a:rPr>
                        <a:t>Notebooks,Pages</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sng" strike="noStrike">
                          <a:effectLst/>
                          <a:hlinkClick r:id="rId7"/>
                        </a:rPr>
                        <a:t>https://onenote.com/api</a:t>
                      </a:r>
                      <a:endParaRPr lang="en-GB" sz="2000" b="0" i="0" u="sng" strike="noStrike">
                        <a:solidFill>
                          <a:srgbClr val="0563C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52113280"/>
                  </a:ext>
                </a:extLst>
              </a:tr>
              <a:tr h="564934">
                <a:tc>
                  <a:txBody>
                    <a:bodyPr/>
                    <a:lstStyle/>
                    <a:p>
                      <a:pPr lvl="1" algn="l" fontAlgn="b"/>
                      <a:r>
                        <a:rPr lang="en-GB" sz="2000" u="none" strike="noStrike">
                          <a:effectLst/>
                        </a:rPr>
                        <a:t>Yammer</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none" strike="noStrike" dirty="0">
                          <a:effectLst/>
                        </a:rPr>
                        <a:t>Conversations</a:t>
                      </a:r>
                      <a:endParaRPr lang="en-GB"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sng" strike="noStrike">
                          <a:effectLst/>
                          <a:hlinkClick r:id="rId8"/>
                        </a:rPr>
                        <a:t>https://yammer.com/api</a:t>
                      </a:r>
                      <a:endParaRPr lang="en-GB" sz="2000" b="0" i="0" u="sng" strike="noStrike">
                        <a:solidFill>
                          <a:srgbClr val="0563C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5343675"/>
                  </a:ext>
                </a:extLst>
              </a:tr>
              <a:tr h="564934">
                <a:tc>
                  <a:txBody>
                    <a:bodyPr/>
                    <a:lstStyle/>
                    <a:p>
                      <a:pPr lvl="1" algn="l" fontAlgn="b"/>
                      <a:r>
                        <a:rPr lang="en-GB" sz="2000" u="none" strike="noStrike">
                          <a:effectLst/>
                        </a:rPr>
                        <a:t>Stream</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none" strike="noStrike">
                          <a:effectLst/>
                        </a:rPr>
                        <a:t>Videos, Channels</a:t>
                      </a:r>
                      <a:endParaRPr lang="en-GB" sz="2000" b="0" i="0" u="none" strike="noStrike">
                        <a:solidFill>
                          <a:srgbClr val="000000"/>
                        </a:solidFill>
                        <a:effectLst/>
                        <a:latin typeface="Calibri" panose="020F0502020204030204" pitchFamily="34" charset="0"/>
                      </a:endParaRPr>
                    </a:p>
                  </a:txBody>
                  <a:tcPr marL="7620" marR="7620" marT="7620" marB="0" anchor="ctr"/>
                </a:tc>
                <a:tc>
                  <a:txBody>
                    <a:bodyPr/>
                    <a:lstStyle/>
                    <a:p>
                      <a:pPr lvl="1" algn="l" fontAlgn="b"/>
                      <a:r>
                        <a:rPr lang="en-GB" sz="2000" u="sng" strike="noStrike" dirty="0">
                          <a:effectLst/>
                          <a:hlinkClick r:id="rId9"/>
                        </a:rPr>
                        <a:t>https://tenant.sharepoint.com/portals</a:t>
                      </a:r>
                      <a:endParaRPr lang="en-GB" sz="2000" b="0" i="0" u="sng" strike="noStrike" dirty="0">
                        <a:solidFill>
                          <a:srgbClr val="0563C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75442813"/>
                  </a:ext>
                </a:extLst>
              </a:tr>
            </a:tbl>
          </a:graphicData>
        </a:graphic>
      </p:graphicFrame>
    </p:spTree>
    <p:extLst>
      <p:ext uri="{BB962C8B-B14F-4D97-AF65-F5344CB8AC3E}">
        <p14:creationId xmlns:p14="http://schemas.microsoft.com/office/powerpoint/2010/main" val="129910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65736" y="4765039"/>
            <a:ext cx="2354245" cy="12159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5618" y="4756682"/>
            <a:ext cx="2355770" cy="121750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908177" y="4760861"/>
            <a:ext cx="2393864" cy="12159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082616" y="4756682"/>
            <a:ext cx="2482244" cy="121750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617200" y="4763909"/>
            <a:ext cx="2355770" cy="121597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29810" y="4717826"/>
            <a:ext cx="11251873" cy="1257122"/>
          </a:xfrm>
          <a:custGeom>
            <a:avLst/>
            <a:gdLst/>
            <a:ahLst/>
            <a:cxnLst/>
            <a:rect l="l" t="t" r="r" b="b"/>
            <a:pathLst>
              <a:path w="11253470" h="1257300">
                <a:moveTo>
                  <a:pt x="0" y="1257300"/>
                </a:moveTo>
                <a:lnTo>
                  <a:pt x="11253216" y="1257300"/>
                </a:lnTo>
                <a:lnTo>
                  <a:pt x="11253216" y="0"/>
                </a:lnTo>
                <a:lnTo>
                  <a:pt x="0" y="0"/>
                </a:lnTo>
                <a:lnTo>
                  <a:pt x="0" y="1257300"/>
                </a:lnTo>
                <a:close/>
              </a:path>
            </a:pathLst>
          </a:custGeom>
          <a:ln w="10668">
            <a:solidFill>
              <a:srgbClr val="383838"/>
            </a:solidFill>
          </a:ln>
        </p:spPr>
        <p:txBody>
          <a:bodyPr wrap="square" lIns="0" tIns="0" rIns="0" bIns="0" rtlCol="0"/>
          <a:lstStyle/>
          <a:p>
            <a:endParaRPr/>
          </a:p>
        </p:txBody>
      </p:sp>
      <p:sp>
        <p:nvSpPr>
          <p:cNvPr id="9" name="object 9"/>
          <p:cNvSpPr/>
          <p:nvPr/>
        </p:nvSpPr>
        <p:spPr>
          <a:xfrm>
            <a:off x="8938618" y="1012616"/>
            <a:ext cx="2742811" cy="3585970"/>
          </a:xfrm>
          <a:custGeom>
            <a:avLst/>
            <a:gdLst/>
            <a:ahLst/>
            <a:cxnLst/>
            <a:rect l="l" t="t" r="r" b="b"/>
            <a:pathLst>
              <a:path w="2743200" h="3586479">
                <a:moveTo>
                  <a:pt x="0" y="3585972"/>
                </a:moveTo>
                <a:lnTo>
                  <a:pt x="2743200" y="3585972"/>
                </a:lnTo>
                <a:lnTo>
                  <a:pt x="2743200" y="0"/>
                </a:lnTo>
                <a:lnTo>
                  <a:pt x="0" y="0"/>
                </a:lnTo>
                <a:lnTo>
                  <a:pt x="0" y="3585972"/>
                </a:lnTo>
                <a:close/>
              </a:path>
            </a:pathLst>
          </a:custGeom>
          <a:solidFill>
            <a:srgbClr val="124548"/>
          </a:solidFill>
        </p:spPr>
        <p:txBody>
          <a:bodyPr wrap="square" lIns="0" tIns="0" rIns="0" bIns="0" rtlCol="0"/>
          <a:lstStyle/>
          <a:p>
            <a:endParaRPr dirty="0"/>
          </a:p>
        </p:txBody>
      </p:sp>
      <p:sp>
        <p:nvSpPr>
          <p:cNvPr id="10" name="object 10"/>
          <p:cNvSpPr/>
          <p:nvPr/>
        </p:nvSpPr>
        <p:spPr>
          <a:xfrm>
            <a:off x="8938618" y="1012616"/>
            <a:ext cx="2742811" cy="3585970"/>
          </a:xfrm>
          <a:custGeom>
            <a:avLst/>
            <a:gdLst/>
            <a:ahLst/>
            <a:cxnLst/>
            <a:rect l="l" t="t" r="r" b="b"/>
            <a:pathLst>
              <a:path w="2743200" h="3586479">
                <a:moveTo>
                  <a:pt x="0" y="3585972"/>
                </a:moveTo>
                <a:lnTo>
                  <a:pt x="2743200" y="3585972"/>
                </a:lnTo>
                <a:lnTo>
                  <a:pt x="2743200" y="0"/>
                </a:lnTo>
                <a:lnTo>
                  <a:pt x="0" y="0"/>
                </a:lnTo>
                <a:lnTo>
                  <a:pt x="0" y="3585972"/>
                </a:lnTo>
                <a:close/>
              </a:path>
            </a:pathLst>
          </a:custGeom>
          <a:ln w="28956">
            <a:solidFill>
              <a:srgbClr val="505050"/>
            </a:solidFill>
          </a:ln>
        </p:spPr>
        <p:txBody>
          <a:bodyPr wrap="square" lIns="0" tIns="0" rIns="0" bIns="0" rtlCol="0"/>
          <a:lstStyle/>
          <a:p>
            <a:endParaRPr/>
          </a:p>
        </p:txBody>
      </p:sp>
      <p:sp>
        <p:nvSpPr>
          <p:cNvPr id="11" name="object 11"/>
          <p:cNvSpPr txBox="1">
            <a:spLocks noGrp="1"/>
          </p:cNvSpPr>
          <p:nvPr>
            <p:ph type="title" idx="4294967295"/>
          </p:nvPr>
        </p:nvSpPr>
        <p:spPr>
          <a:xfrm>
            <a:off x="8907383" y="1053304"/>
            <a:ext cx="2742188" cy="1243287"/>
          </a:xfrm>
          <a:prstGeom prst="rect">
            <a:avLst/>
          </a:prstGeom>
        </p:spPr>
        <p:txBody>
          <a:bodyPr vert="horz" wrap="square" lIns="0" tIns="12063" rIns="0" bIns="0" rtlCol="0" anchor="t">
            <a:spAutoFit/>
          </a:bodyPr>
          <a:lstStyle/>
          <a:p>
            <a:pPr marL="370769" marR="363150" indent="1269" algn="ctr">
              <a:lnSpc>
                <a:spcPct val="100000"/>
              </a:lnSpc>
              <a:spcBef>
                <a:spcPts val="95"/>
              </a:spcBef>
            </a:pPr>
            <a:r>
              <a:rPr sz="2000" b="1" spc="-110" dirty="0">
                <a:solidFill>
                  <a:schemeClr val="bg1"/>
                </a:solidFill>
                <a:latin typeface="Arial"/>
                <a:cs typeface="Arial"/>
              </a:rPr>
              <a:t>STANDALONE </a:t>
            </a:r>
            <a:r>
              <a:rPr sz="2000" b="1" spc="-120" dirty="0">
                <a:solidFill>
                  <a:schemeClr val="bg1"/>
                </a:solidFill>
                <a:latin typeface="Arial"/>
                <a:cs typeface="Arial"/>
              </a:rPr>
              <a:t>WEB,  </a:t>
            </a:r>
            <a:r>
              <a:rPr sz="2000" b="1" spc="-110" dirty="0">
                <a:solidFill>
                  <a:schemeClr val="bg1"/>
                </a:solidFill>
                <a:latin typeface="Arial"/>
                <a:cs typeface="Arial"/>
              </a:rPr>
              <a:t>DEVICE, </a:t>
            </a:r>
            <a:r>
              <a:rPr sz="2000" b="1" spc="-15" dirty="0">
                <a:solidFill>
                  <a:schemeClr val="bg1"/>
                </a:solidFill>
                <a:latin typeface="Arial"/>
                <a:cs typeface="Arial"/>
              </a:rPr>
              <a:t>AND </a:t>
            </a:r>
            <a:r>
              <a:rPr sz="2000" b="1" spc="-150" dirty="0">
                <a:solidFill>
                  <a:schemeClr val="bg1"/>
                </a:solidFill>
                <a:latin typeface="Arial"/>
                <a:cs typeface="Arial"/>
              </a:rPr>
              <a:t>SERVICE  </a:t>
            </a:r>
            <a:r>
              <a:rPr sz="2000" b="1" spc="-145" dirty="0">
                <a:solidFill>
                  <a:schemeClr val="bg1"/>
                </a:solidFill>
                <a:latin typeface="Arial"/>
                <a:cs typeface="Arial"/>
              </a:rPr>
              <a:t>APPS</a:t>
            </a:r>
            <a:endParaRPr sz="2000" dirty="0">
              <a:solidFill>
                <a:schemeClr val="bg1"/>
              </a:solidFill>
              <a:latin typeface="Arial"/>
              <a:cs typeface="Arial"/>
            </a:endParaRPr>
          </a:p>
        </p:txBody>
      </p:sp>
      <p:sp>
        <p:nvSpPr>
          <p:cNvPr id="12" name="object 12"/>
          <p:cNvSpPr/>
          <p:nvPr/>
        </p:nvSpPr>
        <p:spPr>
          <a:xfrm>
            <a:off x="3332618" y="4598081"/>
            <a:ext cx="664116" cy="306662"/>
          </a:xfrm>
          <a:custGeom>
            <a:avLst/>
            <a:gdLst/>
            <a:ahLst/>
            <a:cxnLst/>
            <a:rect l="l" t="t" r="r" b="b"/>
            <a:pathLst>
              <a:path w="664210" h="306704">
                <a:moveTo>
                  <a:pt x="0" y="0"/>
                </a:moveTo>
                <a:lnTo>
                  <a:pt x="15186" y="39612"/>
                </a:lnTo>
                <a:lnTo>
                  <a:pt x="41195" y="77819"/>
                </a:lnTo>
                <a:lnTo>
                  <a:pt x="79563" y="112264"/>
                </a:lnTo>
                <a:lnTo>
                  <a:pt x="131825" y="140588"/>
                </a:lnTo>
                <a:lnTo>
                  <a:pt x="179226" y="154965"/>
                </a:lnTo>
                <a:lnTo>
                  <a:pt x="228723" y="162849"/>
                </a:lnTo>
                <a:lnTo>
                  <a:pt x="279794" y="165552"/>
                </a:lnTo>
                <a:lnTo>
                  <a:pt x="331912" y="164383"/>
                </a:lnTo>
                <a:lnTo>
                  <a:pt x="384556" y="160654"/>
                </a:lnTo>
                <a:lnTo>
                  <a:pt x="436486" y="157815"/>
                </a:lnTo>
                <a:lnTo>
                  <a:pt x="486814" y="159653"/>
                </a:lnTo>
                <a:lnTo>
                  <a:pt x="533939" y="166655"/>
                </a:lnTo>
                <a:lnTo>
                  <a:pt x="576260" y="179309"/>
                </a:lnTo>
                <a:lnTo>
                  <a:pt x="612174" y="198102"/>
                </a:lnTo>
                <a:lnTo>
                  <a:pt x="652371" y="243137"/>
                </a:lnTo>
                <a:lnTo>
                  <a:pt x="663618" y="285277"/>
                </a:lnTo>
                <a:lnTo>
                  <a:pt x="662051" y="306323"/>
                </a:lnTo>
              </a:path>
            </a:pathLst>
          </a:custGeom>
          <a:ln w="38100">
            <a:solidFill>
              <a:srgbClr val="333333"/>
            </a:solidFill>
          </a:ln>
        </p:spPr>
        <p:txBody>
          <a:bodyPr wrap="square" lIns="0" tIns="0" rIns="0" bIns="0" rtlCol="0"/>
          <a:lstStyle/>
          <a:p>
            <a:endParaRPr/>
          </a:p>
        </p:txBody>
      </p:sp>
      <p:sp>
        <p:nvSpPr>
          <p:cNvPr id="13" name="object 13"/>
          <p:cNvSpPr/>
          <p:nvPr/>
        </p:nvSpPr>
        <p:spPr>
          <a:xfrm>
            <a:off x="3884989" y="4874648"/>
            <a:ext cx="226028" cy="353645"/>
          </a:xfrm>
          <a:custGeom>
            <a:avLst/>
            <a:gdLst/>
            <a:ahLst/>
            <a:cxnLst/>
            <a:rect l="l" t="t" r="r" b="b"/>
            <a:pathLst>
              <a:path w="226060" h="353695">
                <a:moveTo>
                  <a:pt x="67310" y="299720"/>
                </a:moveTo>
                <a:lnTo>
                  <a:pt x="47116" y="299720"/>
                </a:lnTo>
                <a:lnTo>
                  <a:pt x="47116" y="353568"/>
                </a:lnTo>
                <a:lnTo>
                  <a:pt x="67310" y="353568"/>
                </a:lnTo>
                <a:lnTo>
                  <a:pt x="67310" y="299720"/>
                </a:lnTo>
                <a:close/>
              </a:path>
              <a:path w="226060" h="353695">
                <a:moveTo>
                  <a:pt x="178435" y="299720"/>
                </a:moveTo>
                <a:lnTo>
                  <a:pt x="158241" y="299720"/>
                </a:lnTo>
                <a:lnTo>
                  <a:pt x="158241" y="353568"/>
                </a:lnTo>
                <a:lnTo>
                  <a:pt x="178435" y="353568"/>
                </a:lnTo>
                <a:lnTo>
                  <a:pt x="178435" y="299720"/>
                </a:lnTo>
                <a:close/>
              </a:path>
              <a:path w="226060" h="353695">
                <a:moveTo>
                  <a:pt x="144779" y="0"/>
                </a:moveTo>
                <a:lnTo>
                  <a:pt x="77470" y="0"/>
                </a:lnTo>
                <a:lnTo>
                  <a:pt x="77470" y="70738"/>
                </a:lnTo>
                <a:lnTo>
                  <a:pt x="46880" y="88284"/>
                </a:lnTo>
                <a:lnTo>
                  <a:pt x="22304" y="112807"/>
                </a:lnTo>
                <a:lnTo>
                  <a:pt x="5943" y="139854"/>
                </a:lnTo>
                <a:lnTo>
                  <a:pt x="0" y="164973"/>
                </a:lnTo>
                <a:lnTo>
                  <a:pt x="0" y="299720"/>
                </a:lnTo>
                <a:lnTo>
                  <a:pt x="225551" y="299720"/>
                </a:lnTo>
                <a:lnTo>
                  <a:pt x="225551" y="164973"/>
                </a:lnTo>
                <a:lnTo>
                  <a:pt x="219557" y="139854"/>
                </a:lnTo>
                <a:lnTo>
                  <a:pt x="202834" y="112807"/>
                </a:lnTo>
                <a:lnTo>
                  <a:pt x="177278" y="88284"/>
                </a:lnTo>
                <a:lnTo>
                  <a:pt x="144779" y="70738"/>
                </a:lnTo>
                <a:lnTo>
                  <a:pt x="144779" y="0"/>
                </a:lnTo>
                <a:close/>
              </a:path>
            </a:pathLst>
          </a:custGeom>
          <a:solidFill>
            <a:srgbClr val="333333"/>
          </a:solidFill>
        </p:spPr>
        <p:txBody>
          <a:bodyPr wrap="square" lIns="0" tIns="0" rIns="0" bIns="0" rtlCol="0"/>
          <a:lstStyle/>
          <a:p>
            <a:endParaRPr/>
          </a:p>
        </p:txBody>
      </p:sp>
      <p:sp>
        <p:nvSpPr>
          <p:cNvPr id="14" name="object 14"/>
          <p:cNvSpPr/>
          <p:nvPr/>
        </p:nvSpPr>
        <p:spPr>
          <a:xfrm>
            <a:off x="8907382" y="4877694"/>
            <a:ext cx="222853" cy="350470"/>
          </a:xfrm>
          <a:custGeom>
            <a:avLst/>
            <a:gdLst/>
            <a:ahLst/>
            <a:cxnLst/>
            <a:rect l="l" t="t" r="r" b="b"/>
            <a:pathLst>
              <a:path w="222884" h="350520">
                <a:moveTo>
                  <a:pt x="66421" y="297053"/>
                </a:moveTo>
                <a:lnTo>
                  <a:pt x="46481" y="297053"/>
                </a:lnTo>
                <a:lnTo>
                  <a:pt x="46481" y="350519"/>
                </a:lnTo>
                <a:lnTo>
                  <a:pt x="66421" y="350519"/>
                </a:lnTo>
                <a:lnTo>
                  <a:pt x="66421" y="297053"/>
                </a:lnTo>
                <a:close/>
              </a:path>
              <a:path w="222884" h="350520">
                <a:moveTo>
                  <a:pt x="176022" y="297053"/>
                </a:moveTo>
                <a:lnTo>
                  <a:pt x="156083" y="297053"/>
                </a:lnTo>
                <a:lnTo>
                  <a:pt x="156083" y="350519"/>
                </a:lnTo>
                <a:lnTo>
                  <a:pt x="176022" y="350519"/>
                </a:lnTo>
                <a:lnTo>
                  <a:pt x="176022" y="297053"/>
                </a:lnTo>
                <a:close/>
              </a:path>
              <a:path w="222884" h="350520">
                <a:moveTo>
                  <a:pt x="142748" y="0"/>
                </a:moveTo>
                <a:lnTo>
                  <a:pt x="76326" y="0"/>
                </a:lnTo>
                <a:lnTo>
                  <a:pt x="76326" y="70103"/>
                </a:lnTo>
                <a:lnTo>
                  <a:pt x="46184" y="87495"/>
                </a:lnTo>
                <a:lnTo>
                  <a:pt x="21971" y="111791"/>
                </a:lnTo>
                <a:lnTo>
                  <a:pt x="5853" y="138612"/>
                </a:lnTo>
                <a:lnTo>
                  <a:pt x="0" y="163575"/>
                </a:lnTo>
                <a:lnTo>
                  <a:pt x="0" y="297053"/>
                </a:lnTo>
                <a:lnTo>
                  <a:pt x="222503" y="297053"/>
                </a:lnTo>
                <a:lnTo>
                  <a:pt x="222503" y="163575"/>
                </a:lnTo>
                <a:lnTo>
                  <a:pt x="216596" y="138612"/>
                </a:lnTo>
                <a:lnTo>
                  <a:pt x="200104" y="111791"/>
                </a:lnTo>
                <a:lnTo>
                  <a:pt x="174873" y="87495"/>
                </a:lnTo>
                <a:lnTo>
                  <a:pt x="142748" y="70103"/>
                </a:lnTo>
                <a:lnTo>
                  <a:pt x="142748" y="0"/>
                </a:lnTo>
                <a:close/>
              </a:path>
            </a:pathLst>
          </a:custGeom>
          <a:solidFill>
            <a:srgbClr val="333333"/>
          </a:solidFill>
        </p:spPr>
        <p:txBody>
          <a:bodyPr wrap="square" lIns="0" tIns="0" rIns="0" bIns="0" rtlCol="0"/>
          <a:lstStyle/>
          <a:p>
            <a:endParaRPr/>
          </a:p>
        </p:txBody>
      </p:sp>
      <p:sp>
        <p:nvSpPr>
          <p:cNvPr id="15" name="object 15"/>
          <p:cNvSpPr/>
          <p:nvPr/>
        </p:nvSpPr>
        <p:spPr>
          <a:xfrm>
            <a:off x="9012764" y="4598081"/>
            <a:ext cx="429198" cy="303486"/>
          </a:xfrm>
          <a:custGeom>
            <a:avLst/>
            <a:gdLst/>
            <a:ahLst/>
            <a:cxnLst/>
            <a:rect l="l" t="t" r="r" b="b"/>
            <a:pathLst>
              <a:path w="429259" h="303529">
                <a:moveTo>
                  <a:pt x="428763" y="0"/>
                </a:moveTo>
                <a:lnTo>
                  <a:pt x="418931" y="39233"/>
                </a:lnTo>
                <a:lnTo>
                  <a:pt x="402109" y="77073"/>
                </a:lnTo>
                <a:lnTo>
                  <a:pt x="377311" y="111174"/>
                </a:lnTo>
                <a:lnTo>
                  <a:pt x="343546" y="139191"/>
                </a:lnTo>
                <a:lnTo>
                  <a:pt x="305079" y="155934"/>
                </a:lnTo>
                <a:lnTo>
                  <a:pt x="264600" y="163115"/>
                </a:lnTo>
                <a:lnTo>
                  <a:pt x="222763" y="163320"/>
                </a:lnTo>
                <a:lnTo>
                  <a:pt x="180224" y="159130"/>
                </a:lnTo>
                <a:lnTo>
                  <a:pt x="130230" y="156565"/>
                </a:lnTo>
                <a:lnTo>
                  <a:pt x="83736" y="164988"/>
                </a:lnTo>
                <a:lnTo>
                  <a:pt x="44243" y="186009"/>
                </a:lnTo>
                <a:lnTo>
                  <a:pt x="15251" y="221233"/>
                </a:lnTo>
                <a:lnTo>
                  <a:pt x="2139" y="261350"/>
                </a:lnTo>
                <a:lnTo>
                  <a:pt x="0" y="282438"/>
                </a:lnTo>
                <a:lnTo>
                  <a:pt x="1027" y="303275"/>
                </a:lnTo>
              </a:path>
            </a:pathLst>
          </a:custGeom>
          <a:ln w="38100">
            <a:solidFill>
              <a:srgbClr val="333333"/>
            </a:solidFill>
          </a:ln>
        </p:spPr>
        <p:txBody>
          <a:bodyPr wrap="square" lIns="0" tIns="0" rIns="0" bIns="0" rtlCol="0"/>
          <a:lstStyle/>
          <a:p>
            <a:endParaRPr/>
          </a:p>
        </p:txBody>
      </p:sp>
      <p:sp>
        <p:nvSpPr>
          <p:cNvPr id="16" name="object 16"/>
          <p:cNvSpPr/>
          <p:nvPr/>
        </p:nvSpPr>
        <p:spPr>
          <a:xfrm>
            <a:off x="429809" y="1012616"/>
            <a:ext cx="8309701" cy="3585970"/>
          </a:xfrm>
          <a:custGeom>
            <a:avLst/>
            <a:gdLst/>
            <a:ahLst/>
            <a:cxnLst/>
            <a:rect l="l" t="t" r="r" b="b"/>
            <a:pathLst>
              <a:path w="8310880" h="3586479">
                <a:moveTo>
                  <a:pt x="0" y="3585972"/>
                </a:moveTo>
                <a:lnTo>
                  <a:pt x="8310372" y="3585972"/>
                </a:lnTo>
                <a:lnTo>
                  <a:pt x="8310372" y="0"/>
                </a:lnTo>
                <a:lnTo>
                  <a:pt x="0" y="0"/>
                </a:lnTo>
                <a:lnTo>
                  <a:pt x="0" y="3585972"/>
                </a:lnTo>
                <a:close/>
              </a:path>
            </a:pathLst>
          </a:custGeom>
          <a:ln w="10667">
            <a:solidFill>
              <a:srgbClr val="7E7E7E"/>
            </a:solidFill>
          </a:ln>
        </p:spPr>
        <p:txBody>
          <a:bodyPr wrap="square" lIns="0" tIns="0" rIns="0" bIns="0" rtlCol="0"/>
          <a:lstStyle/>
          <a:p>
            <a:endParaRPr/>
          </a:p>
        </p:txBody>
      </p:sp>
      <p:sp>
        <p:nvSpPr>
          <p:cNvPr id="17" name="object 17"/>
          <p:cNvSpPr/>
          <p:nvPr/>
        </p:nvSpPr>
        <p:spPr>
          <a:xfrm>
            <a:off x="611901" y="2253737"/>
            <a:ext cx="961508" cy="673513"/>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649654" y="2959632"/>
            <a:ext cx="1231052" cy="184124"/>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2434983" y="1859206"/>
            <a:ext cx="1066140" cy="129013"/>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2176827" y="2107456"/>
            <a:ext cx="1568228" cy="161903"/>
          </a:xfrm>
          <a:custGeom>
            <a:avLst/>
            <a:gdLst/>
            <a:ahLst/>
            <a:cxnLst/>
            <a:rect l="l" t="t" r="r" b="b"/>
            <a:pathLst>
              <a:path w="1568450" h="161925">
                <a:moveTo>
                  <a:pt x="0" y="161544"/>
                </a:moveTo>
                <a:lnTo>
                  <a:pt x="1568196" y="161544"/>
                </a:lnTo>
                <a:lnTo>
                  <a:pt x="1568196" y="0"/>
                </a:lnTo>
                <a:lnTo>
                  <a:pt x="0" y="0"/>
                </a:lnTo>
                <a:lnTo>
                  <a:pt x="0" y="161544"/>
                </a:lnTo>
                <a:close/>
              </a:path>
            </a:pathLst>
          </a:custGeom>
          <a:solidFill>
            <a:srgbClr val="1A1A1A"/>
          </a:solidFill>
        </p:spPr>
        <p:txBody>
          <a:bodyPr wrap="square" lIns="0" tIns="0" rIns="0" bIns="0" rtlCol="0"/>
          <a:lstStyle/>
          <a:p>
            <a:endParaRPr/>
          </a:p>
        </p:txBody>
      </p:sp>
      <p:sp>
        <p:nvSpPr>
          <p:cNvPr id="21" name="object 21"/>
          <p:cNvSpPr/>
          <p:nvPr/>
        </p:nvSpPr>
        <p:spPr>
          <a:xfrm>
            <a:off x="2176827" y="2268977"/>
            <a:ext cx="1568228" cy="170790"/>
          </a:xfrm>
          <a:custGeom>
            <a:avLst/>
            <a:gdLst/>
            <a:ahLst/>
            <a:cxnLst/>
            <a:rect l="l" t="t" r="r" b="b"/>
            <a:pathLst>
              <a:path w="1568450" h="170814">
                <a:moveTo>
                  <a:pt x="0" y="170687"/>
                </a:moveTo>
                <a:lnTo>
                  <a:pt x="1568196" y="170687"/>
                </a:lnTo>
                <a:lnTo>
                  <a:pt x="1568196" y="0"/>
                </a:lnTo>
                <a:lnTo>
                  <a:pt x="0" y="0"/>
                </a:lnTo>
                <a:lnTo>
                  <a:pt x="0" y="170687"/>
                </a:lnTo>
                <a:close/>
              </a:path>
            </a:pathLst>
          </a:custGeom>
          <a:solidFill>
            <a:srgbClr val="E8E8E8"/>
          </a:solidFill>
        </p:spPr>
        <p:txBody>
          <a:bodyPr wrap="square" lIns="0" tIns="0" rIns="0" bIns="0" rtlCol="0"/>
          <a:lstStyle/>
          <a:p>
            <a:endParaRPr/>
          </a:p>
        </p:txBody>
      </p:sp>
      <p:sp>
        <p:nvSpPr>
          <p:cNvPr id="22" name="object 22"/>
          <p:cNvSpPr/>
          <p:nvPr/>
        </p:nvSpPr>
        <p:spPr>
          <a:xfrm>
            <a:off x="2176827" y="2107456"/>
            <a:ext cx="1568228" cy="2239962"/>
          </a:xfrm>
          <a:custGeom>
            <a:avLst/>
            <a:gdLst/>
            <a:ahLst/>
            <a:cxnLst/>
            <a:rect l="l" t="t" r="r" b="b"/>
            <a:pathLst>
              <a:path w="1568450" h="2240279">
                <a:moveTo>
                  <a:pt x="0" y="2188337"/>
                </a:moveTo>
                <a:lnTo>
                  <a:pt x="3937" y="2208990"/>
                </a:lnTo>
                <a:lnTo>
                  <a:pt x="14827" y="2225452"/>
                </a:lnTo>
                <a:lnTo>
                  <a:pt x="31289" y="2236343"/>
                </a:lnTo>
                <a:lnTo>
                  <a:pt x="51942" y="2240280"/>
                </a:lnTo>
                <a:lnTo>
                  <a:pt x="898497" y="2240280"/>
                </a:lnTo>
                <a:lnTo>
                  <a:pt x="1333214" y="2240280"/>
                </a:lnTo>
                <a:lnTo>
                  <a:pt x="1493373" y="2240280"/>
                </a:lnTo>
                <a:lnTo>
                  <a:pt x="1516252" y="2240280"/>
                </a:lnTo>
                <a:lnTo>
                  <a:pt x="1536906" y="2236343"/>
                </a:lnTo>
                <a:lnTo>
                  <a:pt x="1553368" y="2225452"/>
                </a:lnTo>
                <a:lnTo>
                  <a:pt x="1564258" y="2208990"/>
                </a:lnTo>
                <a:lnTo>
                  <a:pt x="1568195" y="2188337"/>
                </a:lnTo>
                <a:lnTo>
                  <a:pt x="1568195" y="953234"/>
                </a:lnTo>
                <a:lnTo>
                  <a:pt x="1568195" y="318992"/>
                </a:lnTo>
                <a:lnTo>
                  <a:pt x="1568195" y="85324"/>
                </a:lnTo>
                <a:lnTo>
                  <a:pt x="1568195" y="51943"/>
                </a:lnTo>
                <a:lnTo>
                  <a:pt x="1564258" y="31289"/>
                </a:lnTo>
                <a:lnTo>
                  <a:pt x="1553368" y="14827"/>
                </a:lnTo>
                <a:lnTo>
                  <a:pt x="1536906" y="3937"/>
                </a:lnTo>
                <a:lnTo>
                  <a:pt x="1516252" y="0"/>
                </a:lnTo>
                <a:lnTo>
                  <a:pt x="669698" y="0"/>
                </a:lnTo>
                <a:lnTo>
                  <a:pt x="234981" y="0"/>
                </a:lnTo>
                <a:lnTo>
                  <a:pt x="74822" y="0"/>
                </a:lnTo>
                <a:lnTo>
                  <a:pt x="51942" y="0"/>
                </a:lnTo>
                <a:lnTo>
                  <a:pt x="31289" y="3937"/>
                </a:lnTo>
                <a:lnTo>
                  <a:pt x="14827" y="14827"/>
                </a:lnTo>
                <a:lnTo>
                  <a:pt x="3937" y="31289"/>
                </a:lnTo>
                <a:lnTo>
                  <a:pt x="0" y="51943"/>
                </a:lnTo>
                <a:lnTo>
                  <a:pt x="0" y="2188337"/>
                </a:lnTo>
                <a:close/>
              </a:path>
            </a:pathLst>
          </a:custGeom>
          <a:ln w="76199">
            <a:solidFill>
              <a:srgbClr val="7E7E7E"/>
            </a:solidFill>
          </a:ln>
        </p:spPr>
        <p:txBody>
          <a:bodyPr wrap="square" lIns="0" tIns="0" rIns="0" bIns="0" rtlCol="0"/>
          <a:lstStyle/>
          <a:p>
            <a:endParaRPr/>
          </a:p>
        </p:txBody>
      </p:sp>
      <p:sp>
        <p:nvSpPr>
          <p:cNvPr id="23" name="object 23"/>
          <p:cNvSpPr/>
          <p:nvPr/>
        </p:nvSpPr>
        <p:spPr>
          <a:xfrm>
            <a:off x="3379094" y="2227835"/>
            <a:ext cx="72380" cy="0"/>
          </a:xfrm>
          <a:custGeom>
            <a:avLst/>
            <a:gdLst/>
            <a:ahLst/>
            <a:cxnLst/>
            <a:rect l="l" t="t" r="r" b="b"/>
            <a:pathLst>
              <a:path w="72389">
                <a:moveTo>
                  <a:pt x="0" y="0"/>
                </a:moveTo>
                <a:lnTo>
                  <a:pt x="72389" y="0"/>
                </a:lnTo>
              </a:path>
            </a:pathLst>
          </a:custGeom>
          <a:ln w="6096">
            <a:solidFill>
              <a:srgbClr val="E6E6E6"/>
            </a:solidFill>
          </a:ln>
        </p:spPr>
        <p:txBody>
          <a:bodyPr wrap="square" lIns="0" tIns="0" rIns="0" bIns="0" rtlCol="0"/>
          <a:lstStyle/>
          <a:p>
            <a:endParaRPr/>
          </a:p>
        </p:txBody>
      </p:sp>
      <p:sp>
        <p:nvSpPr>
          <p:cNvPr id="24" name="object 24"/>
          <p:cNvSpPr/>
          <p:nvPr/>
        </p:nvSpPr>
        <p:spPr>
          <a:xfrm>
            <a:off x="3510138" y="2188216"/>
            <a:ext cx="47618" cy="52062"/>
          </a:xfrm>
          <a:custGeom>
            <a:avLst/>
            <a:gdLst/>
            <a:ahLst/>
            <a:cxnLst/>
            <a:rect l="l" t="t" r="r" b="b"/>
            <a:pathLst>
              <a:path w="47625" h="52069">
                <a:moveTo>
                  <a:pt x="0" y="51815"/>
                </a:moveTo>
                <a:lnTo>
                  <a:pt x="47244" y="51815"/>
                </a:lnTo>
                <a:lnTo>
                  <a:pt x="47244" y="0"/>
                </a:lnTo>
                <a:lnTo>
                  <a:pt x="0" y="0"/>
                </a:lnTo>
                <a:lnTo>
                  <a:pt x="0" y="51815"/>
                </a:lnTo>
                <a:close/>
              </a:path>
            </a:pathLst>
          </a:custGeom>
          <a:ln w="6096">
            <a:solidFill>
              <a:srgbClr val="E6E6E6"/>
            </a:solidFill>
          </a:ln>
        </p:spPr>
        <p:txBody>
          <a:bodyPr wrap="square" lIns="0" tIns="0" rIns="0" bIns="0" rtlCol="0"/>
          <a:lstStyle/>
          <a:p>
            <a:endParaRPr/>
          </a:p>
        </p:txBody>
      </p:sp>
      <p:sp>
        <p:nvSpPr>
          <p:cNvPr id="25" name="object 25"/>
          <p:cNvSpPr txBox="1"/>
          <p:nvPr/>
        </p:nvSpPr>
        <p:spPr>
          <a:xfrm>
            <a:off x="3606138" y="2141360"/>
            <a:ext cx="104124" cy="138992"/>
          </a:xfrm>
          <a:prstGeom prst="rect">
            <a:avLst/>
          </a:prstGeom>
        </p:spPr>
        <p:txBody>
          <a:bodyPr vert="horz" wrap="square" lIns="0" tIns="13333" rIns="0" bIns="0" rtlCol="0">
            <a:spAutoFit/>
          </a:bodyPr>
          <a:lstStyle/>
          <a:p>
            <a:pPr>
              <a:spcBef>
                <a:spcPts val="105"/>
              </a:spcBef>
            </a:pPr>
            <a:r>
              <a:rPr sz="800" spc="155" dirty="0">
                <a:solidFill>
                  <a:srgbClr val="EAEAEA"/>
                </a:solidFill>
                <a:latin typeface="Arial"/>
                <a:cs typeface="Arial"/>
              </a:rPr>
              <a:t></a:t>
            </a:r>
            <a:endParaRPr sz="800">
              <a:latin typeface="Arial"/>
              <a:cs typeface="Arial"/>
            </a:endParaRPr>
          </a:p>
        </p:txBody>
      </p:sp>
      <p:sp>
        <p:nvSpPr>
          <p:cNvPr id="26" name="object 26"/>
          <p:cNvSpPr/>
          <p:nvPr/>
        </p:nvSpPr>
        <p:spPr>
          <a:xfrm>
            <a:off x="2321587" y="2246120"/>
            <a:ext cx="111744" cy="0"/>
          </a:xfrm>
          <a:custGeom>
            <a:avLst/>
            <a:gdLst/>
            <a:ahLst/>
            <a:cxnLst/>
            <a:rect l="l" t="t" r="r" b="b"/>
            <a:pathLst>
              <a:path w="111760">
                <a:moveTo>
                  <a:pt x="0" y="0"/>
                </a:moveTo>
                <a:lnTo>
                  <a:pt x="111251" y="0"/>
                </a:lnTo>
              </a:path>
            </a:pathLst>
          </a:custGeom>
          <a:ln w="45720">
            <a:solidFill>
              <a:srgbClr val="E8E8E8"/>
            </a:solidFill>
          </a:ln>
        </p:spPr>
        <p:txBody>
          <a:bodyPr wrap="square" lIns="0" tIns="0" rIns="0" bIns="0" rtlCol="0"/>
          <a:lstStyle/>
          <a:p>
            <a:endParaRPr/>
          </a:p>
        </p:txBody>
      </p:sp>
      <p:sp>
        <p:nvSpPr>
          <p:cNvPr id="27" name="object 27"/>
          <p:cNvSpPr/>
          <p:nvPr/>
        </p:nvSpPr>
        <p:spPr>
          <a:xfrm>
            <a:off x="2276636" y="2534876"/>
            <a:ext cx="848240" cy="0"/>
          </a:xfrm>
          <a:custGeom>
            <a:avLst/>
            <a:gdLst/>
            <a:ahLst/>
            <a:cxnLst/>
            <a:rect l="l" t="t" r="r" b="b"/>
            <a:pathLst>
              <a:path w="848360">
                <a:moveTo>
                  <a:pt x="0" y="0"/>
                </a:moveTo>
                <a:lnTo>
                  <a:pt x="848232" y="0"/>
                </a:lnTo>
              </a:path>
            </a:pathLst>
          </a:custGeom>
          <a:ln w="28956">
            <a:solidFill>
              <a:srgbClr val="949494"/>
            </a:solidFill>
          </a:ln>
        </p:spPr>
        <p:txBody>
          <a:bodyPr wrap="square" lIns="0" tIns="0" rIns="0" bIns="0" rtlCol="0"/>
          <a:lstStyle/>
          <a:p>
            <a:endParaRPr/>
          </a:p>
        </p:txBody>
      </p:sp>
      <p:sp>
        <p:nvSpPr>
          <p:cNvPr id="28" name="object 28"/>
          <p:cNvSpPr/>
          <p:nvPr/>
        </p:nvSpPr>
        <p:spPr>
          <a:xfrm>
            <a:off x="2276636" y="2722302"/>
            <a:ext cx="848240" cy="0"/>
          </a:xfrm>
          <a:custGeom>
            <a:avLst/>
            <a:gdLst/>
            <a:ahLst/>
            <a:cxnLst/>
            <a:rect l="l" t="t" r="r" b="b"/>
            <a:pathLst>
              <a:path w="848360">
                <a:moveTo>
                  <a:pt x="0" y="0"/>
                </a:moveTo>
                <a:lnTo>
                  <a:pt x="848232" y="0"/>
                </a:lnTo>
              </a:path>
            </a:pathLst>
          </a:custGeom>
          <a:ln w="28956">
            <a:solidFill>
              <a:srgbClr val="949494"/>
            </a:solidFill>
          </a:ln>
        </p:spPr>
        <p:txBody>
          <a:bodyPr wrap="square" lIns="0" tIns="0" rIns="0" bIns="0" rtlCol="0"/>
          <a:lstStyle/>
          <a:p>
            <a:endParaRPr/>
          </a:p>
        </p:txBody>
      </p:sp>
      <p:sp>
        <p:nvSpPr>
          <p:cNvPr id="29" name="object 29"/>
          <p:cNvSpPr/>
          <p:nvPr/>
        </p:nvSpPr>
        <p:spPr>
          <a:xfrm>
            <a:off x="2276636" y="2909727"/>
            <a:ext cx="848240" cy="0"/>
          </a:xfrm>
          <a:custGeom>
            <a:avLst/>
            <a:gdLst/>
            <a:ahLst/>
            <a:cxnLst/>
            <a:rect l="l" t="t" r="r" b="b"/>
            <a:pathLst>
              <a:path w="848360">
                <a:moveTo>
                  <a:pt x="0" y="0"/>
                </a:moveTo>
                <a:lnTo>
                  <a:pt x="848232" y="0"/>
                </a:lnTo>
              </a:path>
            </a:pathLst>
          </a:custGeom>
          <a:ln w="28956">
            <a:solidFill>
              <a:srgbClr val="949494"/>
            </a:solidFill>
          </a:ln>
        </p:spPr>
        <p:txBody>
          <a:bodyPr wrap="square" lIns="0" tIns="0" rIns="0" bIns="0" rtlCol="0"/>
          <a:lstStyle/>
          <a:p>
            <a:endParaRPr/>
          </a:p>
        </p:txBody>
      </p:sp>
      <p:sp>
        <p:nvSpPr>
          <p:cNvPr id="30" name="object 30"/>
          <p:cNvSpPr/>
          <p:nvPr/>
        </p:nvSpPr>
        <p:spPr>
          <a:xfrm>
            <a:off x="2276636" y="3095628"/>
            <a:ext cx="848240" cy="0"/>
          </a:xfrm>
          <a:custGeom>
            <a:avLst/>
            <a:gdLst/>
            <a:ahLst/>
            <a:cxnLst/>
            <a:rect l="l" t="t" r="r" b="b"/>
            <a:pathLst>
              <a:path w="848360">
                <a:moveTo>
                  <a:pt x="0" y="0"/>
                </a:moveTo>
                <a:lnTo>
                  <a:pt x="848232" y="0"/>
                </a:lnTo>
              </a:path>
            </a:pathLst>
          </a:custGeom>
          <a:ln w="28956">
            <a:solidFill>
              <a:srgbClr val="949494"/>
            </a:solidFill>
          </a:ln>
        </p:spPr>
        <p:txBody>
          <a:bodyPr wrap="square" lIns="0" tIns="0" rIns="0" bIns="0" rtlCol="0"/>
          <a:lstStyle/>
          <a:p>
            <a:endParaRPr/>
          </a:p>
        </p:txBody>
      </p:sp>
      <p:sp>
        <p:nvSpPr>
          <p:cNvPr id="31" name="object 31"/>
          <p:cNvSpPr/>
          <p:nvPr/>
        </p:nvSpPr>
        <p:spPr>
          <a:xfrm>
            <a:off x="2276637" y="3470479"/>
            <a:ext cx="1371405" cy="0"/>
          </a:xfrm>
          <a:custGeom>
            <a:avLst/>
            <a:gdLst/>
            <a:ahLst/>
            <a:cxnLst/>
            <a:rect l="l" t="t" r="r" b="b"/>
            <a:pathLst>
              <a:path w="1371600">
                <a:moveTo>
                  <a:pt x="0" y="0"/>
                </a:moveTo>
                <a:lnTo>
                  <a:pt x="1371219" y="0"/>
                </a:lnTo>
              </a:path>
            </a:pathLst>
          </a:custGeom>
          <a:ln w="28956">
            <a:solidFill>
              <a:srgbClr val="949494"/>
            </a:solidFill>
          </a:ln>
        </p:spPr>
        <p:txBody>
          <a:bodyPr wrap="square" lIns="0" tIns="0" rIns="0" bIns="0" rtlCol="0"/>
          <a:lstStyle/>
          <a:p>
            <a:endParaRPr/>
          </a:p>
        </p:txBody>
      </p:sp>
      <p:sp>
        <p:nvSpPr>
          <p:cNvPr id="32" name="object 32"/>
          <p:cNvSpPr/>
          <p:nvPr/>
        </p:nvSpPr>
        <p:spPr>
          <a:xfrm>
            <a:off x="2276637" y="3283055"/>
            <a:ext cx="1371405" cy="0"/>
          </a:xfrm>
          <a:custGeom>
            <a:avLst/>
            <a:gdLst/>
            <a:ahLst/>
            <a:cxnLst/>
            <a:rect l="l" t="t" r="r" b="b"/>
            <a:pathLst>
              <a:path w="1371600">
                <a:moveTo>
                  <a:pt x="0" y="0"/>
                </a:moveTo>
                <a:lnTo>
                  <a:pt x="1371219" y="0"/>
                </a:lnTo>
              </a:path>
            </a:pathLst>
          </a:custGeom>
          <a:ln w="28956">
            <a:solidFill>
              <a:srgbClr val="949494"/>
            </a:solidFill>
          </a:ln>
        </p:spPr>
        <p:txBody>
          <a:bodyPr wrap="square" lIns="0" tIns="0" rIns="0" bIns="0" rtlCol="0"/>
          <a:lstStyle/>
          <a:p>
            <a:endParaRPr/>
          </a:p>
        </p:txBody>
      </p:sp>
      <p:sp>
        <p:nvSpPr>
          <p:cNvPr id="33" name="object 33"/>
          <p:cNvSpPr/>
          <p:nvPr/>
        </p:nvSpPr>
        <p:spPr>
          <a:xfrm>
            <a:off x="2276637" y="4217134"/>
            <a:ext cx="1371405" cy="0"/>
          </a:xfrm>
          <a:custGeom>
            <a:avLst/>
            <a:gdLst/>
            <a:ahLst/>
            <a:cxnLst/>
            <a:rect l="l" t="t" r="r" b="b"/>
            <a:pathLst>
              <a:path w="1371600">
                <a:moveTo>
                  <a:pt x="0" y="0"/>
                </a:moveTo>
                <a:lnTo>
                  <a:pt x="1371219" y="0"/>
                </a:lnTo>
              </a:path>
            </a:pathLst>
          </a:custGeom>
          <a:ln w="28956">
            <a:solidFill>
              <a:srgbClr val="949494"/>
            </a:solidFill>
          </a:ln>
        </p:spPr>
        <p:txBody>
          <a:bodyPr wrap="square" lIns="0" tIns="0" rIns="0" bIns="0" rtlCol="0"/>
          <a:lstStyle/>
          <a:p>
            <a:endParaRPr/>
          </a:p>
        </p:txBody>
      </p:sp>
      <p:sp>
        <p:nvSpPr>
          <p:cNvPr id="34" name="object 34"/>
          <p:cNvSpPr/>
          <p:nvPr/>
        </p:nvSpPr>
        <p:spPr>
          <a:xfrm>
            <a:off x="2276637" y="4031232"/>
            <a:ext cx="1371405" cy="0"/>
          </a:xfrm>
          <a:custGeom>
            <a:avLst/>
            <a:gdLst/>
            <a:ahLst/>
            <a:cxnLst/>
            <a:rect l="l" t="t" r="r" b="b"/>
            <a:pathLst>
              <a:path w="1371600">
                <a:moveTo>
                  <a:pt x="0" y="0"/>
                </a:moveTo>
                <a:lnTo>
                  <a:pt x="1371219" y="0"/>
                </a:lnTo>
              </a:path>
            </a:pathLst>
          </a:custGeom>
          <a:ln w="28956">
            <a:solidFill>
              <a:srgbClr val="949494"/>
            </a:solidFill>
          </a:ln>
        </p:spPr>
        <p:txBody>
          <a:bodyPr wrap="square" lIns="0" tIns="0" rIns="0" bIns="0" rtlCol="0"/>
          <a:lstStyle/>
          <a:p>
            <a:endParaRPr/>
          </a:p>
        </p:txBody>
      </p:sp>
      <p:sp>
        <p:nvSpPr>
          <p:cNvPr id="35" name="object 35"/>
          <p:cNvSpPr/>
          <p:nvPr/>
        </p:nvSpPr>
        <p:spPr>
          <a:xfrm>
            <a:off x="2605773" y="3615240"/>
            <a:ext cx="734591" cy="280630"/>
          </a:xfrm>
          <a:custGeom>
            <a:avLst/>
            <a:gdLst/>
            <a:ahLst/>
            <a:cxnLst/>
            <a:rect l="l" t="t" r="r" b="b"/>
            <a:pathLst>
              <a:path w="734695" h="280670">
                <a:moveTo>
                  <a:pt x="0" y="280416"/>
                </a:moveTo>
                <a:lnTo>
                  <a:pt x="734568" y="280416"/>
                </a:lnTo>
                <a:lnTo>
                  <a:pt x="734568" y="0"/>
                </a:lnTo>
                <a:lnTo>
                  <a:pt x="0" y="0"/>
                </a:lnTo>
                <a:lnTo>
                  <a:pt x="0" y="280416"/>
                </a:lnTo>
                <a:close/>
              </a:path>
            </a:pathLst>
          </a:custGeom>
          <a:ln w="10668">
            <a:solidFill>
              <a:srgbClr val="949494"/>
            </a:solidFill>
          </a:ln>
        </p:spPr>
        <p:txBody>
          <a:bodyPr wrap="square" lIns="0" tIns="0" rIns="0" bIns="0" rtlCol="0"/>
          <a:lstStyle/>
          <a:p>
            <a:endParaRPr/>
          </a:p>
        </p:txBody>
      </p:sp>
      <p:sp>
        <p:nvSpPr>
          <p:cNvPr id="36" name="object 36"/>
          <p:cNvSpPr/>
          <p:nvPr/>
        </p:nvSpPr>
        <p:spPr>
          <a:xfrm>
            <a:off x="3194716" y="2669732"/>
            <a:ext cx="411422" cy="411422"/>
          </a:xfrm>
          <a:custGeom>
            <a:avLst/>
            <a:gdLst/>
            <a:ahLst/>
            <a:cxnLst/>
            <a:rect l="l" t="t" r="r" b="b"/>
            <a:pathLst>
              <a:path w="411479" h="411479">
                <a:moveTo>
                  <a:pt x="205740" y="0"/>
                </a:moveTo>
                <a:lnTo>
                  <a:pt x="158553" y="5431"/>
                </a:lnTo>
                <a:lnTo>
                  <a:pt x="115244" y="20905"/>
                </a:lnTo>
                <a:lnTo>
                  <a:pt x="77044" y="45186"/>
                </a:lnTo>
                <a:lnTo>
                  <a:pt x="45186" y="77044"/>
                </a:lnTo>
                <a:lnTo>
                  <a:pt x="20905" y="115244"/>
                </a:lnTo>
                <a:lnTo>
                  <a:pt x="5431" y="158553"/>
                </a:lnTo>
                <a:lnTo>
                  <a:pt x="0" y="205739"/>
                </a:lnTo>
                <a:lnTo>
                  <a:pt x="5431" y="252926"/>
                </a:lnTo>
                <a:lnTo>
                  <a:pt x="20905" y="296235"/>
                </a:lnTo>
                <a:lnTo>
                  <a:pt x="45186" y="334435"/>
                </a:lnTo>
                <a:lnTo>
                  <a:pt x="77044" y="366293"/>
                </a:lnTo>
                <a:lnTo>
                  <a:pt x="115244" y="390574"/>
                </a:lnTo>
                <a:lnTo>
                  <a:pt x="158553" y="406048"/>
                </a:lnTo>
                <a:lnTo>
                  <a:pt x="205740" y="411479"/>
                </a:lnTo>
                <a:lnTo>
                  <a:pt x="252926" y="406048"/>
                </a:lnTo>
                <a:lnTo>
                  <a:pt x="296235" y="390574"/>
                </a:lnTo>
                <a:lnTo>
                  <a:pt x="334435" y="366293"/>
                </a:lnTo>
                <a:lnTo>
                  <a:pt x="366293" y="334435"/>
                </a:lnTo>
                <a:lnTo>
                  <a:pt x="390574" y="296235"/>
                </a:lnTo>
                <a:lnTo>
                  <a:pt x="406048" y="252926"/>
                </a:lnTo>
                <a:lnTo>
                  <a:pt x="411480" y="205739"/>
                </a:lnTo>
                <a:lnTo>
                  <a:pt x="205740" y="205739"/>
                </a:lnTo>
                <a:lnTo>
                  <a:pt x="205740" y="0"/>
                </a:lnTo>
                <a:close/>
              </a:path>
            </a:pathLst>
          </a:custGeom>
          <a:solidFill>
            <a:srgbClr val="C5C5C5"/>
          </a:solidFill>
        </p:spPr>
        <p:txBody>
          <a:bodyPr wrap="square" lIns="0" tIns="0" rIns="0" bIns="0" rtlCol="0"/>
          <a:lstStyle/>
          <a:p>
            <a:endParaRPr/>
          </a:p>
        </p:txBody>
      </p:sp>
      <p:sp>
        <p:nvSpPr>
          <p:cNvPr id="37" name="object 37"/>
          <p:cNvSpPr/>
          <p:nvPr/>
        </p:nvSpPr>
        <p:spPr>
          <a:xfrm>
            <a:off x="3427347" y="2644717"/>
            <a:ext cx="208757" cy="208757"/>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4530057" y="2639510"/>
            <a:ext cx="1409373" cy="129013"/>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4226317" y="2863252"/>
            <a:ext cx="2017744" cy="1392993"/>
          </a:xfrm>
          <a:custGeom>
            <a:avLst/>
            <a:gdLst/>
            <a:ahLst/>
            <a:cxnLst/>
            <a:rect l="l" t="t" r="r" b="b"/>
            <a:pathLst>
              <a:path w="2018029" h="1393189">
                <a:moveTo>
                  <a:pt x="0" y="1392935"/>
                </a:moveTo>
                <a:lnTo>
                  <a:pt x="2017776" y="1392935"/>
                </a:lnTo>
                <a:lnTo>
                  <a:pt x="2017776" y="0"/>
                </a:lnTo>
                <a:lnTo>
                  <a:pt x="0" y="0"/>
                </a:lnTo>
                <a:lnTo>
                  <a:pt x="0" y="1392935"/>
                </a:lnTo>
                <a:close/>
              </a:path>
            </a:pathLst>
          </a:custGeom>
          <a:solidFill>
            <a:srgbClr val="D2D2D2"/>
          </a:solidFill>
        </p:spPr>
        <p:txBody>
          <a:bodyPr wrap="square" lIns="0" tIns="0" rIns="0" bIns="0" rtlCol="0"/>
          <a:lstStyle/>
          <a:p>
            <a:endParaRPr/>
          </a:p>
        </p:txBody>
      </p:sp>
      <p:sp>
        <p:nvSpPr>
          <p:cNvPr id="40" name="object 40"/>
          <p:cNvSpPr/>
          <p:nvPr/>
        </p:nvSpPr>
        <p:spPr>
          <a:xfrm>
            <a:off x="5212205" y="2893729"/>
            <a:ext cx="45713" cy="44444"/>
          </a:xfrm>
          <a:custGeom>
            <a:avLst/>
            <a:gdLst/>
            <a:ahLst/>
            <a:cxnLst/>
            <a:rect l="l" t="t" r="r" b="b"/>
            <a:pathLst>
              <a:path w="45720" h="44450">
                <a:moveTo>
                  <a:pt x="22860" y="0"/>
                </a:moveTo>
                <a:lnTo>
                  <a:pt x="13983" y="1738"/>
                </a:lnTo>
                <a:lnTo>
                  <a:pt x="6715" y="6477"/>
                </a:lnTo>
                <a:lnTo>
                  <a:pt x="1803" y="13501"/>
                </a:lnTo>
                <a:lnTo>
                  <a:pt x="0" y="22098"/>
                </a:lnTo>
                <a:lnTo>
                  <a:pt x="1803" y="30694"/>
                </a:lnTo>
                <a:lnTo>
                  <a:pt x="6715" y="37719"/>
                </a:lnTo>
                <a:lnTo>
                  <a:pt x="13983" y="42457"/>
                </a:lnTo>
                <a:lnTo>
                  <a:pt x="22860" y="44196"/>
                </a:lnTo>
                <a:lnTo>
                  <a:pt x="31736" y="42457"/>
                </a:lnTo>
                <a:lnTo>
                  <a:pt x="39004" y="37719"/>
                </a:lnTo>
                <a:lnTo>
                  <a:pt x="43916" y="30694"/>
                </a:lnTo>
                <a:lnTo>
                  <a:pt x="45720" y="22098"/>
                </a:lnTo>
                <a:lnTo>
                  <a:pt x="43916" y="13501"/>
                </a:lnTo>
                <a:lnTo>
                  <a:pt x="39004" y="6477"/>
                </a:lnTo>
                <a:lnTo>
                  <a:pt x="31736" y="1738"/>
                </a:lnTo>
                <a:lnTo>
                  <a:pt x="22860" y="0"/>
                </a:lnTo>
                <a:close/>
              </a:path>
            </a:pathLst>
          </a:custGeom>
          <a:solidFill>
            <a:srgbClr val="333333"/>
          </a:solidFill>
        </p:spPr>
        <p:txBody>
          <a:bodyPr wrap="square" lIns="0" tIns="0" rIns="0" bIns="0" rtlCol="0"/>
          <a:lstStyle/>
          <a:p>
            <a:endParaRPr/>
          </a:p>
        </p:txBody>
      </p:sp>
      <p:sp>
        <p:nvSpPr>
          <p:cNvPr id="41" name="object 41"/>
          <p:cNvSpPr/>
          <p:nvPr/>
        </p:nvSpPr>
        <p:spPr>
          <a:xfrm>
            <a:off x="4300983" y="2969917"/>
            <a:ext cx="1881873" cy="1226646"/>
          </a:xfrm>
          <a:custGeom>
            <a:avLst/>
            <a:gdLst/>
            <a:ahLst/>
            <a:cxnLst/>
            <a:rect l="l" t="t" r="r" b="b"/>
            <a:pathLst>
              <a:path w="1882139" h="1226820">
                <a:moveTo>
                  <a:pt x="0" y="1226820"/>
                </a:moveTo>
                <a:lnTo>
                  <a:pt x="1882139" y="1226820"/>
                </a:lnTo>
                <a:lnTo>
                  <a:pt x="1882139" y="0"/>
                </a:lnTo>
                <a:lnTo>
                  <a:pt x="0" y="0"/>
                </a:lnTo>
                <a:lnTo>
                  <a:pt x="0" y="1226820"/>
                </a:lnTo>
                <a:close/>
              </a:path>
            </a:pathLst>
          </a:custGeom>
          <a:solidFill>
            <a:srgbClr val="E6E6E6"/>
          </a:solidFill>
        </p:spPr>
        <p:txBody>
          <a:bodyPr wrap="square" lIns="0" tIns="0" rIns="0" bIns="0" rtlCol="0"/>
          <a:lstStyle/>
          <a:p>
            <a:endParaRPr/>
          </a:p>
        </p:txBody>
      </p:sp>
      <p:sp>
        <p:nvSpPr>
          <p:cNvPr id="42" name="object 42"/>
          <p:cNvSpPr/>
          <p:nvPr/>
        </p:nvSpPr>
        <p:spPr>
          <a:xfrm>
            <a:off x="3912418" y="4271228"/>
            <a:ext cx="2615194" cy="106665"/>
          </a:xfrm>
          <a:custGeom>
            <a:avLst/>
            <a:gdLst/>
            <a:ahLst/>
            <a:cxnLst/>
            <a:rect l="l" t="t" r="r" b="b"/>
            <a:pathLst>
              <a:path w="2615565" h="106679">
                <a:moveTo>
                  <a:pt x="2615184" y="0"/>
                </a:moveTo>
                <a:lnTo>
                  <a:pt x="0" y="0"/>
                </a:lnTo>
                <a:lnTo>
                  <a:pt x="0" y="15239"/>
                </a:lnTo>
                <a:lnTo>
                  <a:pt x="7939" y="48815"/>
                </a:lnTo>
                <a:lnTo>
                  <a:pt x="29892" y="78104"/>
                </a:lnTo>
                <a:lnTo>
                  <a:pt x="63061" y="98821"/>
                </a:lnTo>
                <a:lnTo>
                  <a:pt x="104647" y="106679"/>
                </a:lnTo>
                <a:lnTo>
                  <a:pt x="2510536" y="106679"/>
                </a:lnTo>
                <a:lnTo>
                  <a:pt x="2552122" y="98821"/>
                </a:lnTo>
                <a:lnTo>
                  <a:pt x="2585291" y="78104"/>
                </a:lnTo>
                <a:lnTo>
                  <a:pt x="2607244" y="48815"/>
                </a:lnTo>
                <a:lnTo>
                  <a:pt x="2615184" y="15239"/>
                </a:lnTo>
                <a:lnTo>
                  <a:pt x="2615184" y="0"/>
                </a:lnTo>
                <a:close/>
              </a:path>
            </a:pathLst>
          </a:custGeom>
          <a:solidFill>
            <a:srgbClr val="959595"/>
          </a:solidFill>
        </p:spPr>
        <p:txBody>
          <a:bodyPr wrap="square" lIns="0" tIns="0" rIns="0" bIns="0" rtlCol="0"/>
          <a:lstStyle/>
          <a:p>
            <a:endParaRPr/>
          </a:p>
        </p:txBody>
      </p:sp>
      <p:sp>
        <p:nvSpPr>
          <p:cNvPr id="43" name="object 43"/>
          <p:cNvSpPr/>
          <p:nvPr/>
        </p:nvSpPr>
        <p:spPr>
          <a:xfrm>
            <a:off x="4763451" y="3045344"/>
            <a:ext cx="1293947" cy="3810"/>
          </a:xfrm>
          <a:custGeom>
            <a:avLst/>
            <a:gdLst/>
            <a:ahLst/>
            <a:cxnLst/>
            <a:rect l="l" t="t" r="r" b="b"/>
            <a:pathLst>
              <a:path w="1294129" h="3810">
                <a:moveTo>
                  <a:pt x="0" y="3809"/>
                </a:moveTo>
                <a:lnTo>
                  <a:pt x="1293876" y="3809"/>
                </a:lnTo>
                <a:lnTo>
                  <a:pt x="1293876" y="0"/>
                </a:lnTo>
                <a:lnTo>
                  <a:pt x="0" y="0"/>
                </a:lnTo>
                <a:lnTo>
                  <a:pt x="0" y="3809"/>
                </a:lnTo>
                <a:close/>
              </a:path>
            </a:pathLst>
          </a:custGeom>
          <a:solidFill>
            <a:srgbClr val="FFFFFF"/>
          </a:solidFill>
        </p:spPr>
        <p:txBody>
          <a:bodyPr wrap="square" lIns="0" tIns="0" rIns="0" bIns="0" rtlCol="0"/>
          <a:lstStyle/>
          <a:p>
            <a:endParaRPr/>
          </a:p>
        </p:txBody>
      </p:sp>
      <p:sp>
        <p:nvSpPr>
          <p:cNvPr id="44" name="object 44"/>
          <p:cNvSpPr/>
          <p:nvPr/>
        </p:nvSpPr>
        <p:spPr>
          <a:xfrm>
            <a:off x="4763451" y="3152771"/>
            <a:ext cx="1293947" cy="6984"/>
          </a:xfrm>
          <a:custGeom>
            <a:avLst/>
            <a:gdLst/>
            <a:ahLst/>
            <a:cxnLst/>
            <a:rect l="l" t="t" r="r" b="b"/>
            <a:pathLst>
              <a:path w="1294129" h="6985">
                <a:moveTo>
                  <a:pt x="0" y="6858"/>
                </a:moveTo>
                <a:lnTo>
                  <a:pt x="1293876" y="6858"/>
                </a:lnTo>
                <a:lnTo>
                  <a:pt x="1293876" y="0"/>
                </a:lnTo>
                <a:lnTo>
                  <a:pt x="0" y="0"/>
                </a:lnTo>
                <a:lnTo>
                  <a:pt x="0" y="6858"/>
                </a:lnTo>
                <a:close/>
              </a:path>
            </a:pathLst>
          </a:custGeom>
          <a:solidFill>
            <a:srgbClr val="FFFFFF"/>
          </a:solidFill>
        </p:spPr>
        <p:txBody>
          <a:bodyPr wrap="square" lIns="0" tIns="0" rIns="0" bIns="0" rtlCol="0"/>
          <a:lstStyle/>
          <a:p>
            <a:endParaRPr/>
          </a:p>
        </p:txBody>
      </p:sp>
      <p:sp>
        <p:nvSpPr>
          <p:cNvPr id="45" name="object 45"/>
          <p:cNvSpPr/>
          <p:nvPr/>
        </p:nvSpPr>
        <p:spPr>
          <a:xfrm>
            <a:off x="4763451" y="3045346"/>
            <a:ext cx="1293947" cy="114283"/>
          </a:xfrm>
          <a:custGeom>
            <a:avLst/>
            <a:gdLst/>
            <a:ahLst/>
            <a:cxnLst/>
            <a:rect l="l" t="t" r="r" b="b"/>
            <a:pathLst>
              <a:path w="1294129" h="114300">
                <a:moveTo>
                  <a:pt x="0" y="114300"/>
                </a:moveTo>
                <a:lnTo>
                  <a:pt x="1293876" y="114300"/>
                </a:lnTo>
                <a:lnTo>
                  <a:pt x="1293876" y="0"/>
                </a:lnTo>
                <a:lnTo>
                  <a:pt x="0" y="0"/>
                </a:lnTo>
                <a:lnTo>
                  <a:pt x="0" y="114300"/>
                </a:lnTo>
                <a:close/>
              </a:path>
            </a:pathLst>
          </a:custGeom>
          <a:ln w="10668">
            <a:solidFill>
              <a:srgbClr val="949494"/>
            </a:solidFill>
          </a:ln>
        </p:spPr>
        <p:txBody>
          <a:bodyPr wrap="square" lIns="0" tIns="0" rIns="0" bIns="0" rtlCol="0"/>
          <a:lstStyle/>
          <a:p>
            <a:endParaRPr/>
          </a:p>
        </p:txBody>
      </p:sp>
      <p:sp>
        <p:nvSpPr>
          <p:cNvPr id="46" name="object 46"/>
          <p:cNvSpPr/>
          <p:nvPr/>
        </p:nvSpPr>
        <p:spPr>
          <a:xfrm>
            <a:off x="4344409" y="3040773"/>
            <a:ext cx="358090" cy="1083792"/>
          </a:xfrm>
          <a:custGeom>
            <a:avLst/>
            <a:gdLst/>
            <a:ahLst/>
            <a:cxnLst/>
            <a:rect l="l" t="t" r="r" b="b"/>
            <a:pathLst>
              <a:path w="358139" h="1083945">
                <a:moveTo>
                  <a:pt x="0" y="1083563"/>
                </a:moveTo>
                <a:lnTo>
                  <a:pt x="358139" y="1083563"/>
                </a:lnTo>
                <a:lnTo>
                  <a:pt x="358139" y="0"/>
                </a:lnTo>
                <a:lnTo>
                  <a:pt x="0" y="0"/>
                </a:lnTo>
                <a:lnTo>
                  <a:pt x="0" y="1083563"/>
                </a:lnTo>
                <a:close/>
              </a:path>
            </a:pathLst>
          </a:custGeom>
          <a:solidFill>
            <a:srgbClr val="FFFFFF"/>
          </a:solidFill>
        </p:spPr>
        <p:txBody>
          <a:bodyPr wrap="square" lIns="0" tIns="0" rIns="0" bIns="0" rtlCol="0"/>
          <a:lstStyle/>
          <a:p>
            <a:endParaRPr/>
          </a:p>
        </p:txBody>
      </p:sp>
      <p:sp>
        <p:nvSpPr>
          <p:cNvPr id="47" name="object 47"/>
          <p:cNvSpPr/>
          <p:nvPr/>
        </p:nvSpPr>
        <p:spPr>
          <a:xfrm>
            <a:off x="4344409" y="3040773"/>
            <a:ext cx="358090" cy="1083792"/>
          </a:xfrm>
          <a:custGeom>
            <a:avLst/>
            <a:gdLst/>
            <a:ahLst/>
            <a:cxnLst/>
            <a:rect l="l" t="t" r="r" b="b"/>
            <a:pathLst>
              <a:path w="358139" h="1083945">
                <a:moveTo>
                  <a:pt x="0" y="1083563"/>
                </a:moveTo>
                <a:lnTo>
                  <a:pt x="358139" y="1083563"/>
                </a:lnTo>
                <a:lnTo>
                  <a:pt x="358139" y="0"/>
                </a:lnTo>
                <a:lnTo>
                  <a:pt x="0" y="0"/>
                </a:lnTo>
                <a:lnTo>
                  <a:pt x="0" y="1083563"/>
                </a:lnTo>
                <a:close/>
              </a:path>
            </a:pathLst>
          </a:custGeom>
          <a:ln w="10667">
            <a:solidFill>
              <a:srgbClr val="949494"/>
            </a:solidFill>
          </a:ln>
        </p:spPr>
        <p:txBody>
          <a:bodyPr wrap="square" lIns="0" tIns="0" rIns="0" bIns="0" rtlCol="0"/>
          <a:lstStyle/>
          <a:p>
            <a:endParaRPr/>
          </a:p>
        </p:txBody>
      </p:sp>
      <p:sp>
        <p:nvSpPr>
          <p:cNvPr id="48" name="object 48"/>
          <p:cNvSpPr/>
          <p:nvPr/>
        </p:nvSpPr>
        <p:spPr>
          <a:xfrm>
            <a:off x="4748975" y="3222865"/>
            <a:ext cx="137141" cy="134093"/>
          </a:xfrm>
          <a:prstGeom prst="rect">
            <a:avLst/>
          </a:prstGeom>
          <a:blipFill>
            <a:blip r:embed="rId8" cstate="print"/>
            <a:stretch>
              <a:fillRect/>
            </a:stretch>
          </a:blipFill>
        </p:spPr>
        <p:txBody>
          <a:bodyPr wrap="square" lIns="0" tIns="0" rIns="0" bIns="0" rtlCol="0"/>
          <a:lstStyle/>
          <a:p>
            <a:endParaRPr/>
          </a:p>
        </p:txBody>
      </p:sp>
      <p:sp>
        <p:nvSpPr>
          <p:cNvPr id="49" name="object 49"/>
          <p:cNvSpPr/>
          <p:nvPr/>
        </p:nvSpPr>
        <p:spPr>
          <a:xfrm>
            <a:off x="4886116" y="3251816"/>
            <a:ext cx="904747" cy="0"/>
          </a:xfrm>
          <a:custGeom>
            <a:avLst/>
            <a:gdLst/>
            <a:ahLst/>
            <a:cxnLst/>
            <a:rect l="l" t="t" r="r" b="b"/>
            <a:pathLst>
              <a:path w="904875">
                <a:moveTo>
                  <a:pt x="0" y="0"/>
                </a:moveTo>
                <a:lnTo>
                  <a:pt x="904875" y="0"/>
                </a:lnTo>
              </a:path>
            </a:pathLst>
          </a:custGeom>
          <a:ln w="9144">
            <a:solidFill>
              <a:srgbClr val="E2008B"/>
            </a:solidFill>
          </a:ln>
        </p:spPr>
        <p:txBody>
          <a:bodyPr wrap="square" lIns="0" tIns="0" rIns="0" bIns="0" rtlCol="0"/>
          <a:lstStyle/>
          <a:p>
            <a:endParaRPr/>
          </a:p>
        </p:txBody>
      </p:sp>
      <p:sp>
        <p:nvSpPr>
          <p:cNvPr id="50" name="object 50"/>
          <p:cNvSpPr/>
          <p:nvPr/>
        </p:nvSpPr>
        <p:spPr>
          <a:xfrm>
            <a:off x="4886116" y="3321911"/>
            <a:ext cx="904747" cy="0"/>
          </a:xfrm>
          <a:custGeom>
            <a:avLst/>
            <a:gdLst/>
            <a:ahLst/>
            <a:cxnLst/>
            <a:rect l="l" t="t" r="r" b="b"/>
            <a:pathLst>
              <a:path w="904875">
                <a:moveTo>
                  <a:pt x="0" y="0"/>
                </a:moveTo>
                <a:lnTo>
                  <a:pt x="904875" y="0"/>
                </a:lnTo>
              </a:path>
            </a:pathLst>
          </a:custGeom>
          <a:ln w="9144">
            <a:solidFill>
              <a:srgbClr val="E2008B"/>
            </a:solidFill>
          </a:ln>
        </p:spPr>
        <p:txBody>
          <a:bodyPr wrap="square" lIns="0" tIns="0" rIns="0" bIns="0" rtlCol="0"/>
          <a:lstStyle/>
          <a:p>
            <a:endParaRPr/>
          </a:p>
        </p:txBody>
      </p:sp>
      <p:sp>
        <p:nvSpPr>
          <p:cNvPr id="51" name="object 51"/>
          <p:cNvSpPr/>
          <p:nvPr/>
        </p:nvSpPr>
        <p:spPr>
          <a:xfrm>
            <a:off x="4890687" y="3405719"/>
            <a:ext cx="1056490" cy="242536"/>
          </a:xfrm>
          <a:custGeom>
            <a:avLst/>
            <a:gdLst/>
            <a:ahLst/>
            <a:cxnLst/>
            <a:rect l="l" t="t" r="r" b="b"/>
            <a:pathLst>
              <a:path w="1056639" h="242570">
                <a:moveTo>
                  <a:pt x="0" y="242316"/>
                </a:moveTo>
                <a:lnTo>
                  <a:pt x="1056132" y="242316"/>
                </a:lnTo>
                <a:lnTo>
                  <a:pt x="1056132" y="0"/>
                </a:lnTo>
                <a:lnTo>
                  <a:pt x="0" y="0"/>
                </a:lnTo>
                <a:lnTo>
                  <a:pt x="0" y="242316"/>
                </a:lnTo>
                <a:close/>
              </a:path>
            </a:pathLst>
          </a:custGeom>
          <a:solidFill>
            <a:srgbClr val="E8E8E8"/>
          </a:solidFill>
        </p:spPr>
        <p:txBody>
          <a:bodyPr wrap="square" lIns="0" tIns="0" rIns="0" bIns="0" rtlCol="0"/>
          <a:lstStyle/>
          <a:p>
            <a:endParaRPr/>
          </a:p>
        </p:txBody>
      </p:sp>
      <p:sp>
        <p:nvSpPr>
          <p:cNvPr id="52" name="object 52"/>
          <p:cNvSpPr/>
          <p:nvPr/>
        </p:nvSpPr>
        <p:spPr>
          <a:xfrm>
            <a:off x="4899829" y="3419433"/>
            <a:ext cx="92950" cy="92950"/>
          </a:xfrm>
          <a:prstGeom prst="rect">
            <a:avLst/>
          </a:prstGeom>
          <a:blipFill>
            <a:blip r:embed="rId9" cstate="print"/>
            <a:stretch>
              <a:fillRect/>
            </a:stretch>
          </a:blipFill>
        </p:spPr>
        <p:txBody>
          <a:bodyPr wrap="square" lIns="0" tIns="0" rIns="0" bIns="0" rtlCol="0"/>
          <a:lstStyle/>
          <a:p>
            <a:endParaRPr/>
          </a:p>
        </p:txBody>
      </p:sp>
      <p:sp>
        <p:nvSpPr>
          <p:cNvPr id="53" name="object 53"/>
          <p:cNvSpPr/>
          <p:nvPr/>
        </p:nvSpPr>
        <p:spPr>
          <a:xfrm>
            <a:off x="5008019" y="3460575"/>
            <a:ext cx="904747" cy="0"/>
          </a:xfrm>
          <a:custGeom>
            <a:avLst/>
            <a:gdLst/>
            <a:ahLst/>
            <a:cxnLst/>
            <a:rect l="l" t="t" r="r" b="b"/>
            <a:pathLst>
              <a:path w="904875">
                <a:moveTo>
                  <a:pt x="0" y="0"/>
                </a:moveTo>
                <a:lnTo>
                  <a:pt x="904875" y="0"/>
                </a:lnTo>
              </a:path>
            </a:pathLst>
          </a:custGeom>
          <a:ln w="9144">
            <a:solidFill>
              <a:srgbClr val="E2008B"/>
            </a:solidFill>
          </a:ln>
        </p:spPr>
        <p:txBody>
          <a:bodyPr wrap="square" lIns="0" tIns="0" rIns="0" bIns="0" rtlCol="0"/>
          <a:lstStyle/>
          <a:p>
            <a:endParaRPr/>
          </a:p>
        </p:txBody>
      </p:sp>
      <p:sp>
        <p:nvSpPr>
          <p:cNvPr id="54" name="object 54"/>
          <p:cNvSpPr/>
          <p:nvPr/>
        </p:nvSpPr>
        <p:spPr>
          <a:xfrm>
            <a:off x="5008019" y="3539812"/>
            <a:ext cx="904747" cy="0"/>
          </a:xfrm>
          <a:custGeom>
            <a:avLst/>
            <a:gdLst/>
            <a:ahLst/>
            <a:cxnLst/>
            <a:rect l="l" t="t" r="r" b="b"/>
            <a:pathLst>
              <a:path w="904875">
                <a:moveTo>
                  <a:pt x="0" y="0"/>
                </a:moveTo>
                <a:lnTo>
                  <a:pt x="904875" y="0"/>
                </a:lnTo>
              </a:path>
            </a:pathLst>
          </a:custGeom>
          <a:ln w="9144">
            <a:solidFill>
              <a:srgbClr val="E2008B"/>
            </a:solidFill>
          </a:ln>
        </p:spPr>
        <p:txBody>
          <a:bodyPr wrap="square" lIns="0" tIns="0" rIns="0" bIns="0" rtlCol="0"/>
          <a:lstStyle/>
          <a:p>
            <a:endParaRPr/>
          </a:p>
        </p:txBody>
      </p:sp>
      <p:sp>
        <p:nvSpPr>
          <p:cNvPr id="55" name="object 55"/>
          <p:cNvSpPr/>
          <p:nvPr/>
        </p:nvSpPr>
        <p:spPr>
          <a:xfrm>
            <a:off x="4747451" y="3715046"/>
            <a:ext cx="137141" cy="134093"/>
          </a:xfrm>
          <a:prstGeom prst="rect">
            <a:avLst/>
          </a:prstGeom>
          <a:blipFill>
            <a:blip r:embed="rId8" cstate="print"/>
            <a:stretch>
              <a:fillRect/>
            </a:stretch>
          </a:blipFill>
        </p:spPr>
        <p:txBody>
          <a:bodyPr wrap="square" lIns="0" tIns="0" rIns="0" bIns="0" rtlCol="0"/>
          <a:lstStyle/>
          <a:p>
            <a:endParaRPr/>
          </a:p>
        </p:txBody>
      </p:sp>
      <p:sp>
        <p:nvSpPr>
          <p:cNvPr id="56" name="object 56"/>
          <p:cNvSpPr/>
          <p:nvPr/>
        </p:nvSpPr>
        <p:spPr>
          <a:xfrm>
            <a:off x="4884593" y="3743999"/>
            <a:ext cx="904747" cy="0"/>
          </a:xfrm>
          <a:custGeom>
            <a:avLst/>
            <a:gdLst/>
            <a:ahLst/>
            <a:cxnLst/>
            <a:rect l="l" t="t" r="r" b="b"/>
            <a:pathLst>
              <a:path w="904875">
                <a:moveTo>
                  <a:pt x="0" y="0"/>
                </a:moveTo>
                <a:lnTo>
                  <a:pt x="904875" y="0"/>
                </a:lnTo>
              </a:path>
            </a:pathLst>
          </a:custGeom>
          <a:ln w="9144">
            <a:solidFill>
              <a:srgbClr val="E2008B"/>
            </a:solidFill>
          </a:ln>
        </p:spPr>
        <p:txBody>
          <a:bodyPr wrap="square" lIns="0" tIns="0" rIns="0" bIns="0" rtlCol="0"/>
          <a:lstStyle/>
          <a:p>
            <a:endParaRPr/>
          </a:p>
        </p:txBody>
      </p:sp>
      <p:sp>
        <p:nvSpPr>
          <p:cNvPr id="57" name="object 57"/>
          <p:cNvSpPr/>
          <p:nvPr/>
        </p:nvSpPr>
        <p:spPr>
          <a:xfrm>
            <a:off x="4884593" y="3814092"/>
            <a:ext cx="904747" cy="0"/>
          </a:xfrm>
          <a:custGeom>
            <a:avLst/>
            <a:gdLst/>
            <a:ahLst/>
            <a:cxnLst/>
            <a:rect l="l" t="t" r="r" b="b"/>
            <a:pathLst>
              <a:path w="904875">
                <a:moveTo>
                  <a:pt x="0" y="0"/>
                </a:moveTo>
                <a:lnTo>
                  <a:pt x="904875" y="0"/>
                </a:lnTo>
              </a:path>
            </a:pathLst>
          </a:custGeom>
          <a:ln w="9144">
            <a:solidFill>
              <a:srgbClr val="E2008B"/>
            </a:solidFill>
          </a:ln>
        </p:spPr>
        <p:txBody>
          <a:bodyPr wrap="square" lIns="0" tIns="0" rIns="0" bIns="0" rtlCol="0"/>
          <a:lstStyle/>
          <a:p>
            <a:endParaRPr/>
          </a:p>
        </p:txBody>
      </p:sp>
      <p:sp>
        <p:nvSpPr>
          <p:cNvPr id="58" name="object 58"/>
          <p:cNvSpPr/>
          <p:nvPr/>
        </p:nvSpPr>
        <p:spPr>
          <a:xfrm>
            <a:off x="4890686" y="3894854"/>
            <a:ext cx="1054585" cy="113014"/>
          </a:xfrm>
          <a:custGeom>
            <a:avLst/>
            <a:gdLst/>
            <a:ahLst/>
            <a:cxnLst/>
            <a:rect l="l" t="t" r="r" b="b"/>
            <a:pathLst>
              <a:path w="1054735" h="113029">
                <a:moveTo>
                  <a:pt x="0" y="112775"/>
                </a:moveTo>
                <a:lnTo>
                  <a:pt x="1054608" y="112775"/>
                </a:lnTo>
                <a:lnTo>
                  <a:pt x="1054608" y="0"/>
                </a:lnTo>
                <a:lnTo>
                  <a:pt x="0" y="0"/>
                </a:lnTo>
                <a:lnTo>
                  <a:pt x="0" y="112775"/>
                </a:lnTo>
                <a:close/>
              </a:path>
            </a:pathLst>
          </a:custGeom>
          <a:solidFill>
            <a:srgbClr val="E8E8E8"/>
          </a:solidFill>
        </p:spPr>
        <p:txBody>
          <a:bodyPr wrap="square" lIns="0" tIns="0" rIns="0" bIns="0" rtlCol="0"/>
          <a:lstStyle/>
          <a:p>
            <a:endParaRPr/>
          </a:p>
        </p:txBody>
      </p:sp>
      <p:sp>
        <p:nvSpPr>
          <p:cNvPr id="59" name="object 59"/>
          <p:cNvSpPr/>
          <p:nvPr/>
        </p:nvSpPr>
        <p:spPr>
          <a:xfrm>
            <a:off x="4898305" y="3908568"/>
            <a:ext cx="92950" cy="92950"/>
          </a:xfrm>
          <a:prstGeom prst="rect">
            <a:avLst/>
          </a:prstGeom>
          <a:blipFill>
            <a:blip r:embed="rId9" cstate="print"/>
            <a:stretch>
              <a:fillRect/>
            </a:stretch>
          </a:blipFill>
        </p:spPr>
        <p:txBody>
          <a:bodyPr wrap="square" lIns="0" tIns="0" rIns="0" bIns="0" rtlCol="0"/>
          <a:lstStyle/>
          <a:p>
            <a:endParaRPr/>
          </a:p>
        </p:txBody>
      </p:sp>
      <p:sp>
        <p:nvSpPr>
          <p:cNvPr id="60" name="object 60"/>
          <p:cNvSpPr/>
          <p:nvPr/>
        </p:nvSpPr>
        <p:spPr>
          <a:xfrm>
            <a:off x="5006495" y="3949710"/>
            <a:ext cx="904747" cy="0"/>
          </a:xfrm>
          <a:custGeom>
            <a:avLst/>
            <a:gdLst/>
            <a:ahLst/>
            <a:cxnLst/>
            <a:rect l="l" t="t" r="r" b="b"/>
            <a:pathLst>
              <a:path w="904875">
                <a:moveTo>
                  <a:pt x="0" y="0"/>
                </a:moveTo>
                <a:lnTo>
                  <a:pt x="904875" y="0"/>
                </a:lnTo>
              </a:path>
            </a:pathLst>
          </a:custGeom>
          <a:ln w="9144">
            <a:solidFill>
              <a:srgbClr val="E2008B"/>
            </a:solidFill>
          </a:ln>
        </p:spPr>
        <p:txBody>
          <a:bodyPr wrap="square" lIns="0" tIns="0" rIns="0" bIns="0" rtlCol="0"/>
          <a:lstStyle/>
          <a:p>
            <a:endParaRPr/>
          </a:p>
        </p:txBody>
      </p:sp>
      <p:sp>
        <p:nvSpPr>
          <p:cNvPr id="61" name="object 61"/>
          <p:cNvSpPr/>
          <p:nvPr/>
        </p:nvSpPr>
        <p:spPr>
          <a:xfrm>
            <a:off x="4890686" y="4015233"/>
            <a:ext cx="1054585" cy="111744"/>
          </a:xfrm>
          <a:custGeom>
            <a:avLst/>
            <a:gdLst/>
            <a:ahLst/>
            <a:cxnLst/>
            <a:rect l="l" t="t" r="r" b="b"/>
            <a:pathLst>
              <a:path w="1054735" h="111760">
                <a:moveTo>
                  <a:pt x="0" y="111251"/>
                </a:moveTo>
                <a:lnTo>
                  <a:pt x="1054608" y="111251"/>
                </a:lnTo>
                <a:lnTo>
                  <a:pt x="1054608" y="0"/>
                </a:lnTo>
                <a:lnTo>
                  <a:pt x="0" y="0"/>
                </a:lnTo>
                <a:lnTo>
                  <a:pt x="0" y="111251"/>
                </a:lnTo>
                <a:close/>
              </a:path>
            </a:pathLst>
          </a:custGeom>
          <a:solidFill>
            <a:srgbClr val="E8E8E8"/>
          </a:solidFill>
        </p:spPr>
        <p:txBody>
          <a:bodyPr wrap="square" lIns="0" tIns="0" rIns="0" bIns="0" rtlCol="0"/>
          <a:lstStyle/>
          <a:p>
            <a:endParaRPr/>
          </a:p>
        </p:txBody>
      </p:sp>
      <p:sp>
        <p:nvSpPr>
          <p:cNvPr id="62" name="object 62"/>
          <p:cNvSpPr/>
          <p:nvPr/>
        </p:nvSpPr>
        <p:spPr>
          <a:xfrm>
            <a:off x="4898305" y="4028946"/>
            <a:ext cx="92950" cy="92950"/>
          </a:xfrm>
          <a:prstGeom prst="rect">
            <a:avLst/>
          </a:prstGeom>
          <a:blipFill>
            <a:blip r:embed="rId9" cstate="print"/>
            <a:stretch>
              <a:fillRect/>
            </a:stretch>
          </a:blipFill>
        </p:spPr>
        <p:txBody>
          <a:bodyPr wrap="square" lIns="0" tIns="0" rIns="0" bIns="0" rtlCol="0"/>
          <a:lstStyle/>
          <a:p>
            <a:endParaRPr/>
          </a:p>
        </p:txBody>
      </p:sp>
      <p:sp>
        <p:nvSpPr>
          <p:cNvPr id="63" name="object 63"/>
          <p:cNvSpPr/>
          <p:nvPr/>
        </p:nvSpPr>
        <p:spPr>
          <a:xfrm>
            <a:off x="5006495" y="4070088"/>
            <a:ext cx="904747" cy="0"/>
          </a:xfrm>
          <a:custGeom>
            <a:avLst/>
            <a:gdLst/>
            <a:ahLst/>
            <a:cxnLst/>
            <a:rect l="l" t="t" r="r" b="b"/>
            <a:pathLst>
              <a:path w="904875">
                <a:moveTo>
                  <a:pt x="0" y="0"/>
                </a:moveTo>
                <a:lnTo>
                  <a:pt x="904875" y="0"/>
                </a:lnTo>
              </a:path>
            </a:pathLst>
          </a:custGeom>
          <a:ln w="9144">
            <a:solidFill>
              <a:srgbClr val="E2008B"/>
            </a:solidFill>
          </a:ln>
        </p:spPr>
        <p:txBody>
          <a:bodyPr wrap="square" lIns="0" tIns="0" rIns="0" bIns="0" rtlCol="0"/>
          <a:lstStyle/>
          <a:p>
            <a:endParaRPr/>
          </a:p>
        </p:txBody>
      </p:sp>
      <p:sp>
        <p:nvSpPr>
          <p:cNvPr id="64" name="object 64"/>
          <p:cNvSpPr/>
          <p:nvPr/>
        </p:nvSpPr>
        <p:spPr>
          <a:xfrm>
            <a:off x="7276426" y="1859206"/>
            <a:ext cx="502340" cy="129013"/>
          </a:xfrm>
          <a:prstGeom prst="rect">
            <a:avLst/>
          </a:prstGeom>
          <a:blipFill>
            <a:blip r:embed="rId10" cstate="print"/>
            <a:stretch>
              <a:fillRect/>
            </a:stretch>
          </a:blipFill>
        </p:spPr>
        <p:txBody>
          <a:bodyPr wrap="square" lIns="0" tIns="0" rIns="0" bIns="0" rtlCol="0"/>
          <a:lstStyle/>
          <a:p>
            <a:endParaRPr/>
          </a:p>
        </p:txBody>
      </p:sp>
      <p:sp>
        <p:nvSpPr>
          <p:cNvPr id="65" name="object 65"/>
          <p:cNvSpPr/>
          <p:nvPr/>
        </p:nvSpPr>
        <p:spPr>
          <a:xfrm>
            <a:off x="6725322" y="2128788"/>
            <a:ext cx="1569497" cy="216505"/>
          </a:xfrm>
          <a:custGeom>
            <a:avLst/>
            <a:gdLst/>
            <a:ahLst/>
            <a:cxnLst/>
            <a:rect l="l" t="t" r="r" b="b"/>
            <a:pathLst>
              <a:path w="1569720" h="216535">
                <a:moveTo>
                  <a:pt x="0" y="216408"/>
                </a:moveTo>
                <a:lnTo>
                  <a:pt x="1569720" y="216408"/>
                </a:lnTo>
                <a:lnTo>
                  <a:pt x="1569720" y="0"/>
                </a:lnTo>
                <a:lnTo>
                  <a:pt x="0" y="0"/>
                </a:lnTo>
                <a:lnTo>
                  <a:pt x="0" y="216408"/>
                </a:lnTo>
                <a:close/>
              </a:path>
            </a:pathLst>
          </a:custGeom>
          <a:solidFill>
            <a:srgbClr val="1A1A1A"/>
          </a:solidFill>
        </p:spPr>
        <p:txBody>
          <a:bodyPr wrap="square" lIns="0" tIns="0" rIns="0" bIns="0" rtlCol="0"/>
          <a:lstStyle/>
          <a:p>
            <a:endParaRPr/>
          </a:p>
        </p:txBody>
      </p:sp>
      <p:sp>
        <p:nvSpPr>
          <p:cNvPr id="66" name="object 66"/>
          <p:cNvSpPr/>
          <p:nvPr/>
        </p:nvSpPr>
        <p:spPr>
          <a:xfrm>
            <a:off x="6739037" y="2102884"/>
            <a:ext cx="1569497" cy="2239962"/>
          </a:xfrm>
          <a:custGeom>
            <a:avLst/>
            <a:gdLst/>
            <a:ahLst/>
            <a:cxnLst/>
            <a:rect l="l" t="t" r="r" b="b"/>
            <a:pathLst>
              <a:path w="1569720" h="2240279">
                <a:moveTo>
                  <a:pt x="0" y="2188336"/>
                </a:moveTo>
                <a:lnTo>
                  <a:pt x="3936" y="2208990"/>
                </a:lnTo>
                <a:lnTo>
                  <a:pt x="14827" y="2225452"/>
                </a:lnTo>
                <a:lnTo>
                  <a:pt x="31289" y="2236342"/>
                </a:lnTo>
                <a:lnTo>
                  <a:pt x="51943" y="2240279"/>
                </a:lnTo>
                <a:lnTo>
                  <a:pt x="899378" y="2240279"/>
                </a:lnTo>
                <a:lnTo>
                  <a:pt x="1334547" y="2240279"/>
                </a:lnTo>
                <a:lnTo>
                  <a:pt x="1494873" y="2240279"/>
                </a:lnTo>
                <a:lnTo>
                  <a:pt x="1517777" y="2240279"/>
                </a:lnTo>
                <a:lnTo>
                  <a:pt x="1538430" y="2236342"/>
                </a:lnTo>
                <a:lnTo>
                  <a:pt x="1554892" y="2225452"/>
                </a:lnTo>
                <a:lnTo>
                  <a:pt x="1565782" y="2208990"/>
                </a:lnTo>
                <a:lnTo>
                  <a:pt x="1569720" y="2188336"/>
                </a:lnTo>
                <a:lnTo>
                  <a:pt x="1569720" y="953234"/>
                </a:lnTo>
                <a:lnTo>
                  <a:pt x="1569720" y="318992"/>
                </a:lnTo>
                <a:lnTo>
                  <a:pt x="1569720" y="85324"/>
                </a:lnTo>
                <a:lnTo>
                  <a:pt x="1569720" y="51942"/>
                </a:lnTo>
                <a:lnTo>
                  <a:pt x="1565783" y="31289"/>
                </a:lnTo>
                <a:lnTo>
                  <a:pt x="1554892" y="14827"/>
                </a:lnTo>
                <a:lnTo>
                  <a:pt x="1538430" y="3937"/>
                </a:lnTo>
                <a:lnTo>
                  <a:pt x="1517777" y="0"/>
                </a:lnTo>
                <a:lnTo>
                  <a:pt x="670341" y="0"/>
                </a:lnTo>
                <a:lnTo>
                  <a:pt x="235172" y="0"/>
                </a:lnTo>
                <a:lnTo>
                  <a:pt x="74846" y="0"/>
                </a:lnTo>
                <a:lnTo>
                  <a:pt x="51943" y="0"/>
                </a:lnTo>
                <a:lnTo>
                  <a:pt x="31289" y="3937"/>
                </a:lnTo>
                <a:lnTo>
                  <a:pt x="14827" y="14827"/>
                </a:lnTo>
                <a:lnTo>
                  <a:pt x="3937" y="31289"/>
                </a:lnTo>
                <a:lnTo>
                  <a:pt x="0" y="51942"/>
                </a:lnTo>
                <a:lnTo>
                  <a:pt x="0" y="2188336"/>
                </a:lnTo>
                <a:close/>
              </a:path>
            </a:pathLst>
          </a:custGeom>
          <a:ln w="76200">
            <a:solidFill>
              <a:srgbClr val="1A1A1A"/>
            </a:solidFill>
          </a:ln>
        </p:spPr>
        <p:txBody>
          <a:bodyPr wrap="square" lIns="0" tIns="0" rIns="0" bIns="0" rtlCol="0"/>
          <a:lstStyle/>
          <a:p>
            <a:endParaRPr/>
          </a:p>
        </p:txBody>
      </p:sp>
      <p:sp>
        <p:nvSpPr>
          <p:cNvPr id="67" name="object 67"/>
          <p:cNvSpPr/>
          <p:nvPr/>
        </p:nvSpPr>
        <p:spPr>
          <a:xfrm>
            <a:off x="6800751" y="2237739"/>
            <a:ext cx="373962" cy="0"/>
          </a:xfrm>
          <a:custGeom>
            <a:avLst/>
            <a:gdLst/>
            <a:ahLst/>
            <a:cxnLst/>
            <a:rect l="l" t="t" r="r" b="b"/>
            <a:pathLst>
              <a:path w="374015">
                <a:moveTo>
                  <a:pt x="0" y="0"/>
                </a:moveTo>
                <a:lnTo>
                  <a:pt x="373506" y="0"/>
                </a:lnTo>
              </a:path>
            </a:pathLst>
          </a:custGeom>
          <a:ln w="38100">
            <a:solidFill>
              <a:srgbClr val="E6E6E6"/>
            </a:solidFill>
          </a:ln>
        </p:spPr>
        <p:txBody>
          <a:bodyPr wrap="square" lIns="0" tIns="0" rIns="0" bIns="0" rtlCol="0"/>
          <a:lstStyle/>
          <a:p>
            <a:endParaRPr/>
          </a:p>
        </p:txBody>
      </p:sp>
      <p:sp>
        <p:nvSpPr>
          <p:cNvPr id="68" name="object 68"/>
          <p:cNvSpPr/>
          <p:nvPr/>
        </p:nvSpPr>
        <p:spPr>
          <a:xfrm>
            <a:off x="6861701" y="2508973"/>
            <a:ext cx="1318073" cy="373327"/>
          </a:xfrm>
          <a:custGeom>
            <a:avLst/>
            <a:gdLst/>
            <a:ahLst/>
            <a:cxnLst/>
            <a:rect l="l" t="t" r="r" b="b"/>
            <a:pathLst>
              <a:path w="1318259" h="373380">
                <a:moveTo>
                  <a:pt x="0" y="373379"/>
                </a:moveTo>
                <a:lnTo>
                  <a:pt x="1318259" y="373379"/>
                </a:lnTo>
                <a:lnTo>
                  <a:pt x="1318259" y="0"/>
                </a:lnTo>
                <a:lnTo>
                  <a:pt x="0" y="0"/>
                </a:lnTo>
                <a:lnTo>
                  <a:pt x="0" y="373379"/>
                </a:lnTo>
                <a:close/>
              </a:path>
            </a:pathLst>
          </a:custGeom>
          <a:ln w="10667">
            <a:solidFill>
              <a:srgbClr val="949494"/>
            </a:solidFill>
          </a:ln>
        </p:spPr>
        <p:txBody>
          <a:bodyPr wrap="square" lIns="0" tIns="0" rIns="0" bIns="0" rtlCol="0"/>
          <a:lstStyle/>
          <a:p>
            <a:endParaRPr/>
          </a:p>
        </p:txBody>
      </p:sp>
      <p:sp>
        <p:nvSpPr>
          <p:cNvPr id="69" name="object 69"/>
          <p:cNvSpPr/>
          <p:nvPr/>
        </p:nvSpPr>
        <p:spPr>
          <a:xfrm>
            <a:off x="6861701" y="2995059"/>
            <a:ext cx="319994" cy="359994"/>
          </a:xfrm>
          <a:custGeom>
            <a:avLst/>
            <a:gdLst/>
            <a:ahLst/>
            <a:cxnLst/>
            <a:rect l="l" t="t" r="r" b="b"/>
            <a:pathLst>
              <a:path w="320040" h="360045">
                <a:moveTo>
                  <a:pt x="0" y="359663"/>
                </a:moveTo>
                <a:lnTo>
                  <a:pt x="320040" y="359663"/>
                </a:lnTo>
                <a:lnTo>
                  <a:pt x="320040" y="0"/>
                </a:lnTo>
                <a:lnTo>
                  <a:pt x="0" y="0"/>
                </a:lnTo>
                <a:lnTo>
                  <a:pt x="0" y="359663"/>
                </a:lnTo>
                <a:close/>
              </a:path>
            </a:pathLst>
          </a:custGeom>
          <a:ln w="10668">
            <a:solidFill>
              <a:srgbClr val="949494"/>
            </a:solidFill>
          </a:ln>
        </p:spPr>
        <p:txBody>
          <a:bodyPr wrap="square" lIns="0" tIns="0" rIns="0" bIns="0" rtlCol="0"/>
          <a:lstStyle/>
          <a:p>
            <a:endParaRPr/>
          </a:p>
        </p:txBody>
      </p:sp>
      <p:sp>
        <p:nvSpPr>
          <p:cNvPr id="70" name="object 70"/>
          <p:cNvSpPr/>
          <p:nvPr/>
        </p:nvSpPr>
        <p:spPr>
          <a:xfrm>
            <a:off x="6861701" y="3494862"/>
            <a:ext cx="818399" cy="719352"/>
          </a:xfrm>
          <a:custGeom>
            <a:avLst/>
            <a:gdLst/>
            <a:ahLst/>
            <a:cxnLst/>
            <a:rect l="l" t="t" r="r" b="b"/>
            <a:pathLst>
              <a:path w="818515" h="719454">
                <a:moveTo>
                  <a:pt x="0" y="719327"/>
                </a:moveTo>
                <a:lnTo>
                  <a:pt x="818388" y="719327"/>
                </a:lnTo>
                <a:lnTo>
                  <a:pt x="818388" y="0"/>
                </a:lnTo>
                <a:lnTo>
                  <a:pt x="0" y="0"/>
                </a:lnTo>
                <a:lnTo>
                  <a:pt x="0" y="719327"/>
                </a:lnTo>
                <a:close/>
              </a:path>
            </a:pathLst>
          </a:custGeom>
          <a:ln w="10668">
            <a:solidFill>
              <a:srgbClr val="949494"/>
            </a:solidFill>
          </a:ln>
        </p:spPr>
        <p:txBody>
          <a:bodyPr wrap="square" lIns="0" tIns="0" rIns="0" bIns="0" rtlCol="0"/>
          <a:lstStyle/>
          <a:p>
            <a:endParaRPr/>
          </a:p>
        </p:txBody>
      </p:sp>
      <p:sp>
        <p:nvSpPr>
          <p:cNvPr id="71" name="object 71"/>
          <p:cNvSpPr/>
          <p:nvPr/>
        </p:nvSpPr>
        <p:spPr>
          <a:xfrm>
            <a:off x="7858257" y="2992012"/>
            <a:ext cx="319994" cy="1219027"/>
          </a:xfrm>
          <a:custGeom>
            <a:avLst/>
            <a:gdLst/>
            <a:ahLst/>
            <a:cxnLst/>
            <a:rect l="l" t="t" r="r" b="b"/>
            <a:pathLst>
              <a:path w="320040" h="1219200">
                <a:moveTo>
                  <a:pt x="0" y="1219200"/>
                </a:moveTo>
                <a:lnTo>
                  <a:pt x="320040" y="1219200"/>
                </a:lnTo>
                <a:lnTo>
                  <a:pt x="320040" y="0"/>
                </a:lnTo>
                <a:lnTo>
                  <a:pt x="0" y="0"/>
                </a:lnTo>
                <a:lnTo>
                  <a:pt x="0" y="1219200"/>
                </a:lnTo>
                <a:close/>
              </a:path>
            </a:pathLst>
          </a:custGeom>
          <a:ln w="10668">
            <a:solidFill>
              <a:srgbClr val="949494"/>
            </a:solidFill>
          </a:ln>
        </p:spPr>
        <p:txBody>
          <a:bodyPr wrap="square" lIns="0" tIns="0" rIns="0" bIns="0" rtlCol="0"/>
          <a:lstStyle/>
          <a:p>
            <a:endParaRPr/>
          </a:p>
        </p:txBody>
      </p:sp>
      <p:sp>
        <p:nvSpPr>
          <p:cNvPr id="72" name="object 72"/>
          <p:cNvSpPr/>
          <p:nvPr/>
        </p:nvSpPr>
        <p:spPr>
          <a:xfrm>
            <a:off x="7358454" y="2992012"/>
            <a:ext cx="321899" cy="359994"/>
          </a:xfrm>
          <a:custGeom>
            <a:avLst/>
            <a:gdLst/>
            <a:ahLst/>
            <a:cxnLst/>
            <a:rect l="l" t="t" r="r" b="b"/>
            <a:pathLst>
              <a:path w="321945" h="360045">
                <a:moveTo>
                  <a:pt x="0" y="359663"/>
                </a:moveTo>
                <a:lnTo>
                  <a:pt x="321564" y="359663"/>
                </a:lnTo>
                <a:lnTo>
                  <a:pt x="321564" y="0"/>
                </a:lnTo>
                <a:lnTo>
                  <a:pt x="0" y="0"/>
                </a:lnTo>
                <a:lnTo>
                  <a:pt x="0" y="359663"/>
                </a:lnTo>
                <a:close/>
              </a:path>
            </a:pathLst>
          </a:custGeom>
          <a:ln w="10668">
            <a:solidFill>
              <a:srgbClr val="949494"/>
            </a:solidFill>
          </a:ln>
        </p:spPr>
        <p:txBody>
          <a:bodyPr wrap="square" lIns="0" tIns="0" rIns="0" bIns="0" rtlCol="0"/>
          <a:lstStyle/>
          <a:p>
            <a:endParaRPr/>
          </a:p>
        </p:txBody>
      </p:sp>
      <p:sp>
        <p:nvSpPr>
          <p:cNvPr id="73" name="object 73"/>
          <p:cNvSpPr/>
          <p:nvPr/>
        </p:nvSpPr>
        <p:spPr>
          <a:xfrm>
            <a:off x="7918445" y="2249166"/>
            <a:ext cx="72380" cy="0"/>
          </a:xfrm>
          <a:custGeom>
            <a:avLst/>
            <a:gdLst/>
            <a:ahLst/>
            <a:cxnLst/>
            <a:rect l="l" t="t" r="r" b="b"/>
            <a:pathLst>
              <a:path w="72390">
                <a:moveTo>
                  <a:pt x="0" y="0"/>
                </a:moveTo>
                <a:lnTo>
                  <a:pt x="72390" y="0"/>
                </a:lnTo>
              </a:path>
            </a:pathLst>
          </a:custGeom>
          <a:ln w="6096">
            <a:solidFill>
              <a:srgbClr val="E6E6E6"/>
            </a:solidFill>
          </a:ln>
        </p:spPr>
        <p:txBody>
          <a:bodyPr wrap="square" lIns="0" tIns="0" rIns="0" bIns="0" rtlCol="0"/>
          <a:lstStyle/>
          <a:p>
            <a:endParaRPr/>
          </a:p>
        </p:txBody>
      </p:sp>
      <p:sp>
        <p:nvSpPr>
          <p:cNvPr id="74" name="object 74"/>
          <p:cNvSpPr/>
          <p:nvPr/>
        </p:nvSpPr>
        <p:spPr>
          <a:xfrm>
            <a:off x="8051015" y="2209550"/>
            <a:ext cx="47618" cy="52062"/>
          </a:xfrm>
          <a:custGeom>
            <a:avLst/>
            <a:gdLst/>
            <a:ahLst/>
            <a:cxnLst/>
            <a:rect l="l" t="t" r="r" b="b"/>
            <a:pathLst>
              <a:path w="47625" h="52069">
                <a:moveTo>
                  <a:pt x="0" y="51815"/>
                </a:moveTo>
                <a:lnTo>
                  <a:pt x="47244" y="51815"/>
                </a:lnTo>
                <a:lnTo>
                  <a:pt x="47244" y="0"/>
                </a:lnTo>
                <a:lnTo>
                  <a:pt x="0" y="0"/>
                </a:lnTo>
                <a:lnTo>
                  <a:pt x="0" y="51815"/>
                </a:lnTo>
                <a:close/>
              </a:path>
            </a:pathLst>
          </a:custGeom>
          <a:ln w="6096">
            <a:solidFill>
              <a:srgbClr val="E6E6E6"/>
            </a:solidFill>
          </a:ln>
        </p:spPr>
        <p:txBody>
          <a:bodyPr wrap="square" lIns="0" tIns="0" rIns="0" bIns="0" rtlCol="0"/>
          <a:lstStyle/>
          <a:p>
            <a:endParaRPr/>
          </a:p>
        </p:txBody>
      </p:sp>
      <p:sp>
        <p:nvSpPr>
          <p:cNvPr id="75" name="object 75"/>
          <p:cNvSpPr txBox="1"/>
          <p:nvPr/>
        </p:nvSpPr>
        <p:spPr>
          <a:xfrm>
            <a:off x="6725322" y="2163074"/>
            <a:ext cx="1569497" cy="138992"/>
          </a:xfrm>
          <a:prstGeom prst="rect">
            <a:avLst/>
          </a:prstGeom>
        </p:spPr>
        <p:txBody>
          <a:bodyPr vert="horz" wrap="square" lIns="0" tIns="13333" rIns="0" bIns="0" rtlCol="0">
            <a:spAutoFit/>
          </a:bodyPr>
          <a:lstStyle/>
          <a:p>
            <a:pPr marR="49521" algn="r">
              <a:spcBef>
                <a:spcPts val="105"/>
              </a:spcBef>
            </a:pPr>
            <a:r>
              <a:rPr sz="800" spc="155" dirty="0">
                <a:solidFill>
                  <a:srgbClr val="EAEAEA"/>
                </a:solidFill>
                <a:latin typeface="Arial"/>
                <a:cs typeface="Arial"/>
              </a:rPr>
              <a:t></a:t>
            </a:r>
            <a:endParaRPr sz="800">
              <a:latin typeface="Arial"/>
              <a:cs typeface="Arial"/>
            </a:endParaRPr>
          </a:p>
        </p:txBody>
      </p:sp>
      <p:sp>
        <p:nvSpPr>
          <p:cNvPr id="76" name="object 76"/>
          <p:cNvSpPr/>
          <p:nvPr/>
        </p:nvSpPr>
        <p:spPr>
          <a:xfrm>
            <a:off x="429048" y="996618"/>
            <a:ext cx="8309701" cy="464119"/>
          </a:xfrm>
          <a:custGeom>
            <a:avLst/>
            <a:gdLst/>
            <a:ahLst/>
            <a:cxnLst/>
            <a:rect l="l" t="t" r="r" b="b"/>
            <a:pathLst>
              <a:path w="8310880" h="303530">
                <a:moveTo>
                  <a:pt x="0" y="303275"/>
                </a:moveTo>
                <a:lnTo>
                  <a:pt x="8310372" y="303275"/>
                </a:lnTo>
                <a:lnTo>
                  <a:pt x="8310372" y="0"/>
                </a:lnTo>
                <a:lnTo>
                  <a:pt x="0" y="0"/>
                </a:lnTo>
                <a:lnTo>
                  <a:pt x="0" y="303275"/>
                </a:lnTo>
                <a:close/>
              </a:path>
            </a:pathLst>
          </a:custGeom>
          <a:solidFill>
            <a:srgbClr val="505050"/>
          </a:solidFill>
        </p:spPr>
        <p:txBody>
          <a:bodyPr wrap="square" lIns="0" tIns="0" rIns="0" bIns="0" rtlCol="0"/>
          <a:lstStyle/>
          <a:p>
            <a:endParaRPr/>
          </a:p>
        </p:txBody>
      </p:sp>
      <p:sp>
        <p:nvSpPr>
          <p:cNvPr id="77" name="object 77"/>
          <p:cNvSpPr txBox="1"/>
          <p:nvPr/>
        </p:nvSpPr>
        <p:spPr>
          <a:xfrm>
            <a:off x="435143" y="996618"/>
            <a:ext cx="8298907" cy="459737"/>
          </a:xfrm>
          <a:prstGeom prst="rect">
            <a:avLst/>
          </a:prstGeom>
          <a:solidFill>
            <a:srgbClr val="124548"/>
          </a:solidFill>
        </p:spPr>
        <p:txBody>
          <a:bodyPr vert="horz" wrap="square" lIns="0" tIns="28571" rIns="0" bIns="0" rtlCol="0">
            <a:spAutoFit/>
          </a:bodyPr>
          <a:lstStyle/>
          <a:p>
            <a:pPr algn="ctr">
              <a:spcBef>
                <a:spcPts val="224"/>
              </a:spcBef>
            </a:pPr>
            <a:r>
              <a:rPr sz="2800" b="1" spc="-80" dirty="0">
                <a:solidFill>
                  <a:srgbClr val="FFFFFF"/>
                </a:solidFill>
                <a:latin typeface="Arial"/>
                <a:cs typeface="Arial"/>
              </a:rPr>
              <a:t>EXTENSIONS</a:t>
            </a:r>
            <a:endParaRPr sz="2800" dirty="0">
              <a:latin typeface="Arial"/>
              <a:cs typeface="Arial"/>
            </a:endParaRPr>
          </a:p>
        </p:txBody>
      </p:sp>
      <p:sp>
        <p:nvSpPr>
          <p:cNvPr id="78" name="object 78"/>
          <p:cNvSpPr/>
          <p:nvPr/>
        </p:nvSpPr>
        <p:spPr>
          <a:xfrm>
            <a:off x="9084903" y="2405356"/>
            <a:ext cx="2455197" cy="2036156"/>
          </a:xfrm>
          <a:custGeom>
            <a:avLst/>
            <a:gdLst/>
            <a:ahLst/>
            <a:cxnLst/>
            <a:rect l="l" t="t" r="r" b="b"/>
            <a:pathLst>
              <a:path w="2455545" h="2036445">
                <a:moveTo>
                  <a:pt x="0" y="2036064"/>
                </a:moveTo>
                <a:lnTo>
                  <a:pt x="2455164" y="2036064"/>
                </a:lnTo>
                <a:lnTo>
                  <a:pt x="2455164" y="0"/>
                </a:lnTo>
                <a:lnTo>
                  <a:pt x="0" y="0"/>
                </a:lnTo>
                <a:lnTo>
                  <a:pt x="0" y="2036064"/>
                </a:lnTo>
                <a:close/>
              </a:path>
            </a:pathLst>
          </a:custGeom>
          <a:solidFill>
            <a:srgbClr val="F1F1F1"/>
          </a:solidFill>
        </p:spPr>
        <p:txBody>
          <a:bodyPr wrap="square" lIns="0" tIns="0" rIns="0" bIns="0" rtlCol="0"/>
          <a:lstStyle/>
          <a:p>
            <a:endParaRPr/>
          </a:p>
        </p:txBody>
      </p:sp>
      <p:sp>
        <p:nvSpPr>
          <p:cNvPr id="79" name="object 79"/>
          <p:cNvSpPr txBox="1"/>
          <p:nvPr/>
        </p:nvSpPr>
        <p:spPr>
          <a:xfrm>
            <a:off x="9084903" y="2405354"/>
            <a:ext cx="2455197" cy="261381"/>
          </a:xfrm>
          <a:prstGeom prst="rect">
            <a:avLst/>
          </a:prstGeom>
          <a:ln w="10667">
            <a:solidFill>
              <a:srgbClr val="8D8D8D"/>
            </a:solidFill>
          </a:ln>
        </p:spPr>
        <p:txBody>
          <a:bodyPr vert="horz" wrap="square" lIns="0" tIns="41269" rIns="0" bIns="0" rtlCol="0">
            <a:spAutoFit/>
          </a:bodyPr>
          <a:lstStyle/>
          <a:p>
            <a:pPr marL="297123">
              <a:spcBef>
                <a:spcPts val="324"/>
              </a:spcBef>
            </a:pPr>
            <a:r>
              <a:rPr sz="1400" b="1" spc="-85" dirty="0">
                <a:solidFill>
                  <a:srgbClr val="505050"/>
                </a:solidFill>
                <a:latin typeface="Arial"/>
                <a:cs typeface="Arial"/>
              </a:rPr>
              <a:t>EMBEDDED</a:t>
            </a:r>
            <a:r>
              <a:rPr sz="1400" b="1" spc="-25" dirty="0">
                <a:solidFill>
                  <a:srgbClr val="505050"/>
                </a:solidFill>
                <a:latin typeface="Arial"/>
                <a:cs typeface="Arial"/>
              </a:rPr>
              <a:t> </a:t>
            </a:r>
            <a:r>
              <a:rPr sz="1400" b="1" spc="-114" dirty="0">
                <a:solidFill>
                  <a:srgbClr val="505050"/>
                </a:solidFill>
                <a:latin typeface="Arial"/>
                <a:cs typeface="Arial"/>
              </a:rPr>
              <a:t>CANVASES</a:t>
            </a:r>
            <a:endParaRPr sz="1400">
              <a:latin typeface="Arial"/>
              <a:cs typeface="Arial"/>
            </a:endParaRPr>
          </a:p>
        </p:txBody>
      </p:sp>
      <p:sp>
        <p:nvSpPr>
          <p:cNvPr id="80" name="object 80"/>
          <p:cNvSpPr/>
          <p:nvPr/>
        </p:nvSpPr>
        <p:spPr>
          <a:xfrm>
            <a:off x="9270042" y="3222864"/>
            <a:ext cx="2057109" cy="1109314"/>
          </a:xfrm>
          <a:prstGeom prst="rect">
            <a:avLst/>
          </a:prstGeom>
          <a:blipFill>
            <a:blip r:embed="rId11" cstate="print"/>
            <a:stretch>
              <a:fillRect/>
            </a:stretch>
          </a:blipFill>
        </p:spPr>
        <p:txBody>
          <a:bodyPr wrap="square" lIns="0" tIns="0" rIns="0" bIns="0" rtlCol="0"/>
          <a:lstStyle/>
          <a:p>
            <a:endParaRPr/>
          </a:p>
        </p:txBody>
      </p:sp>
      <p:sp>
        <p:nvSpPr>
          <p:cNvPr id="81" name="object 81"/>
          <p:cNvSpPr/>
          <p:nvPr/>
        </p:nvSpPr>
        <p:spPr>
          <a:xfrm>
            <a:off x="2003116" y="5366830"/>
            <a:ext cx="220948" cy="319994"/>
          </a:xfrm>
          <a:custGeom>
            <a:avLst/>
            <a:gdLst/>
            <a:ahLst/>
            <a:cxnLst/>
            <a:rect l="l" t="t" r="r" b="b"/>
            <a:pathLst>
              <a:path w="220980" h="320039">
                <a:moveTo>
                  <a:pt x="110489" y="0"/>
                </a:moveTo>
                <a:lnTo>
                  <a:pt x="67230" y="8143"/>
                </a:lnTo>
                <a:lnTo>
                  <a:pt x="32003" y="31864"/>
                </a:lnTo>
                <a:lnTo>
                  <a:pt x="8311" y="66905"/>
                </a:lnTo>
                <a:lnTo>
                  <a:pt x="4318" y="81102"/>
                </a:lnTo>
                <a:lnTo>
                  <a:pt x="2411" y="87866"/>
                </a:lnTo>
                <a:lnTo>
                  <a:pt x="1063" y="95037"/>
                </a:lnTo>
                <a:lnTo>
                  <a:pt x="263" y="102479"/>
                </a:lnTo>
                <a:lnTo>
                  <a:pt x="0" y="110058"/>
                </a:lnTo>
                <a:lnTo>
                  <a:pt x="547" y="120896"/>
                </a:lnTo>
                <a:lnTo>
                  <a:pt x="13398" y="161558"/>
                </a:lnTo>
                <a:lnTo>
                  <a:pt x="33400" y="186804"/>
                </a:lnTo>
                <a:lnTo>
                  <a:pt x="39471" y="193575"/>
                </a:lnTo>
                <a:lnTo>
                  <a:pt x="58324" y="232062"/>
                </a:lnTo>
                <a:lnTo>
                  <a:pt x="59562" y="250532"/>
                </a:lnTo>
                <a:lnTo>
                  <a:pt x="59562" y="293979"/>
                </a:lnTo>
                <a:lnTo>
                  <a:pt x="61087" y="298323"/>
                </a:lnTo>
                <a:lnTo>
                  <a:pt x="62483" y="302666"/>
                </a:lnTo>
                <a:lnTo>
                  <a:pt x="64007" y="305562"/>
                </a:lnTo>
                <a:lnTo>
                  <a:pt x="66928" y="308457"/>
                </a:lnTo>
                <a:lnTo>
                  <a:pt x="69722" y="311353"/>
                </a:lnTo>
                <a:lnTo>
                  <a:pt x="71246" y="314248"/>
                </a:lnTo>
                <a:lnTo>
                  <a:pt x="75564" y="315696"/>
                </a:lnTo>
                <a:lnTo>
                  <a:pt x="78486" y="318592"/>
                </a:lnTo>
                <a:lnTo>
                  <a:pt x="82803" y="320040"/>
                </a:lnTo>
                <a:lnTo>
                  <a:pt x="138049" y="320040"/>
                </a:lnTo>
                <a:lnTo>
                  <a:pt x="142494" y="318592"/>
                </a:lnTo>
                <a:lnTo>
                  <a:pt x="146812" y="315696"/>
                </a:lnTo>
                <a:lnTo>
                  <a:pt x="149732" y="314248"/>
                </a:lnTo>
                <a:lnTo>
                  <a:pt x="152653" y="311353"/>
                </a:lnTo>
                <a:lnTo>
                  <a:pt x="154050" y="308457"/>
                </a:lnTo>
                <a:lnTo>
                  <a:pt x="156971" y="305562"/>
                </a:lnTo>
                <a:lnTo>
                  <a:pt x="158495" y="302666"/>
                </a:lnTo>
                <a:lnTo>
                  <a:pt x="159427" y="299770"/>
                </a:lnTo>
                <a:lnTo>
                  <a:pt x="85725" y="299770"/>
                </a:lnTo>
                <a:lnTo>
                  <a:pt x="82803" y="296875"/>
                </a:lnTo>
                <a:lnTo>
                  <a:pt x="81406" y="295427"/>
                </a:lnTo>
                <a:lnTo>
                  <a:pt x="80009" y="292519"/>
                </a:lnTo>
                <a:lnTo>
                  <a:pt x="80009" y="260667"/>
                </a:lnTo>
                <a:lnTo>
                  <a:pt x="161416" y="260667"/>
                </a:lnTo>
                <a:lnTo>
                  <a:pt x="161416" y="250532"/>
                </a:lnTo>
                <a:lnTo>
                  <a:pt x="161702" y="241024"/>
                </a:lnTo>
                <a:lnTo>
                  <a:pt x="161770" y="240385"/>
                </a:lnTo>
                <a:lnTo>
                  <a:pt x="80009" y="240385"/>
                </a:lnTo>
                <a:lnTo>
                  <a:pt x="69722" y="202742"/>
                </a:lnTo>
                <a:lnTo>
                  <a:pt x="46481" y="172326"/>
                </a:lnTo>
                <a:lnTo>
                  <a:pt x="40509" y="165765"/>
                </a:lnTo>
                <a:lnTo>
                  <a:pt x="35464" y="158934"/>
                </a:lnTo>
                <a:lnTo>
                  <a:pt x="31230" y="151559"/>
                </a:lnTo>
                <a:lnTo>
                  <a:pt x="27686" y="143370"/>
                </a:lnTo>
                <a:lnTo>
                  <a:pt x="24070" y="135513"/>
                </a:lnTo>
                <a:lnTo>
                  <a:pt x="21812" y="127252"/>
                </a:lnTo>
                <a:lnTo>
                  <a:pt x="20649" y="118722"/>
                </a:lnTo>
                <a:lnTo>
                  <a:pt x="20319" y="110058"/>
                </a:lnTo>
                <a:lnTo>
                  <a:pt x="20649" y="100556"/>
                </a:lnTo>
                <a:lnTo>
                  <a:pt x="21812" y="91597"/>
                </a:lnTo>
                <a:lnTo>
                  <a:pt x="24070" y="83178"/>
                </a:lnTo>
                <a:lnTo>
                  <a:pt x="27686" y="75298"/>
                </a:lnTo>
                <a:lnTo>
                  <a:pt x="31230" y="66905"/>
                </a:lnTo>
                <a:lnTo>
                  <a:pt x="59975" y="35120"/>
                </a:lnTo>
                <a:lnTo>
                  <a:pt x="100943" y="19341"/>
                </a:lnTo>
                <a:lnTo>
                  <a:pt x="110489" y="18821"/>
                </a:lnTo>
                <a:lnTo>
                  <a:pt x="173727" y="18821"/>
                </a:lnTo>
                <a:lnTo>
                  <a:pt x="172634" y="18007"/>
                </a:lnTo>
                <a:lnTo>
                  <a:pt x="132760" y="1832"/>
                </a:lnTo>
                <a:lnTo>
                  <a:pt x="118088" y="248"/>
                </a:lnTo>
                <a:lnTo>
                  <a:pt x="110489" y="0"/>
                </a:lnTo>
                <a:close/>
              </a:path>
              <a:path w="220980" h="320039">
                <a:moveTo>
                  <a:pt x="161416" y="260667"/>
                </a:moveTo>
                <a:lnTo>
                  <a:pt x="140969" y="260667"/>
                </a:lnTo>
                <a:lnTo>
                  <a:pt x="140969" y="292519"/>
                </a:lnTo>
                <a:lnTo>
                  <a:pt x="139572" y="295427"/>
                </a:lnTo>
                <a:lnTo>
                  <a:pt x="138049" y="296875"/>
                </a:lnTo>
                <a:lnTo>
                  <a:pt x="135255" y="299770"/>
                </a:lnTo>
                <a:lnTo>
                  <a:pt x="159427" y="299770"/>
                </a:lnTo>
                <a:lnTo>
                  <a:pt x="159893" y="298323"/>
                </a:lnTo>
                <a:lnTo>
                  <a:pt x="161416" y="293979"/>
                </a:lnTo>
                <a:lnTo>
                  <a:pt x="161416" y="260667"/>
                </a:lnTo>
                <a:close/>
              </a:path>
              <a:path w="220980" h="320039">
                <a:moveTo>
                  <a:pt x="173727" y="18821"/>
                </a:moveTo>
                <a:lnTo>
                  <a:pt x="110489" y="18821"/>
                </a:lnTo>
                <a:lnTo>
                  <a:pt x="120036" y="19341"/>
                </a:lnTo>
                <a:lnTo>
                  <a:pt x="129047" y="20812"/>
                </a:lnTo>
                <a:lnTo>
                  <a:pt x="167882" y="40324"/>
                </a:lnTo>
                <a:lnTo>
                  <a:pt x="193420" y="75298"/>
                </a:lnTo>
                <a:lnTo>
                  <a:pt x="196963" y="83178"/>
                </a:lnTo>
                <a:lnTo>
                  <a:pt x="199183" y="91597"/>
                </a:lnTo>
                <a:lnTo>
                  <a:pt x="200332" y="100556"/>
                </a:lnTo>
                <a:lnTo>
                  <a:pt x="200659" y="110058"/>
                </a:lnTo>
                <a:lnTo>
                  <a:pt x="200354" y="118722"/>
                </a:lnTo>
                <a:lnTo>
                  <a:pt x="185705" y="158934"/>
                </a:lnTo>
                <a:lnTo>
                  <a:pt x="167384" y="179929"/>
                </a:lnTo>
                <a:lnTo>
                  <a:pt x="161210" y="187534"/>
                </a:lnTo>
                <a:lnTo>
                  <a:pt x="142398" y="230024"/>
                </a:lnTo>
                <a:lnTo>
                  <a:pt x="140969" y="240385"/>
                </a:lnTo>
                <a:lnTo>
                  <a:pt x="161770" y="240385"/>
                </a:lnTo>
                <a:lnTo>
                  <a:pt x="162655" y="232062"/>
                </a:lnTo>
                <a:lnTo>
                  <a:pt x="164417" y="223645"/>
                </a:lnTo>
                <a:lnTo>
                  <a:pt x="187578" y="186804"/>
                </a:lnTo>
                <a:lnTo>
                  <a:pt x="195500" y="178931"/>
                </a:lnTo>
                <a:lnTo>
                  <a:pt x="202088" y="170516"/>
                </a:lnTo>
                <a:lnTo>
                  <a:pt x="218789" y="131600"/>
                </a:lnTo>
                <a:lnTo>
                  <a:pt x="220980" y="110058"/>
                </a:lnTo>
                <a:lnTo>
                  <a:pt x="220737" y="102479"/>
                </a:lnTo>
                <a:lnTo>
                  <a:pt x="209718" y="60119"/>
                </a:lnTo>
                <a:lnTo>
                  <a:pt x="183544" y="26699"/>
                </a:lnTo>
                <a:lnTo>
                  <a:pt x="178101" y="22080"/>
                </a:lnTo>
                <a:lnTo>
                  <a:pt x="173727" y="18821"/>
                </a:lnTo>
                <a:close/>
              </a:path>
            </a:pathLst>
          </a:custGeom>
          <a:solidFill>
            <a:srgbClr val="505050"/>
          </a:solidFill>
        </p:spPr>
        <p:txBody>
          <a:bodyPr wrap="square" lIns="0" tIns="0" rIns="0" bIns="0" rtlCol="0"/>
          <a:lstStyle/>
          <a:p>
            <a:endParaRPr/>
          </a:p>
        </p:txBody>
      </p:sp>
      <p:sp>
        <p:nvSpPr>
          <p:cNvPr id="82" name="object 82"/>
          <p:cNvSpPr txBox="1"/>
          <p:nvPr/>
        </p:nvSpPr>
        <p:spPr>
          <a:xfrm>
            <a:off x="2319302" y="5326093"/>
            <a:ext cx="2192979" cy="382124"/>
          </a:xfrm>
          <a:prstGeom prst="rect">
            <a:avLst/>
          </a:prstGeom>
        </p:spPr>
        <p:txBody>
          <a:bodyPr vert="horz" wrap="square" lIns="0" tIns="12698" rIns="0" bIns="0" rtlCol="0">
            <a:spAutoFit/>
          </a:bodyPr>
          <a:lstStyle/>
          <a:p>
            <a:pPr marL="12698">
              <a:spcBef>
                <a:spcPts val="100"/>
              </a:spcBef>
            </a:pPr>
            <a:r>
              <a:rPr sz="2400" b="1" spc="-85" dirty="0">
                <a:solidFill>
                  <a:srgbClr val="505050"/>
                </a:solidFill>
                <a:latin typeface="Arial"/>
                <a:cs typeface="Arial"/>
              </a:rPr>
              <a:t>Microsoft</a:t>
            </a:r>
            <a:r>
              <a:rPr sz="2400" b="1" spc="-195" dirty="0">
                <a:solidFill>
                  <a:srgbClr val="505050"/>
                </a:solidFill>
                <a:latin typeface="Arial"/>
                <a:cs typeface="Arial"/>
              </a:rPr>
              <a:t> </a:t>
            </a:r>
            <a:r>
              <a:rPr sz="2400" b="1" spc="-124" dirty="0">
                <a:solidFill>
                  <a:srgbClr val="505050"/>
                </a:solidFill>
                <a:latin typeface="Arial"/>
                <a:cs typeface="Arial"/>
              </a:rPr>
              <a:t>Graph</a:t>
            </a:r>
            <a:endParaRPr sz="2400" dirty="0">
              <a:latin typeface="Arial"/>
              <a:cs typeface="Arial"/>
            </a:endParaRPr>
          </a:p>
        </p:txBody>
      </p:sp>
      <p:sp>
        <p:nvSpPr>
          <p:cNvPr id="83" name="object 83"/>
          <p:cNvSpPr/>
          <p:nvPr/>
        </p:nvSpPr>
        <p:spPr>
          <a:xfrm>
            <a:off x="4375648" y="3075059"/>
            <a:ext cx="300312" cy="1027284"/>
          </a:xfrm>
          <a:custGeom>
            <a:avLst/>
            <a:gdLst/>
            <a:ahLst/>
            <a:cxnLst/>
            <a:rect l="l" t="t" r="r" b="b"/>
            <a:pathLst>
              <a:path w="300354" h="1027429">
                <a:moveTo>
                  <a:pt x="0" y="1027176"/>
                </a:moveTo>
                <a:lnTo>
                  <a:pt x="300227" y="1027176"/>
                </a:lnTo>
                <a:lnTo>
                  <a:pt x="300227" y="0"/>
                </a:lnTo>
                <a:lnTo>
                  <a:pt x="0" y="0"/>
                </a:lnTo>
                <a:lnTo>
                  <a:pt x="0" y="1027176"/>
                </a:lnTo>
                <a:close/>
              </a:path>
            </a:pathLst>
          </a:custGeom>
          <a:solidFill>
            <a:srgbClr val="505050"/>
          </a:solidFill>
        </p:spPr>
        <p:txBody>
          <a:bodyPr wrap="square" lIns="0" tIns="0" rIns="0" bIns="0" rtlCol="0"/>
          <a:lstStyle/>
          <a:p>
            <a:endParaRPr/>
          </a:p>
        </p:txBody>
      </p:sp>
      <p:sp>
        <p:nvSpPr>
          <p:cNvPr id="84" name="object 84"/>
          <p:cNvSpPr/>
          <p:nvPr/>
        </p:nvSpPr>
        <p:spPr>
          <a:xfrm>
            <a:off x="4768784" y="3049154"/>
            <a:ext cx="1287597" cy="104124"/>
          </a:xfrm>
          <a:custGeom>
            <a:avLst/>
            <a:gdLst/>
            <a:ahLst/>
            <a:cxnLst/>
            <a:rect l="l" t="t" r="r" b="b"/>
            <a:pathLst>
              <a:path w="1287779" h="104139">
                <a:moveTo>
                  <a:pt x="0" y="103632"/>
                </a:moveTo>
                <a:lnTo>
                  <a:pt x="1287779" y="103632"/>
                </a:lnTo>
                <a:lnTo>
                  <a:pt x="1287779" y="0"/>
                </a:lnTo>
                <a:lnTo>
                  <a:pt x="0" y="0"/>
                </a:lnTo>
                <a:lnTo>
                  <a:pt x="0" y="103632"/>
                </a:lnTo>
                <a:close/>
              </a:path>
            </a:pathLst>
          </a:custGeom>
          <a:solidFill>
            <a:srgbClr val="505050"/>
          </a:solidFill>
        </p:spPr>
        <p:txBody>
          <a:bodyPr wrap="square" lIns="0" tIns="0" rIns="0" bIns="0" rtlCol="0"/>
          <a:lstStyle/>
          <a:p>
            <a:endParaRPr/>
          </a:p>
        </p:txBody>
      </p:sp>
      <p:sp>
        <p:nvSpPr>
          <p:cNvPr id="85" name="object 85"/>
          <p:cNvSpPr/>
          <p:nvPr/>
        </p:nvSpPr>
        <p:spPr>
          <a:xfrm>
            <a:off x="7872732" y="3011059"/>
            <a:ext cx="300312" cy="1184107"/>
          </a:xfrm>
          <a:custGeom>
            <a:avLst/>
            <a:gdLst/>
            <a:ahLst/>
            <a:cxnLst/>
            <a:rect l="l" t="t" r="r" b="b"/>
            <a:pathLst>
              <a:path w="300354" h="1184275">
                <a:moveTo>
                  <a:pt x="0" y="1184148"/>
                </a:moveTo>
                <a:lnTo>
                  <a:pt x="300227" y="1184148"/>
                </a:lnTo>
                <a:lnTo>
                  <a:pt x="300227" y="0"/>
                </a:lnTo>
                <a:lnTo>
                  <a:pt x="0" y="0"/>
                </a:lnTo>
                <a:lnTo>
                  <a:pt x="0" y="1184148"/>
                </a:lnTo>
                <a:close/>
              </a:path>
            </a:pathLst>
          </a:custGeom>
          <a:solidFill>
            <a:srgbClr val="505050"/>
          </a:solidFill>
        </p:spPr>
        <p:txBody>
          <a:bodyPr wrap="square" lIns="0" tIns="0" rIns="0" bIns="0" rtlCol="0"/>
          <a:lstStyle/>
          <a:p>
            <a:endParaRPr/>
          </a:p>
        </p:txBody>
      </p:sp>
      <p:sp>
        <p:nvSpPr>
          <p:cNvPr id="86" name="object 86"/>
          <p:cNvSpPr/>
          <p:nvPr/>
        </p:nvSpPr>
        <p:spPr>
          <a:xfrm>
            <a:off x="2606534" y="3606859"/>
            <a:ext cx="736496" cy="281900"/>
          </a:xfrm>
          <a:custGeom>
            <a:avLst/>
            <a:gdLst/>
            <a:ahLst/>
            <a:cxnLst/>
            <a:rect l="l" t="t" r="r" b="b"/>
            <a:pathLst>
              <a:path w="736600" h="281939">
                <a:moveTo>
                  <a:pt x="0" y="281939"/>
                </a:moveTo>
                <a:lnTo>
                  <a:pt x="736091" y="281939"/>
                </a:lnTo>
                <a:lnTo>
                  <a:pt x="736091" y="0"/>
                </a:lnTo>
                <a:lnTo>
                  <a:pt x="0" y="0"/>
                </a:lnTo>
                <a:lnTo>
                  <a:pt x="0" y="281939"/>
                </a:lnTo>
                <a:close/>
              </a:path>
            </a:pathLst>
          </a:custGeom>
          <a:solidFill>
            <a:srgbClr val="505050"/>
          </a:solidFill>
        </p:spPr>
        <p:txBody>
          <a:bodyPr wrap="square" lIns="0" tIns="0" rIns="0" bIns="0" rtlCol="0"/>
          <a:lstStyle/>
          <a:p>
            <a:endParaRPr/>
          </a:p>
        </p:txBody>
      </p:sp>
      <p:sp>
        <p:nvSpPr>
          <p:cNvPr id="87" name="object 87"/>
          <p:cNvSpPr txBox="1"/>
          <p:nvPr/>
        </p:nvSpPr>
        <p:spPr>
          <a:xfrm>
            <a:off x="7553752" y="5326093"/>
            <a:ext cx="3221533" cy="382124"/>
          </a:xfrm>
          <a:prstGeom prst="rect">
            <a:avLst/>
          </a:prstGeom>
        </p:spPr>
        <p:txBody>
          <a:bodyPr vert="horz" wrap="square" lIns="0" tIns="12698" rIns="0" bIns="0" rtlCol="0">
            <a:spAutoFit/>
          </a:bodyPr>
          <a:lstStyle/>
          <a:p>
            <a:pPr marL="12698">
              <a:spcBef>
                <a:spcPts val="100"/>
              </a:spcBef>
            </a:pPr>
            <a:r>
              <a:rPr sz="2400" b="1" spc="-135" dirty="0">
                <a:solidFill>
                  <a:srgbClr val="505050"/>
                </a:solidFill>
                <a:latin typeface="Arial"/>
                <a:cs typeface="Arial"/>
              </a:rPr>
              <a:t>External </a:t>
            </a:r>
            <a:r>
              <a:rPr sz="2400" b="1" spc="-70" dirty="0">
                <a:solidFill>
                  <a:srgbClr val="505050"/>
                </a:solidFill>
                <a:latin typeface="Arial"/>
                <a:cs typeface="Arial"/>
              </a:rPr>
              <a:t>Data </a:t>
            </a:r>
            <a:r>
              <a:rPr sz="2400" b="1" spc="-20" dirty="0">
                <a:solidFill>
                  <a:srgbClr val="505050"/>
                </a:solidFill>
                <a:latin typeface="Arial"/>
                <a:cs typeface="Arial"/>
              </a:rPr>
              <a:t>&amp;</a:t>
            </a:r>
            <a:r>
              <a:rPr sz="2400" b="1" spc="-200" dirty="0">
                <a:solidFill>
                  <a:srgbClr val="505050"/>
                </a:solidFill>
                <a:latin typeface="Arial"/>
                <a:cs typeface="Arial"/>
              </a:rPr>
              <a:t> </a:t>
            </a:r>
            <a:r>
              <a:rPr sz="2400" b="1" spc="-95" dirty="0">
                <a:solidFill>
                  <a:srgbClr val="505050"/>
                </a:solidFill>
                <a:latin typeface="Arial"/>
                <a:cs typeface="Arial"/>
              </a:rPr>
              <a:t>Content</a:t>
            </a:r>
            <a:endParaRPr sz="2400" dirty="0">
              <a:latin typeface="Arial"/>
              <a:cs typeface="Arial"/>
            </a:endParaRPr>
          </a:p>
        </p:txBody>
      </p:sp>
      <p:sp>
        <p:nvSpPr>
          <p:cNvPr id="88" name="object 88"/>
          <p:cNvSpPr/>
          <p:nvPr/>
        </p:nvSpPr>
        <p:spPr>
          <a:xfrm>
            <a:off x="7052936" y="5327210"/>
            <a:ext cx="457135" cy="457135"/>
          </a:xfrm>
          <a:prstGeom prst="rect">
            <a:avLst/>
          </a:prstGeom>
          <a:blipFill>
            <a:blip r:embed="rId12" cstate="print"/>
            <a:stretch>
              <a:fillRect/>
            </a:stretch>
          </a:blipFill>
        </p:spPr>
        <p:txBody>
          <a:bodyPr wrap="square" lIns="0" tIns="0" rIns="0" bIns="0" rtlCol="0"/>
          <a:lstStyle/>
          <a:p>
            <a:endParaRPr/>
          </a:p>
        </p:txBody>
      </p:sp>
      <p:sp>
        <p:nvSpPr>
          <p:cNvPr id="89" name="object 4">
            <a:extLst>
              <a:ext uri="{FF2B5EF4-FFF2-40B4-BE49-F238E27FC236}">
                <a16:creationId xmlns:a16="http://schemas.microsoft.com/office/drawing/2014/main" id="{13130AE0-11CC-4CCC-BAE2-FA86B583B25B}"/>
              </a:ext>
            </a:extLst>
          </p:cNvPr>
          <p:cNvSpPr txBox="1">
            <a:spLocks/>
          </p:cNvSpPr>
          <p:nvPr/>
        </p:nvSpPr>
        <p:spPr>
          <a:xfrm>
            <a:off x="175501" y="39479"/>
            <a:ext cx="12015634" cy="628375"/>
          </a:xfrm>
          <a:prstGeom prst="rect">
            <a:avLst/>
          </a:prstGeom>
        </p:spPr>
        <p:txBody>
          <a:bodyPr vert="horz" wrap="square" lIns="0" tIns="1269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698" defTabSz="914367">
              <a:lnSpc>
                <a:spcPct val="100000"/>
              </a:lnSpc>
              <a:spcBef>
                <a:spcPts val="100"/>
              </a:spcBef>
            </a:pPr>
            <a:r>
              <a:rPr lang="en-US" sz="4000" dirty="0">
                <a:solidFill>
                  <a:schemeClr val="tx1">
                    <a:lumMod val="65000"/>
                    <a:lumOff val="35000"/>
                  </a:schemeClr>
                </a:solidFill>
                <a:latin typeface="Segoe UI Semibold" panose="020B0702040204020203" pitchFamily="34" charset="0"/>
                <a:cs typeface="Segoe UI Semibold" panose="020B0702040204020203" pitchFamily="34" charset="0"/>
              </a:rPr>
              <a:t>Conversation are Core to the Office 365 Platform</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5746-1753-492D-9B7A-50A53A74444B}"/>
              </a:ext>
            </a:extLst>
          </p:cNvPr>
          <p:cNvSpPr>
            <a:spLocks noGrp="1"/>
          </p:cNvSpPr>
          <p:nvPr>
            <p:ph type="title"/>
          </p:nvPr>
        </p:nvSpPr>
        <p:spPr/>
        <p:txBody>
          <a:bodyPr/>
          <a:lstStyle/>
          <a:p>
            <a:r>
              <a:rPr lang="en-US" dirty="0">
                <a:solidFill>
                  <a:schemeClr val="tx1">
                    <a:lumMod val="65000"/>
                    <a:lumOff val="35000"/>
                  </a:schemeClr>
                </a:solidFill>
              </a:rPr>
              <a:t>Overview of Microsoft Graph</a:t>
            </a:r>
            <a:endParaRPr lang="en-GB" dirty="0">
              <a:solidFill>
                <a:schemeClr val="tx1">
                  <a:lumMod val="65000"/>
                  <a:lumOff val="35000"/>
                </a:schemeClr>
              </a:solidFill>
            </a:endParaRPr>
          </a:p>
        </p:txBody>
      </p:sp>
      <p:pic>
        <p:nvPicPr>
          <p:cNvPr id="4" name="Picture 3">
            <a:extLst>
              <a:ext uri="{FF2B5EF4-FFF2-40B4-BE49-F238E27FC236}">
                <a16:creationId xmlns:a16="http://schemas.microsoft.com/office/drawing/2014/main" id="{3899CCA5-65FE-4DD4-AC85-F05AFD0D7FB9}"/>
              </a:ext>
            </a:extLst>
          </p:cNvPr>
          <p:cNvPicPr>
            <a:picLocks noChangeAspect="1"/>
          </p:cNvPicPr>
          <p:nvPr/>
        </p:nvPicPr>
        <p:blipFill rotWithShape="1">
          <a:blip r:embed="rId2"/>
          <a:srcRect l="741" r="-2" b="-2"/>
          <a:stretch/>
        </p:blipFill>
        <p:spPr>
          <a:xfrm>
            <a:off x="491971" y="1795345"/>
            <a:ext cx="4149884" cy="4097253"/>
          </a:xfrm>
          <a:prstGeom prst="rect">
            <a:avLst/>
          </a:prstGeom>
        </p:spPr>
      </p:pic>
      <p:pic>
        <p:nvPicPr>
          <p:cNvPr id="3074" name="Picture 2" descr="An image showing the primary resources and relationships that are part of the graph">
            <a:extLst>
              <a:ext uri="{FF2B5EF4-FFF2-40B4-BE49-F238E27FC236}">
                <a16:creationId xmlns:a16="http://schemas.microsoft.com/office/drawing/2014/main" id="{2FF16565-C9E5-439E-8757-FF146992E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737" y="2252193"/>
            <a:ext cx="6513674" cy="3183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82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pPr>
              <a:lnSpc>
                <a:spcPct val="150000"/>
              </a:lnSpc>
            </a:pPr>
            <a:r>
              <a:rPr lang="en-US" dirty="0">
                <a:solidFill>
                  <a:schemeClr val="tx1">
                    <a:lumMod val="65000"/>
                    <a:lumOff val="35000"/>
                  </a:schemeClr>
                </a:solidFill>
              </a:rPr>
              <a:t>What is Graph API?</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613698"/>
            <a:ext cx="11235431" cy="4497170"/>
          </a:xfrm>
        </p:spPr>
        <p:txBody>
          <a:bodyPr>
            <a:noAutofit/>
          </a:bodyPr>
          <a:lstStyle/>
          <a:p>
            <a:pPr marL="0" indent="0">
              <a:lnSpc>
                <a:spcPct val="130000"/>
              </a:lnSpc>
              <a:buNone/>
            </a:pPr>
            <a:r>
              <a:rPr lang="en-US" dirty="0">
                <a:latin typeface="+mn-lt"/>
              </a:rPr>
              <a:t>Microsoft Graph exposes REST APIs and client libraries to access data on the following Microsoft 365 services:</a:t>
            </a:r>
          </a:p>
          <a:p>
            <a:pPr>
              <a:lnSpc>
                <a:spcPct val="130000"/>
              </a:lnSpc>
              <a:buFont typeface="Wingdings" panose="05000000000000000000" pitchFamily="2" charset="2"/>
              <a:buChar char="ü"/>
            </a:pPr>
            <a:r>
              <a:rPr lang="en-US" sz="2400" dirty="0">
                <a:latin typeface="+mn-lt"/>
              </a:rPr>
              <a:t>Office 365 services: Delve, Excel, Microsoft Bookings, Microsoft Teams, OneDrive, OneNote, Outlook/Exchange, Planner, and SharePoint</a:t>
            </a:r>
          </a:p>
          <a:p>
            <a:pPr>
              <a:lnSpc>
                <a:spcPct val="130000"/>
              </a:lnSpc>
              <a:buFont typeface="Wingdings" panose="05000000000000000000" pitchFamily="2" charset="2"/>
              <a:buChar char="ü"/>
            </a:pPr>
            <a:r>
              <a:rPr lang="en-US" sz="2400" dirty="0">
                <a:latin typeface="+mn-lt"/>
              </a:rPr>
              <a:t>Enterprise Mobility and Security services: Advanced Threat Analytics, Advanced Threat Protection, Azure Active Directory, Identity Manager, and Intune</a:t>
            </a:r>
          </a:p>
          <a:p>
            <a:pPr>
              <a:lnSpc>
                <a:spcPct val="130000"/>
              </a:lnSpc>
              <a:buFont typeface="Wingdings" panose="05000000000000000000" pitchFamily="2" charset="2"/>
              <a:buChar char="ü"/>
            </a:pPr>
            <a:r>
              <a:rPr lang="en-US" sz="2400" dirty="0">
                <a:latin typeface="+mn-lt"/>
              </a:rPr>
              <a:t>Windows 10 services: activities, devices, notifications</a:t>
            </a:r>
          </a:p>
          <a:p>
            <a:pPr>
              <a:lnSpc>
                <a:spcPct val="130000"/>
              </a:lnSpc>
              <a:buFont typeface="Wingdings" panose="05000000000000000000" pitchFamily="2" charset="2"/>
              <a:buChar char="ü"/>
            </a:pPr>
            <a:r>
              <a:rPr lang="en-US" sz="2400" dirty="0">
                <a:latin typeface="+mn-lt"/>
              </a:rPr>
              <a:t>Dynamics 365 Business Central</a:t>
            </a:r>
          </a:p>
        </p:txBody>
      </p:sp>
    </p:spTree>
    <p:extLst>
      <p:ext uri="{BB962C8B-B14F-4D97-AF65-F5344CB8AC3E}">
        <p14:creationId xmlns:p14="http://schemas.microsoft.com/office/powerpoint/2010/main" val="228639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object 8">
            <a:extLst>
              <a:ext uri="{FF2B5EF4-FFF2-40B4-BE49-F238E27FC236}">
                <a16:creationId xmlns:a16="http://schemas.microsoft.com/office/drawing/2014/main" id="{A8C73CA0-5797-4139-80F9-C572EB0360AF}"/>
              </a:ext>
            </a:extLst>
          </p:cNvPr>
          <p:cNvSpPr/>
          <p:nvPr/>
        </p:nvSpPr>
        <p:spPr>
          <a:xfrm>
            <a:off x="2825400" y="5734316"/>
            <a:ext cx="1036140" cy="489584"/>
          </a:xfrm>
          <a:custGeom>
            <a:avLst/>
            <a:gdLst/>
            <a:ahLst/>
            <a:cxnLst/>
            <a:rect l="l" t="t" r="r" b="b"/>
            <a:pathLst>
              <a:path w="1010919" h="489584">
                <a:moveTo>
                  <a:pt x="1010412" y="0"/>
                </a:moveTo>
                <a:lnTo>
                  <a:pt x="0" y="0"/>
                </a:lnTo>
                <a:lnTo>
                  <a:pt x="0" y="489204"/>
                </a:lnTo>
                <a:lnTo>
                  <a:pt x="1010412" y="489204"/>
                </a:lnTo>
                <a:lnTo>
                  <a:pt x="1010412" y="0"/>
                </a:lnTo>
                <a:close/>
              </a:path>
            </a:pathLst>
          </a:custGeom>
          <a:solidFill>
            <a:srgbClr val="135051"/>
          </a:solidFill>
        </p:spPr>
        <p:txBody>
          <a:bodyPr wrap="square" lIns="0" tIns="0" rIns="0" bIns="0" rtlCol="0" anchor="ctr"/>
          <a:lstStyle/>
          <a:p>
            <a:pPr algn="ctr"/>
            <a:r>
              <a:rPr lang="en-GB" sz="1600" b="1" dirty="0">
                <a:solidFill>
                  <a:schemeClr val="bg1"/>
                </a:solidFill>
              </a:rPr>
              <a:t>SharePoint</a:t>
            </a:r>
            <a:endParaRPr sz="1600" b="1" dirty="0">
              <a:solidFill>
                <a:schemeClr val="bg1"/>
              </a:solidFill>
            </a:endParaRPr>
          </a:p>
        </p:txBody>
      </p:sp>
      <p:sp>
        <p:nvSpPr>
          <p:cNvPr id="139" name="object 8">
            <a:extLst>
              <a:ext uri="{FF2B5EF4-FFF2-40B4-BE49-F238E27FC236}">
                <a16:creationId xmlns:a16="http://schemas.microsoft.com/office/drawing/2014/main" id="{E536805F-FB08-4B3B-B5CD-F393BF928816}"/>
              </a:ext>
            </a:extLst>
          </p:cNvPr>
          <p:cNvSpPr/>
          <p:nvPr/>
        </p:nvSpPr>
        <p:spPr>
          <a:xfrm>
            <a:off x="1714987" y="5734316"/>
            <a:ext cx="1010919" cy="489584"/>
          </a:xfrm>
          <a:custGeom>
            <a:avLst/>
            <a:gdLst/>
            <a:ahLst/>
            <a:cxnLst/>
            <a:rect l="l" t="t" r="r" b="b"/>
            <a:pathLst>
              <a:path w="1010919" h="489584">
                <a:moveTo>
                  <a:pt x="1010412" y="0"/>
                </a:moveTo>
                <a:lnTo>
                  <a:pt x="0" y="0"/>
                </a:lnTo>
                <a:lnTo>
                  <a:pt x="0" y="489204"/>
                </a:lnTo>
                <a:lnTo>
                  <a:pt x="1010412" y="489204"/>
                </a:lnTo>
                <a:lnTo>
                  <a:pt x="1010412" y="0"/>
                </a:lnTo>
                <a:close/>
              </a:path>
            </a:pathLst>
          </a:custGeom>
          <a:solidFill>
            <a:srgbClr val="135051"/>
          </a:solidFill>
        </p:spPr>
        <p:txBody>
          <a:bodyPr wrap="square" lIns="0" tIns="0" rIns="0" bIns="0" rtlCol="0" anchor="ctr"/>
          <a:lstStyle/>
          <a:p>
            <a:pPr algn="ctr"/>
            <a:r>
              <a:rPr lang="en-GB" b="1" dirty="0">
                <a:solidFill>
                  <a:schemeClr val="bg1"/>
                </a:solidFill>
              </a:rPr>
              <a:t>Groups</a:t>
            </a:r>
            <a:endParaRPr b="1" dirty="0">
              <a:solidFill>
                <a:schemeClr val="bg1"/>
              </a:solidFill>
            </a:endParaRPr>
          </a:p>
        </p:txBody>
      </p:sp>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tx1">
                    <a:lumMod val="65000"/>
                    <a:lumOff val="35000"/>
                  </a:schemeClr>
                </a:solidFill>
              </a:rPr>
              <a:t>Microsoft Graph</a:t>
            </a:r>
          </a:p>
        </p:txBody>
      </p:sp>
      <p:sp>
        <p:nvSpPr>
          <p:cNvPr id="2052" name="Rectangle 2051">
            <a:extLst>
              <a:ext uri="{FF2B5EF4-FFF2-40B4-BE49-F238E27FC236}">
                <a16:creationId xmlns:a16="http://schemas.microsoft.com/office/drawing/2014/main" id="{D26E4C30-AB93-4843-B79F-039BB8D62239}"/>
              </a:ext>
            </a:extLst>
          </p:cNvPr>
          <p:cNvSpPr/>
          <p:nvPr/>
        </p:nvSpPr>
        <p:spPr>
          <a:xfrm>
            <a:off x="491971" y="1382865"/>
            <a:ext cx="5596597" cy="461665"/>
          </a:xfrm>
          <a:prstGeom prst="rect">
            <a:avLst/>
          </a:prstGeom>
        </p:spPr>
        <p:txBody>
          <a:bodyPr wrap="none">
            <a:spAutoFit/>
          </a:bodyPr>
          <a:lstStyle/>
          <a:p>
            <a:r>
              <a:rPr lang="en-GB" sz="2400" b="1" dirty="0">
                <a:solidFill>
                  <a:srgbClr val="135051"/>
                </a:solidFill>
              </a:rPr>
              <a:t>Access user, group and organizational data</a:t>
            </a:r>
          </a:p>
        </p:txBody>
      </p:sp>
      <p:sp>
        <p:nvSpPr>
          <p:cNvPr id="2053" name="Rectangle 2052">
            <a:extLst>
              <a:ext uri="{FF2B5EF4-FFF2-40B4-BE49-F238E27FC236}">
                <a16:creationId xmlns:a16="http://schemas.microsoft.com/office/drawing/2014/main" id="{4A0900AD-CF5C-4E91-A79A-D24B3EB61400}"/>
              </a:ext>
            </a:extLst>
          </p:cNvPr>
          <p:cNvSpPr/>
          <p:nvPr/>
        </p:nvSpPr>
        <p:spPr>
          <a:xfrm>
            <a:off x="1857807" y="2465152"/>
            <a:ext cx="2273531" cy="1384995"/>
          </a:xfrm>
          <a:prstGeom prst="rect">
            <a:avLst/>
          </a:prstGeom>
        </p:spPr>
        <p:txBody>
          <a:bodyPr wrap="square">
            <a:spAutoFit/>
          </a:bodyPr>
          <a:lstStyle/>
          <a:p>
            <a:pPr algn="ctr"/>
            <a:r>
              <a:rPr lang="en-GB" sz="2800" b="1" dirty="0"/>
              <a:t>One endpoint  One token</a:t>
            </a:r>
          </a:p>
          <a:p>
            <a:pPr algn="ctr"/>
            <a:r>
              <a:rPr lang="en-GB" sz="2800" b="1" dirty="0">
                <a:solidFill>
                  <a:srgbClr val="E57D57"/>
                </a:solidFill>
              </a:rPr>
              <a:t>All users</a:t>
            </a:r>
          </a:p>
        </p:txBody>
      </p:sp>
      <p:sp>
        <p:nvSpPr>
          <p:cNvPr id="110" name="object 25">
            <a:extLst>
              <a:ext uri="{FF2B5EF4-FFF2-40B4-BE49-F238E27FC236}">
                <a16:creationId xmlns:a16="http://schemas.microsoft.com/office/drawing/2014/main" id="{87EC50F2-19A0-449F-9E57-6D2880C0959A}"/>
              </a:ext>
            </a:extLst>
          </p:cNvPr>
          <p:cNvSpPr/>
          <p:nvPr/>
        </p:nvSpPr>
        <p:spPr>
          <a:xfrm>
            <a:off x="6762411" y="3996717"/>
            <a:ext cx="162496" cy="559554"/>
          </a:xfrm>
          <a:custGeom>
            <a:avLst/>
            <a:gdLst/>
            <a:ahLst/>
            <a:cxnLst/>
            <a:rect l="l" t="t" r="r" b="b"/>
            <a:pathLst>
              <a:path w="114300" h="685800">
                <a:moveTo>
                  <a:pt x="76200" y="0"/>
                </a:moveTo>
                <a:lnTo>
                  <a:pt x="38100" y="0"/>
                </a:lnTo>
                <a:lnTo>
                  <a:pt x="38100" y="114300"/>
                </a:lnTo>
                <a:lnTo>
                  <a:pt x="76200" y="114300"/>
                </a:lnTo>
                <a:lnTo>
                  <a:pt x="76200" y="0"/>
                </a:lnTo>
                <a:close/>
              </a:path>
              <a:path w="114300" h="685800">
                <a:moveTo>
                  <a:pt x="76200" y="152400"/>
                </a:moveTo>
                <a:lnTo>
                  <a:pt x="38100" y="152400"/>
                </a:lnTo>
                <a:lnTo>
                  <a:pt x="38100" y="266700"/>
                </a:lnTo>
                <a:lnTo>
                  <a:pt x="76200" y="266700"/>
                </a:lnTo>
                <a:lnTo>
                  <a:pt x="76200" y="152400"/>
                </a:lnTo>
                <a:close/>
              </a:path>
              <a:path w="114300" h="685800">
                <a:moveTo>
                  <a:pt x="76200" y="304800"/>
                </a:moveTo>
                <a:lnTo>
                  <a:pt x="38100" y="304800"/>
                </a:lnTo>
                <a:lnTo>
                  <a:pt x="38100" y="419100"/>
                </a:lnTo>
                <a:lnTo>
                  <a:pt x="76200" y="419100"/>
                </a:lnTo>
                <a:lnTo>
                  <a:pt x="76200" y="304800"/>
                </a:lnTo>
                <a:close/>
              </a:path>
              <a:path w="114300" h="685800">
                <a:moveTo>
                  <a:pt x="38100" y="570992"/>
                </a:moveTo>
                <a:lnTo>
                  <a:pt x="0" y="570992"/>
                </a:lnTo>
                <a:lnTo>
                  <a:pt x="57150" y="685292"/>
                </a:lnTo>
                <a:lnTo>
                  <a:pt x="114046" y="571500"/>
                </a:lnTo>
                <a:lnTo>
                  <a:pt x="38100" y="571500"/>
                </a:lnTo>
                <a:lnTo>
                  <a:pt x="38100" y="570992"/>
                </a:lnTo>
                <a:close/>
              </a:path>
              <a:path w="114300" h="685800">
                <a:moveTo>
                  <a:pt x="76200" y="457200"/>
                </a:moveTo>
                <a:lnTo>
                  <a:pt x="38100" y="457200"/>
                </a:lnTo>
                <a:lnTo>
                  <a:pt x="38100" y="571500"/>
                </a:lnTo>
                <a:lnTo>
                  <a:pt x="76200" y="571500"/>
                </a:lnTo>
                <a:lnTo>
                  <a:pt x="76200" y="457200"/>
                </a:lnTo>
                <a:close/>
              </a:path>
              <a:path w="114300" h="685800">
                <a:moveTo>
                  <a:pt x="114300" y="570992"/>
                </a:moveTo>
                <a:lnTo>
                  <a:pt x="76200" y="570992"/>
                </a:lnTo>
                <a:lnTo>
                  <a:pt x="76200" y="571500"/>
                </a:lnTo>
                <a:lnTo>
                  <a:pt x="114046" y="571500"/>
                </a:lnTo>
                <a:lnTo>
                  <a:pt x="114300" y="570992"/>
                </a:lnTo>
                <a:close/>
              </a:path>
            </a:pathLst>
          </a:custGeom>
          <a:solidFill>
            <a:srgbClr val="A6A6A6"/>
          </a:solidFill>
        </p:spPr>
        <p:txBody>
          <a:bodyPr wrap="square" lIns="0" tIns="0" rIns="0" bIns="0" rtlCol="0"/>
          <a:lstStyle/>
          <a:p>
            <a:endParaRPr/>
          </a:p>
        </p:txBody>
      </p:sp>
      <p:sp>
        <p:nvSpPr>
          <p:cNvPr id="112" name="object 31">
            <a:extLst>
              <a:ext uri="{FF2B5EF4-FFF2-40B4-BE49-F238E27FC236}">
                <a16:creationId xmlns:a16="http://schemas.microsoft.com/office/drawing/2014/main" id="{9F60B123-DC0C-47F3-B5CC-578A088481D1}"/>
              </a:ext>
            </a:extLst>
          </p:cNvPr>
          <p:cNvSpPr/>
          <p:nvPr/>
        </p:nvSpPr>
        <p:spPr>
          <a:xfrm>
            <a:off x="4426655" y="2215565"/>
            <a:ext cx="1095051" cy="1753017"/>
          </a:xfrm>
          <a:custGeom>
            <a:avLst/>
            <a:gdLst/>
            <a:ahLst/>
            <a:cxnLst/>
            <a:rect l="l" t="t" r="r" b="b"/>
            <a:pathLst>
              <a:path w="477520" h="1887220">
                <a:moveTo>
                  <a:pt x="182625" y="0"/>
                </a:moveTo>
                <a:lnTo>
                  <a:pt x="0" y="0"/>
                </a:lnTo>
                <a:lnTo>
                  <a:pt x="294386" y="943356"/>
                </a:lnTo>
                <a:lnTo>
                  <a:pt x="0" y="1886712"/>
                </a:lnTo>
                <a:lnTo>
                  <a:pt x="182625" y="1886712"/>
                </a:lnTo>
                <a:lnTo>
                  <a:pt x="477012" y="943356"/>
                </a:lnTo>
                <a:lnTo>
                  <a:pt x="182625" y="0"/>
                </a:lnTo>
                <a:close/>
              </a:path>
            </a:pathLst>
          </a:custGeom>
          <a:solidFill>
            <a:srgbClr val="A6A6A6"/>
          </a:solidFill>
        </p:spPr>
        <p:txBody>
          <a:bodyPr wrap="square" lIns="0" tIns="0" rIns="0" bIns="0" rtlCol="0"/>
          <a:lstStyle/>
          <a:p>
            <a:endParaRPr/>
          </a:p>
        </p:txBody>
      </p:sp>
      <p:sp>
        <p:nvSpPr>
          <p:cNvPr id="2054" name="Rectangle: Rounded Corners 2053">
            <a:extLst>
              <a:ext uri="{FF2B5EF4-FFF2-40B4-BE49-F238E27FC236}">
                <a16:creationId xmlns:a16="http://schemas.microsoft.com/office/drawing/2014/main" id="{25A51100-84BC-49C7-AF40-A630CD1D1517}"/>
              </a:ext>
            </a:extLst>
          </p:cNvPr>
          <p:cNvSpPr/>
          <p:nvPr/>
        </p:nvSpPr>
        <p:spPr>
          <a:xfrm>
            <a:off x="5754619" y="2215565"/>
            <a:ext cx="2152185" cy="1753017"/>
          </a:xfrm>
          <a:prstGeom prst="roundRect">
            <a:avLst/>
          </a:prstGeom>
          <a:solidFill>
            <a:srgbClr val="135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5" name="object 28">
            <a:extLst>
              <a:ext uri="{FF2B5EF4-FFF2-40B4-BE49-F238E27FC236}">
                <a16:creationId xmlns:a16="http://schemas.microsoft.com/office/drawing/2014/main" id="{BC10C30D-FDAD-46A3-BD50-763682318451}"/>
              </a:ext>
            </a:extLst>
          </p:cNvPr>
          <p:cNvSpPr/>
          <p:nvPr/>
        </p:nvSpPr>
        <p:spPr>
          <a:xfrm>
            <a:off x="6484545" y="3092073"/>
            <a:ext cx="730250" cy="725805"/>
          </a:xfrm>
          <a:custGeom>
            <a:avLst/>
            <a:gdLst/>
            <a:ahLst/>
            <a:cxnLst/>
            <a:rect l="l" t="t" r="r" b="b"/>
            <a:pathLst>
              <a:path w="730250" h="725804">
                <a:moveTo>
                  <a:pt x="269748" y="391287"/>
                </a:moveTo>
                <a:lnTo>
                  <a:pt x="67055" y="391287"/>
                </a:lnTo>
                <a:lnTo>
                  <a:pt x="37611" y="395416"/>
                </a:lnTo>
                <a:lnTo>
                  <a:pt x="16668" y="407844"/>
                </a:lnTo>
                <a:lnTo>
                  <a:pt x="4155" y="428630"/>
                </a:lnTo>
                <a:lnTo>
                  <a:pt x="0" y="457835"/>
                </a:lnTo>
                <a:lnTo>
                  <a:pt x="0" y="658241"/>
                </a:lnTo>
                <a:lnTo>
                  <a:pt x="4155" y="687544"/>
                </a:lnTo>
                <a:lnTo>
                  <a:pt x="16668" y="708548"/>
                </a:lnTo>
                <a:lnTo>
                  <a:pt x="37611" y="721195"/>
                </a:lnTo>
                <a:lnTo>
                  <a:pt x="67055" y="725424"/>
                </a:lnTo>
                <a:lnTo>
                  <a:pt x="269748" y="725424"/>
                </a:lnTo>
                <a:lnTo>
                  <a:pt x="299192" y="721195"/>
                </a:lnTo>
                <a:lnTo>
                  <a:pt x="320135" y="708548"/>
                </a:lnTo>
                <a:lnTo>
                  <a:pt x="332648" y="687544"/>
                </a:lnTo>
                <a:lnTo>
                  <a:pt x="336803" y="658241"/>
                </a:lnTo>
                <a:lnTo>
                  <a:pt x="336803" y="457835"/>
                </a:lnTo>
                <a:lnTo>
                  <a:pt x="332648" y="428630"/>
                </a:lnTo>
                <a:lnTo>
                  <a:pt x="320135" y="407844"/>
                </a:lnTo>
                <a:lnTo>
                  <a:pt x="299192" y="395416"/>
                </a:lnTo>
                <a:lnTo>
                  <a:pt x="269748" y="391287"/>
                </a:lnTo>
                <a:close/>
              </a:path>
              <a:path w="730250" h="725804">
                <a:moveTo>
                  <a:pt x="269748" y="1270"/>
                </a:moveTo>
                <a:lnTo>
                  <a:pt x="67055" y="1270"/>
                </a:lnTo>
                <a:lnTo>
                  <a:pt x="37611" y="5518"/>
                </a:lnTo>
                <a:lnTo>
                  <a:pt x="16668" y="18208"/>
                </a:lnTo>
                <a:lnTo>
                  <a:pt x="4155" y="39256"/>
                </a:lnTo>
                <a:lnTo>
                  <a:pt x="0" y="68580"/>
                </a:lnTo>
                <a:lnTo>
                  <a:pt x="0" y="268224"/>
                </a:lnTo>
                <a:lnTo>
                  <a:pt x="4155" y="297795"/>
                </a:lnTo>
                <a:lnTo>
                  <a:pt x="16668" y="318770"/>
                </a:lnTo>
                <a:lnTo>
                  <a:pt x="37611" y="331267"/>
                </a:lnTo>
                <a:lnTo>
                  <a:pt x="67055" y="335407"/>
                </a:lnTo>
                <a:lnTo>
                  <a:pt x="269748" y="335407"/>
                </a:lnTo>
                <a:lnTo>
                  <a:pt x="299192" y="331267"/>
                </a:lnTo>
                <a:lnTo>
                  <a:pt x="320135" y="318770"/>
                </a:lnTo>
                <a:lnTo>
                  <a:pt x="332648" y="297795"/>
                </a:lnTo>
                <a:lnTo>
                  <a:pt x="336803" y="268224"/>
                </a:lnTo>
                <a:lnTo>
                  <a:pt x="336803" y="68580"/>
                </a:lnTo>
                <a:lnTo>
                  <a:pt x="332648" y="39256"/>
                </a:lnTo>
                <a:lnTo>
                  <a:pt x="320135" y="18208"/>
                </a:lnTo>
                <a:lnTo>
                  <a:pt x="299192" y="5518"/>
                </a:lnTo>
                <a:lnTo>
                  <a:pt x="269748" y="1270"/>
                </a:lnTo>
                <a:close/>
              </a:path>
              <a:path w="730250" h="725804">
                <a:moveTo>
                  <a:pt x="648080" y="0"/>
                </a:moveTo>
                <a:lnTo>
                  <a:pt x="472313" y="0"/>
                </a:lnTo>
                <a:lnTo>
                  <a:pt x="436701" y="5008"/>
                </a:lnTo>
                <a:lnTo>
                  <a:pt x="411352" y="20066"/>
                </a:lnTo>
                <a:lnTo>
                  <a:pt x="396196" y="45219"/>
                </a:lnTo>
                <a:lnTo>
                  <a:pt x="391160" y="80518"/>
                </a:lnTo>
                <a:lnTo>
                  <a:pt x="391160" y="254888"/>
                </a:lnTo>
                <a:lnTo>
                  <a:pt x="396196" y="290240"/>
                </a:lnTo>
                <a:lnTo>
                  <a:pt x="411353" y="315388"/>
                </a:lnTo>
                <a:lnTo>
                  <a:pt x="436701" y="330416"/>
                </a:lnTo>
                <a:lnTo>
                  <a:pt x="472313" y="335407"/>
                </a:lnTo>
                <a:lnTo>
                  <a:pt x="648080" y="335407"/>
                </a:lnTo>
                <a:lnTo>
                  <a:pt x="684133" y="330416"/>
                </a:lnTo>
                <a:lnTo>
                  <a:pt x="709707" y="315388"/>
                </a:lnTo>
                <a:lnTo>
                  <a:pt x="724590" y="290830"/>
                </a:lnTo>
                <a:lnTo>
                  <a:pt x="472313" y="290830"/>
                </a:lnTo>
                <a:lnTo>
                  <a:pt x="456477" y="288589"/>
                </a:lnTo>
                <a:lnTo>
                  <a:pt x="445166" y="281860"/>
                </a:lnTo>
                <a:lnTo>
                  <a:pt x="438380" y="270631"/>
                </a:lnTo>
                <a:lnTo>
                  <a:pt x="436118" y="254888"/>
                </a:lnTo>
                <a:lnTo>
                  <a:pt x="436118" y="80518"/>
                </a:lnTo>
                <a:lnTo>
                  <a:pt x="438380" y="64775"/>
                </a:lnTo>
                <a:lnTo>
                  <a:pt x="445166" y="53546"/>
                </a:lnTo>
                <a:lnTo>
                  <a:pt x="456477" y="46817"/>
                </a:lnTo>
                <a:lnTo>
                  <a:pt x="472313" y="44576"/>
                </a:lnTo>
                <a:lnTo>
                  <a:pt x="724558" y="44576"/>
                </a:lnTo>
                <a:lnTo>
                  <a:pt x="709707" y="20066"/>
                </a:lnTo>
                <a:lnTo>
                  <a:pt x="684133" y="5008"/>
                </a:lnTo>
                <a:lnTo>
                  <a:pt x="648080" y="0"/>
                </a:lnTo>
                <a:close/>
              </a:path>
              <a:path w="730250" h="725804">
                <a:moveTo>
                  <a:pt x="724558" y="44576"/>
                </a:moveTo>
                <a:lnTo>
                  <a:pt x="648080" y="44576"/>
                </a:lnTo>
                <a:lnTo>
                  <a:pt x="663989" y="46817"/>
                </a:lnTo>
                <a:lnTo>
                  <a:pt x="675338" y="53546"/>
                </a:lnTo>
                <a:lnTo>
                  <a:pt x="682138" y="64775"/>
                </a:lnTo>
                <a:lnTo>
                  <a:pt x="684402" y="80518"/>
                </a:lnTo>
                <a:lnTo>
                  <a:pt x="684402" y="254888"/>
                </a:lnTo>
                <a:lnTo>
                  <a:pt x="682138" y="270631"/>
                </a:lnTo>
                <a:lnTo>
                  <a:pt x="675338" y="281860"/>
                </a:lnTo>
                <a:lnTo>
                  <a:pt x="663989" y="288589"/>
                </a:lnTo>
                <a:lnTo>
                  <a:pt x="648080" y="290830"/>
                </a:lnTo>
                <a:lnTo>
                  <a:pt x="724590" y="290830"/>
                </a:lnTo>
                <a:lnTo>
                  <a:pt x="724947" y="290240"/>
                </a:lnTo>
                <a:lnTo>
                  <a:pt x="729996" y="254888"/>
                </a:lnTo>
                <a:lnTo>
                  <a:pt x="729996" y="80518"/>
                </a:lnTo>
                <a:lnTo>
                  <a:pt x="724947" y="45219"/>
                </a:lnTo>
                <a:lnTo>
                  <a:pt x="724558" y="44576"/>
                </a:lnTo>
                <a:close/>
              </a:path>
              <a:path w="730250" h="725804">
                <a:moveTo>
                  <a:pt x="662177" y="391287"/>
                </a:moveTo>
                <a:lnTo>
                  <a:pt x="460248" y="391287"/>
                </a:lnTo>
                <a:lnTo>
                  <a:pt x="430585" y="395416"/>
                </a:lnTo>
                <a:lnTo>
                  <a:pt x="409162" y="407844"/>
                </a:lnTo>
                <a:lnTo>
                  <a:pt x="396168" y="428630"/>
                </a:lnTo>
                <a:lnTo>
                  <a:pt x="391795" y="457835"/>
                </a:lnTo>
                <a:lnTo>
                  <a:pt x="391795" y="658241"/>
                </a:lnTo>
                <a:lnTo>
                  <a:pt x="396168" y="687544"/>
                </a:lnTo>
                <a:lnTo>
                  <a:pt x="409162" y="708548"/>
                </a:lnTo>
                <a:lnTo>
                  <a:pt x="430585" y="721195"/>
                </a:lnTo>
                <a:lnTo>
                  <a:pt x="460248" y="725424"/>
                </a:lnTo>
                <a:lnTo>
                  <a:pt x="662177" y="725424"/>
                </a:lnTo>
                <a:lnTo>
                  <a:pt x="691741" y="721195"/>
                </a:lnTo>
                <a:lnTo>
                  <a:pt x="712946" y="708548"/>
                </a:lnTo>
                <a:lnTo>
                  <a:pt x="725721" y="687544"/>
                </a:lnTo>
                <a:lnTo>
                  <a:pt x="729996" y="658241"/>
                </a:lnTo>
                <a:lnTo>
                  <a:pt x="729996" y="457835"/>
                </a:lnTo>
                <a:lnTo>
                  <a:pt x="725721" y="428630"/>
                </a:lnTo>
                <a:lnTo>
                  <a:pt x="712946" y="407844"/>
                </a:lnTo>
                <a:lnTo>
                  <a:pt x="691741" y="395416"/>
                </a:lnTo>
                <a:lnTo>
                  <a:pt x="662177" y="391287"/>
                </a:lnTo>
                <a:close/>
              </a:path>
            </a:pathLst>
          </a:custGeom>
          <a:solidFill>
            <a:srgbClr val="FFFFFF"/>
          </a:solidFill>
        </p:spPr>
        <p:txBody>
          <a:bodyPr wrap="square" lIns="0" tIns="0" rIns="0" bIns="0" rtlCol="0"/>
          <a:lstStyle/>
          <a:p>
            <a:endParaRPr/>
          </a:p>
        </p:txBody>
      </p:sp>
      <p:sp>
        <p:nvSpPr>
          <p:cNvPr id="2055" name="TextBox 2054">
            <a:extLst>
              <a:ext uri="{FF2B5EF4-FFF2-40B4-BE49-F238E27FC236}">
                <a16:creationId xmlns:a16="http://schemas.microsoft.com/office/drawing/2014/main" id="{FC6EFB94-B6C5-4CA2-AD9D-31E1E78D2DD5}"/>
              </a:ext>
            </a:extLst>
          </p:cNvPr>
          <p:cNvSpPr txBox="1"/>
          <p:nvPr/>
        </p:nvSpPr>
        <p:spPr>
          <a:xfrm>
            <a:off x="5817024" y="2402356"/>
            <a:ext cx="1988546" cy="523220"/>
          </a:xfrm>
          <a:prstGeom prst="rect">
            <a:avLst/>
          </a:prstGeom>
          <a:noFill/>
        </p:spPr>
        <p:txBody>
          <a:bodyPr wrap="square" rtlCol="0">
            <a:spAutoFit/>
          </a:bodyPr>
          <a:lstStyle/>
          <a:p>
            <a:pPr algn="ctr"/>
            <a:r>
              <a:rPr lang="en-GB" sz="2800" b="1" dirty="0">
                <a:solidFill>
                  <a:schemeClr val="bg1"/>
                </a:solidFill>
              </a:rPr>
              <a:t>Your App</a:t>
            </a:r>
          </a:p>
        </p:txBody>
      </p:sp>
      <p:sp>
        <p:nvSpPr>
          <p:cNvPr id="2056" name="Rectangle 2055">
            <a:extLst>
              <a:ext uri="{FF2B5EF4-FFF2-40B4-BE49-F238E27FC236}">
                <a16:creationId xmlns:a16="http://schemas.microsoft.com/office/drawing/2014/main" id="{639B704E-653F-4CAF-B133-FD23942BCA86}"/>
              </a:ext>
            </a:extLst>
          </p:cNvPr>
          <p:cNvSpPr/>
          <p:nvPr/>
        </p:nvSpPr>
        <p:spPr>
          <a:xfrm>
            <a:off x="0" y="4556271"/>
            <a:ext cx="12192000" cy="457200"/>
          </a:xfrm>
          <a:prstGeom prst="rect">
            <a:avLst/>
          </a:prstGeom>
          <a:solidFill>
            <a:srgbClr val="135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https://graph.microsoft.com</a:t>
            </a:r>
          </a:p>
        </p:txBody>
      </p:sp>
      <p:sp>
        <p:nvSpPr>
          <p:cNvPr id="119" name="object 2">
            <a:extLst>
              <a:ext uri="{FF2B5EF4-FFF2-40B4-BE49-F238E27FC236}">
                <a16:creationId xmlns:a16="http://schemas.microsoft.com/office/drawing/2014/main" id="{D5D998EF-44AF-45C5-9EC5-340CC6140A27}"/>
              </a:ext>
            </a:extLst>
          </p:cNvPr>
          <p:cNvSpPr txBox="1"/>
          <p:nvPr/>
        </p:nvSpPr>
        <p:spPr>
          <a:xfrm>
            <a:off x="674654" y="5798192"/>
            <a:ext cx="890905" cy="170815"/>
          </a:xfrm>
          <a:prstGeom prst="rect">
            <a:avLst/>
          </a:prstGeom>
        </p:spPr>
        <p:txBody>
          <a:bodyPr vert="horz" wrap="square" lIns="0" tIns="0" rIns="0" bIns="0" rtlCol="0">
            <a:spAutoFit/>
          </a:bodyPr>
          <a:lstStyle/>
          <a:p>
            <a:pPr>
              <a:lnSpc>
                <a:spcPts val="1325"/>
              </a:lnSpc>
            </a:pPr>
            <a:r>
              <a:rPr sz="1200" spc="-5" dirty="0">
                <a:cs typeface="Arial"/>
              </a:rPr>
              <a:t>#</a:t>
            </a:r>
            <a:r>
              <a:rPr sz="1200" dirty="0">
                <a:cs typeface="Arial"/>
              </a:rPr>
              <a:t>SP</a:t>
            </a:r>
            <a:r>
              <a:rPr sz="1200" spc="-125" dirty="0">
                <a:cs typeface="Arial"/>
              </a:rPr>
              <a:t>T</a:t>
            </a:r>
            <a:r>
              <a:rPr sz="1200" spc="-5" dirty="0">
                <a:cs typeface="Arial"/>
              </a:rPr>
              <a:t>ec</a:t>
            </a:r>
            <a:r>
              <a:rPr sz="1200" spc="-15" dirty="0">
                <a:cs typeface="Arial"/>
              </a:rPr>
              <a:t>h</a:t>
            </a:r>
            <a:r>
              <a:rPr sz="1200" spc="-5" dirty="0">
                <a:cs typeface="Arial"/>
              </a:rPr>
              <a:t>C</a:t>
            </a:r>
            <a:r>
              <a:rPr sz="1200" spc="-15" dirty="0">
                <a:cs typeface="Arial"/>
              </a:rPr>
              <a:t>o</a:t>
            </a:r>
            <a:r>
              <a:rPr sz="1200" spc="-5" dirty="0">
                <a:cs typeface="Arial"/>
              </a:rPr>
              <a:t>n</a:t>
            </a:r>
            <a:endParaRPr sz="1200">
              <a:cs typeface="Arial"/>
            </a:endParaRPr>
          </a:p>
        </p:txBody>
      </p:sp>
      <p:sp>
        <p:nvSpPr>
          <p:cNvPr id="123" name="object 8">
            <a:extLst>
              <a:ext uri="{FF2B5EF4-FFF2-40B4-BE49-F238E27FC236}">
                <a16:creationId xmlns:a16="http://schemas.microsoft.com/office/drawing/2014/main" id="{26AD2C76-F266-49CE-971F-BD912245E5AD}"/>
              </a:ext>
            </a:extLst>
          </p:cNvPr>
          <p:cNvSpPr/>
          <p:nvPr/>
        </p:nvSpPr>
        <p:spPr>
          <a:xfrm>
            <a:off x="579862" y="5726453"/>
            <a:ext cx="1010919" cy="489584"/>
          </a:xfrm>
          <a:custGeom>
            <a:avLst/>
            <a:gdLst/>
            <a:ahLst/>
            <a:cxnLst/>
            <a:rect l="l" t="t" r="r" b="b"/>
            <a:pathLst>
              <a:path w="1010919" h="489584">
                <a:moveTo>
                  <a:pt x="1010412" y="0"/>
                </a:moveTo>
                <a:lnTo>
                  <a:pt x="0" y="0"/>
                </a:lnTo>
                <a:lnTo>
                  <a:pt x="0" y="489204"/>
                </a:lnTo>
                <a:lnTo>
                  <a:pt x="1010412" y="489204"/>
                </a:lnTo>
                <a:lnTo>
                  <a:pt x="1010412" y="0"/>
                </a:lnTo>
                <a:close/>
              </a:path>
            </a:pathLst>
          </a:custGeom>
          <a:solidFill>
            <a:srgbClr val="135051"/>
          </a:solidFill>
        </p:spPr>
        <p:txBody>
          <a:bodyPr wrap="square" lIns="0" tIns="0" rIns="0" bIns="0" rtlCol="0" anchor="ctr"/>
          <a:lstStyle/>
          <a:p>
            <a:pPr algn="ctr"/>
            <a:r>
              <a:rPr lang="en-GB" b="1" dirty="0">
                <a:solidFill>
                  <a:schemeClr val="bg1"/>
                </a:solidFill>
              </a:rPr>
              <a:t>Users</a:t>
            </a:r>
            <a:endParaRPr b="1" dirty="0">
              <a:solidFill>
                <a:schemeClr val="bg1"/>
              </a:solidFill>
            </a:endParaRPr>
          </a:p>
        </p:txBody>
      </p:sp>
      <p:sp>
        <p:nvSpPr>
          <p:cNvPr id="126" name="object 11">
            <a:extLst>
              <a:ext uri="{FF2B5EF4-FFF2-40B4-BE49-F238E27FC236}">
                <a16:creationId xmlns:a16="http://schemas.microsoft.com/office/drawing/2014/main" id="{5A083BE3-2AB6-434A-93DB-281326E09FCD}"/>
              </a:ext>
            </a:extLst>
          </p:cNvPr>
          <p:cNvSpPr/>
          <p:nvPr/>
        </p:nvSpPr>
        <p:spPr>
          <a:xfrm>
            <a:off x="1085321" y="5176240"/>
            <a:ext cx="10322377" cy="422909"/>
          </a:xfrm>
          <a:custGeom>
            <a:avLst/>
            <a:gdLst/>
            <a:ahLst/>
            <a:cxnLst/>
            <a:rect l="l" t="t" r="r" b="b"/>
            <a:pathLst>
              <a:path w="10380345" h="422909">
                <a:moveTo>
                  <a:pt x="86868" y="86868"/>
                </a:moveTo>
                <a:lnTo>
                  <a:pt x="79629" y="72390"/>
                </a:lnTo>
                <a:lnTo>
                  <a:pt x="43434" y="0"/>
                </a:lnTo>
                <a:lnTo>
                  <a:pt x="0" y="86868"/>
                </a:lnTo>
                <a:lnTo>
                  <a:pt x="28956" y="86868"/>
                </a:lnTo>
                <a:lnTo>
                  <a:pt x="28956" y="335673"/>
                </a:lnTo>
                <a:lnTo>
                  <a:pt x="0" y="335673"/>
                </a:lnTo>
                <a:lnTo>
                  <a:pt x="43434" y="422541"/>
                </a:lnTo>
                <a:lnTo>
                  <a:pt x="79629" y="350151"/>
                </a:lnTo>
                <a:lnTo>
                  <a:pt x="86868" y="335673"/>
                </a:lnTo>
                <a:lnTo>
                  <a:pt x="57912" y="335673"/>
                </a:lnTo>
                <a:lnTo>
                  <a:pt x="57912" y="86868"/>
                </a:lnTo>
                <a:lnTo>
                  <a:pt x="86868" y="86868"/>
                </a:lnTo>
                <a:close/>
              </a:path>
              <a:path w="10380345" h="422909">
                <a:moveTo>
                  <a:pt x="1222248" y="86868"/>
                </a:moveTo>
                <a:lnTo>
                  <a:pt x="1215009" y="72390"/>
                </a:lnTo>
                <a:lnTo>
                  <a:pt x="1178814" y="0"/>
                </a:lnTo>
                <a:lnTo>
                  <a:pt x="1135380" y="86868"/>
                </a:lnTo>
                <a:lnTo>
                  <a:pt x="1164336" y="86868"/>
                </a:lnTo>
                <a:lnTo>
                  <a:pt x="1164336" y="335673"/>
                </a:lnTo>
                <a:lnTo>
                  <a:pt x="1135380" y="335673"/>
                </a:lnTo>
                <a:lnTo>
                  <a:pt x="1178814" y="422541"/>
                </a:lnTo>
                <a:lnTo>
                  <a:pt x="1215009" y="350151"/>
                </a:lnTo>
                <a:lnTo>
                  <a:pt x="1222248" y="335673"/>
                </a:lnTo>
                <a:lnTo>
                  <a:pt x="1193292" y="335673"/>
                </a:lnTo>
                <a:lnTo>
                  <a:pt x="1193292" y="86868"/>
                </a:lnTo>
                <a:lnTo>
                  <a:pt x="1222248" y="86868"/>
                </a:lnTo>
                <a:close/>
              </a:path>
              <a:path w="10380345" h="422909">
                <a:moveTo>
                  <a:pt x="2357628" y="86868"/>
                </a:moveTo>
                <a:lnTo>
                  <a:pt x="2350389" y="72390"/>
                </a:lnTo>
                <a:lnTo>
                  <a:pt x="2314194" y="0"/>
                </a:lnTo>
                <a:lnTo>
                  <a:pt x="2270760" y="86868"/>
                </a:lnTo>
                <a:lnTo>
                  <a:pt x="2299716" y="86868"/>
                </a:lnTo>
                <a:lnTo>
                  <a:pt x="2299716" y="335673"/>
                </a:lnTo>
                <a:lnTo>
                  <a:pt x="2270760" y="335673"/>
                </a:lnTo>
                <a:lnTo>
                  <a:pt x="2314194" y="422541"/>
                </a:lnTo>
                <a:lnTo>
                  <a:pt x="2350389" y="350151"/>
                </a:lnTo>
                <a:lnTo>
                  <a:pt x="2357628" y="335673"/>
                </a:lnTo>
                <a:lnTo>
                  <a:pt x="2328672" y="335673"/>
                </a:lnTo>
                <a:lnTo>
                  <a:pt x="2328672" y="86868"/>
                </a:lnTo>
                <a:lnTo>
                  <a:pt x="2357628" y="86868"/>
                </a:lnTo>
                <a:close/>
              </a:path>
              <a:path w="10380345" h="422909">
                <a:moveTo>
                  <a:pt x="3493008" y="86868"/>
                </a:moveTo>
                <a:lnTo>
                  <a:pt x="3485769" y="72390"/>
                </a:lnTo>
                <a:lnTo>
                  <a:pt x="3449574" y="0"/>
                </a:lnTo>
                <a:lnTo>
                  <a:pt x="3406140" y="86868"/>
                </a:lnTo>
                <a:lnTo>
                  <a:pt x="3435096" y="86868"/>
                </a:lnTo>
                <a:lnTo>
                  <a:pt x="3435096" y="335673"/>
                </a:lnTo>
                <a:lnTo>
                  <a:pt x="3406140" y="335673"/>
                </a:lnTo>
                <a:lnTo>
                  <a:pt x="3449574" y="422541"/>
                </a:lnTo>
                <a:lnTo>
                  <a:pt x="3485769" y="350151"/>
                </a:lnTo>
                <a:lnTo>
                  <a:pt x="3493008" y="335673"/>
                </a:lnTo>
                <a:lnTo>
                  <a:pt x="3464052" y="335673"/>
                </a:lnTo>
                <a:lnTo>
                  <a:pt x="3464052" y="86868"/>
                </a:lnTo>
                <a:lnTo>
                  <a:pt x="3493008" y="86868"/>
                </a:lnTo>
                <a:close/>
              </a:path>
              <a:path w="10380345" h="422909">
                <a:moveTo>
                  <a:pt x="5762244" y="86868"/>
                </a:moveTo>
                <a:lnTo>
                  <a:pt x="5755005" y="72390"/>
                </a:lnTo>
                <a:lnTo>
                  <a:pt x="5718810" y="0"/>
                </a:lnTo>
                <a:lnTo>
                  <a:pt x="5675376" y="86868"/>
                </a:lnTo>
                <a:lnTo>
                  <a:pt x="5704332" y="86868"/>
                </a:lnTo>
                <a:lnTo>
                  <a:pt x="5704332" y="335673"/>
                </a:lnTo>
                <a:lnTo>
                  <a:pt x="5675376" y="335673"/>
                </a:lnTo>
                <a:lnTo>
                  <a:pt x="5718810" y="422541"/>
                </a:lnTo>
                <a:lnTo>
                  <a:pt x="5755005" y="350151"/>
                </a:lnTo>
                <a:lnTo>
                  <a:pt x="5762244" y="335673"/>
                </a:lnTo>
                <a:lnTo>
                  <a:pt x="5733288" y="335673"/>
                </a:lnTo>
                <a:lnTo>
                  <a:pt x="5733288" y="86868"/>
                </a:lnTo>
                <a:lnTo>
                  <a:pt x="5762244" y="86868"/>
                </a:lnTo>
                <a:close/>
              </a:path>
              <a:path w="10380345" h="422909">
                <a:moveTo>
                  <a:pt x="8033004" y="86868"/>
                </a:moveTo>
                <a:lnTo>
                  <a:pt x="8025752" y="72390"/>
                </a:lnTo>
                <a:lnTo>
                  <a:pt x="7989570" y="0"/>
                </a:lnTo>
                <a:lnTo>
                  <a:pt x="7946136" y="86868"/>
                </a:lnTo>
                <a:lnTo>
                  <a:pt x="7975092" y="86868"/>
                </a:lnTo>
                <a:lnTo>
                  <a:pt x="7975092" y="335673"/>
                </a:lnTo>
                <a:lnTo>
                  <a:pt x="7946136" y="335673"/>
                </a:lnTo>
                <a:lnTo>
                  <a:pt x="7989570" y="422541"/>
                </a:lnTo>
                <a:lnTo>
                  <a:pt x="8025752" y="350151"/>
                </a:lnTo>
                <a:lnTo>
                  <a:pt x="8033004" y="335673"/>
                </a:lnTo>
                <a:lnTo>
                  <a:pt x="8004048" y="335673"/>
                </a:lnTo>
                <a:lnTo>
                  <a:pt x="8004048" y="86868"/>
                </a:lnTo>
                <a:lnTo>
                  <a:pt x="8033004" y="86868"/>
                </a:lnTo>
                <a:close/>
              </a:path>
              <a:path w="10380345" h="422909">
                <a:moveTo>
                  <a:pt x="9168384" y="86868"/>
                </a:moveTo>
                <a:lnTo>
                  <a:pt x="9161145" y="72390"/>
                </a:lnTo>
                <a:lnTo>
                  <a:pt x="9124950" y="0"/>
                </a:lnTo>
                <a:lnTo>
                  <a:pt x="9081516" y="86868"/>
                </a:lnTo>
                <a:lnTo>
                  <a:pt x="9110472" y="86868"/>
                </a:lnTo>
                <a:lnTo>
                  <a:pt x="9110472" y="335673"/>
                </a:lnTo>
                <a:lnTo>
                  <a:pt x="9081516" y="335673"/>
                </a:lnTo>
                <a:lnTo>
                  <a:pt x="9124950" y="422541"/>
                </a:lnTo>
                <a:lnTo>
                  <a:pt x="9161132" y="350151"/>
                </a:lnTo>
                <a:lnTo>
                  <a:pt x="9168384" y="335673"/>
                </a:lnTo>
                <a:lnTo>
                  <a:pt x="9139428" y="335673"/>
                </a:lnTo>
                <a:lnTo>
                  <a:pt x="9139428" y="86868"/>
                </a:lnTo>
                <a:lnTo>
                  <a:pt x="9168384" y="86868"/>
                </a:lnTo>
                <a:close/>
              </a:path>
              <a:path w="10380345" h="422909">
                <a:moveTo>
                  <a:pt x="10379964" y="86868"/>
                </a:moveTo>
                <a:lnTo>
                  <a:pt x="10372725" y="72390"/>
                </a:lnTo>
                <a:lnTo>
                  <a:pt x="10336530" y="0"/>
                </a:lnTo>
                <a:lnTo>
                  <a:pt x="10293096" y="86868"/>
                </a:lnTo>
                <a:lnTo>
                  <a:pt x="10322052" y="86868"/>
                </a:lnTo>
                <a:lnTo>
                  <a:pt x="10322052" y="335673"/>
                </a:lnTo>
                <a:lnTo>
                  <a:pt x="10293096" y="335673"/>
                </a:lnTo>
                <a:lnTo>
                  <a:pt x="10336530" y="422541"/>
                </a:lnTo>
                <a:lnTo>
                  <a:pt x="10372725" y="350151"/>
                </a:lnTo>
                <a:lnTo>
                  <a:pt x="10379964" y="335673"/>
                </a:lnTo>
                <a:lnTo>
                  <a:pt x="10351008" y="335673"/>
                </a:lnTo>
                <a:lnTo>
                  <a:pt x="10351008" y="86868"/>
                </a:lnTo>
                <a:lnTo>
                  <a:pt x="10379964" y="86868"/>
                </a:lnTo>
                <a:close/>
              </a:path>
            </a:pathLst>
          </a:custGeom>
          <a:solidFill>
            <a:srgbClr val="135051"/>
          </a:solidFill>
        </p:spPr>
        <p:txBody>
          <a:bodyPr wrap="square" lIns="0" tIns="0" rIns="0" bIns="0" rtlCol="0"/>
          <a:lstStyle/>
          <a:p>
            <a:endParaRPr dirty="0"/>
          </a:p>
        </p:txBody>
      </p:sp>
      <p:sp>
        <p:nvSpPr>
          <p:cNvPr id="135" name="object 20">
            <a:extLst>
              <a:ext uri="{FF2B5EF4-FFF2-40B4-BE49-F238E27FC236}">
                <a16:creationId xmlns:a16="http://schemas.microsoft.com/office/drawing/2014/main" id="{A9F749BB-38D5-4118-85F7-1770EDB77419}"/>
              </a:ext>
            </a:extLst>
          </p:cNvPr>
          <p:cNvSpPr txBox="1"/>
          <p:nvPr/>
        </p:nvSpPr>
        <p:spPr>
          <a:xfrm>
            <a:off x="10798282" y="5726454"/>
            <a:ext cx="1010919" cy="362279"/>
          </a:xfrm>
          <a:prstGeom prst="rect">
            <a:avLst/>
          </a:prstGeom>
          <a:ln w="12192">
            <a:noFill/>
          </a:ln>
        </p:spPr>
        <p:txBody>
          <a:bodyPr vert="horz" wrap="square" lIns="0" tIns="122555" rIns="0" bIns="0" rtlCol="0">
            <a:spAutoFit/>
          </a:bodyPr>
          <a:lstStyle/>
          <a:p>
            <a:pPr marL="83820">
              <a:lnSpc>
                <a:spcPct val="100000"/>
              </a:lnSpc>
              <a:spcBef>
                <a:spcPts val="965"/>
              </a:spcBef>
            </a:pPr>
            <a:r>
              <a:rPr sz="1550" b="1" spc="-55" dirty="0">
                <a:solidFill>
                  <a:schemeClr val="bg1"/>
                </a:solidFill>
                <a:cs typeface="Arial"/>
              </a:rPr>
              <a:t>Azure</a:t>
            </a:r>
            <a:r>
              <a:rPr sz="1550" b="1" spc="-35" dirty="0">
                <a:solidFill>
                  <a:schemeClr val="bg1"/>
                </a:solidFill>
                <a:cs typeface="Arial"/>
              </a:rPr>
              <a:t> </a:t>
            </a:r>
            <a:r>
              <a:rPr sz="1550" b="1" spc="-45" dirty="0">
                <a:solidFill>
                  <a:schemeClr val="bg1"/>
                </a:solidFill>
                <a:cs typeface="Arial"/>
              </a:rPr>
              <a:t>AD</a:t>
            </a:r>
            <a:endParaRPr sz="1550" dirty="0">
              <a:solidFill>
                <a:schemeClr val="bg1"/>
              </a:solidFill>
              <a:cs typeface="Arial"/>
            </a:endParaRPr>
          </a:p>
        </p:txBody>
      </p:sp>
      <p:sp>
        <p:nvSpPr>
          <p:cNvPr id="142" name="object 8">
            <a:extLst>
              <a:ext uri="{FF2B5EF4-FFF2-40B4-BE49-F238E27FC236}">
                <a16:creationId xmlns:a16="http://schemas.microsoft.com/office/drawing/2014/main" id="{AFEF8B36-FAA9-4694-A6D7-8A63A6F72265}"/>
              </a:ext>
            </a:extLst>
          </p:cNvPr>
          <p:cNvSpPr/>
          <p:nvPr/>
        </p:nvSpPr>
        <p:spPr>
          <a:xfrm>
            <a:off x="3985746" y="5744339"/>
            <a:ext cx="1036140" cy="489584"/>
          </a:xfrm>
          <a:custGeom>
            <a:avLst/>
            <a:gdLst/>
            <a:ahLst/>
            <a:cxnLst/>
            <a:rect l="l" t="t" r="r" b="b"/>
            <a:pathLst>
              <a:path w="1010919" h="489584">
                <a:moveTo>
                  <a:pt x="1010412" y="0"/>
                </a:moveTo>
                <a:lnTo>
                  <a:pt x="0" y="0"/>
                </a:lnTo>
                <a:lnTo>
                  <a:pt x="0" y="489204"/>
                </a:lnTo>
                <a:lnTo>
                  <a:pt x="1010412" y="489204"/>
                </a:lnTo>
                <a:lnTo>
                  <a:pt x="1010412" y="0"/>
                </a:lnTo>
                <a:close/>
              </a:path>
            </a:pathLst>
          </a:custGeom>
          <a:solidFill>
            <a:srgbClr val="135051"/>
          </a:solidFill>
        </p:spPr>
        <p:txBody>
          <a:bodyPr wrap="square" lIns="0" tIns="0" rIns="0" bIns="0" rtlCol="0" anchor="ctr"/>
          <a:lstStyle/>
          <a:p>
            <a:pPr algn="ctr"/>
            <a:r>
              <a:rPr lang="en-GB" sz="1600" b="1" dirty="0">
                <a:solidFill>
                  <a:schemeClr val="bg1"/>
                </a:solidFill>
              </a:rPr>
              <a:t>Outlook</a:t>
            </a:r>
            <a:endParaRPr sz="1600" b="1" dirty="0">
              <a:solidFill>
                <a:schemeClr val="bg1"/>
              </a:solidFill>
            </a:endParaRPr>
          </a:p>
        </p:txBody>
      </p:sp>
      <p:sp>
        <p:nvSpPr>
          <p:cNvPr id="143" name="object 8">
            <a:extLst>
              <a:ext uri="{FF2B5EF4-FFF2-40B4-BE49-F238E27FC236}">
                <a16:creationId xmlns:a16="http://schemas.microsoft.com/office/drawing/2014/main" id="{197C8511-20B3-4D8E-A8D2-84174243E84B}"/>
              </a:ext>
            </a:extLst>
          </p:cNvPr>
          <p:cNvSpPr/>
          <p:nvPr/>
        </p:nvSpPr>
        <p:spPr>
          <a:xfrm>
            <a:off x="5145908" y="5741222"/>
            <a:ext cx="1036140" cy="489584"/>
          </a:xfrm>
          <a:custGeom>
            <a:avLst/>
            <a:gdLst/>
            <a:ahLst/>
            <a:cxnLst/>
            <a:rect l="l" t="t" r="r" b="b"/>
            <a:pathLst>
              <a:path w="1010919" h="489584">
                <a:moveTo>
                  <a:pt x="1010412" y="0"/>
                </a:moveTo>
                <a:lnTo>
                  <a:pt x="0" y="0"/>
                </a:lnTo>
                <a:lnTo>
                  <a:pt x="0" y="489204"/>
                </a:lnTo>
                <a:lnTo>
                  <a:pt x="1010412" y="489204"/>
                </a:lnTo>
                <a:lnTo>
                  <a:pt x="1010412" y="0"/>
                </a:lnTo>
                <a:close/>
              </a:path>
            </a:pathLst>
          </a:custGeom>
          <a:solidFill>
            <a:srgbClr val="135051"/>
          </a:solidFill>
        </p:spPr>
        <p:txBody>
          <a:bodyPr wrap="square" lIns="0" tIns="0" rIns="0" bIns="0" rtlCol="0" anchor="ctr"/>
          <a:lstStyle/>
          <a:p>
            <a:pPr algn="ctr"/>
            <a:r>
              <a:rPr lang="en-GB" sz="1600" b="1" dirty="0">
                <a:solidFill>
                  <a:schemeClr val="bg1"/>
                </a:solidFill>
              </a:rPr>
              <a:t>OneNote</a:t>
            </a:r>
            <a:endParaRPr sz="1600" b="1" dirty="0">
              <a:solidFill>
                <a:schemeClr val="bg1"/>
              </a:solidFill>
            </a:endParaRPr>
          </a:p>
        </p:txBody>
      </p:sp>
      <p:sp>
        <p:nvSpPr>
          <p:cNvPr id="144" name="object 8">
            <a:extLst>
              <a:ext uri="{FF2B5EF4-FFF2-40B4-BE49-F238E27FC236}">
                <a16:creationId xmlns:a16="http://schemas.microsoft.com/office/drawing/2014/main" id="{3EE6F9AD-1D6E-4078-942D-B8D9F1293315}"/>
              </a:ext>
            </a:extLst>
          </p:cNvPr>
          <p:cNvSpPr/>
          <p:nvPr/>
        </p:nvSpPr>
        <p:spPr>
          <a:xfrm>
            <a:off x="6304831" y="5741222"/>
            <a:ext cx="1036140" cy="489584"/>
          </a:xfrm>
          <a:custGeom>
            <a:avLst/>
            <a:gdLst/>
            <a:ahLst/>
            <a:cxnLst/>
            <a:rect l="l" t="t" r="r" b="b"/>
            <a:pathLst>
              <a:path w="1010919" h="489584">
                <a:moveTo>
                  <a:pt x="1010412" y="0"/>
                </a:moveTo>
                <a:lnTo>
                  <a:pt x="0" y="0"/>
                </a:lnTo>
                <a:lnTo>
                  <a:pt x="0" y="489204"/>
                </a:lnTo>
                <a:lnTo>
                  <a:pt x="1010412" y="489204"/>
                </a:lnTo>
                <a:lnTo>
                  <a:pt x="1010412" y="0"/>
                </a:lnTo>
                <a:close/>
              </a:path>
            </a:pathLst>
          </a:custGeom>
          <a:solidFill>
            <a:srgbClr val="135051"/>
          </a:solidFill>
        </p:spPr>
        <p:txBody>
          <a:bodyPr wrap="square" lIns="0" tIns="0" rIns="0" bIns="0" rtlCol="0" anchor="ctr"/>
          <a:lstStyle/>
          <a:p>
            <a:pPr algn="ctr"/>
            <a:r>
              <a:rPr lang="en-GB" sz="1600" b="1" dirty="0">
                <a:solidFill>
                  <a:schemeClr val="bg1"/>
                </a:solidFill>
              </a:rPr>
              <a:t>Planner</a:t>
            </a:r>
            <a:endParaRPr sz="1600" b="1" dirty="0">
              <a:solidFill>
                <a:schemeClr val="bg1"/>
              </a:solidFill>
            </a:endParaRPr>
          </a:p>
        </p:txBody>
      </p:sp>
      <p:sp>
        <p:nvSpPr>
          <p:cNvPr id="145" name="object 8">
            <a:extLst>
              <a:ext uri="{FF2B5EF4-FFF2-40B4-BE49-F238E27FC236}">
                <a16:creationId xmlns:a16="http://schemas.microsoft.com/office/drawing/2014/main" id="{3C9EA729-969D-4316-8C9F-BB8F73728CC8}"/>
              </a:ext>
            </a:extLst>
          </p:cNvPr>
          <p:cNvSpPr/>
          <p:nvPr/>
        </p:nvSpPr>
        <p:spPr>
          <a:xfrm>
            <a:off x="7416509" y="5731763"/>
            <a:ext cx="1036140" cy="489584"/>
          </a:xfrm>
          <a:custGeom>
            <a:avLst/>
            <a:gdLst/>
            <a:ahLst/>
            <a:cxnLst/>
            <a:rect l="l" t="t" r="r" b="b"/>
            <a:pathLst>
              <a:path w="1010919" h="489584">
                <a:moveTo>
                  <a:pt x="1010412" y="0"/>
                </a:moveTo>
                <a:lnTo>
                  <a:pt x="0" y="0"/>
                </a:lnTo>
                <a:lnTo>
                  <a:pt x="0" y="489204"/>
                </a:lnTo>
                <a:lnTo>
                  <a:pt x="1010412" y="489204"/>
                </a:lnTo>
                <a:lnTo>
                  <a:pt x="1010412" y="0"/>
                </a:lnTo>
                <a:close/>
              </a:path>
            </a:pathLst>
          </a:custGeom>
          <a:solidFill>
            <a:srgbClr val="135051"/>
          </a:solidFill>
        </p:spPr>
        <p:txBody>
          <a:bodyPr wrap="square" lIns="0" tIns="0" rIns="0" bIns="0" rtlCol="0" anchor="ctr"/>
          <a:lstStyle/>
          <a:p>
            <a:pPr algn="ctr"/>
            <a:r>
              <a:rPr lang="en-GB" sz="1600" b="1" dirty="0">
                <a:solidFill>
                  <a:schemeClr val="bg1"/>
                </a:solidFill>
              </a:rPr>
              <a:t>Teams</a:t>
            </a:r>
            <a:endParaRPr sz="1600" b="1" dirty="0">
              <a:solidFill>
                <a:schemeClr val="bg1"/>
              </a:solidFill>
            </a:endParaRPr>
          </a:p>
        </p:txBody>
      </p:sp>
      <p:sp>
        <p:nvSpPr>
          <p:cNvPr id="147" name="object 8">
            <a:extLst>
              <a:ext uri="{FF2B5EF4-FFF2-40B4-BE49-F238E27FC236}">
                <a16:creationId xmlns:a16="http://schemas.microsoft.com/office/drawing/2014/main" id="{C9CB9F3E-97CF-47EB-995D-68DBB1B76A9B}"/>
              </a:ext>
            </a:extLst>
          </p:cNvPr>
          <p:cNvSpPr/>
          <p:nvPr/>
        </p:nvSpPr>
        <p:spPr>
          <a:xfrm>
            <a:off x="8564659" y="5731763"/>
            <a:ext cx="1036140" cy="489584"/>
          </a:xfrm>
          <a:custGeom>
            <a:avLst/>
            <a:gdLst/>
            <a:ahLst/>
            <a:cxnLst/>
            <a:rect l="l" t="t" r="r" b="b"/>
            <a:pathLst>
              <a:path w="1010919" h="489584">
                <a:moveTo>
                  <a:pt x="1010412" y="0"/>
                </a:moveTo>
                <a:lnTo>
                  <a:pt x="0" y="0"/>
                </a:lnTo>
                <a:lnTo>
                  <a:pt x="0" y="489204"/>
                </a:lnTo>
                <a:lnTo>
                  <a:pt x="1010412" y="489204"/>
                </a:lnTo>
                <a:lnTo>
                  <a:pt x="1010412" y="0"/>
                </a:lnTo>
                <a:close/>
              </a:path>
            </a:pathLst>
          </a:custGeom>
          <a:solidFill>
            <a:srgbClr val="135051"/>
          </a:solidFill>
        </p:spPr>
        <p:txBody>
          <a:bodyPr wrap="square" lIns="0" tIns="0" rIns="0" bIns="0" rtlCol="0" anchor="ctr"/>
          <a:lstStyle/>
          <a:p>
            <a:pPr algn="ctr"/>
            <a:r>
              <a:rPr lang="en-GB" sz="1600" b="1" dirty="0">
                <a:solidFill>
                  <a:schemeClr val="bg1"/>
                </a:solidFill>
              </a:rPr>
              <a:t>Excel</a:t>
            </a:r>
            <a:endParaRPr sz="1600" b="1" dirty="0">
              <a:solidFill>
                <a:schemeClr val="bg1"/>
              </a:solidFill>
            </a:endParaRPr>
          </a:p>
        </p:txBody>
      </p:sp>
      <p:sp>
        <p:nvSpPr>
          <p:cNvPr id="148" name="object 8">
            <a:extLst>
              <a:ext uri="{FF2B5EF4-FFF2-40B4-BE49-F238E27FC236}">
                <a16:creationId xmlns:a16="http://schemas.microsoft.com/office/drawing/2014/main" id="{AD06F27D-808A-41D5-910D-1386EC22ACFC}"/>
              </a:ext>
            </a:extLst>
          </p:cNvPr>
          <p:cNvSpPr/>
          <p:nvPr/>
        </p:nvSpPr>
        <p:spPr>
          <a:xfrm>
            <a:off x="9667281" y="5729629"/>
            <a:ext cx="1036140" cy="489584"/>
          </a:xfrm>
          <a:custGeom>
            <a:avLst/>
            <a:gdLst/>
            <a:ahLst/>
            <a:cxnLst/>
            <a:rect l="l" t="t" r="r" b="b"/>
            <a:pathLst>
              <a:path w="1010919" h="489584">
                <a:moveTo>
                  <a:pt x="1010412" y="0"/>
                </a:moveTo>
                <a:lnTo>
                  <a:pt x="0" y="0"/>
                </a:lnTo>
                <a:lnTo>
                  <a:pt x="0" y="489204"/>
                </a:lnTo>
                <a:lnTo>
                  <a:pt x="1010412" y="489204"/>
                </a:lnTo>
                <a:lnTo>
                  <a:pt x="1010412" y="0"/>
                </a:lnTo>
                <a:close/>
              </a:path>
            </a:pathLst>
          </a:custGeom>
          <a:solidFill>
            <a:srgbClr val="135051"/>
          </a:solidFill>
        </p:spPr>
        <p:txBody>
          <a:bodyPr wrap="square" lIns="0" tIns="0" rIns="0" bIns="0" rtlCol="0" anchor="ctr"/>
          <a:lstStyle/>
          <a:p>
            <a:pPr algn="ctr"/>
            <a:r>
              <a:rPr lang="en-GB" sz="1600" b="1" dirty="0">
                <a:solidFill>
                  <a:schemeClr val="bg1"/>
                </a:solidFill>
              </a:rPr>
              <a:t>Intune</a:t>
            </a:r>
            <a:endParaRPr sz="1600" b="1" dirty="0">
              <a:solidFill>
                <a:schemeClr val="bg1"/>
              </a:solidFill>
            </a:endParaRPr>
          </a:p>
        </p:txBody>
      </p:sp>
      <p:sp>
        <p:nvSpPr>
          <p:cNvPr id="149" name="object 8">
            <a:extLst>
              <a:ext uri="{FF2B5EF4-FFF2-40B4-BE49-F238E27FC236}">
                <a16:creationId xmlns:a16="http://schemas.microsoft.com/office/drawing/2014/main" id="{8A664F6B-8B75-4249-A4F4-7AB0278CA108}"/>
              </a:ext>
            </a:extLst>
          </p:cNvPr>
          <p:cNvSpPr/>
          <p:nvPr/>
        </p:nvSpPr>
        <p:spPr>
          <a:xfrm>
            <a:off x="10769903" y="5719595"/>
            <a:ext cx="1036140" cy="489584"/>
          </a:xfrm>
          <a:custGeom>
            <a:avLst/>
            <a:gdLst/>
            <a:ahLst/>
            <a:cxnLst/>
            <a:rect l="l" t="t" r="r" b="b"/>
            <a:pathLst>
              <a:path w="1010919" h="489584">
                <a:moveTo>
                  <a:pt x="1010412" y="0"/>
                </a:moveTo>
                <a:lnTo>
                  <a:pt x="0" y="0"/>
                </a:lnTo>
                <a:lnTo>
                  <a:pt x="0" y="489204"/>
                </a:lnTo>
                <a:lnTo>
                  <a:pt x="1010412" y="489204"/>
                </a:lnTo>
                <a:lnTo>
                  <a:pt x="1010412" y="0"/>
                </a:lnTo>
                <a:close/>
              </a:path>
            </a:pathLst>
          </a:custGeom>
          <a:solidFill>
            <a:srgbClr val="135051"/>
          </a:solidFill>
        </p:spPr>
        <p:txBody>
          <a:bodyPr wrap="square" lIns="0" tIns="0" rIns="0" bIns="0" rtlCol="0" anchor="ctr"/>
          <a:lstStyle/>
          <a:p>
            <a:pPr algn="ctr"/>
            <a:r>
              <a:rPr lang="en-GB" sz="1600" b="1" dirty="0">
                <a:solidFill>
                  <a:schemeClr val="bg1"/>
                </a:solidFill>
              </a:rPr>
              <a:t>More…</a:t>
            </a:r>
            <a:endParaRPr sz="1600" b="1" dirty="0">
              <a:solidFill>
                <a:schemeClr val="bg1"/>
              </a:solidFill>
            </a:endParaRPr>
          </a:p>
        </p:txBody>
      </p:sp>
      <p:sp>
        <p:nvSpPr>
          <p:cNvPr id="150" name="object 7">
            <a:extLst>
              <a:ext uri="{FF2B5EF4-FFF2-40B4-BE49-F238E27FC236}">
                <a16:creationId xmlns:a16="http://schemas.microsoft.com/office/drawing/2014/main" id="{4D5B31AA-CC4E-4D13-889B-FC4706537C98}"/>
              </a:ext>
            </a:extLst>
          </p:cNvPr>
          <p:cNvSpPr/>
          <p:nvPr/>
        </p:nvSpPr>
        <p:spPr>
          <a:xfrm>
            <a:off x="7934579" y="5199779"/>
            <a:ext cx="86995" cy="422909"/>
          </a:xfrm>
          <a:custGeom>
            <a:avLst/>
            <a:gdLst/>
            <a:ahLst/>
            <a:cxnLst/>
            <a:rect l="l" t="t" r="r" b="b"/>
            <a:pathLst>
              <a:path w="86994" h="422909">
                <a:moveTo>
                  <a:pt x="28956" y="335673"/>
                </a:moveTo>
                <a:lnTo>
                  <a:pt x="0" y="335673"/>
                </a:lnTo>
                <a:lnTo>
                  <a:pt x="43434" y="422541"/>
                </a:lnTo>
                <a:lnTo>
                  <a:pt x="79629" y="350151"/>
                </a:lnTo>
                <a:lnTo>
                  <a:pt x="28956" y="350151"/>
                </a:lnTo>
                <a:lnTo>
                  <a:pt x="28956" y="335673"/>
                </a:lnTo>
                <a:close/>
              </a:path>
              <a:path w="86994" h="422909">
                <a:moveTo>
                  <a:pt x="57912" y="72389"/>
                </a:moveTo>
                <a:lnTo>
                  <a:pt x="28956" y="72389"/>
                </a:lnTo>
                <a:lnTo>
                  <a:pt x="28956" y="350151"/>
                </a:lnTo>
                <a:lnTo>
                  <a:pt x="57912" y="350151"/>
                </a:lnTo>
                <a:lnTo>
                  <a:pt x="57912" y="72389"/>
                </a:lnTo>
                <a:close/>
              </a:path>
              <a:path w="86994" h="422909">
                <a:moveTo>
                  <a:pt x="86868" y="335673"/>
                </a:moveTo>
                <a:lnTo>
                  <a:pt x="57912" y="335673"/>
                </a:lnTo>
                <a:lnTo>
                  <a:pt x="57912" y="350151"/>
                </a:lnTo>
                <a:lnTo>
                  <a:pt x="79629" y="350151"/>
                </a:lnTo>
                <a:lnTo>
                  <a:pt x="86868" y="335673"/>
                </a:lnTo>
                <a:close/>
              </a:path>
              <a:path w="86994" h="422909">
                <a:moveTo>
                  <a:pt x="43434" y="0"/>
                </a:moveTo>
                <a:lnTo>
                  <a:pt x="0" y="86867"/>
                </a:lnTo>
                <a:lnTo>
                  <a:pt x="28956" y="86867"/>
                </a:lnTo>
                <a:lnTo>
                  <a:pt x="28956" y="72389"/>
                </a:lnTo>
                <a:lnTo>
                  <a:pt x="79629" y="72389"/>
                </a:lnTo>
                <a:lnTo>
                  <a:pt x="43434" y="0"/>
                </a:lnTo>
                <a:close/>
              </a:path>
              <a:path w="86994" h="422909">
                <a:moveTo>
                  <a:pt x="79629" y="72389"/>
                </a:moveTo>
                <a:lnTo>
                  <a:pt x="57912" y="72389"/>
                </a:lnTo>
                <a:lnTo>
                  <a:pt x="57912" y="86867"/>
                </a:lnTo>
                <a:lnTo>
                  <a:pt x="86868" y="86867"/>
                </a:lnTo>
                <a:lnTo>
                  <a:pt x="79629" y="72389"/>
                </a:lnTo>
                <a:close/>
              </a:path>
            </a:pathLst>
          </a:custGeom>
          <a:solidFill>
            <a:srgbClr val="135051"/>
          </a:solidFill>
        </p:spPr>
        <p:txBody>
          <a:bodyPr wrap="square" lIns="0" tIns="0" rIns="0" bIns="0" rtlCol="0"/>
          <a:lstStyle/>
          <a:p>
            <a:endParaRPr>
              <a:solidFill>
                <a:schemeClr val="bg1"/>
              </a:solidFill>
            </a:endParaRPr>
          </a:p>
        </p:txBody>
      </p:sp>
      <p:sp>
        <p:nvSpPr>
          <p:cNvPr id="151" name="object 7">
            <a:extLst>
              <a:ext uri="{FF2B5EF4-FFF2-40B4-BE49-F238E27FC236}">
                <a16:creationId xmlns:a16="http://schemas.microsoft.com/office/drawing/2014/main" id="{6325220B-6E84-4618-ACC8-F6A6786FBA15}"/>
              </a:ext>
            </a:extLst>
          </p:cNvPr>
          <p:cNvSpPr/>
          <p:nvPr/>
        </p:nvSpPr>
        <p:spPr>
          <a:xfrm>
            <a:off x="5663978" y="5199779"/>
            <a:ext cx="86995" cy="422909"/>
          </a:xfrm>
          <a:custGeom>
            <a:avLst/>
            <a:gdLst/>
            <a:ahLst/>
            <a:cxnLst/>
            <a:rect l="l" t="t" r="r" b="b"/>
            <a:pathLst>
              <a:path w="86994" h="422909">
                <a:moveTo>
                  <a:pt x="28956" y="335673"/>
                </a:moveTo>
                <a:lnTo>
                  <a:pt x="0" y="335673"/>
                </a:lnTo>
                <a:lnTo>
                  <a:pt x="43434" y="422541"/>
                </a:lnTo>
                <a:lnTo>
                  <a:pt x="79629" y="350151"/>
                </a:lnTo>
                <a:lnTo>
                  <a:pt x="28956" y="350151"/>
                </a:lnTo>
                <a:lnTo>
                  <a:pt x="28956" y="335673"/>
                </a:lnTo>
                <a:close/>
              </a:path>
              <a:path w="86994" h="422909">
                <a:moveTo>
                  <a:pt x="57912" y="72389"/>
                </a:moveTo>
                <a:lnTo>
                  <a:pt x="28956" y="72389"/>
                </a:lnTo>
                <a:lnTo>
                  <a:pt x="28956" y="350151"/>
                </a:lnTo>
                <a:lnTo>
                  <a:pt x="57912" y="350151"/>
                </a:lnTo>
                <a:lnTo>
                  <a:pt x="57912" y="72389"/>
                </a:lnTo>
                <a:close/>
              </a:path>
              <a:path w="86994" h="422909">
                <a:moveTo>
                  <a:pt x="86868" y="335673"/>
                </a:moveTo>
                <a:lnTo>
                  <a:pt x="57912" y="335673"/>
                </a:lnTo>
                <a:lnTo>
                  <a:pt x="57912" y="350151"/>
                </a:lnTo>
                <a:lnTo>
                  <a:pt x="79629" y="350151"/>
                </a:lnTo>
                <a:lnTo>
                  <a:pt x="86868" y="335673"/>
                </a:lnTo>
                <a:close/>
              </a:path>
              <a:path w="86994" h="422909">
                <a:moveTo>
                  <a:pt x="43434" y="0"/>
                </a:moveTo>
                <a:lnTo>
                  <a:pt x="0" y="86867"/>
                </a:lnTo>
                <a:lnTo>
                  <a:pt x="28956" y="86867"/>
                </a:lnTo>
                <a:lnTo>
                  <a:pt x="28956" y="72389"/>
                </a:lnTo>
                <a:lnTo>
                  <a:pt x="79629" y="72389"/>
                </a:lnTo>
                <a:lnTo>
                  <a:pt x="43434" y="0"/>
                </a:lnTo>
                <a:close/>
              </a:path>
              <a:path w="86994" h="422909">
                <a:moveTo>
                  <a:pt x="79629" y="72389"/>
                </a:moveTo>
                <a:lnTo>
                  <a:pt x="57912" y="72389"/>
                </a:lnTo>
                <a:lnTo>
                  <a:pt x="57912" y="86867"/>
                </a:lnTo>
                <a:lnTo>
                  <a:pt x="86868" y="86867"/>
                </a:lnTo>
                <a:lnTo>
                  <a:pt x="79629" y="72389"/>
                </a:lnTo>
                <a:close/>
              </a:path>
            </a:pathLst>
          </a:custGeom>
          <a:solidFill>
            <a:srgbClr val="135051"/>
          </a:solidFill>
        </p:spPr>
        <p:txBody>
          <a:bodyPr wrap="square" lIns="0" tIns="0" rIns="0" bIns="0" rtlCol="0"/>
          <a:lstStyle/>
          <a:p>
            <a:endParaRPr>
              <a:solidFill>
                <a:schemeClr val="bg1"/>
              </a:solidFill>
            </a:endParaRPr>
          </a:p>
        </p:txBody>
      </p:sp>
    </p:spTree>
    <p:extLst>
      <p:ext uri="{BB962C8B-B14F-4D97-AF65-F5344CB8AC3E}">
        <p14:creationId xmlns:p14="http://schemas.microsoft.com/office/powerpoint/2010/main" val="77680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1714</Words>
  <Application>Microsoft Office PowerPoint</Application>
  <PresentationFormat>Widescreen</PresentationFormat>
  <Paragraphs>179</Paragraphs>
  <Slides>23</Slides>
  <Notes>3</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Calibri Light</vt:lpstr>
      <vt:lpstr>Proxima Nova</vt:lpstr>
      <vt:lpstr>Proxima Nova Semibold</vt:lpstr>
      <vt:lpstr>Segoe UI</vt:lpstr>
      <vt:lpstr>Segoe UI (Body)</vt:lpstr>
      <vt:lpstr>Segoe UI Semibold</vt:lpstr>
      <vt:lpstr>SFMono-Regular</vt:lpstr>
      <vt:lpstr>Wingdings</vt:lpstr>
      <vt:lpstr>Office Theme</vt:lpstr>
      <vt:lpstr>PowerPoint Presentation</vt:lpstr>
      <vt:lpstr>Consume Graph APIs in SharePoint Framework</vt:lpstr>
      <vt:lpstr>Jenkins NS</vt:lpstr>
      <vt:lpstr>PowerPoint Presentation</vt:lpstr>
      <vt:lpstr>Office 356 APIs</vt:lpstr>
      <vt:lpstr>STANDALONE WEB,  DEVICE, AND SERVICE  APPS</vt:lpstr>
      <vt:lpstr>Overview of Microsoft Graph</vt:lpstr>
      <vt:lpstr>What is Graph API?</vt:lpstr>
      <vt:lpstr>Microsoft Graph</vt:lpstr>
      <vt:lpstr>Consume Microsoft Graph</vt:lpstr>
      <vt:lpstr>AadHttpClient</vt:lpstr>
      <vt:lpstr>MSGraphClient object</vt:lpstr>
      <vt:lpstr>API Permissions</vt:lpstr>
      <vt:lpstr>API access</vt:lpstr>
      <vt:lpstr>Isolated Webparts</vt:lpstr>
      <vt:lpstr>Why Isolated web parts?</vt:lpstr>
      <vt:lpstr>Isolated web parts</vt:lpstr>
      <vt:lpstr>Isolated web parts benefits</vt:lpstr>
      <vt:lpstr>PowerPoint Presentation</vt:lpstr>
      <vt:lpstr>Consume Graph APIs in SharePoint Framework</vt:lpstr>
      <vt:lpstr>References…</vt:lpstr>
      <vt:lpstr>PowerPoint Presentation</vt:lpstr>
      <vt:lpstr>Build Microsoft Teams customizations with SPFx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Jenkins</dc:creator>
  <cp:lastModifiedBy>Jenkins</cp:lastModifiedBy>
  <cp:revision>71</cp:revision>
  <dcterms:created xsi:type="dcterms:W3CDTF">2020-04-27T17:35:10Z</dcterms:created>
  <dcterms:modified xsi:type="dcterms:W3CDTF">2020-04-29T12:15:58Z</dcterms:modified>
</cp:coreProperties>
</file>