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1597" r:id="rId3"/>
    <p:sldId id="1599" r:id="rId4"/>
    <p:sldId id="1598" r:id="rId5"/>
    <p:sldId id="1593" r:id="rId6"/>
    <p:sldId id="262" r:id="rId7"/>
    <p:sldId id="1601" r:id="rId8"/>
    <p:sldId id="1602" r:id="rId9"/>
    <p:sldId id="1603" r:id="rId10"/>
    <p:sldId id="1604" r:id="rId11"/>
    <p:sldId id="1600" r:id="rId12"/>
    <p:sldId id="261" r:id="rId13"/>
    <p:sldId id="1606" r:id="rId14"/>
    <p:sldId id="1607" r:id="rId15"/>
    <p:sldId id="1605" r:id="rId16"/>
    <p:sldId id="4577" r:id="rId17"/>
    <p:sldId id="4580" r:id="rId18"/>
    <p:sldId id="4581" r:id="rId19"/>
    <p:sldId id="4585" r:id="rId20"/>
    <p:sldId id="4582" r:id="rId21"/>
    <p:sldId id="4596" r:id="rId22"/>
    <p:sldId id="4576" r:id="rId23"/>
    <p:sldId id="4598" r:id="rId24"/>
    <p:sldId id="4571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shjs.io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library-component-tutorial" TargetMode="External"/><Relationship Id="rId2" Type="http://schemas.openxmlformats.org/officeDocument/2006/relationships/hyperlink" Target="https://docs.microsoft.com/en-us/sharepoint/dev/spfx/library-component-overview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nanddeepn/code-samples/tree/master/SPFx/WebParts/spfx-library-component" TargetMode="External"/><Relationship Id="rId5" Type="http://schemas.openxmlformats.org/officeDocument/2006/relationships/hyperlink" Target="https://www.vrdmn.com/2019/04/using-microsoft-rush-to-manage-spfx.html" TargetMode="External"/><Relationship Id="rId4" Type="http://schemas.openxmlformats.org/officeDocument/2006/relationships/hyperlink" Target="http://warner.digital/sharepoint-library-components-introduction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Relationship Id="rId9" Type="http://schemas.openxmlformats.org/officeDocument/2006/relationships/hyperlink" Target="https://nanddeepnachanblogs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hyperlink" Target="https://nanddeepnachanblog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BC27-B835-425F-ABB5-FC9CAE93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341963" cy="1325563"/>
          </a:xfrm>
        </p:spPr>
        <p:txBody>
          <a:bodyPr/>
          <a:lstStyle/>
          <a:p>
            <a:r>
              <a:rPr lang="en-US" dirty="0"/>
              <a:t>Challenges solved with Library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D7B6A-34E1-400B-A3E7-7DEC8CC6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391284"/>
            <a:ext cx="11476673" cy="48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0795-67E3-4C0D-A7F5-B11B29D3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Library Characteristics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D8B05-C290-4D71-882A-C4379B4E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860504"/>
            <a:ext cx="10515600" cy="3998758"/>
          </a:xfrm>
        </p:spPr>
        <p:txBody>
          <a:bodyPr>
            <a:noAutofit/>
          </a:bodyPr>
          <a:lstStyle/>
          <a:p>
            <a:r>
              <a:rPr lang="en-US" sz="3200" dirty="0"/>
              <a:t>You can </a:t>
            </a:r>
            <a:r>
              <a:rPr lang="en-US" sz="3200" b="1" dirty="0"/>
              <a:t>host only one library component version</a:t>
            </a:r>
            <a:r>
              <a:rPr lang="en-US" sz="3200" dirty="0"/>
              <a:t> at the time in a tenant.</a:t>
            </a:r>
          </a:p>
          <a:p>
            <a:r>
              <a:rPr lang="en-US" sz="3200" dirty="0"/>
              <a:t>It is </a:t>
            </a:r>
            <a:r>
              <a:rPr lang="en-US" sz="3200" b="1" dirty="0"/>
              <a:t>not supported </a:t>
            </a:r>
            <a:r>
              <a:rPr lang="en-US" sz="3200" dirty="0"/>
              <a:t>to have </a:t>
            </a:r>
            <a:r>
              <a:rPr lang="en-US" sz="3200" b="1" dirty="0"/>
              <a:t>other component types</a:t>
            </a:r>
            <a:r>
              <a:rPr lang="en-US" sz="3200" dirty="0"/>
              <a:t> included in a solution which contains library component.</a:t>
            </a:r>
          </a:p>
          <a:p>
            <a:r>
              <a:rPr lang="en-US" sz="3200" dirty="0"/>
              <a:t>Library components are </a:t>
            </a:r>
            <a:r>
              <a:rPr lang="en-US" sz="3200" b="1" dirty="0"/>
              <a:t>not</a:t>
            </a:r>
            <a:r>
              <a:rPr lang="en-US" sz="3200" dirty="0"/>
              <a:t> supported when solution is deployed using </a:t>
            </a:r>
            <a:r>
              <a:rPr lang="en-US" sz="3200" b="1" dirty="0"/>
              <a:t>site collection app catalog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68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1872413"/>
            <a:ext cx="8594295" cy="1661993"/>
          </a:xfrm>
        </p:spPr>
        <p:txBody>
          <a:bodyPr/>
          <a:lstStyle/>
          <a:p>
            <a:r>
              <a:rPr lang="en-US" dirty="0"/>
              <a:t>Develop Library Component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42681"/>
            <a:ext cx="11116569" cy="1191095"/>
          </a:xfrm>
        </p:spPr>
        <p:txBody>
          <a:bodyPr/>
          <a:lstStyle/>
          <a:p>
            <a:r>
              <a:rPr lang="en-US" sz="3200" b="0" dirty="0"/>
              <a:t>SharePoint Library Components</a:t>
            </a:r>
            <a:br>
              <a:rPr lang="en-US" dirty="0"/>
            </a:br>
            <a:r>
              <a:rPr lang="en-US" sz="5400" dirty="0"/>
              <a:t>Simultaneous Parallel Development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4092F8-E6E0-43A0-BEA1-47E3A4CCA998}"/>
              </a:ext>
            </a:extLst>
          </p:cNvPr>
          <p:cNvSpPr txBox="1">
            <a:spLocks/>
          </p:cNvSpPr>
          <p:nvPr/>
        </p:nvSpPr>
        <p:spPr>
          <a:xfrm>
            <a:off x="284480" y="4274185"/>
            <a:ext cx="11653519" cy="2136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Developing a Library Component &amp; Web Part or Extension Simultaneously in Parallel</a:t>
            </a:r>
          </a:p>
          <a:p>
            <a:pPr lvl="1"/>
            <a:r>
              <a:rPr lang="en-US" sz="2300" dirty="0"/>
              <a:t>Gulp Serve both at the same time</a:t>
            </a:r>
          </a:p>
          <a:p>
            <a:pPr lvl="1"/>
            <a:r>
              <a:rPr lang="en-US" sz="2300" dirty="0"/>
              <a:t>Changes required to avoid port conflicts</a:t>
            </a:r>
          </a:p>
          <a:p>
            <a:pPr lvl="1"/>
            <a:r>
              <a:rPr lang="en-US" sz="2300" dirty="0"/>
              <a:t>Benefits of simultaneous parallel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8484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DFB2-47F9-441E-86D2-037CDD5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581661" cy="1325563"/>
          </a:xfrm>
        </p:spPr>
        <p:txBody>
          <a:bodyPr/>
          <a:lstStyle/>
          <a:p>
            <a:r>
              <a:rPr lang="en-US" dirty="0"/>
              <a:t>Achieve Simultaneous Parallel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09939-1CBF-471F-9A55-6743AA34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613698"/>
            <a:ext cx="11208060" cy="4636182"/>
          </a:xfrm>
        </p:spPr>
        <p:txBody>
          <a:bodyPr>
            <a:normAutofit/>
          </a:bodyPr>
          <a:lstStyle/>
          <a:p>
            <a:r>
              <a:rPr lang="en-US" b="1" dirty="0"/>
              <a:t>Gulp Serve</a:t>
            </a:r>
            <a:r>
              <a:rPr lang="en-US" dirty="0"/>
              <a:t> on both the Library Component &amp; Web Part / Extension</a:t>
            </a:r>
          </a:p>
          <a:p>
            <a:endParaRPr lang="en-US" dirty="0"/>
          </a:p>
          <a:p>
            <a:r>
              <a:rPr lang="en-US" dirty="0"/>
              <a:t>Requires changing the </a:t>
            </a:r>
            <a:r>
              <a:rPr lang="en-US" b="1" dirty="0" err="1"/>
              <a:t>serve.json</a:t>
            </a:r>
            <a:r>
              <a:rPr lang="en-US" dirty="0"/>
              <a:t> port used for the Library Component</a:t>
            </a:r>
          </a:p>
          <a:p>
            <a:pPr lvl="1">
              <a:buFont typeface="Segoe UI" panose="020B0502040204020203" pitchFamily="34" charset="0"/>
              <a:buChar char="»"/>
            </a:pPr>
            <a:r>
              <a:rPr lang="en-US" dirty="0"/>
              <a:t>Ensures there are no localhost port conflicts or collisions between solutions</a:t>
            </a:r>
          </a:p>
          <a:p>
            <a:pPr lvl="1">
              <a:buFont typeface="Segoe UI" panose="020B0502040204020203" pitchFamily="34" charset="0"/>
              <a:buChar char="»"/>
            </a:pPr>
            <a:r>
              <a:rPr lang="en-US" dirty="0"/>
              <a:t>Connection to Library Component is based on the ‘NPM Link’</a:t>
            </a:r>
          </a:p>
          <a:p>
            <a:endParaRPr lang="en-US" dirty="0"/>
          </a:p>
          <a:p>
            <a:r>
              <a:rPr lang="en-US" dirty="0"/>
              <a:t>Benefit: Gulp task runner watches for changes and automatically rebuilds</a:t>
            </a:r>
          </a:p>
        </p:txBody>
      </p:sp>
    </p:spTree>
    <p:extLst>
      <p:ext uri="{BB962C8B-B14F-4D97-AF65-F5344CB8AC3E}">
        <p14:creationId xmlns:p14="http://schemas.microsoft.com/office/powerpoint/2010/main" val="122512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041416"/>
            <a:ext cx="8461130" cy="2492990"/>
          </a:xfrm>
        </p:spPr>
        <p:txBody>
          <a:bodyPr/>
          <a:lstStyle/>
          <a:p>
            <a:r>
              <a:rPr lang="en-US" dirty="0"/>
              <a:t>Simultaneous Parallel Development</a:t>
            </a:r>
          </a:p>
        </p:txBody>
      </p:sp>
    </p:spTree>
    <p:extLst>
      <p:ext uri="{BB962C8B-B14F-4D97-AF65-F5344CB8AC3E}">
        <p14:creationId xmlns:p14="http://schemas.microsoft.com/office/powerpoint/2010/main" val="228961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40786"/>
            <a:ext cx="10361967" cy="2492990"/>
          </a:xfrm>
        </p:spPr>
        <p:txBody>
          <a:bodyPr/>
          <a:lstStyle/>
          <a:p>
            <a:r>
              <a:rPr lang="en-US" b="0" dirty="0"/>
              <a:t>Using </a:t>
            </a:r>
            <a:r>
              <a:rPr lang="en-US" dirty="0"/>
              <a:t>Microsoft Rush </a:t>
            </a:r>
            <a:br>
              <a:rPr lang="en-US" b="0" dirty="0"/>
            </a:br>
            <a:r>
              <a:rPr lang="en-US" b="0" dirty="0"/>
              <a:t>to manage </a:t>
            </a:r>
            <a:r>
              <a:rPr lang="en-US" b="0" dirty="0" err="1"/>
              <a:t>SPFx</a:t>
            </a:r>
            <a:r>
              <a:rPr lang="en-US" b="0" dirty="0"/>
              <a:t> projects with Library Components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B2A03A6-8E27-4CC9-BF43-BFD778D4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00" y="4543086"/>
            <a:ext cx="2799693" cy="8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09F2-E43E-404F-993C-8C47E540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Microsoft Rush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71F3-21B0-4C5A-97A5-8E92B98B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scalable </a:t>
            </a:r>
            <a:r>
              <a:rPr lang="en-US" dirty="0" err="1"/>
              <a:t>monorepo</a:t>
            </a:r>
            <a:r>
              <a:rPr lang="en-US" dirty="0"/>
              <a:t> manager for the web</a:t>
            </a:r>
          </a:p>
          <a:p>
            <a:r>
              <a:rPr lang="en-US" dirty="0"/>
              <a:t>Manage large repositories (</a:t>
            </a:r>
            <a:r>
              <a:rPr lang="en-US" dirty="0" err="1"/>
              <a:t>monorepos</a:t>
            </a:r>
            <a:r>
              <a:rPr lang="en-US" dirty="0"/>
              <a:t>) containing multiple node/</a:t>
            </a:r>
            <a:r>
              <a:rPr lang="en-US" dirty="0" err="1"/>
              <a:t>npm</a:t>
            </a:r>
            <a:r>
              <a:rPr lang="en-US" dirty="0"/>
              <a:t> projects with dependencies on each other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60B005B-5B92-456F-9049-3FBE5BC6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586370"/>
            <a:ext cx="4233146" cy="2725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947F9C-276C-48FD-9F52-F1BFF395054F}"/>
              </a:ext>
            </a:extLst>
          </p:cNvPr>
          <p:cNvSpPr/>
          <p:nvPr/>
        </p:nvSpPr>
        <p:spPr>
          <a:xfrm>
            <a:off x="8069254" y="5448578"/>
            <a:ext cx="4351346" cy="72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3"/>
              </a:rPr>
              <a:t>https://rushjs.io/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ADA38-A2C4-4308-854D-544C2E92C1E5}"/>
              </a:ext>
            </a:extLst>
          </p:cNvPr>
          <p:cNvSpPr/>
          <p:nvPr/>
        </p:nvSpPr>
        <p:spPr>
          <a:xfrm>
            <a:off x="6348845" y="3928558"/>
            <a:ext cx="5538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install -g @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microsoft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/rush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9F7F2BA-A9C7-40E1-A4DC-1087A8DCC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8977" y="486465"/>
            <a:ext cx="1885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2378-29BE-4363-B693-D32407A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large </a:t>
            </a:r>
            <a:r>
              <a:rPr lang="en-US" dirty="0" err="1"/>
              <a:t>SPFx</a:t>
            </a:r>
            <a:r>
              <a:rPr lang="en-US" dirty="0"/>
              <a:t> repositories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CDAC6-646B-4ADC-8E0E-42738C25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404937"/>
            <a:ext cx="5334001" cy="49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3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09F2-E43E-404F-993C-8C47E540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Simple Rush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9E894-FBEC-4313-8230-CAE9F109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51" y="1404937"/>
            <a:ext cx="3777097" cy="49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9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64538"/>
            <a:ext cx="9997984" cy="1661993"/>
          </a:xfrm>
        </p:spPr>
        <p:txBody>
          <a:bodyPr/>
          <a:lstStyle/>
          <a:p>
            <a:r>
              <a:rPr lang="en-US" dirty="0"/>
              <a:t>Library Components in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Nanddeep Nachan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8219-B810-457C-9F6C-C2B6D860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Microsoft Rush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9CAB4-3431-493E-AAF9-CB2B29CC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1495379"/>
            <a:ext cx="10915835" cy="4802187"/>
          </a:xfrm>
        </p:spPr>
        <p:txBody>
          <a:bodyPr>
            <a:normAutofit/>
          </a:bodyPr>
          <a:lstStyle/>
          <a:p>
            <a:r>
              <a:rPr lang="en-US" dirty="0"/>
              <a:t>No need to manage </a:t>
            </a:r>
            <a:r>
              <a:rPr lang="en-US" dirty="0" err="1"/>
              <a:t>node_modules</a:t>
            </a:r>
            <a:r>
              <a:rPr lang="en-US" dirty="0"/>
              <a:t> folders individually for each project. Rush will maintain a </a:t>
            </a:r>
            <a:r>
              <a:rPr lang="en-US" b="1" dirty="0"/>
              <a:t>common </a:t>
            </a:r>
            <a:r>
              <a:rPr lang="en-US" b="1" dirty="0" err="1"/>
              <a:t>node_modules</a:t>
            </a:r>
            <a:r>
              <a:rPr lang="en-US" b="1" dirty="0"/>
              <a:t> folder</a:t>
            </a:r>
            <a:r>
              <a:rPr lang="en-US" dirty="0"/>
              <a:t>.</a:t>
            </a:r>
          </a:p>
          <a:p>
            <a:r>
              <a:rPr lang="en-US" dirty="0"/>
              <a:t>Rush will create a </a:t>
            </a:r>
            <a:r>
              <a:rPr lang="en-US" b="1" dirty="0"/>
              <a:t>single lock file </a:t>
            </a:r>
            <a:r>
              <a:rPr lang="en-US" dirty="0"/>
              <a:t>for your entire repository.</a:t>
            </a:r>
          </a:p>
          <a:p>
            <a:r>
              <a:rPr lang="en-US" dirty="0"/>
              <a:t>Rush handles all the </a:t>
            </a:r>
            <a:r>
              <a:rPr lang="en-US" b="1" dirty="0"/>
              <a:t>linking and unlinking</a:t>
            </a:r>
            <a:r>
              <a:rPr lang="en-US" dirty="0"/>
              <a:t>.</a:t>
            </a:r>
          </a:p>
          <a:p>
            <a:r>
              <a:rPr lang="en-US" dirty="0"/>
              <a:t>No need to run </a:t>
            </a:r>
            <a:r>
              <a:rPr lang="en-US" b="1" dirty="0"/>
              <a:t>gulp build</a:t>
            </a:r>
            <a:r>
              <a:rPr lang="en-US" dirty="0"/>
              <a:t> multiple times. Just run "</a:t>
            </a:r>
            <a:r>
              <a:rPr lang="en-US" b="1" dirty="0"/>
              <a:t>rush build</a:t>
            </a:r>
            <a:r>
              <a:rPr lang="en-US" dirty="0"/>
              <a:t>" once.</a:t>
            </a:r>
          </a:p>
          <a:p>
            <a:r>
              <a:rPr lang="en-US" dirty="0"/>
              <a:t>Rush will keep track of which webpart depends on which library.</a:t>
            </a:r>
          </a:p>
          <a:p>
            <a:r>
              <a:rPr lang="en-US" dirty="0"/>
              <a:t>Based on </a:t>
            </a:r>
            <a:r>
              <a:rPr lang="en-US" b="1" dirty="0"/>
              <a:t>project dependencies</a:t>
            </a:r>
            <a:r>
              <a:rPr lang="en-US" dirty="0"/>
              <a:t>, Rush will </a:t>
            </a:r>
            <a:r>
              <a:rPr lang="en-US" b="1" dirty="0" err="1"/>
              <a:t>parallelise</a:t>
            </a:r>
            <a:r>
              <a:rPr lang="en-US" b="1" dirty="0"/>
              <a:t> builds</a:t>
            </a:r>
            <a:r>
              <a:rPr lang="en-US" dirty="0"/>
              <a:t> of projects which do not depend on each other, </a:t>
            </a:r>
            <a:r>
              <a:rPr lang="en-US" b="1" dirty="0"/>
              <a:t>reducing build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09F2-E43E-404F-993C-8C47E540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Complex Rush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13360-A2D9-4E37-9B5C-90FFC55A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66" y="1284440"/>
            <a:ext cx="5334000" cy="50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-620578"/>
            <a:ext cx="10627281" cy="4154984"/>
          </a:xfrm>
        </p:spPr>
        <p:txBody>
          <a:bodyPr/>
          <a:lstStyle/>
          <a:p>
            <a:r>
              <a:rPr lang="en-US" dirty="0"/>
              <a:t>Microsoft Rush </a:t>
            </a:r>
            <a:br>
              <a:rPr lang="en-US" dirty="0"/>
            </a:br>
            <a:r>
              <a:rPr lang="en-US" dirty="0"/>
              <a:t>to manage </a:t>
            </a:r>
            <a:r>
              <a:rPr lang="en-US" dirty="0" err="1"/>
              <a:t>SPFx</a:t>
            </a:r>
            <a:r>
              <a:rPr lang="en-US" dirty="0"/>
              <a:t> projects with Library Components</a:t>
            </a:r>
          </a:p>
        </p:txBody>
      </p:sp>
    </p:spTree>
    <p:extLst>
      <p:ext uri="{BB962C8B-B14F-4D97-AF65-F5344CB8AC3E}">
        <p14:creationId xmlns:p14="http://schemas.microsoft.com/office/powerpoint/2010/main" val="31685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F90-308B-46DB-B8AB-81BD53A6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Library Commands Cheat Sheet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8031E0-79AF-4B29-96EA-9E7AD63B2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50527"/>
              </p:ext>
            </p:extLst>
          </p:nvPr>
        </p:nvGraphicFramePr>
        <p:xfrm>
          <a:off x="492125" y="1797050"/>
          <a:ext cx="1087519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662">
                  <a:extLst>
                    <a:ext uri="{9D8B030D-6E8A-4147-A177-3AD203B41FA5}">
                      <a16:colId xmlns:a16="http://schemas.microsoft.com/office/drawing/2014/main" val="1381368975"/>
                    </a:ext>
                  </a:extLst>
                </a:gridCol>
                <a:gridCol w="8122529">
                  <a:extLst>
                    <a:ext uri="{9D8B030D-6E8A-4147-A177-3AD203B41FA5}">
                      <a16:colId xmlns:a16="http://schemas.microsoft.com/office/drawing/2014/main" val="41301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3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npm</a:t>
                      </a:r>
                      <a:r>
                        <a:rPr lang="en-US" dirty="0"/>
                        <a:t>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symlink</a:t>
                      </a:r>
                      <a:r>
                        <a:rPr lang="en-US" dirty="0"/>
                        <a:t> a package folder (library component).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61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npm</a:t>
                      </a:r>
                      <a:r>
                        <a:rPr lang="en-US" dirty="0"/>
                        <a:t> ls -g &lt;library-name&gt;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folder location of </a:t>
                      </a:r>
                      <a:r>
                        <a:rPr lang="en-US" dirty="0" err="1"/>
                        <a:t>SPFx</a:t>
                      </a:r>
                      <a:r>
                        <a:rPr lang="en-US" dirty="0"/>
                        <a:t> library.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npm</a:t>
                      </a:r>
                      <a:r>
                        <a:rPr lang="en-US" dirty="0"/>
                        <a:t> unlink &lt;library-name&gt;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Unlink an </a:t>
                      </a:r>
                      <a:r>
                        <a:rPr lang="en-US" dirty="0" err="1"/>
                        <a:t>SPFx</a:t>
                      </a:r>
                      <a:r>
                        <a:rPr lang="en-US" dirty="0"/>
                        <a:t> library that was </a:t>
                      </a:r>
                      <a:r>
                        <a:rPr lang="en-US" dirty="0" err="1"/>
                        <a:t>symlinked</a:t>
                      </a:r>
                      <a:r>
                        <a:rPr lang="en-US" dirty="0"/>
                        <a:t> during development in your </a:t>
                      </a:r>
                      <a:r>
                        <a:rPr lang="en-US" dirty="0" err="1"/>
                        <a:t>SPFx</a:t>
                      </a:r>
                      <a:r>
                        <a:rPr lang="en-US" dirty="0"/>
                        <a:t> project, navigate to </a:t>
                      </a:r>
                      <a:r>
                        <a:rPr lang="en-US" dirty="0" err="1"/>
                        <a:t>SPFx</a:t>
                      </a:r>
                      <a:r>
                        <a:rPr lang="en-US" dirty="0"/>
                        <a:t> web part solution’s root folder and run the command.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9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npm</a:t>
                      </a:r>
                      <a:r>
                        <a:rPr lang="en-US" dirty="0"/>
                        <a:t> unlink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local </a:t>
                      </a:r>
                      <a:r>
                        <a:rPr lang="en-US" dirty="0" err="1"/>
                        <a:t>npm</a:t>
                      </a:r>
                      <a:r>
                        <a:rPr lang="en-US" dirty="0"/>
                        <a:t> link to the library, navigate to the </a:t>
                      </a:r>
                      <a:r>
                        <a:rPr lang="en-US" dirty="0" err="1"/>
                        <a:t>SPFx</a:t>
                      </a:r>
                      <a:r>
                        <a:rPr lang="en-US" dirty="0"/>
                        <a:t> library solution’s root folder and run the command.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5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09F2-E43E-404F-993C-8C47E540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71F3-21B0-4C5A-97A5-8E92B98B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6" y="1522094"/>
            <a:ext cx="11395969" cy="4612376"/>
          </a:xfrm>
        </p:spPr>
        <p:txBody>
          <a:bodyPr>
            <a:normAutofit/>
          </a:bodyPr>
          <a:lstStyle/>
          <a:p>
            <a:r>
              <a:rPr lang="en-US" sz="2000" b="1" dirty="0"/>
              <a:t>Library Component Overview</a:t>
            </a:r>
          </a:p>
          <a:p>
            <a:pPr lvl="1">
              <a:buFont typeface="Segoe UI" panose="020B0502040204020203" pitchFamily="34" charset="0"/>
              <a:buChar char="»"/>
            </a:pPr>
            <a:r>
              <a:rPr lang="en-US" sz="2000" dirty="0">
                <a:hlinkClick r:id="rId2"/>
              </a:rPr>
              <a:t>https://docs.microsoft.com/en-us/sharepoint/dev/spfx/library-component-overview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Library Component Tutorial</a:t>
            </a:r>
          </a:p>
          <a:p>
            <a:pPr lvl="1">
              <a:buFont typeface="Segoe UI" panose="020B0502040204020203" pitchFamily="34" charset="0"/>
              <a:buChar char="»"/>
            </a:pPr>
            <a:r>
              <a:rPr lang="en-US" sz="2000" dirty="0">
                <a:hlinkClick r:id="rId3"/>
              </a:rPr>
              <a:t>https://docs.microsoft.com/en-us/sharepoint/dev/spfx/library-component-tutorial</a:t>
            </a:r>
            <a:endParaRPr lang="en-US" sz="2000" dirty="0"/>
          </a:p>
          <a:p>
            <a:pPr lvl="1">
              <a:buFont typeface="Segoe UI" panose="020B0502040204020203" pitchFamily="34" charset="0"/>
              <a:buChar char="»"/>
            </a:pPr>
            <a:r>
              <a:rPr lang="en-US" sz="2000" dirty="0">
                <a:hlinkClick r:id="rId4"/>
              </a:rPr>
              <a:t>http://warner.digital/sharepoint-library-components-introduction/</a:t>
            </a:r>
            <a:endParaRPr lang="en-US" sz="2000" dirty="0"/>
          </a:p>
          <a:p>
            <a:pPr lvl="1">
              <a:buFont typeface="Segoe UI" panose="020B0502040204020203" pitchFamily="34" charset="0"/>
              <a:buChar char="»"/>
            </a:pPr>
            <a:endParaRPr lang="en-US" sz="2000" dirty="0"/>
          </a:p>
          <a:p>
            <a:r>
              <a:rPr lang="en-US" sz="2000" b="1" dirty="0"/>
              <a:t>Using Microsoft Rush to manage </a:t>
            </a:r>
            <a:r>
              <a:rPr lang="en-US" sz="2000" b="1" dirty="0" err="1"/>
              <a:t>SPFx</a:t>
            </a:r>
            <a:r>
              <a:rPr lang="en-US" sz="2000" b="1" dirty="0"/>
              <a:t> projects with library components</a:t>
            </a:r>
          </a:p>
          <a:p>
            <a:pPr lvl="1">
              <a:buFont typeface="Segoe UI" panose="020B0502040204020203" pitchFamily="34" charset="0"/>
              <a:buChar char="»"/>
            </a:pPr>
            <a:r>
              <a:rPr lang="en-US" sz="2000" dirty="0">
                <a:hlinkClick r:id="rId5"/>
              </a:rPr>
              <a:t>https://www.vrdmn.com/2019/04/using-microsoft-rush-to-manage-spfx.html</a:t>
            </a:r>
            <a:endParaRPr lang="en-US" sz="2000" dirty="0"/>
          </a:p>
          <a:p>
            <a:pPr lvl="1">
              <a:buFont typeface="Segoe UI" panose="020B0502040204020203" pitchFamily="34" charset="0"/>
              <a:buChar char="»"/>
            </a:pPr>
            <a:endParaRPr lang="en-US" sz="2000" dirty="0"/>
          </a:p>
          <a:p>
            <a:r>
              <a:rPr lang="en-US" sz="2000" b="1" dirty="0"/>
              <a:t>Sample Code</a:t>
            </a:r>
          </a:p>
          <a:p>
            <a:pPr lvl="1">
              <a:buFont typeface="Segoe UI" panose="020B0502040204020203" pitchFamily="34" charset="0"/>
              <a:buChar char="»"/>
            </a:pPr>
            <a:r>
              <a:rPr lang="en-US" sz="2000" dirty="0">
                <a:hlinkClick r:id="rId6"/>
              </a:rPr>
              <a:t>https://github.com/nanddeepn/code-samples/tree/master/SPFx/WebParts/spfx-library-component</a:t>
            </a:r>
            <a:endParaRPr lang="en-US" sz="2000" dirty="0"/>
          </a:p>
          <a:p>
            <a:pPr lvl="1">
              <a:buFont typeface="Segoe UI" panose="020B0502040204020203" pitchFamily="34" charset="0"/>
              <a:buChar char="»"/>
            </a:pPr>
            <a:endParaRPr lang="en-US" sz="2000" dirty="0"/>
          </a:p>
          <a:p>
            <a:pPr lvl="1">
              <a:buFont typeface="Segoe UI" panose="020B0502040204020203" pitchFamily="34" charset="0"/>
              <a:buChar char="»"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436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68A586FD-B10F-49FE-96F2-A78C166E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793" y="1028469"/>
            <a:ext cx="2298413" cy="2632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F560D7B-C954-461B-ACF4-F571FB07CD4A}"/>
              </a:ext>
            </a:extLst>
          </p:cNvPr>
          <p:cNvGrpSpPr/>
          <p:nvPr/>
        </p:nvGrpSpPr>
        <p:grpSpPr>
          <a:xfrm>
            <a:off x="7649779" y="4092873"/>
            <a:ext cx="4078447" cy="456459"/>
            <a:chOff x="5062161" y="2207942"/>
            <a:chExt cx="2389828" cy="3675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593891-A42D-453B-AD81-3A745AE8192E}"/>
                </a:ext>
              </a:extLst>
            </p:cNvPr>
            <p:cNvGrpSpPr/>
            <p:nvPr/>
          </p:nvGrpSpPr>
          <p:grpSpPr>
            <a:xfrm>
              <a:off x="5062161" y="2207942"/>
              <a:ext cx="299050" cy="367554"/>
              <a:chOff x="3339563" y="3201987"/>
              <a:chExt cx="428859" cy="528507"/>
            </a:xfrm>
          </p:grpSpPr>
          <p:sp>
            <p:nvSpPr>
              <p:cNvPr id="27" name="Oval 46">
                <a:extLst>
                  <a:ext uri="{FF2B5EF4-FFF2-40B4-BE49-F238E27FC236}">
                    <a16:creationId xmlns:a16="http://schemas.microsoft.com/office/drawing/2014/main" id="{DA05E448-3B0D-4F53-A562-A0AF9BEB4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563" y="3201987"/>
                <a:ext cx="428859" cy="528507"/>
              </a:xfrm>
              <a:prstGeom prst="ellipse">
                <a:avLst/>
              </a:prstGeom>
              <a:solidFill>
                <a:srgbClr val="1AB2E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" name="Freeform 47">
                <a:extLst>
                  <a:ext uri="{FF2B5EF4-FFF2-40B4-BE49-F238E27FC236}">
                    <a16:creationId xmlns:a16="http://schemas.microsoft.com/office/drawing/2014/main" id="{471B2498-0666-4036-9301-86FB1288E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874" y="3287037"/>
                <a:ext cx="257636" cy="360879"/>
              </a:xfrm>
              <a:custGeom>
                <a:avLst/>
                <a:gdLst>
                  <a:gd name="T0" fmla="*/ 90 w 100"/>
                  <a:gd name="T1" fmla="*/ 20 h 81"/>
                  <a:gd name="T2" fmla="*/ 32 w 100"/>
                  <a:gd name="T3" fmla="*/ 81 h 81"/>
                  <a:gd name="T4" fmla="*/ 0 w 100"/>
                  <a:gd name="T5" fmla="*/ 72 h 81"/>
                  <a:gd name="T6" fmla="*/ 31 w 100"/>
                  <a:gd name="T7" fmla="*/ 63 h 81"/>
                  <a:gd name="T8" fmla="*/ 12 w 100"/>
                  <a:gd name="T9" fmla="*/ 49 h 81"/>
                  <a:gd name="T10" fmla="*/ 21 w 100"/>
                  <a:gd name="T11" fmla="*/ 48 h 81"/>
                  <a:gd name="T12" fmla="*/ 4 w 100"/>
                  <a:gd name="T13" fmla="*/ 28 h 81"/>
                  <a:gd name="T14" fmla="*/ 14 w 100"/>
                  <a:gd name="T15" fmla="*/ 31 h 81"/>
                  <a:gd name="T16" fmla="*/ 7 w 100"/>
                  <a:gd name="T17" fmla="*/ 3 h 81"/>
                  <a:gd name="T18" fmla="*/ 50 w 100"/>
                  <a:gd name="T19" fmla="*/ 25 h 81"/>
                  <a:gd name="T20" fmla="*/ 70 w 100"/>
                  <a:gd name="T21" fmla="*/ 0 h 81"/>
                  <a:gd name="T22" fmla="*/ 85 w 100"/>
                  <a:gd name="T23" fmla="*/ 6 h 81"/>
                  <a:gd name="T24" fmla="*/ 98 w 100"/>
                  <a:gd name="T25" fmla="*/ 1 h 81"/>
                  <a:gd name="T26" fmla="*/ 89 w 100"/>
                  <a:gd name="T27" fmla="*/ 12 h 81"/>
                  <a:gd name="T28" fmla="*/ 100 w 100"/>
                  <a:gd name="T29" fmla="*/ 9 h 81"/>
                  <a:gd name="T30" fmla="*/ 90 w 100"/>
                  <a:gd name="T31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81">
                    <a:moveTo>
                      <a:pt x="90" y="20"/>
                    </a:moveTo>
                    <a:cubicBezTo>
                      <a:pt x="91" y="49"/>
                      <a:pt x="70" y="81"/>
                      <a:pt x="32" y="81"/>
                    </a:cubicBezTo>
                    <a:cubicBezTo>
                      <a:pt x="20" y="81"/>
                      <a:pt x="9" y="77"/>
                      <a:pt x="0" y="72"/>
                    </a:cubicBezTo>
                    <a:cubicBezTo>
                      <a:pt x="11" y="73"/>
                      <a:pt x="22" y="70"/>
                      <a:pt x="31" y="63"/>
                    </a:cubicBezTo>
                    <a:cubicBezTo>
                      <a:pt x="22" y="63"/>
                      <a:pt x="14" y="57"/>
                      <a:pt x="12" y="49"/>
                    </a:cubicBezTo>
                    <a:cubicBezTo>
                      <a:pt x="15" y="49"/>
                      <a:pt x="18" y="49"/>
                      <a:pt x="21" y="48"/>
                    </a:cubicBezTo>
                    <a:cubicBezTo>
                      <a:pt x="11" y="47"/>
                      <a:pt x="4" y="38"/>
                      <a:pt x="4" y="28"/>
                    </a:cubicBezTo>
                    <a:cubicBezTo>
                      <a:pt x="7" y="30"/>
                      <a:pt x="10" y="31"/>
                      <a:pt x="14" y="31"/>
                    </a:cubicBezTo>
                    <a:cubicBezTo>
                      <a:pt x="4" y="25"/>
                      <a:pt x="2" y="13"/>
                      <a:pt x="7" y="3"/>
                    </a:cubicBezTo>
                    <a:cubicBezTo>
                      <a:pt x="17" y="16"/>
                      <a:pt x="33" y="24"/>
                      <a:pt x="50" y="25"/>
                    </a:cubicBezTo>
                    <a:cubicBezTo>
                      <a:pt x="47" y="12"/>
                      <a:pt x="56" y="0"/>
                      <a:pt x="70" y="0"/>
                    </a:cubicBezTo>
                    <a:cubicBezTo>
                      <a:pt x="75" y="0"/>
                      <a:pt x="81" y="2"/>
                      <a:pt x="85" y="6"/>
                    </a:cubicBezTo>
                    <a:cubicBezTo>
                      <a:pt x="89" y="5"/>
                      <a:pt x="94" y="3"/>
                      <a:pt x="98" y="1"/>
                    </a:cubicBezTo>
                    <a:cubicBezTo>
                      <a:pt x="96" y="6"/>
                      <a:pt x="93" y="10"/>
                      <a:pt x="89" y="12"/>
                    </a:cubicBezTo>
                    <a:cubicBezTo>
                      <a:pt x="93" y="12"/>
                      <a:pt x="97" y="11"/>
                      <a:pt x="100" y="9"/>
                    </a:cubicBezTo>
                    <a:cubicBezTo>
                      <a:pt x="98" y="13"/>
                      <a:pt x="94" y="17"/>
                      <a:pt x="9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D105B1-CCF7-45F7-B1B2-E4354E762A2D}"/>
                </a:ext>
              </a:extLst>
            </p:cNvPr>
            <p:cNvSpPr/>
            <p:nvPr/>
          </p:nvSpPr>
          <p:spPr>
            <a:xfrm>
              <a:off x="5396843" y="2217910"/>
              <a:ext cx="2055146" cy="34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@</a:t>
              </a:r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NanddeepNachan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7FA7AC-C79F-4BCA-BBA6-0D819268F535}"/>
              </a:ext>
            </a:extLst>
          </p:cNvPr>
          <p:cNvGrpSpPr/>
          <p:nvPr/>
        </p:nvGrpSpPr>
        <p:grpSpPr>
          <a:xfrm>
            <a:off x="7674941" y="4598929"/>
            <a:ext cx="4087770" cy="426029"/>
            <a:chOff x="5547165" y="2742432"/>
            <a:chExt cx="2395291" cy="343051"/>
          </a:xfrm>
        </p:grpSpPr>
        <p:pic>
          <p:nvPicPr>
            <p:cNvPr id="30" name="Picture 29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99B41F60-77EA-4FEE-AB0D-29FBFBFE8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7165" y="2772137"/>
              <a:ext cx="299049" cy="29904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3FD475-8B72-4503-8D8F-15827273453F}"/>
                </a:ext>
              </a:extLst>
            </p:cNvPr>
            <p:cNvSpPr/>
            <p:nvPr/>
          </p:nvSpPr>
          <p:spPr>
            <a:xfrm>
              <a:off x="5887310" y="2742432"/>
              <a:ext cx="2055146" cy="34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/in/</a:t>
              </a:r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nanddeepnachan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424E6-5CD8-4C7F-B9FD-06FC5F3BAE57}"/>
              </a:ext>
            </a:extLst>
          </p:cNvPr>
          <p:cNvGrpSpPr/>
          <p:nvPr/>
        </p:nvGrpSpPr>
        <p:grpSpPr>
          <a:xfrm>
            <a:off x="7553129" y="5530807"/>
            <a:ext cx="4236216" cy="467781"/>
            <a:chOff x="5482303" y="3156821"/>
            <a:chExt cx="2482275" cy="3766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413AB29-D4DE-4D3C-A0F8-4CB7E87EA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2303" y="3210058"/>
              <a:ext cx="431801" cy="32343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056E23-B541-414F-98CF-17097687CC79}"/>
                </a:ext>
              </a:extLst>
            </p:cNvPr>
            <p:cNvSpPr/>
            <p:nvPr/>
          </p:nvSpPr>
          <p:spPr>
            <a:xfrm>
              <a:off x="5909432" y="3156821"/>
              <a:ext cx="2055146" cy="343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nanddeepnachan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096B2-760F-486C-A3A3-A5E142FDB928}"/>
              </a:ext>
            </a:extLst>
          </p:cNvPr>
          <p:cNvSpPr/>
          <p:nvPr/>
        </p:nvSpPr>
        <p:spPr>
          <a:xfrm>
            <a:off x="8255428" y="3667114"/>
            <a:ext cx="3981566" cy="42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NanddeepNachan@gmail.com</a:t>
            </a:r>
            <a:endParaRPr lang="en-US" sz="20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0079D6-9C2F-4C5F-8CA4-74BA977EB73B}"/>
              </a:ext>
            </a:extLst>
          </p:cNvPr>
          <p:cNvGrpSpPr/>
          <p:nvPr/>
        </p:nvGrpSpPr>
        <p:grpSpPr>
          <a:xfrm>
            <a:off x="7499286" y="6067315"/>
            <a:ext cx="4290059" cy="426029"/>
            <a:chOff x="8229601" y="4924514"/>
            <a:chExt cx="2897051" cy="36574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59092C8-9A27-461F-AA5F-55810FCAC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1" y="4949461"/>
              <a:ext cx="594335" cy="312807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5553C-8BF3-49A2-8EBF-4231E64486C8}"/>
                </a:ext>
              </a:extLst>
            </p:cNvPr>
            <p:cNvSpPr/>
            <p:nvPr/>
          </p:nvSpPr>
          <p:spPr>
            <a:xfrm>
              <a:off x="8758205" y="4924514"/>
              <a:ext cx="2368447" cy="365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72D46F63-2C66-4370-B6C4-25B0AA902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53" y="136154"/>
            <a:ext cx="2289053" cy="923546"/>
          </a:xfrm>
          <a:prstGeom prst="rect">
            <a:avLst/>
          </a:prstGeom>
        </p:spPr>
      </p:pic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2D494F-B683-403A-9C5F-0F2ADF2E9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635" y="3619036"/>
            <a:ext cx="569945" cy="41474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19258C5-656F-4EA1-85A8-9FD02E9F407E}"/>
              </a:ext>
            </a:extLst>
          </p:cNvPr>
          <p:cNvGrpSpPr/>
          <p:nvPr/>
        </p:nvGrpSpPr>
        <p:grpSpPr>
          <a:xfrm>
            <a:off x="7722231" y="5052902"/>
            <a:ext cx="4398761" cy="423391"/>
            <a:chOff x="5580522" y="3192566"/>
            <a:chExt cx="2346176" cy="34092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144F7A8-1233-40FD-8700-4A7E5347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80522" y="3210058"/>
              <a:ext cx="235363" cy="32343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A61FC4-BCF6-4A06-A62D-877A0F447004}"/>
                </a:ext>
              </a:extLst>
            </p:cNvPr>
            <p:cNvSpPr/>
            <p:nvPr/>
          </p:nvSpPr>
          <p:spPr>
            <a:xfrm>
              <a:off x="5871552" y="3192566"/>
              <a:ext cx="2055146" cy="29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  <a:hlinkClick r:id="rId9"/>
                </a:rPr>
                <a:t>https://nanddeepnachanblogs.com</a:t>
              </a:r>
              <a:r>
                <a:rPr lang="en-US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 </a:t>
              </a:r>
              <a:endParaRPr lang="en-US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9382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Nanddeep Nachan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Consultant - SharePoint, Office 365, MS Azure</a:t>
            </a: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Speaker | Author | Blogger</a:t>
            </a:r>
          </a:p>
        </p:txBody>
      </p:sp>
      <p:pic>
        <p:nvPicPr>
          <p:cNvPr id="46" name="Picture 2" descr="https://s3.ap-south-1.amazonaws.com/bkt-pubcsharpcorner/UploadFile/EBooks/10042018032028AM/10042018032648AMbook.jpg">
            <a:extLst>
              <a:ext uri="{FF2B5EF4-FFF2-40B4-BE49-F238E27FC236}">
                <a16:creationId xmlns:a16="http://schemas.microsoft.com/office/drawing/2014/main" id="{687488B7-28F4-440F-89BB-F1F64BB5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5" y="4719422"/>
            <a:ext cx="1270046" cy="16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0E04F1A-AD22-4474-AB9A-78810180B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346" y="4726335"/>
            <a:ext cx="1228164" cy="157456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492C968-1555-41C5-B369-7DE27BC5FEA8}"/>
              </a:ext>
            </a:extLst>
          </p:cNvPr>
          <p:cNvGrpSpPr/>
          <p:nvPr/>
        </p:nvGrpSpPr>
        <p:grpSpPr>
          <a:xfrm>
            <a:off x="457200" y="2918798"/>
            <a:ext cx="3345008" cy="1201207"/>
            <a:chOff x="285980" y="3181986"/>
            <a:chExt cx="2838455" cy="830923"/>
          </a:xfrm>
        </p:grpSpPr>
        <p:pic>
          <p:nvPicPr>
            <p:cNvPr id="53" name="Picture 5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2AF32BFF-C194-4739-98A1-51B0C42F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64" y="3203693"/>
              <a:ext cx="274589" cy="203437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8F3613-CCD9-4A6B-BAF2-E22CCCE77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980" y="3481342"/>
              <a:ext cx="281403" cy="225981"/>
            </a:xfrm>
            <a:prstGeom prst="rect">
              <a:avLst/>
            </a:prstGeom>
          </p:spPr>
        </p:pic>
        <p:pic>
          <p:nvPicPr>
            <p:cNvPr id="55" name="Picture 5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D88F6E4-180F-4FB7-BE01-D1331808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053" y="3781535"/>
              <a:ext cx="271257" cy="23137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3045BB-5E4A-4EB8-B523-32C9BE385A0E}"/>
                </a:ext>
              </a:extLst>
            </p:cNvPr>
            <p:cNvSpPr/>
            <p:nvPr/>
          </p:nvSpPr>
          <p:spPr>
            <a:xfrm>
              <a:off x="620806" y="3181986"/>
              <a:ext cx="2232578" cy="231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dirty="0">
                  <a:latin typeface="Proxima Nova" panose="02000506030000020004" pitchFamily="50" charset="0"/>
                  <a:ea typeface="Roboto Light" panose="02000000000000000000" pitchFamily="2" charset="0"/>
                  <a:cs typeface="Roboto Light"/>
                </a:rPr>
                <a:t>Microsoft Certified Professional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3F1CDC0-7B57-4D03-857D-6E2A82A2FC7D}"/>
                </a:ext>
              </a:extLst>
            </p:cNvPr>
            <p:cNvSpPr/>
            <p:nvPr/>
          </p:nvSpPr>
          <p:spPr>
            <a:xfrm>
              <a:off x="620806" y="3464736"/>
              <a:ext cx="2141189" cy="231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dirty="0">
                  <a:latin typeface="Proxima Nova" panose="02000506030000020004" pitchFamily="50" charset="0"/>
                  <a:ea typeface="Roboto Light" panose="02000000000000000000" pitchFamily="2" charset="0"/>
                  <a:cs typeface="Roboto Light"/>
                </a:rPr>
                <a:t>Certified Scrum Master (CSM)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2E19BB-1D17-4144-BF50-8496D0B2386A}"/>
                </a:ext>
              </a:extLst>
            </p:cNvPr>
            <p:cNvSpPr/>
            <p:nvPr/>
          </p:nvSpPr>
          <p:spPr>
            <a:xfrm>
              <a:off x="620806" y="3781535"/>
              <a:ext cx="2503629" cy="231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dirty="0">
                  <a:latin typeface="Proxima Nova" panose="02000506030000020004" pitchFamily="50" charset="0"/>
                  <a:ea typeface="Roboto Light" panose="02000000000000000000" pitchFamily="2" charset="0"/>
                  <a:cs typeface="Roboto Light"/>
                </a:rPr>
                <a:t>Certified Professional Photographer</a:t>
              </a:r>
            </a:p>
          </p:txBody>
        </p:sp>
      </p:grpSp>
      <p:pic>
        <p:nvPicPr>
          <p:cNvPr id="39" name="Picture 38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405D2854-FDA5-461B-BB2B-59AEE109A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793" y="1028469"/>
            <a:ext cx="2298413" cy="2632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D84B599-2B2F-4D36-85B9-3224C09039E0}"/>
              </a:ext>
            </a:extLst>
          </p:cNvPr>
          <p:cNvGrpSpPr/>
          <p:nvPr/>
        </p:nvGrpSpPr>
        <p:grpSpPr>
          <a:xfrm>
            <a:off x="7649779" y="4092873"/>
            <a:ext cx="4078447" cy="456459"/>
            <a:chOff x="5062161" y="2207942"/>
            <a:chExt cx="2389828" cy="36755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845CFD-77A4-4492-97C1-69170E144D12}"/>
                </a:ext>
              </a:extLst>
            </p:cNvPr>
            <p:cNvGrpSpPr/>
            <p:nvPr/>
          </p:nvGrpSpPr>
          <p:grpSpPr>
            <a:xfrm>
              <a:off x="5062161" y="2207942"/>
              <a:ext cx="299050" cy="367554"/>
              <a:chOff x="3339563" y="3201987"/>
              <a:chExt cx="428859" cy="528507"/>
            </a:xfrm>
          </p:grpSpPr>
          <p:sp>
            <p:nvSpPr>
              <p:cNvPr id="49" name="Oval 46">
                <a:extLst>
                  <a:ext uri="{FF2B5EF4-FFF2-40B4-BE49-F238E27FC236}">
                    <a16:creationId xmlns:a16="http://schemas.microsoft.com/office/drawing/2014/main" id="{518BE18D-7604-49A3-A324-DE29D15B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563" y="3201987"/>
                <a:ext cx="428859" cy="528507"/>
              </a:xfrm>
              <a:prstGeom prst="ellipse">
                <a:avLst/>
              </a:prstGeom>
              <a:solidFill>
                <a:srgbClr val="1AB2E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0" name="Freeform 47">
                <a:extLst>
                  <a:ext uri="{FF2B5EF4-FFF2-40B4-BE49-F238E27FC236}">
                    <a16:creationId xmlns:a16="http://schemas.microsoft.com/office/drawing/2014/main" id="{11E9946D-9113-40AF-BA2B-455FE6A37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874" y="3287037"/>
                <a:ext cx="257636" cy="360879"/>
              </a:xfrm>
              <a:custGeom>
                <a:avLst/>
                <a:gdLst>
                  <a:gd name="T0" fmla="*/ 90 w 100"/>
                  <a:gd name="T1" fmla="*/ 20 h 81"/>
                  <a:gd name="T2" fmla="*/ 32 w 100"/>
                  <a:gd name="T3" fmla="*/ 81 h 81"/>
                  <a:gd name="T4" fmla="*/ 0 w 100"/>
                  <a:gd name="T5" fmla="*/ 72 h 81"/>
                  <a:gd name="T6" fmla="*/ 31 w 100"/>
                  <a:gd name="T7" fmla="*/ 63 h 81"/>
                  <a:gd name="T8" fmla="*/ 12 w 100"/>
                  <a:gd name="T9" fmla="*/ 49 h 81"/>
                  <a:gd name="T10" fmla="*/ 21 w 100"/>
                  <a:gd name="T11" fmla="*/ 48 h 81"/>
                  <a:gd name="T12" fmla="*/ 4 w 100"/>
                  <a:gd name="T13" fmla="*/ 28 h 81"/>
                  <a:gd name="T14" fmla="*/ 14 w 100"/>
                  <a:gd name="T15" fmla="*/ 31 h 81"/>
                  <a:gd name="T16" fmla="*/ 7 w 100"/>
                  <a:gd name="T17" fmla="*/ 3 h 81"/>
                  <a:gd name="T18" fmla="*/ 50 w 100"/>
                  <a:gd name="T19" fmla="*/ 25 h 81"/>
                  <a:gd name="T20" fmla="*/ 70 w 100"/>
                  <a:gd name="T21" fmla="*/ 0 h 81"/>
                  <a:gd name="T22" fmla="*/ 85 w 100"/>
                  <a:gd name="T23" fmla="*/ 6 h 81"/>
                  <a:gd name="T24" fmla="*/ 98 w 100"/>
                  <a:gd name="T25" fmla="*/ 1 h 81"/>
                  <a:gd name="T26" fmla="*/ 89 w 100"/>
                  <a:gd name="T27" fmla="*/ 12 h 81"/>
                  <a:gd name="T28" fmla="*/ 100 w 100"/>
                  <a:gd name="T29" fmla="*/ 9 h 81"/>
                  <a:gd name="T30" fmla="*/ 90 w 100"/>
                  <a:gd name="T31" fmla="*/ 2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81">
                    <a:moveTo>
                      <a:pt x="90" y="20"/>
                    </a:moveTo>
                    <a:cubicBezTo>
                      <a:pt x="91" y="49"/>
                      <a:pt x="70" y="81"/>
                      <a:pt x="32" y="81"/>
                    </a:cubicBezTo>
                    <a:cubicBezTo>
                      <a:pt x="20" y="81"/>
                      <a:pt x="9" y="77"/>
                      <a:pt x="0" y="72"/>
                    </a:cubicBezTo>
                    <a:cubicBezTo>
                      <a:pt x="11" y="73"/>
                      <a:pt x="22" y="70"/>
                      <a:pt x="31" y="63"/>
                    </a:cubicBezTo>
                    <a:cubicBezTo>
                      <a:pt x="22" y="63"/>
                      <a:pt x="14" y="57"/>
                      <a:pt x="12" y="49"/>
                    </a:cubicBezTo>
                    <a:cubicBezTo>
                      <a:pt x="15" y="49"/>
                      <a:pt x="18" y="49"/>
                      <a:pt x="21" y="48"/>
                    </a:cubicBezTo>
                    <a:cubicBezTo>
                      <a:pt x="11" y="47"/>
                      <a:pt x="4" y="38"/>
                      <a:pt x="4" y="28"/>
                    </a:cubicBezTo>
                    <a:cubicBezTo>
                      <a:pt x="7" y="30"/>
                      <a:pt x="10" y="31"/>
                      <a:pt x="14" y="31"/>
                    </a:cubicBezTo>
                    <a:cubicBezTo>
                      <a:pt x="4" y="25"/>
                      <a:pt x="2" y="13"/>
                      <a:pt x="7" y="3"/>
                    </a:cubicBezTo>
                    <a:cubicBezTo>
                      <a:pt x="17" y="16"/>
                      <a:pt x="33" y="24"/>
                      <a:pt x="50" y="25"/>
                    </a:cubicBezTo>
                    <a:cubicBezTo>
                      <a:pt x="47" y="12"/>
                      <a:pt x="56" y="0"/>
                      <a:pt x="70" y="0"/>
                    </a:cubicBezTo>
                    <a:cubicBezTo>
                      <a:pt x="75" y="0"/>
                      <a:pt x="81" y="2"/>
                      <a:pt x="85" y="6"/>
                    </a:cubicBezTo>
                    <a:cubicBezTo>
                      <a:pt x="89" y="5"/>
                      <a:pt x="94" y="3"/>
                      <a:pt x="98" y="1"/>
                    </a:cubicBezTo>
                    <a:cubicBezTo>
                      <a:pt x="96" y="6"/>
                      <a:pt x="93" y="10"/>
                      <a:pt x="89" y="12"/>
                    </a:cubicBezTo>
                    <a:cubicBezTo>
                      <a:pt x="93" y="12"/>
                      <a:pt x="97" y="11"/>
                      <a:pt x="100" y="9"/>
                    </a:cubicBezTo>
                    <a:cubicBezTo>
                      <a:pt x="98" y="13"/>
                      <a:pt x="94" y="17"/>
                      <a:pt x="9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9600D8-3D70-4F58-8DA6-D23CA728B39F}"/>
                </a:ext>
              </a:extLst>
            </p:cNvPr>
            <p:cNvSpPr/>
            <p:nvPr/>
          </p:nvSpPr>
          <p:spPr>
            <a:xfrm>
              <a:off x="5396843" y="2217910"/>
              <a:ext cx="2055146" cy="34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@</a:t>
              </a:r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NanddeepNachan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FF4C11D-D62F-4A2A-9192-DA3EE6CA57B2}"/>
              </a:ext>
            </a:extLst>
          </p:cNvPr>
          <p:cNvGrpSpPr/>
          <p:nvPr/>
        </p:nvGrpSpPr>
        <p:grpSpPr>
          <a:xfrm>
            <a:off x="7674941" y="4598929"/>
            <a:ext cx="4087770" cy="426029"/>
            <a:chOff x="5547165" y="2742432"/>
            <a:chExt cx="2395291" cy="343051"/>
          </a:xfrm>
        </p:grpSpPr>
        <p:pic>
          <p:nvPicPr>
            <p:cNvPr id="56" name="Picture 55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89E1B96B-4199-4553-9503-B3BD33098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7165" y="2772137"/>
              <a:ext cx="299049" cy="299048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013F948-61EF-498A-B941-BD8CA3328CE6}"/>
                </a:ext>
              </a:extLst>
            </p:cNvPr>
            <p:cNvSpPr/>
            <p:nvPr/>
          </p:nvSpPr>
          <p:spPr>
            <a:xfrm>
              <a:off x="5887310" y="2742432"/>
              <a:ext cx="2055146" cy="34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/in/</a:t>
              </a:r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nanddeepnachan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D59D9DA-8D6D-4104-9AB2-1C59B41F14E4}"/>
              </a:ext>
            </a:extLst>
          </p:cNvPr>
          <p:cNvGrpSpPr/>
          <p:nvPr/>
        </p:nvGrpSpPr>
        <p:grpSpPr>
          <a:xfrm>
            <a:off x="7553129" y="5530807"/>
            <a:ext cx="4236216" cy="467781"/>
            <a:chOff x="5482303" y="3156821"/>
            <a:chExt cx="2482275" cy="37667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2B82734-ABE6-4F77-AC85-19B5AD04B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2303" y="3210058"/>
              <a:ext cx="431801" cy="323434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0976FD-413D-4A05-8AED-C5C5482A1833}"/>
                </a:ext>
              </a:extLst>
            </p:cNvPr>
            <p:cNvSpPr/>
            <p:nvPr/>
          </p:nvSpPr>
          <p:spPr>
            <a:xfrm>
              <a:off x="5909432" y="3156821"/>
              <a:ext cx="2055146" cy="343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nanddeepnachan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004B007-A678-467B-8FF2-5AF59C3EACEE}"/>
              </a:ext>
            </a:extLst>
          </p:cNvPr>
          <p:cNvSpPr/>
          <p:nvPr/>
        </p:nvSpPr>
        <p:spPr>
          <a:xfrm>
            <a:off x="8255428" y="3667114"/>
            <a:ext cx="3981566" cy="42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NanddeepNachan@gmail.com</a:t>
            </a:r>
            <a:endParaRPr lang="en-US" sz="20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A57C7A-38A3-42EF-A767-6DB5480D5FF1}"/>
              </a:ext>
            </a:extLst>
          </p:cNvPr>
          <p:cNvGrpSpPr/>
          <p:nvPr/>
        </p:nvGrpSpPr>
        <p:grpSpPr>
          <a:xfrm>
            <a:off x="7499286" y="6067315"/>
            <a:ext cx="4290059" cy="426029"/>
            <a:chOff x="8229601" y="4924514"/>
            <a:chExt cx="2897051" cy="36574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05521C4-B7E7-47B0-B7E3-D4DD212CB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1" y="4949461"/>
              <a:ext cx="594335" cy="312807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13EDB5-0C88-4481-BFDD-1BF5ED12ECB8}"/>
                </a:ext>
              </a:extLst>
            </p:cNvPr>
            <p:cNvSpPr/>
            <p:nvPr/>
          </p:nvSpPr>
          <p:spPr>
            <a:xfrm>
              <a:off x="8758205" y="4924514"/>
              <a:ext cx="2368447" cy="365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nanddeepn</a:t>
              </a:r>
              <a:endParaRPr lang="en-US" sz="2000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  <p:pic>
        <p:nvPicPr>
          <p:cNvPr id="68" name="Picture 67" descr="A close up of a sign&#10;&#10;Description automatically generated">
            <a:extLst>
              <a:ext uri="{FF2B5EF4-FFF2-40B4-BE49-F238E27FC236}">
                <a16:creationId xmlns:a16="http://schemas.microsoft.com/office/drawing/2014/main" id="{4DB5C8C4-6B9D-473A-B22E-18AF2CA173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53" y="136154"/>
            <a:ext cx="2289053" cy="923546"/>
          </a:xfrm>
          <a:prstGeom prst="rect">
            <a:avLst/>
          </a:prstGeom>
        </p:spPr>
      </p:pic>
      <p:pic>
        <p:nvPicPr>
          <p:cNvPr id="69" name="Picture 6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9358A9-448A-4686-94A4-5810224AB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8635" y="3619036"/>
            <a:ext cx="569945" cy="414749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016A9E3A-CA52-40E8-BA17-2E56A21DC5ED}"/>
              </a:ext>
            </a:extLst>
          </p:cNvPr>
          <p:cNvGrpSpPr/>
          <p:nvPr/>
        </p:nvGrpSpPr>
        <p:grpSpPr>
          <a:xfrm>
            <a:off x="7722231" y="5052902"/>
            <a:ext cx="4398761" cy="423391"/>
            <a:chOff x="5580522" y="3192566"/>
            <a:chExt cx="2346176" cy="340926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6E7D663-8D07-42C2-8A54-C4052C2F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80522" y="3210058"/>
              <a:ext cx="235363" cy="32343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FC9F06B-5175-4791-8881-C29EC893C86C}"/>
                </a:ext>
              </a:extLst>
            </p:cNvPr>
            <p:cNvSpPr/>
            <p:nvPr/>
          </p:nvSpPr>
          <p:spPr>
            <a:xfrm>
              <a:off x="5871552" y="3192566"/>
              <a:ext cx="2055146" cy="29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  <a:hlinkClick r:id="rId14"/>
                </a:rPr>
                <a:t>https://nanddeepnachanblogs.com</a:t>
              </a:r>
              <a:r>
                <a:rPr lang="en-US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rPr>
                <a:t> </a:t>
              </a:r>
              <a:endParaRPr lang="en-US" dirty="0">
                <a:solidFill>
                  <a:srgbClr val="3C4252"/>
                </a:solidFill>
                <a:latin typeface="Proxima Nova" panose="020005060300000200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4299" y="1604924"/>
            <a:ext cx="10468500" cy="3220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 to </a:t>
            </a:r>
            <a:r>
              <a:rPr lang="en-US" dirty="0" err="1"/>
              <a:t>SPFx</a:t>
            </a:r>
            <a:r>
              <a:rPr lang="en-US" dirty="0"/>
              <a:t> Library 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Simultaneous Parallel Development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Rush to manage </a:t>
            </a:r>
            <a:r>
              <a:rPr lang="en-US" dirty="0" err="1"/>
              <a:t>SPFx</a:t>
            </a:r>
            <a:r>
              <a:rPr lang="en-US" dirty="0"/>
              <a:t> </a:t>
            </a:r>
            <a:r>
              <a:rPr lang="en-US" dirty="0" err="1"/>
              <a:t>monorepo</a:t>
            </a:r>
            <a:r>
              <a:rPr lang="en-US" dirty="0"/>
              <a:t> projects with library components</a:t>
            </a:r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40786"/>
            <a:ext cx="10361967" cy="2492990"/>
          </a:xfrm>
        </p:spPr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 err="1"/>
              <a:t>SPFx</a:t>
            </a:r>
            <a:r>
              <a:rPr lang="en-US" dirty="0"/>
              <a:t> Library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D91802-8B5F-4FCD-91B1-B02C1D0E5229}"/>
              </a:ext>
            </a:extLst>
          </p:cNvPr>
          <p:cNvSpPr txBox="1">
            <a:spLocks/>
          </p:cNvSpPr>
          <p:nvPr/>
        </p:nvSpPr>
        <p:spPr>
          <a:xfrm>
            <a:off x="462033" y="4016732"/>
            <a:ext cx="11653519" cy="2136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are SharePoint Library Components?</a:t>
            </a:r>
          </a:p>
          <a:p>
            <a:pPr lvl="1"/>
            <a:r>
              <a:rPr lang="en-US" dirty="0"/>
              <a:t>Challenges solved with Library Components</a:t>
            </a:r>
          </a:p>
          <a:p>
            <a:r>
              <a:rPr lang="en-US" sz="2400" dirty="0"/>
              <a:t>Accessing Library Component Functionality</a:t>
            </a:r>
          </a:p>
          <a:p>
            <a:pPr lvl="1"/>
            <a:r>
              <a:rPr lang="en-US" dirty="0"/>
              <a:t>Availability behind the scenes: Web Part &amp; Extension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0BCAB6-1DAD-42E6-89D1-097FB686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195" y="1777838"/>
            <a:ext cx="4891596" cy="4351338"/>
          </a:xfrm>
        </p:spPr>
        <p:txBody>
          <a:bodyPr>
            <a:noAutofit/>
          </a:bodyPr>
          <a:lstStyle/>
          <a:p>
            <a:r>
              <a:rPr lang="en-US" sz="3200" dirty="0"/>
              <a:t>GA in </a:t>
            </a:r>
            <a:r>
              <a:rPr lang="en-US" sz="3200" dirty="0" err="1"/>
              <a:t>SPFx</a:t>
            </a:r>
            <a:r>
              <a:rPr lang="en-US" sz="3200" dirty="0"/>
              <a:t> </a:t>
            </a:r>
            <a:r>
              <a:rPr lang="en-US" sz="3200" b="1" dirty="0"/>
              <a:t>v1.9.1</a:t>
            </a:r>
          </a:p>
          <a:p>
            <a:r>
              <a:rPr lang="en-US" sz="3200" dirty="0"/>
              <a:t>Alternative option to create </a:t>
            </a:r>
            <a:r>
              <a:rPr lang="en-US" sz="3200" b="1" dirty="0"/>
              <a:t>shared code</a:t>
            </a:r>
          </a:p>
          <a:p>
            <a:r>
              <a:rPr lang="en-US" sz="3200" dirty="0"/>
              <a:t>Independently versioned and deployed</a:t>
            </a:r>
          </a:p>
          <a:p>
            <a:r>
              <a:rPr lang="en-US" sz="3200" dirty="0"/>
              <a:t>It can be referenced across all components in the tenant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730F5296-3FCC-43C2-92BC-A763E3B93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71"/>
          <a:stretch/>
        </p:blipFill>
        <p:spPr>
          <a:xfrm>
            <a:off x="838200" y="1777838"/>
            <a:ext cx="5448300" cy="37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89FC-FF23-4334-8316-3F1C7382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1111144" cy="1325563"/>
          </a:xfrm>
        </p:spPr>
        <p:txBody>
          <a:bodyPr/>
          <a:lstStyle/>
          <a:p>
            <a:r>
              <a:rPr lang="en-US" dirty="0"/>
              <a:t>What are SharePoint Library Components?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45996-5221-4F30-8432-1F2971061655}"/>
              </a:ext>
            </a:extLst>
          </p:cNvPr>
          <p:cNvGrpSpPr/>
          <p:nvPr/>
        </p:nvGrpSpPr>
        <p:grpSpPr>
          <a:xfrm>
            <a:off x="1134018" y="1541180"/>
            <a:ext cx="9409521" cy="4764052"/>
            <a:chOff x="1134018" y="1541180"/>
            <a:chExt cx="9409521" cy="4764052"/>
          </a:xfrm>
        </p:grpSpPr>
        <p:pic>
          <p:nvPicPr>
            <p:cNvPr id="5" name="Picture 4" descr="A close up of a box&#10;&#10;Description automatically generated">
              <a:extLst>
                <a:ext uri="{FF2B5EF4-FFF2-40B4-BE49-F238E27FC236}">
                  <a16:creationId xmlns:a16="http://schemas.microsoft.com/office/drawing/2014/main" id="{F2C55D5A-BD71-48F6-9826-5C3368AEF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581" y="4626010"/>
              <a:ext cx="2222500" cy="1679222"/>
            </a:xfrm>
            <a:prstGeom prst="rect">
              <a:avLst/>
            </a:prstGeom>
          </p:spPr>
        </p:pic>
        <p:pic>
          <p:nvPicPr>
            <p:cNvPr id="6" name="Picture 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5EE87FF-CA52-4F14-9898-7355B8F3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018" y="2105993"/>
              <a:ext cx="3041054" cy="9676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3AB72B-E278-419B-8E8C-40D1F27F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562" y="1690688"/>
              <a:ext cx="2515977" cy="1738312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A83F450A-8DDC-4777-AEC7-B1EDD7949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843" y="1541180"/>
              <a:ext cx="2515977" cy="20373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44691B-15F8-45AC-9F87-AD2C4CB72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20" y="3777139"/>
              <a:ext cx="590680" cy="52054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AF251-94AB-4A52-A5BB-B05D662449DB}"/>
                </a:ext>
              </a:extLst>
            </p:cNvPr>
            <p:cNvCxnSpPr/>
            <p:nvPr/>
          </p:nvCxnSpPr>
          <p:spPr>
            <a:xfrm>
              <a:off x="5709920" y="3698240"/>
              <a:ext cx="0" cy="59944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813777-E005-4112-B15B-37A1DC9C5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2081" y="3777139"/>
              <a:ext cx="440000" cy="52054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1CD96D-5C71-4AFF-A056-2828E89B41FC}"/>
                </a:ext>
              </a:extLst>
            </p:cNvPr>
            <p:cNvSpPr/>
            <p:nvPr/>
          </p:nvSpPr>
          <p:spPr>
            <a:xfrm>
              <a:off x="6922081" y="5167312"/>
              <a:ext cx="31634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SharePoint Framework </a:t>
              </a:r>
            </a:p>
            <a:p>
              <a:r>
                <a:rPr lang="en-US" sz="2400" b="1" dirty="0"/>
                <a:t>.</a:t>
              </a:r>
              <a:r>
                <a:rPr lang="en-US" sz="2400" b="1" dirty="0" err="1"/>
                <a:t>sppkg</a:t>
              </a:r>
              <a:r>
                <a:rPr lang="en-US" sz="2400" b="1" dirty="0"/>
                <a:t>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70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47CC-300F-4C66-AF04-A747B7F9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without Library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A78E1-DA8C-45C0-A702-B4C2AC08F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341119"/>
            <a:ext cx="11734800" cy="50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9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A12D-C640-49E7-AE8F-64A861CA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without Library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A264-94F0-4DBC-AEF3-CB6DA996B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1336674"/>
            <a:ext cx="10063480" cy="49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2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651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Library Components in SPFx</vt:lpstr>
      <vt:lpstr>Nanddeep Nachan</vt:lpstr>
      <vt:lpstr>PowerPoint Presentation</vt:lpstr>
      <vt:lpstr>Introduction to  SPFx Library Components</vt:lpstr>
      <vt:lpstr>Library Component</vt:lpstr>
      <vt:lpstr>What are SharePoint Library Components?</vt:lpstr>
      <vt:lpstr>Challenges without Library Components</vt:lpstr>
      <vt:lpstr>Challenges without Library Components</vt:lpstr>
      <vt:lpstr>Challenges solved with Library Components</vt:lpstr>
      <vt:lpstr>SPFx Library Characteristics</vt:lpstr>
      <vt:lpstr>Develop Library Component</vt:lpstr>
      <vt:lpstr>SharePoint Library Components Simultaneous Parallel Development</vt:lpstr>
      <vt:lpstr>Achieve Simultaneous Parallel Development</vt:lpstr>
      <vt:lpstr>Simultaneous Parallel Development</vt:lpstr>
      <vt:lpstr>Using Microsoft Rush  to manage SPFx projects with Library Components</vt:lpstr>
      <vt:lpstr>Microsoft Rush</vt:lpstr>
      <vt:lpstr>Manage large SPFx repositories</vt:lpstr>
      <vt:lpstr>Simple Rush Repository</vt:lpstr>
      <vt:lpstr>Benefits of Microsoft Rush</vt:lpstr>
      <vt:lpstr>Complex Rush Repository</vt:lpstr>
      <vt:lpstr>Microsoft Rush  to manage SPFx projects with Library Components</vt:lpstr>
      <vt:lpstr>SPFx Library Commands Cheat Sheet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Nanddeep Nachan</cp:lastModifiedBy>
  <cp:revision>136</cp:revision>
  <dcterms:created xsi:type="dcterms:W3CDTF">2020-01-05T10:52:53Z</dcterms:created>
  <dcterms:modified xsi:type="dcterms:W3CDTF">2020-05-16T14:13:08Z</dcterms:modified>
</cp:coreProperties>
</file>