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1" r:id="rId6"/>
    <p:sldId id="533" r:id="rId7"/>
    <p:sldId id="547" r:id="rId8"/>
    <p:sldId id="534" r:id="rId9"/>
    <p:sldId id="543" r:id="rId10"/>
    <p:sldId id="538" r:id="rId11"/>
    <p:sldId id="548" r:id="rId12"/>
    <p:sldId id="539"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422"/>
  </p:normalViewPr>
  <p:slideViewPr>
    <p:cSldViewPr snapToGrid="0">
      <p:cViewPr varScale="1">
        <p:scale>
          <a:sx n="110" d="100"/>
          <a:sy n="110" d="100"/>
        </p:scale>
        <p:origin x="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Loan Data Analysis and Prediction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Pravalika Chinthakunta</a:t>
            </a:r>
          </a:p>
          <a:p>
            <a:r>
              <a:rPr lang="en-US"/>
              <a:t>Venkata Pradeep </a:t>
            </a:r>
            <a:r>
              <a:rPr lang="en-US" dirty="0"/>
              <a:t>Gutta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5400" b="1" spc="600" dirty="0">
                <a:ln w="28575">
                  <a:noFill/>
                  <a:prstDash val="solid"/>
                </a:ln>
                <a:solidFill>
                  <a:schemeClr val="bg1"/>
                </a:solidFill>
                <a:latin typeface="Tw Cen MT" panose="020B0602020104020603" pitchFamily="34" charset="77"/>
              </a:rPr>
              <a:t>THANK YOU</a:t>
            </a:r>
            <a:endParaRPr lang="en-US" sz="5400"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73439" y="3200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73439" y="1316376"/>
            <a:ext cx="6422136" cy="4734799"/>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Project 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Project tasks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Tools and technology</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Expected outcomes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application solves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Performance of the models used</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Limitations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sz="1600" dirty="0"/>
              <a:t>Our Project includes details of the 500 customers who have opted for loan. Also, the data mentions whether the person has paid back the loan or not and if paid, in how many days they have paid.</a:t>
            </a:r>
          </a:p>
          <a:p>
            <a:r>
              <a:rPr lang="en-US" sz="1600" dirty="0"/>
              <a:t>This project aims to analyze loan data and build a model to predict whether a borrower is likely to default on their loan or not. The loan data has features like loan ID, loan status, principal, terms, effective date, due date, paid-off time, past due days, age, education, and gender. The data can be obtained from Kaggle.</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73439" y="32004"/>
            <a:ext cx="8878824" cy="1069848"/>
          </a:xfrm>
        </p:spPr>
        <p:txBody>
          <a:bodyPr>
            <a:normAutofit/>
          </a:bodyPr>
          <a:lstStyle/>
          <a:p>
            <a:r>
              <a:rPr lang="en-US" dirty="0">
                <a:ln w="28575">
                  <a:noFill/>
                  <a:prstDash val="solid"/>
                </a:ln>
                <a:latin typeface="Tw Cen MT" panose="020B0602020104020603" pitchFamily="34" charset="77"/>
              </a:rPr>
              <a:t>Project tasks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73439" y="1316376"/>
            <a:ext cx="6422136" cy="4734799"/>
          </a:xfrm>
        </p:spPr>
        <p:txBody>
          <a:bodyPr/>
          <a:lstStyle/>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Data Collection</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Data Cleaning</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Exploratory Data Analysis</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Data Visualization</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Feature Engineering</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Data Preprocessing</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Building a Model</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Model Evaluation</a:t>
            </a:r>
          </a:p>
          <a:p>
            <a:pPr marL="342900" indent="-342900" algn="l">
              <a:lnSpc>
                <a:spcPct val="150000"/>
              </a:lnSpc>
              <a:buClr>
                <a:schemeClr val="accent6"/>
              </a:buClr>
              <a:buFont typeface="Courier New" panose="02070309020205020404" pitchFamily="49" charset="0"/>
              <a:buChar char="o"/>
            </a:pP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8463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Tools and technology</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Python, pandas, NumPy, matplotlib, seaborn, scikit-learn</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Expected outcomes</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By the end of this project, you will have a better understanding of loan data analysis, data cleaning, exploratory data analysis, feature engineering, and machine learning algorithms. You will also have a working predictive model to determine whether a borrower is likely to default on their loan or not based on the given features.</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375007" y="466344"/>
            <a:ext cx="8878824" cy="1069848"/>
          </a:xfrm>
        </p:spPr>
        <p:txBody>
          <a:bodyPr/>
          <a:lstStyle/>
          <a:p>
            <a:r>
              <a:rPr lang="en-US" sz="3600" dirty="0"/>
              <a:t>Problem application solves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3083858"/>
            <a:ext cx="3621024" cy="2578608"/>
          </a:xfrm>
        </p:spPr>
        <p:txBody>
          <a:bodyPr/>
          <a:lstStyle/>
          <a:p>
            <a:r>
              <a:rPr lang="en-US" dirty="0"/>
              <a:t>take preventive measures to minimize the losses and financial risks</a:t>
            </a:r>
          </a:p>
          <a:p>
            <a:r>
              <a:rPr lang="en-US" dirty="0"/>
              <a:t>identify the factors that are most correlated with loan defaults</a:t>
            </a:r>
          </a:p>
          <a:p>
            <a:r>
              <a:rPr lang="en-US" dirty="0"/>
              <a:t>develop loan approval criteria </a:t>
            </a:r>
          </a:p>
          <a:p>
            <a:r>
              <a:rPr lang="en-US" dirty="0"/>
              <a:t>risk of loan defaults in the future</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Benefits to the Borrower</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3083858"/>
            <a:ext cx="3621024" cy="2578608"/>
          </a:xfrm>
        </p:spPr>
        <p:txBody>
          <a:bodyPr/>
          <a:lstStyle/>
          <a:p>
            <a:r>
              <a:rPr lang="en-US" dirty="0"/>
              <a:t>providing them with insights into the factors that affect loan approvals</a:t>
            </a:r>
          </a:p>
          <a:p>
            <a:r>
              <a:rPr lang="en-US" dirty="0"/>
              <a:t>make informed decisions when applying for loans</a:t>
            </a:r>
          </a:p>
        </p:txBody>
      </p:sp>
      <p:sp>
        <p:nvSpPr>
          <p:cNvPr id="15" name="Text Placeholder 4">
            <a:extLst>
              <a:ext uri="{FF2B5EF4-FFF2-40B4-BE49-F238E27FC236}">
                <a16:creationId xmlns:a16="http://schemas.microsoft.com/office/drawing/2014/main" id="{C8789471-96AE-67FB-612F-9F5FA80A294B}"/>
              </a:ext>
            </a:extLst>
          </p:cNvPr>
          <p:cNvSpPr txBox="1">
            <a:spLocks/>
          </p:cNvSpPr>
          <p:nvPr/>
        </p:nvSpPr>
        <p:spPr>
          <a:xfrm>
            <a:off x="1536192" y="2185416"/>
            <a:ext cx="362102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Benefits to the Lender</a:t>
            </a:r>
          </a:p>
        </p:txBody>
      </p:sp>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115031" y="879079"/>
            <a:ext cx="8878824" cy="1069848"/>
          </a:xfrm>
        </p:spPr>
        <p:txBody>
          <a:bodyPr/>
          <a:lstStyle/>
          <a:p>
            <a:r>
              <a:rPr lang="en-US" sz="3600" dirty="0"/>
              <a:t>Performance of the models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115031" y="3758184"/>
            <a:ext cx="3621024" cy="2578608"/>
          </a:xfrm>
        </p:spPr>
        <p:txBody>
          <a:bodyPr/>
          <a:lstStyle/>
          <a:p>
            <a:r>
              <a:rPr lang="en-US" dirty="0"/>
              <a:t>Logistic Regression: 0.26</a:t>
            </a:r>
          </a:p>
          <a:p>
            <a:r>
              <a:rPr lang="en-US" dirty="0"/>
              <a:t>Decision Tree model: 0.28 </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5554443" y="2613032"/>
            <a:ext cx="3935507" cy="493776"/>
          </a:xfrm>
        </p:spPr>
        <p:txBody>
          <a:bodyPr/>
          <a:lstStyle/>
          <a:p>
            <a:r>
              <a:rPr lang="en-US" dirty="0"/>
              <a:t>After SMOTE Oversampling</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54443" y="3835999"/>
            <a:ext cx="3621024" cy="2578608"/>
          </a:xfrm>
        </p:spPr>
        <p:txBody>
          <a:bodyPr/>
          <a:lstStyle/>
          <a:p>
            <a:r>
              <a:rPr lang="en-US" dirty="0"/>
              <a:t>Logistic Regression: 0.65</a:t>
            </a:r>
          </a:p>
          <a:p>
            <a:r>
              <a:rPr lang="en-US" dirty="0"/>
              <a:t>Decision Tree model: 0.68 </a:t>
            </a:r>
          </a:p>
        </p:txBody>
      </p:sp>
      <p:sp>
        <p:nvSpPr>
          <p:cNvPr id="15" name="Text Placeholder 4">
            <a:extLst>
              <a:ext uri="{FF2B5EF4-FFF2-40B4-BE49-F238E27FC236}">
                <a16:creationId xmlns:a16="http://schemas.microsoft.com/office/drawing/2014/main" id="{C8789471-96AE-67FB-612F-9F5FA80A294B}"/>
              </a:ext>
            </a:extLst>
          </p:cNvPr>
          <p:cNvSpPr txBox="1">
            <a:spLocks/>
          </p:cNvSpPr>
          <p:nvPr/>
        </p:nvSpPr>
        <p:spPr>
          <a:xfrm>
            <a:off x="1115031" y="2606040"/>
            <a:ext cx="4219149"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Before SMOTE Oversampling</a:t>
            </a:r>
          </a:p>
        </p:txBody>
      </p:sp>
    </p:spTree>
    <p:extLst>
      <p:ext uri="{BB962C8B-B14F-4D97-AF65-F5344CB8AC3E}">
        <p14:creationId xmlns:p14="http://schemas.microsoft.com/office/powerpoint/2010/main" val="313831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438745" y="1316737"/>
            <a:ext cx="8878824" cy="1069848"/>
          </a:xfrm>
        </p:spPr>
        <p:txBody>
          <a:bodyPr/>
          <a:lstStyle/>
          <a:p>
            <a:r>
              <a:rPr lang="en-US" dirty="0"/>
              <a:t>LIMITATIONS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438745" y="3182112"/>
            <a:ext cx="8665643" cy="2578608"/>
          </a:xfrm>
        </p:spPr>
        <p:txBody>
          <a:bodyPr/>
          <a:lstStyle/>
          <a:p>
            <a:r>
              <a:rPr lang="en-US" dirty="0"/>
              <a:t>Predicting Paid-off, but not paid-off</a:t>
            </a:r>
          </a:p>
          <a:p>
            <a:endParaRPr lang="en-US" dirty="0"/>
          </a:p>
          <a:p>
            <a:endParaRPr lang="en-US" dirty="0"/>
          </a:p>
        </p:txBody>
      </p:sp>
    </p:spTree>
    <p:extLst>
      <p:ext uri="{BB962C8B-B14F-4D97-AF65-F5344CB8AC3E}">
        <p14:creationId xmlns:p14="http://schemas.microsoft.com/office/powerpoint/2010/main" val="187708097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74</TotalTime>
  <Words>340</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Segoe UI Light</vt:lpstr>
      <vt:lpstr>Tw Cen MT</vt:lpstr>
      <vt:lpstr>Office Theme</vt:lpstr>
      <vt:lpstr>Loan Data Analysis and Prediction</vt:lpstr>
      <vt:lpstr>CONTENTS</vt:lpstr>
      <vt:lpstr>INTRODUCTION</vt:lpstr>
      <vt:lpstr>Project tasks</vt:lpstr>
      <vt:lpstr>Tools and technology</vt:lpstr>
      <vt:lpstr>Expected outcomes</vt:lpstr>
      <vt:lpstr>Problem application solves</vt:lpstr>
      <vt:lpstr>Performance of the models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Data Analysis and Prediction</dc:title>
  <dc:creator>Pravalika Chinthakunta Venkata</dc:creator>
  <cp:lastModifiedBy>Pradeep Gutta [Student]</cp:lastModifiedBy>
  <cp:revision>5</cp:revision>
  <dcterms:created xsi:type="dcterms:W3CDTF">2023-04-17T19:16:29Z</dcterms:created>
  <dcterms:modified xsi:type="dcterms:W3CDTF">2023-04-20T23:54:21Z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