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15"/>
  </p:notesMasterIdLst>
  <p:sldIdLst>
    <p:sldId id="257" r:id="rId3"/>
    <p:sldId id="259" r:id="rId4"/>
    <p:sldId id="261" r:id="rId5"/>
    <p:sldId id="262" r:id="rId6"/>
    <p:sldId id="263" r:id="rId7"/>
    <p:sldId id="264" r:id="rId8"/>
    <p:sldId id="265" r:id="rId9"/>
    <p:sldId id="266" r:id="rId10"/>
    <p:sldId id="267" r:id="rId11"/>
    <p:sldId id="269"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EDDA9-E8F9-40C8-A74E-1D8CFCDF4437}" type="datetimeFigureOut">
              <a:rPr lang="en-IN" smtClean="0"/>
              <a:t>17-12-2021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3A017-96CF-4DD3-9316-C52F2620DBCE}" type="slidenum">
              <a:rPr lang="en-IN" smtClean="0"/>
              <a:t>‹#›</a:t>
            </a:fld>
            <a:endParaRPr lang="en-IN"/>
          </a:p>
        </p:txBody>
      </p:sp>
    </p:spTree>
    <p:extLst>
      <p:ext uri="{BB962C8B-B14F-4D97-AF65-F5344CB8AC3E}">
        <p14:creationId xmlns:p14="http://schemas.microsoft.com/office/powerpoint/2010/main" val="301757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panose="020B0502020104020203"/>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16509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0"/>
          <p:cNvSpPr txBox="1">
            <a:spLocks noGrp="1"/>
          </p:cNvSpPr>
          <p:nvPr>
            <p:ph type="body" idx="1"/>
          </p:nvPr>
        </p:nvSpPr>
        <p:spPr>
          <a:xfrm rot="5400000">
            <a:off x="4545009" y="324171"/>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5" name="Google Shape;85;p2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169186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1"/>
          <p:cNvSpPr txBox="1">
            <a:spLocks noGrp="1"/>
          </p:cNvSpPr>
          <p:nvPr>
            <p:ph type="body" idx="1"/>
          </p:nvPr>
        </p:nvSpPr>
        <p:spPr>
          <a:xfrm rot="5400000">
            <a:off x="2838640" y="329755"/>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1" name="Google Shape;91;p2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93111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307981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8"/>
        <p:cNvGrpSpPr/>
        <p:nvPr/>
      </p:nvGrpSpPr>
      <p:grpSpPr>
        <a:xfrm>
          <a:off x="0" y="0"/>
          <a:ext cx="0" cy="0"/>
          <a:chOff x="0" y="0"/>
          <a:chExt cx="0" cy="0"/>
        </a:xfrm>
      </p:grpSpPr>
      <p:sp>
        <p:nvSpPr>
          <p:cNvPr id="29" name="Google Shape;29;p10"/>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panose="020B0502020104020203"/>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0"/>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31" name="Google Shape;31;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280911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4"/>
        <p:cNvGrpSpPr/>
        <p:nvPr/>
      </p:nvGrpSpPr>
      <p:grpSpPr>
        <a:xfrm>
          <a:off x="0" y="0"/>
          <a:ext cx="0" cy="0"/>
          <a:chOff x="0" y="0"/>
          <a:chExt cx="0" cy="0"/>
        </a:xfrm>
      </p:grpSpPr>
      <p:sp>
        <p:nvSpPr>
          <p:cNvPr id="35" name="Google Shape;35;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7" name="Google Shape;37;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373704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panose="020B0502020104020203"/>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43" name="Google Shape;43;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27789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5"/>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9" name="Google Shape;49;p15"/>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0" name="Google Shape;50;p1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35451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3"/>
        <p:cNvGrpSpPr/>
        <p:nvPr/>
      </p:nvGrpSpPr>
      <p:grpSpPr>
        <a:xfrm>
          <a:off x="0" y="0"/>
          <a:ext cx="0" cy="0"/>
          <a:chOff x="0" y="0"/>
          <a:chExt cx="0" cy="0"/>
        </a:xfrm>
      </p:grpSpPr>
      <p:sp>
        <p:nvSpPr>
          <p:cNvPr id="54" name="Google Shape;54;p16"/>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5" name="Google Shape;55;p16"/>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6" name="Google Shape;56;p16"/>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7" name="Google Shape;57;p16"/>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8" name="Google Shape;58;p1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
        <p:nvSpPr>
          <p:cNvPr id="61" name="Google Shape;61;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61689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6"/>
        <p:cNvGrpSpPr/>
        <p:nvPr/>
      </p:nvGrpSpPr>
      <p:grpSpPr>
        <a:xfrm>
          <a:off x="0" y="0"/>
          <a:ext cx="0" cy="0"/>
          <a:chOff x="0" y="0"/>
          <a:chExt cx="0" cy="0"/>
        </a:xfrm>
      </p:grpSpPr>
      <p:sp>
        <p:nvSpPr>
          <p:cNvPr id="67" name="Google Shape;67;p18"/>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8"/>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panose="020B0502020104020203"/>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8"/>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0" name="Google Shape;70;p18"/>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1" name="Google Shape;71;p1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53219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4"/>
        <p:cNvGrpSpPr/>
        <p:nvPr/>
      </p:nvGrpSpPr>
      <p:grpSpPr>
        <a:xfrm>
          <a:off x="0" y="0"/>
          <a:ext cx="0" cy="0"/>
          <a:chOff x="0" y="0"/>
          <a:chExt cx="0" cy="0"/>
        </a:xfrm>
      </p:grpSpPr>
      <p:sp>
        <p:nvSpPr>
          <p:cNvPr id="75" name="Google Shape;75;p19"/>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9"/>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panose="020B0502020104020203"/>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9"/>
          <p:cNvSpPr>
            <a:spLocks noGrp="1"/>
          </p:cNvSpPr>
          <p:nvPr>
            <p:ph type="pic" idx="2"/>
          </p:nvPr>
        </p:nvSpPr>
        <p:spPr>
          <a:xfrm>
            <a:off x="6095999" y="0"/>
            <a:ext cx="6102097" cy="6858000"/>
          </a:xfrm>
          <a:prstGeom prst="rect">
            <a:avLst/>
          </a:prstGeom>
          <a:solidFill>
            <a:srgbClr val="BFBFBF"/>
          </a:solidFill>
          <a:ln>
            <a:noFill/>
          </a:ln>
        </p:spPr>
      </p:sp>
      <p:sp>
        <p:nvSpPr>
          <p:cNvPr id="78" name="Google Shape;78;p19"/>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9" name="Google Shape;79;p1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61113939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panose="020B0502020104020203"/>
              <a:buNone/>
              <a:defRPr sz="28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panose="020B0604020202020204"/>
              <a:buChar char="•"/>
              <a:defRPr sz="1800" b="0" i="0" u="none" strike="noStrike" cap="none">
                <a:solidFill>
                  <a:srgbClr val="FEFEFE"/>
                </a:solidFill>
                <a:latin typeface="Gill Sans" panose="020B0502020104020203"/>
                <a:ea typeface="Gill Sans" panose="020B0502020104020203"/>
                <a:cs typeface="Gill Sans" panose="020B0502020104020203"/>
                <a:sym typeface="Gill Sans" panose="020B0502020104020203"/>
              </a:defRPr>
            </a:lvl1pPr>
            <a:lvl2pPr marL="914400" marR="0" lvl="1"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rgbClr val="FEFEFE"/>
                </a:solidFill>
                <a:latin typeface="Gill Sans" panose="020B0502020104020203"/>
                <a:ea typeface="Gill Sans" panose="020B0502020104020203"/>
                <a:cs typeface="Gill Sans" panose="020B0502020104020203"/>
                <a:sym typeface="Gill Sans" panose="020B0502020104020203"/>
              </a:defRPr>
            </a:lvl2pPr>
            <a:lvl3pPr marL="1371600" marR="0" lvl="2"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rgbClr val="FEFEFE"/>
                </a:solidFill>
                <a:latin typeface="Gill Sans" panose="020B0502020104020203"/>
                <a:ea typeface="Gill Sans" panose="020B0502020104020203"/>
                <a:cs typeface="Gill Sans" panose="020B0502020104020203"/>
                <a:sym typeface="Gill Sans" panose="020B0502020104020203"/>
              </a:defRPr>
            </a:lvl3pPr>
            <a:lvl4pPr marL="1828800" marR="0" lvl="3"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rgbClr val="FEFEFE"/>
                </a:solidFill>
                <a:latin typeface="Gill Sans" panose="020B0502020104020203"/>
                <a:ea typeface="Gill Sans" panose="020B0502020104020203"/>
                <a:cs typeface="Gill Sans" panose="020B0502020104020203"/>
                <a:sym typeface="Gill Sans" panose="020B0502020104020203"/>
              </a:defRPr>
            </a:lvl4pPr>
            <a:lvl5pPr marL="2286000" marR="0" lvl="4"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rgbClr val="FEFEFE"/>
                </a:solidFill>
                <a:latin typeface="Gill Sans" panose="020B0502020104020203"/>
                <a:ea typeface="Gill Sans" panose="020B0502020104020203"/>
                <a:cs typeface="Gill Sans" panose="020B0502020104020203"/>
                <a:sym typeface="Gill Sans" panose="020B0502020104020203"/>
              </a:defRPr>
            </a:lvl5pPr>
            <a:lvl6pPr marL="2743200" marR="0" lvl="5"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6pPr>
            <a:lvl7pPr marL="3200400" marR="0" lvl="6"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7pPr>
            <a:lvl8pPr marL="3657600" marR="0" lvl="7"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8pPr>
            <a:lvl9pPr marL="4114800" marR="0" lvl="8"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8" name="Google Shape;8;p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9" name="Google Shape;9;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10" name="Google Shape;10;p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794596745"/>
      </p:ext>
    </p:extLst>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panose="020B0502020104020203"/>
              <a:buNone/>
              <a:defRPr sz="28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8"/>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panose="020B0604020202020204"/>
              <a:buChar char="•"/>
              <a:defRPr sz="18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1pPr>
            <a:lvl2pPr marL="914400" marR="0" lvl="1"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2pPr>
            <a:lvl3pPr marL="1371600" marR="0" lvl="2"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3pPr>
            <a:lvl4pPr marL="1828800" marR="0" lvl="3"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4pPr>
            <a:lvl5pPr marL="2286000" marR="0" lvl="4"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5pPr>
            <a:lvl6pPr marL="2743200" marR="0" lvl="5"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L="3200400" marR="0" lvl="6"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L="3657600" marR="0" lvl="7"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L="4114800" marR="0" lvl="8" indent="-330200" algn="l" rtl="0">
              <a:lnSpc>
                <a:spcPct val="100000"/>
              </a:lnSpc>
              <a:spcBef>
                <a:spcPts val="1000"/>
              </a:spcBef>
              <a:spcAft>
                <a:spcPts val="0"/>
              </a:spcAft>
              <a:buClr>
                <a:schemeClr val="accent2"/>
              </a:buClr>
              <a:buSzPts val="16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20" name="Google Shape;20;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21" name="Google Shape;21;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22" name="Google Shape;22;p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1pPr>
            <a:lvl2pPr marL="0" marR="0" lvl="1"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2pPr>
            <a:lvl3pPr marL="0" marR="0" lvl="2"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3pPr>
            <a:lvl4pPr marL="0" marR="0" lvl="3"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4pPr>
            <a:lvl5pPr marL="0" marR="0" lvl="4"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5pPr>
            <a:lvl6pPr marL="0" marR="0" lvl="5"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6pPr>
            <a:lvl7pPr marL="0" marR="0" lvl="6"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7pPr>
            <a:lvl8pPr marL="0" marR="0" lvl="7"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8pPr>
            <a:lvl9pPr marL="0" marR="0" lvl="8" indent="0" algn="ctr" rtl="0">
              <a:spcBef>
                <a:spcPts val="0"/>
              </a:spcBef>
              <a:buNone/>
              <a:defRPr sz="1100" b="0" i="0" u="none" strike="noStrike" cap="none">
                <a:solidFill>
                  <a:srgbClr val="FFFFFF"/>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1982097104"/>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2000"/>
            <a:lum/>
          </a:blip>
          <a:srcRect/>
          <a:stretch>
            <a:fillRect l="-33000" r="-33000"/>
          </a:stretch>
        </a:blipFill>
        <a:effectLst/>
      </p:bgPr>
    </p:bg>
    <p:spTree>
      <p:nvGrpSpPr>
        <p:cNvPr id="1" name="Shape 97"/>
        <p:cNvGrpSpPr/>
        <p:nvPr/>
      </p:nvGrpSpPr>
      <p:grpSpPr>
        <a:xfrm>
          <a:off x="0" y="0"/>
          <a:ext cx="0" cy="0"/>
          <a:chOff x="0" y="0"/>
          <a:chExt cx="0" cy="0"/>
        </a:xfrm>
      </p:grpSpPr>
      <p:pic>
        <p:nvPicPr>
          <p:cNvPr id="192"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52789" y="5949315"/>
            <a:ext cx="2005330" cy="817880"/>
          </a:xfrm>
          <a:prstGeom prst="rect">
            <a:avLst/>
          </a:prstGeom>
          <a:noFill/>
        </p:spPr>
      </p:pic>
      <p:pic>
        <p:nvPicPr>
          <p:cNvPr id="63" name="Picture 17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10056724" y="6112040"/>
            <a:ext cx="1861362" cy="717220"/>
          </a:xfrm>
          <a:prstGeom prst="rect">
            <a:avLst/>
          </a:prstGeom>
          <a:noFill/>
        </p:spPr>
      </p:pic>
      <p:sp>
        <p:nvSpPr>
          <p:cNvPr id="123" name="TextBox 122"/>
          <p:cNvSpPr txBox="1"/>
          <p:nvPr/>
        </p:nvSpPr>
        <p:spPr>
          <a:xfrm>
            <a:off x="4168872" y="3674150"/>
            <a:ext cx="3258404" cy="2031325"/>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sz="2400" b="1" i="0" u="none" strike="noStrike" kern="0" cap="none" spc="0" normalizeH="0" baseline="0" noProof="0" dirty="0">
                <a:ln>
                  <a:noFill/>
                </a:ln>
                <a:solidFill>
                  <a:schemeClr val="accent2">
                    <a:lumMod val="75000"/>
                  </a:schemeClr>
                </a:solidFill>
                <a:effectLst/>
                <a:uLnTx/>
                <a:uFillTx/>
                <a:latin typeface="Gill Sans" panose="020B0502020104020203"/>
                <a:ea typeface="Ebrima" panose="02000000000000000000" pitchFamily="2" charset="0"/>
                <a:cs typeface="Segoe UI" panose="020B0502040204020203" pitchFamily="34" charset="0"/>
                <a:sym typeface="Arial" panose="020B0604020202020204"/>
              </a:rPr>
              <a:t>1. Kshitij Rampurkar</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sz="2400" b="1" i="0" u="none" strike="noStrike" kern="0" cap="none" spc="0" normalizeH="0" baseline="0" noProof="0" dirty="0">
                <a:ln>
                  <a:noFill/>
                </a:ln>
                <a:solidFill>
                  <a:schemeClr val="accent2">
                    <a:lumMod val="75000"/>
                  </a:schemeClr>
                </a:solidFill>
                <a:effectLst/>
                <a:uLnTx/>
                <a:uFillTx/>
                <a:latin typeface="Gill Sans" panose="020B0502020104020203"/>
                <a:ea typeface="Ebrima" panose="02000000000000000000" pitchFamily="2" charset="0"/>
                <a:cs typeface="Segoe UI" panose="020B0502040204020203" pitchFamily="34" charset="0"/>
                <a:sym typeface="Arial" panose="020B0604020202020204"/>
              </a:rPr>
              <a:t>2. Venkatarajesh</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sz="2400" b="1" i="0" u="none" strike="noStrike" kern="0" cap="none" spc="0" normalizeH="0" baseline="0" noProof="0" dirty="0">
                <a:ln>
                  <a:noFill/>
                </a:ln>
                <a:solidFill>
                  <a:schemeClr val="accent2">
                    <a:lumMod val="75000"/>
                  </a:schemeClr>
                </a:solidFill>
                <a:effectLst/>
                <a:uLnTx/>
                <a:uFillTx/>
                <a:latin typeface="Gill Sans" panose="020B0502020104020203"/>
                <a:ea typeface="Ebrima" panose="02000000000000000000" pitchFamily="2" charset="0"/>
                <a:cs typeface="Segoe UI" panose="020B0502040204020203" pitchFamily="34" charset="0"/>
                <a:sym typeface="Arial" panose="020B0604020202020204"/>
              </a:rPr>
              <a:t>3. Anandu P N</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sz="2400" b="1" i="0" u="none" strike="noStrike" kern="0" cap="none" spc="0" normalizeH="0" baseline="0" noProof="0" dirty="0">
                <a:ln>
                  <a:noFill/>
                </a:ln>
                <a:solidFill>
                  <a:schemeClr val="accent2">
                    <a:lumMod val="75000"/>
                  </a:schemeClr>
                </a:solidFill>
                <a:effectLst/>
                <a:uLnTx/>
                <a:uFillTx/>
                <a:latin typeface="Gill Sans" panose="020B0502020104020203"/>
                <a:ea typeface="Ebrima" panose="02000000000000000000" pitchFamily="2" charset="0"/>
                <a:cs typeface="Segoe UI" panose="020B0502040204020203" pitchFamily="34" charset="0"/>
                <a:sym typeface="Arial" panose="020B0604020202020204"/>
              </a:rPr>
              <a:t>4. Srushti Avlani</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3600" b="1" i="0" u="none" strike="noStrike" kern="0" cap="none" spc="0" normalizeH="0" baseline="0" noProof="0" dirty="0">
              <a:ln>
                <a:noFill/>
              </a:ln>
              <a:solidFill>
                <a:srgbClr val="C96731">
                  <a:lumMod val="75000"/>
                </a:srgbClr>
              </a:solidFill>
              <a:effectLst/>
              <a:uLnTx/>
              <a:uFillTx/>
              <a:latin typeface="Arial"/>
              <a:ea typeface="Ebrima" panose="02000000000000000000" pitchFamily="2" charset="0"/>
              <a:cs typeface="Segoe UI" panose="020B0502040204020203" pitchFamily="34" charset="0"/>
              <a:sym typeface="Arial" panose="020B0604020202020204"/>
            </a:endParaRPr>
          </a:p>
        </p:txBody>
      </p:sp>
      <p:sp>
        <p:nvSpPr>
          <p:cNvPr id="50" name="TextBox 49">
            <a:extLst>
              <a:ext uri="{FF2B5EF4-FFF2-40B4-BE49-F238E27FC236}">
                <a16:creationId xmlns:a16="http://schemas.microsoft.com/office/drawing/2014/main" id="{7A7976DF-838F-454C-832D-D78566B05459}"/>
              </a:ext>
            </a:extLst>
          </p:cNvPr>
          <p:cNvSpPr txBox="1"/>
          <p:nvPr/>
        </p:nvSpPr>
        <p:spPr>
          <a:xfrm>
            <a:off x="3369055" y="5056763"/>
            <a:ext cx="6239069" cy="892552"/>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3000" b="1" i="0" u="none" strike="noStrike" kern="0" cap="none" spc="0" normalizeH="0" baseline="0" noProof="0" dirty="0">
              <a:ln>
                <a:noFill/>
              </a:ln>
              <a:solidFill>
                <a:srgbClr val="C96731">
                  <a:lumMod val="75000"/>
                </a:srgbClr>
              </a:solidFill>
              <a:effectLst/>
              <a:uLnTx/>
              <a:uFillTx/>
              <a:latin typeface="Arial"/>
              <a:ea typeface="Ebrima" panose="02000000000000000000" pitchFamily="2" charset="0"/>
              <a:cs typeface="Segoe UI" panose="020B0502040204020203" pitchFamily="34"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sz="2800" b="1" i="0" u="none" strike="noStrike" kern="0" cap="none" spc="0" normalizeH="0" baseline="0" noProof="0" dirty="0">
                <a:ln>
                  <a:noFill/>
                </a:ln>
                <a:solidFill>
                  <a:schemeClr val="accent1">
                    <a:lumMod val="60000"/>
                    <a:lumOff val="40000"/>
                  </a:schemeClr>
                </a:solidFill>
                <a:effectLst/>
                <a:uLnTx/>
                <a:uFillTx/>
                <a:latin typeface="Gill Sans" panose="020B0502020104020203"/>
                <a:ea typeface="Ebrima" panose="02000000000000000000" pitchFamily="2" charset="0"/>
                <a:cs typeface="Segoe UI" panose="020B0502040204020203" pitchFamily="34" charset="0"/>
                <a:sym typeface="Arial" panose="020B0604020202020204"/>
              </a:rPr>
              <a:t>Mentor – Mr Srikar Muppidi</a:t>
            </a:r>
          </a:p>
        </p:txBody>
      </p:sp>
      <p:sp>
        <p:nvSpPr>
          <p:cNvPr id="3" name="TextBox 2">
            <a:extLst>
              <a:ext uri="{FF2B5EF4-FFF2-40B4-BE49-F238E27FC236}">
                <a16:creationId xmlns:a16="http://schemas.microsoft.com/office/drawing/2014/main" id="{85C69E5B-E2B8-4691-A3E0-8D7CA295E337}"/>
              </a:ext>
            </a:extLst>
          </p:cNvPr>
          <p:cNvSpPr txBox="1"/>
          <p:nvPr/>
        </p:nvSpPr>
        <p:spPr>
          <a:xfrm>
            <a:off x="4102197" y="3080138"/>
            <a:ext cx="41781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sz="2800" b="1" i="0" u="none" strike="noStrike" kern="0" cap="none" spc="0" normalizeH="0" baseline="0" noProof="0" dirty="0">
                <a:ln>
                  <a:noFill/>
                </a:ln>
                <a:solidFill>
                  <a:schemeClr val="accent1">
                    <a:lumMod val="60000"/>
                    <a:lumOff val="40000"/>
                  </a:schemeClr>
                </a:solidFill>
                <a:effectLst/>
                <a:uLnTx/>
                <a:uFillTx/>
                <a:latin typeface="Gill Sans" panose="020B0502020104020203"/>
                <a:cs typeface="Arial" panose="020B0604020202020204"/>
                <a:sym typeface="Arial" panose="020B0604020202020204"/>
              </a:rPr>
              <a:t>TEAM MEMBERS</a:t>
            </a:r>
          </a:p>
        </p:txBody>
      </p:sp>
      <p:sp>
        <p:nvSpPr>
          <p:cNvPr id="6" name="TextBox 5">
            <a:extLst>
              <a:ext uri="{FF2B5EF4-FFF2-40B4-BE49-F238E27FC236}">
                <a16:creationId xmlns:a16="http://schemas.microsoft.com/office/drawing/2014/main" id="{3F02921F-400C-4693-825E-53A239CD4411}"/>
              </a:ext>
            </a:extLst>
          </p:cNvPr>
          <p:cNvSpPr txBox="1"/>
          <p:nvPr/>
        </p:nvSpPr>
        <p:spPr>
          <a:xfrm>
            <a:off x="514350" y="1152525"/>
            <a:ext cx="10868025" cy="1508105"/>
          </a:xfrm>
          <a:prstGeom prst="rect">
            <a:avLst/>
          </a:prstGeom>
          <a:noFill/>
        </p:spPr>
        <p:txBody>
          <a:bodyPr wrap="square" rtlCol="0">
            <a:spAutoFit/>
          </a:bodyPr>
          <a:lstStyle/>
          <a:p>
            <a:pPr algn="ctr"/>
            <a:r>
              <a:rPr lang="en-US" sz="4600" b="1" dirty="0">
                <a:solidFill>
                  <a:schemeClr val="accent6">
                    <a:lumMod val="75000"/>
                  </a:schemeClr>
                </a:solidFill>
                <a:latin typeface="Gill Sans" panose="020B0502020104020203"/>
              </a:rPr>
              <a:t>PREDICTION OF BOOKING CANCELLATION IN HOTEL INDUSTRY</a:t>
            </a:r>
            <a:endParaRPr lang="en-IN" sz="4600" b="1" dirty="0">
              <a:solidFill>
                <a:schemeClr val="accent6">
                  <a:lumMod val="75000"/>
                </a:schemeClr>
              </a:solidFill>
              <a:latin typeface="Gill Sans" panose="020B05020201040202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7CEC5-A46A-4A08-898F-AB1E9882F957}"/>
              </a:ext>
            </a:extLst>
          </p:cNvPr>
          <p:cNvSpPr>
            <a:spLocks noGrp="1"/>
          </p:cNvSpPr>
          <p:nvPr>
            <p:ph type="title"/>
          </p:nvPr>
        </p:nvSpPr>
        <p:spPr>
          <a:xfrm>
            <a:off x="2231136" y="85803"/>
            <a:ext cx="7729728" cy="1188720"/>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a:normAutofit/>
          </a:bodyPr>
          <a:lstStyle/>
          <a:p>
            <a:r>
              <a:rPr lang="en-US" sz="3400" dirty="0"/>
              <a:t>PRECISION/RECALL TRADE-OFF</a:t>
            </a:r>
            <a:endParaRPr lang="en-IN" sz="3400" dirty="0"/>
          </a:p>
        </p:txBody>
      </p:sp>
      <p:sp>
        <p:nvSpPr>
          <p:cNvPr id="3" name="Text Placeholder 2">
            <a:extLst>
              <a:ext uri="{FF2B5EF4-FFF2-40B4-BE49-F238E27FC236}">
                <a16:creationId xmlns:a16="http://schemas.microsoft.com/office/drawing/2014/main" id="{4BEA6C78-CEC4-45AD-97D3-5DFF49972EDA}"/>
              </a:ext>
            </a:extLst>
          </p:cNvPr>
          <p:cNvSpPr>
            <a:spLocks noGrp="1"/>
          </p:cNvSpPr>
          <p:nvPr>
            <p:ph type="body" idx="1"/>
          </p:nvPr>
        </p:nvSpPr>
        <p:spPr>
          <a:xfrm>
            <a:off x="99657" y="1372582"/>
            <a:ext cx="4436832" cy="800633"/>
          </a:xfrm>
        </p:spPr>
        <p:txBody>
          <a:bodyPr>
            <a:normAutofit/>
          </a:bodyPr>
          <a:lstStyle/>
          <a:p>
            <a:pPr marL="114300" indent="0">
              <a:buNone/>
            </a:pPr>
            <a:r>
              <a:rPr lang="en-US" b="1" dirty="0">
                <a:latin typeface="Calibri" panose="020F0502020204030204" pitchFamily="34" charset="0"/>
                <a:cs typeface="Calibri" panose="020F0502020204030204" pitchFamily="34" charset="0"/>
              </a:rPr>
              <a:t>Case 1 : </a:t>
            </a:r>
            <a:r>
              <a:rPr lang="en-US" dirty="0">
                <a:latin typeface="Calibri" panose="020F0502020204030204" pitchFamily="34" charset="0"/>
                <a:cs typeface="Calibri" panose="020F0502020204030204" pitchFamily="34" charset="0"/>
              </a:rPr>
              <a:t>Best Recall with decent accuracy</a:t>
            </a:r>
          </a:p>
          <a:p>
            <a:pPr marL="114300" indent="0">
              <a:buNone/>
            </a:pPr>
            <a:endParaRPr lang="en-IN" dirty="0">
              <a:latin typeface="Calibri" panose="020F0502020204030204" pitchFamily="34" charset="0"/>
              <a:cs typeface="Calibri" panose="020F0502020204030204" pitchFamily="34" charset="0"/>
            </a:endParaRPr>
          </a:p>
        </p:txBody>
      </p:sp>
      <p:sp>
        <p:nvSpPr>
          <p:cNvPr id="7" name="Text Placeholder 2">
            <a:extLst>
              <a:ext uri="{FF2B5EF4-FFF2-40B4-BE49-F238E27FC236}">
                <a16:creationId xmlns:a16="http://schemas.microsoft.com/office/drawing/2014/main" id="{3C9E72D5-C353-4BC0-9FC4-88A4465BBB2C}"/>
              </a:ext>
            </a:extLst>
          </p:cNvPr>
          <p:cNvSpPr txBox="1">
            <a:spLocks/>
          </p:cNvSpPr>
          <p:nvPr/>
        </p:nvSpPr>
        <p:spPr>
          <a:xfrm>
            <a:off x="7261934" y="1388961"/>
            <a:ext cx="4830409" cy="80063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2"/>
              </a:buClr>
              <a:buSzPts val="1800"/>
              <a:buFont typeface="Arial" panose="020B0604020202020204"/>
              <a:buChar char="•"/>
              <a:defRPr sz="18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1pPr>
            <a:lvl2pPr marL="914400" marR="0" lvl="1" indent="-342900" algn="l" rtl="0">
              <a:lnSpc>
                <a:spcPct val="100000"/>
              </a:lnSpc>
              <a:spcBef>
                <a:spcPts val="1000"/>
              </a:spcBef>
              <a:spcAft>
                <a:spcPts val="0"/>
              </a:spcAft>
              <a:buClr>
                <a:schemeClr val="accent2"/>
              </a:buClr>
              <a:buSzPts val="1800"/>
              <a:buFont typeface="Arial" panose="020B0604020202020204"/>
              <a:buChar char="•"/>
              <a:defRPr sz="16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2pPr>
            <a:lvl3pPr marL="1371600" marR="0" lvl="2" indent="-342900" algn="l" rtl="0">
              <a:lnSpc>
                <a:spcPct val="100000"/>
              </a:lnSpc>
              <a:spcBef>
                <a:spcPts val="1000"/>
              </a:spcBef>
              <a:spcAft>
                <a:spcPts val="0"/>
              </a:spcAft>
              <a:buClr>
                <a:schemeClr val="accent2"/>
              </a:buClr>
              <a:buSzPts val="1800"/>
              <a:buFont typeface="Arial" panose="020B0604020202020204"/>
              <a:buChar char="•"/>
              <a:defRPr sz="16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3pPr>
            <a:lvl4pPr marL="1828800" marR="0" lvl="3" indent="-342900" algn="l" rtl="0">
              <a:lnSpc>
                <a:spcPct val="100000"/>
              </a:lnSpc>
              <a:spcBef>
                <a:spcPts val="1000"/>
              </a:spcBef>
              <a:spcAft>
                <a:spcPts val="0"/>
              </a:spcAft>
              <a:buClr>
                <a:schemeClr val="accent2"/>
              </a:buClr>
              <a:buSzPts val="1800"/>
              <a:buFont typeface="Arial" panose="020B0604020202020204"/>
              <a:buChar char="•"/>
              <a:defRPr sz="16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4pPr>
            <a:lvl5pPr marL="2286000" marR="0" lvl="4" indent="-342900" algn="l" rtl="0">
              <a:lnSpc>
                <a:spcPct val="100000"/>
              </a:lnSpc>
              <a:spcBef>
                <a:spcPts val="1000"/>
              </a:spcBef>
              <a:spcAft>
                <a:spcPts val="0"/>
              </a:spcAft>
              <a:buClr>
                <a:schemeClr val="accent2"/>
              </a:buClr>
              <a:buSzPts val="1800"/>
              <a:buFont typeface="Arial" panose="020B0604020202020204"/>
              <a:buChar char="•"/>
              <a:defRPr sz="1600" b="0" i="0" u="none" strike="noStrike" cap="none">
                <a:solidFill>
                  <a:srgbClr val="262626"/>
                </a:solidFill>
                <a:latin typeface="Gill Sans" panose="020B0502020104020203"/>
                <a:ea typeface="Gill Sans" panose="020B0502020104020203"/>
                <a:cs typeface="Gill Sans" panose="020B0502020104020203"/>
                <a:sym typeface="Gill Sans" panose="020B0502020104020203"/>
              </a:defRPr>
            </a:lvl5pPr>
            <a:lvl6pPr marL="2743200" marR="0" lvl="5" indent="-342900" algn="l" rtl="0">
              <a:lnSpc>
                <a:spcPct val="100000"/>
              </a:lnSpc>
              <a:spcBef>
                <a:spcPts val="1000"/>
              </a:spcBef>
              <a:spcAft>
                <a:spcPts val="0"/>
              </a:spcAft>
              <a:buClr>
                <a:schemeClr val="accent2"/>
              </a:buClr>
              <a:buSzPts val="18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L="3200400" marR="0" lvl="6" indent="-342900" algn="l" rtl="0">
              <a:lnSpc>
                <a:spcPct val="100000"/>
              </a:lnSpc>
              <a:spcBef>
                <a:spcPts val="1000"/>
              </a:spcBef>
              <a:spcAft>
                <a:spcPts val="0"/>
              </a:spcAft>
              <a:buClr>
                <a:schemeClr val="accent2"/>
              </a:buClr>
              <a:buSzPts val="18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L="3657600" marR="0" lvl="7" indent="-342900" algn="l" rtl="0">
              <a:lnSpc>
                <a:spcPct val="100000"/>
              </a:lnSpc>
              <a:spcBef>
                <a:spcPts val="1000"/>
              </a:spcBef>
              <a:spcAft>
                <a:spcPts val="0"/>
              </a:spcAft>
              <a:buClr>
                <a:schemeClr val="accent2"/>
              </a:buClr>
              <a:buSzPts val="18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L="4114800" marR="0" lvl="8" indent="-342900" algn="l" rtl="0">
              <a:lnSpc>
                <a:spcPct val="100000"/>
              </a:lnSpc>
              <a:spcBef>
                <a:spcPts val="1000"/>
              </a:spcBef>
              <a:spcAft>
                <a:spcPts val="0"/>
              </a:spcAft>
              <a:buClr>
                <a:schemeClr val="accent2"/>
              </a:buClr>
              <a:buSzPts val="18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pPr marL="114300" indent="0">
              <a:buFont typeface="Arial" panose="020B0604020202020204"/>
              <a:buNone/>
            </a:pPr>
            <a:r>
              <a:rPr lang="en-US" b="1" kern="0" dirty="0">
                <a:latin typeface="Calibri" panose="020F0502020204030204" pitchFamily="34" charset="0"/>
                <a:cs typeface="Calibri" panose="020F0502020204030204" pitchFamily="34" charset="0"/>
              </a:rPr>
              <a:t>Case 2 : </a:t>
            </a:r>
            <a:r>
              <a:rPr lang="en-US" kern="0" dirty="0">
                <a:latin typeface="Calibri" panose="020F0502020204030204" pitchFamily="34" charset="0"/>
                <a:cs typeface="Calibri" panose="020F0502020204030204" pitchFamily="34" charset="0"/>
              </a:rPr>
              <a:t>Importance to both Precision and Recall</a:t>
            </a:r>
          </a:p>
          <a:p>
            <a:pPr marL="114300" indent="0">
              <a:buFont typeface="Arial" panose="020B0604020202020204"/>
              <a:buNone/>
            </a:pPr>
            <a:endParaRPr lang="en-IN" kern="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B48853F-0000-4D0F-84F3-A15FF3F13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426" y="2761547"/>
            <a:ext cx="5286447" cy="2740605"/>
          </a:xfrm>
          <a:prstGeom prst="rect">
            <a:avLst/>
          </a:prstGeom>
        </p:spPr>
      </p:pic>
      <p:pic>
        <p:nvPicPr>
          <p:cNvPr id="8" name="Picture 7">
            <a:extLst>
              <a:ext uri="{FF2B5EF4-FFF2-40B4-BE49-F238E27FC236}">
                <a16:creationId xmlns:a16="http://schemas.microsoft.com/office/drawing/2014/main" id="{B7B66C76-A3CD-4D13-9B4D-4CB1775A7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759" y="2036349"/>
            <a:ext cx="3004238" cy="4324694"/>
          </a:xfrm>
          <a:prstGeom prst="rect">
            <a:avLst/>
          </a:prstGeom>
        </p:spPr>
      </p:pic>
      <p:pic>
        <p:nvPicPr>
          <p:cNvPr id="13" name="Picture 12">
            <a:extLst>
              <a:ext uri="{FF2B5EF4-FFF2-40B4-BE49-F238E27FC236}">
                <a16:creationId xmlns:a16="http://schemas.microsoft.com/office/drawing/2014/main" id="{BCE3E322-855B-4D98-9108-4C58F81DA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1302" y="2036349"/>
            <a:ext cx="3494939" cy="4388126"/>
          </a:xfrm>
          <a:prstGeom prst="rect">
            <a:avLst/>
          </a:prstGeom>
        </p:spPr>
      </p:pic>
    </p:spTree>
    <p:extLst>
      <p:ext uri="{BB962C8B-B14F-4D97-AF65-F5344CB8AC3E}">
        <p14:creationId xmlns:p14="http://schemas.microsoft.com/office/powerpoint/2010/main" val="2392381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78D0BBE-212A-4699-84E3-C07263C55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049" y="284085"/>
            <a:ext cx="5364282" cy="45006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DFA4970-09A1-4EB6-8CFA-DBF60AC58A8F}"/>
              </a:ext>
            </a:extLst>
          </p:cNvPr>
          <p:cNvPicPr>
            <a:picLocks noChangeAspect="1"/>
          </p:cNvPicPr>
          <p:nvPr/>
        </p:nvPicPr>
        <p:blipFill rotWithShape="1">
          <a:blip r:embed="rId3">
            <a:extLst>
              <a:ext uri="{28A0092B-C50C-407E-A947-70E740481C1C}">
                <a14:useLocalDpi xmlns:a14="http://schemas.microsoft.com/office/drawing/2010/main" val="0"/>
              </a:ext>
            </a:extLst>
          </a:blip>
          <a:srcRect t="12434"/>
          <a:stretch/>
        </p:blipFill>
        <p:spPr>
          <a:xfrm>
            <a:off x="3776200" y="4784694"/>
            <a:ext cx="8261921" cy="1927887"/>
          </a:xfrm>
          <a:prstGeom prst="rect">
            <a:avLst/>
          </a:prstGeom>
        </p:spPr>
      </p:pic>
      <p:sp>
        <p:nvSpPr>
          <p:cNvPr id="6" name="TextBox 5">
            <a:extLst>
              <a:ext uri="{FF2B5EF4-FFF2-40B4-BE49-F238E27FC236}">
                <a16:creationId xmlns:a16="http://schemas.microsoft.com/office/drawing/2014/main" id="{3B3C60B1-59CA-4CD6-A912-AED03AE4752C}"/>
              </a:ext>
            </a:extLst>
          </p:cNvPr>
          <p:cNvSpPr txBox="1"/>
          <p:nvPr/>
        </p:nvSpPr>
        <p:spPr>
          <a:xfrm>
            <a:off x="106532" y="71021"/>
            <a:ext cx="6421517" cy="286232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Business Recommendations</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Restrict the number of days until the customer can cancel their booking free of cost.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Also reduce the lead time a customer can make the booking so that it can lead to lesser cancellations.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Keep a report of the customers cancelling their booking previously and target them with more offers so that they don’t cancel the booking next time.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Give certain offers, services to the customers staying for more nights so that they don’t cancel the booking.</a:t>
            </a:r>
            <a:endParaRPr lang="en-US"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D80256D-8E81-41A6-A186-8B971C6C8304}"/>
              </a:ext>
            </a:extLst>
          </p:cNvPr>
          <p:cNvSpPr txBox="1"/>
          <p:nvPr/>
        </p:nvSpPr>
        <p:spPr>
          <a:xfrm>
            <a:off x="106532" y="3208550"/>
            <a:ext cx="6098959" cy="92333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Challenges</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High cardinality in the categorical columns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Challenges faced on robust model tuning for all the models. </a:t>
            </a:r>
            <a:endParaRPr lang="en-IN"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A68643FB-0703-4909-A8C1-8B382235A8B4}"/>
              </a:ext>
            </a:extLst>
          </p:cNvPr>
          <p:cNvSpPr txBox="1"/>
          <p:nvPr/>
        </p:nvSpPr>
        <p:spPr>
          <a:xfrm>
            <a:off x="106532" y="4660777"/>
            <a:ext cx="3523878" cy="1477328"/>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Scope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Perform hyper parameter tuning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Explore robust data sampling technique to address moderate class imbalance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786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838D-929C-4243-9AC4-16508E36CE4A}"/>
              </a:ext>
            </a:extLst>
          </p:cNvPr>
          <p:cNvSpPr>
            <a:spLocks noGrp="1"/>
          </p:cNvSpPr>
          <p:nvPr>
            <p:ph type="title"/>
          </p:nvPr>
        </p:nvSpPr>
        <p:spPr>
          <a:xfrm>
            <a:off x="2089093" y="2272817"/>
            <a:ext cx="7729728" cy="1188720"/>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a:normAutofit/>
          </a:bodyPr>
          <a:lstStyle/>
          <a:p>
            <a:r>
              <a:rPr lang="en-US" sz="3400" dirty="0"/>
              <a:t>THANK YOU!</a:t>
            </a:r>
            <a:endParaRPr lang="en-IN" sz="3400" dirty="0"/>
          </a:p>
        </p:txBody>
      </p:sp>
    </p:spTree>
    <p:extLst>
      <p:ext uri="{BB962C8B-B14F-4D97-AF65-F5344CB8AC3E}">
        <p14:creationId xmlns:p14="http://schemas.microsoft.com/office/powerpoint/2010/main" val="42530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1813887" y="0"/>
            <a:ext cx="7729728" cy="1188720"/>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rtl="0">
              <a:lnSpc>
                <a:spcPct val="90000"/>
              </a:lnSpc>
              <a:spcBef>
                <a:spcPts val="0"/>
              </a:spcBef>
              <a:spcAft>
                <a:spcPts val="0"/>
              </a:spcAft>
              <a:buClr>
                <a:srgbClr val="262626"/>
              </a:buClr>
              <a:buSzPts val="2800"/>
              <a:buFont typeface="Gill Sans" panose="020B0502020104020203"/>
              <a:buNone/>
            </a:pPr>
            <a:r>
              <a:rPr lang="en-US" sz="3400" dirty="0"/>
              <a:t>PROBLEM STATEMENT</a:t>
            </a:r>
          </a:p>
        </p:txBody>
      </p:sp>
      <p:sp>
        <p:nvSpPr>
          <p:cNvPr id="2" name="Text Box 1"/>
          <p:cNvSpPr txBox="1"/>
          <p:nvPr/>
        </p:nvSpPr>
        <p:spPr>
          <a:xfrm>
            <a:off x="83250" y="4072436"/>
            <a:ext cx="6012750" cy="2000548"/>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sym typeface="Arial" panose="020B0604020202020204"/>
              </a:rPr>
              <a:t>Hotel cancellations have been rising in the past few years due to the presence of online websites (OTA) like Booking.com, expedia.com, etc.</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sym typeface="Arial" panose="020B0604020202020204"/>
              </a:rPr>
              <a:t>Numerical data shows that with the exception of 2018, every single channel has observed a marked increase in cancellation rate YoY.</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600" b="0" i="0" u="none" strike="noStrike" kern="0" cap="none" spc="0" normalizeH="0" baseline="0" noProof="0" dirty="0">
              <a:ln>
                <a:noFill/>
              </a:ln>
              <a:solidFill>
                <a:srgbClr val="000000"/>
              </a:solidFill>
              <a:effectLst>
                <a:outerShdw blurRad="38100" dist="19050" dir="2700000" algn="tl" rotWithShape="0">
                  <a:srgbClr val="000000">
                    <a:alpha val="40000"/>
                  </a:srgbClr>
                </a:outerShdw>
              </a:effectLst>
              <a:uLnTx/>
              <a:uFillTx/>
              <a:latin typeface="Arial"/>
              <a:ea typeface="+mn-ea"/>
              <a:cs typeface="+mn-cs"/>
              <a:sym typeface="Arial" panose="020B0604020202020204"/>
            </a:endParaRPr>
          </a:p>
        </p:txBody>
      </p:sp>
      <p:pic>
        <p:nvPicPr>
          <p:cNvPr id="4" name="Picture 3">
            <a:extLst>
              <a:ext uri="{FF2B5EF4-FFF2-40B4-BE49-F238E27FC236}">
                <a16:creationId xmlns:a16="http://schemas.microsoft.com/office/drawing/2014/main" id="{88D8C82D-E51B-45E8-9849-A7E9017BE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890" y="1366559"/>
            <a:ext cx="5170714" cy="2582710"/>
          </a:xfrm>
          <a:prstGeom prst="rect">
            <a:avLst/>
          </a:prstGeom>
        </p:spPr>
      </p:pic>
      <p:sp>
        <p:nvSpPr>
          <p:cNvPr id="6" name="Text Box 1">
            <a:extLst>
              <a:ext uri="{FF2B5EF4-FFF2-40B4-BE49-F238E27FC236}">
                <a16:creationId xmlns:a16="http://schemas.microsoft.com/office/drawing/2014/main" id="{3449B2F5-5B5C-4BAC-AF2A-0086F23DE31A}"/>
              </a:ext>
            </a:extLst>
          </p:cNvPr>
          <p:cNvSpPr txBox="1"/>
          <p:nvPr/>
        </p:nvSpPr>
        <p:spPr>
          <a:xfrm>
            <a:off x="6316824" y="3949269"/>
            <a:ext cx="5552230" cy="2862322"/>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sym typeface="Arial" panose="020B0604020202020204"/>
              </a:rPr>
              <a:t>So what can hotels do to maximize their revenues? Some ways are-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panose="020B0604020202020204"/>
              </a:rPr>
              <a:t>Increasing the number of days until the customer can cancel their booking free of cost, hence giving you more time to resell the room.</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panose="020B0604020202020204"/>
              </a:rPr>
              <a:t>But due to competition we have to restrict this so that we don’t loose customers.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panose="020B0604020202020204"/>
              </a:rPr>
              <a:t>Hence we can use Machine Learning to predict whether a booking made will be cancelled or not in the future.</a:t>
            </a:r>
          </a:p>
        </p:txBody>
      </p:sp>
      <p:sp>
        <p:nvSpPr>
          <p:cNvPr id="8" name="Text Box 1">
            <a:extLst>
              <a:ext uri="{FF2B5EF4-FFF2-40B4-BE49-F238E27FC236}">
                <a16:creationId xmlns:a16="http://schemas.microsoft.com/office/drawing/2014/main" id="{E4A267B3-C476-47E5-BDAC-656C9D5B01D7}"/>
              </a:ext>
            </a:extLst>
          </p:cNvPr>
          <p:cNvSpPr txBox="1"/>
          <p:nvPr/>
        </p:nvSpPr>
        <p:spPr>
          <a:xfrm>
            <a:off x="83250" y="1505650"/>
            <a:ext cx="6012750" cy="1754326"/>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Arial" panose="020B0604020202020204"/>
              </a:rPr>
              <a:t>With increase in the spending capacity of the people, both leisure and business travel spending has seen YoY growth over the past 5 years.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Arial" panose="020B0604020202020204"/>
              </a:rPr>
              <a:t>The hotel industry has been consistently growing with The Global Hotel Industry revenue in 2016/17 at a staggering value of $550 Bn and increasing in 2018, 2019 and 2020.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9368" y="28702"/>
            <a:ext cx="6290310" cy="946150"/>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a:normAutofit/>
          </a:bodyPr>
          <a:lstStyle/>
          <a:p>
            <a:r>
              <a:rPr lang="en-US" dirty="0"/>
              <a:t>DATA PREPROCESSING</a:t>
            </a:r>
          </a:p>
        </p:txBody>
      </p:sp>
      <p:sp>
        <p:nvSpPr>
          <p:cNvPr id="4" name="Text Box 3"/>
          <p:cNvSpPr txBox="1"/>
          <p:nvPr/>
        </p:nvSpPr>
        <p:spPr>
          <a:xfrm>
            <a:off x="456259" y="2595295"/>
            <a:ext cx="6471285" cy="4262705"/>
          </a:xfrm>
          <a:prstGeom prst="rect">
            <a:avLst/>
          </a:prstGeom>
          <a:noFill/>
        </p:spPr>
        <p:txBody>
          <a:bodyPr wrap="square" rtlCol="0">
            <a:spAutoFit/>
          </a:bodyPr>
          <a:lstStyle/>
          <a:p>
            <a:r>
              <a:rPr lang="en-IN" altLang="en-US" sz="1800" b="1" dirty="0">
                <a:latin typeface="Calibri" panose="020F0502020204030204" pitchFamily="34" charset="0"/>
                <a:cs typeface="Calibri" panose="020F0502020204030204" pitchFamily="34" charset="0"/>
              </a:rPr>
              <a:t>Null Value Treatment</a:t>
            </a:r>
          </a:p>
          <a:p>
            <a:endParaRPr lang="en-IN" altLang="en-US" sz="1800" b="1" dirty="0">
              <a:latin typeface="Calibri" panose="020F0502020204030204" pitchFamily="34" charset="0"/>
              <a:cs typeface="Calibri" panose="020F0502020204030204" pitchFamily="34" charset="0"/>
            </a:endParaRPr>
          </a:p>
          <a:p>
            <a:endParaRPr lang="en-IN" altLang="en-US" sz="1800" b="1" dirty="0">
              <a:latin typeface="Calibri" panose="020F0502020204030204" pitchFamily="34" charset="0"/>
              <a:cs typeface="Calibri" panose="020F0502020204030204" pitchFamily="34" charset="0"/>
            </a:endParaRPr>
          </a:p>
          <a:p>
            <a:endParaRPr lang="en-IN" altLang="en-US" sz="1000" dirty="0"/>
          </a:p>
          <a:p>
            <a:endParaRPr lang="en-US" altLang="en-US" sz="1500" dirty="0">
              <a:latin typeface="Calibri" panose="020F0502020204030204" pitchFamily="34" charset="0"/>
              <a:cs typeface="Calibri" panose="020F0502020204030204" pitchFamily="34" charset="0"/>
            </a:endParaRPr>
          </a:p>
          <a:p>
            <a:endParaRPr lang="en-US" altLang="en-US" sz="1500" dirty="0">
              <a:latin typeface="Calibri" panose="020F0502020204030204" pitchFamily="34" charset="0"/>
              <a:cs typeface="Calibri" panose="020F0502020204030204" pitchFamily="34" charset="0"/>
            </a:endParaRPr>
          </a:p>
          <a:p>
            <a:endParaRPr lang="en-US" altLang="en-US" sz="1500" dirty="0">
              <a:latin typeface="Calibri" panose="020F0502020204030204" pitchFamily="34" charset="0"/>
              <a:cs typeface="Calibri" panose="020F0502020204030204" pitchFamily="34" charset="0"/>
            </a:endParaRPr>
          </a:p>
          <a:p>
            <a:endParaRPr lang="en-US" altLang="en-US" sz="1500" dirty="0">
              <a:latin typeface="Calibri" panose="020F0502020204030204" pitchFamily="34" charset="0"/>
              <a:cs typeface="Calibri" panose="020F0502020204030204" pitchFamily="34" charset="0"/>
            </a:endParaRPr>
          </a:p>
          <a:p>
            <a:r>
              <a:rPr lang="en-US" altLang="en-US" sz="1500" dirty="0">
                <a:latin typeface="Calibri" panose="020F0502020204030204" pitchFamily="34" charset="0"/>
                <a:cs typeface="Calibri" panose="020F0502020204030204" pitchFamily="34" charset="0"/>
              </a:rPr>
              <a:t>According to the research paper null values are not missing values rather they are not applicable or unknown Values.</a:t>
            </a:r>
          </a:p>
          <a:p>
            <a:pPr marL="285750" indent="-285750">
              <a:buFont typeface="Arial" panose="020B0604020202020204" pitchFamily="34" charset="0"/>
              <a:buChar char="•"/>
            </a:pPr>
            <a:r>
              <a:rPr lang="en-US" altLang="en-US" sz="1500" dirty="0">
                <a:latin typeface="Calibri" panose="020F0502020204030204" pitchFamily="34" charset="0"/>
                <a:cs typeface="Calibri" panose="020F0502020204030204" pitchFamily="34" charset="0"/>
              </a:rPr>
              <a:t>For Children the null means parents do not have any child. Hence replace it with 0.</a:t>
            </a:r>
          </a:p>
          <a:p>
            <a:pPr marL="285750" indent="-285750">
              <a:buFont typeface="Arial" panose="020B0604020202020204" pitchFamily="34" charset="0"/>
              <a:buChar char="•"/>
            </a:pPr>
            <a:r>
              <a:rPr lang="en-US" altLang="en-US" sz="1500" dirty="0">
                <a:latin typeface="Calibri" panose="020F0502020204030204" pitchFamily="34" charset="0"/>
                <a:cs typeface="Calibri" panose="020F0502020204030204" pitchFamily="34" charset="0"/>
              </a:rPr>
              <a:t>For country we replace null values by unknown.</a:t>
            </a:r>
          </a:p>
          <a:p>
            <a:pPr marL="285750" indent="-285750">
              <a:buFont typeface="Arial" panose="020B0604020202020204" pitchFamily="34" charset="0"/>
              <a:buChar char="•"/>
            </a:pPr>
            <a:r>
              <a:rPr lang="en-US" altLang="en-US" sz="1500" dirty="0">
                <a:latin typeface="Calibri" panose="020F0502020204030204" pitchFamily="34" charset="0"/>
                <a:cs typeface="Calibri" panose="020F0502020204030204" pitchFamily="34" charset="0"/>
              </a:rPr>
              <a:t>For agent, the booking was not done by any agent, hence replace null values by 0 which represents that the booking wasn't done by the agent.</a:t>
            </a:r>
          </a:p>
          <a:p>
            <a:pPr marL="285750" indent="-285750">
              <a:buFont typeface="Arial" panose="020B0604020202020204" pitchFamily="34" charset="0"/>
              <a:buChar char="•"/>
            </a:pPr>
            <a:r>
              <a:rPr lang="en-US" altLang="en-US" sz="1500" dirty="0">
                <a:latin typeface="Calibri" panose="020F0502020204030204" pitchFamily="34" charset="0"/>
                <a:cs typeface="Calibri" panose="020F0502020204030204" pitchFamily="34" charset="0"/>
              </a:rPr>
              <a:t>As we see that company column has largest number of null values. Hence, we drop this column.</a:t>
            </a:r>
          </a:p>
          <a:p>
            <a:endParaRPr lang="en-IN" altLang="en-US" sz="1200"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CB5CF918-5FB4-4B72-9544-F9DCF3313BD7}"/>
              </a:ext>
            </a:extLst>
          </p:cNvPr>
          <p:cNvGraphicFramePr>
            <a:graphicFrameLocks noGrp="1"/>
          </p:cNvGraphicFramePr>
          <p:nvPr>
            <p:extLst>
              <p:ext uri="{D42A27DB-BD31-4B8C-83A1-F6EECF244321}">
                <p14:modId xmlns:p14="http://schemas.microsoft.com/office/powerpoint/2010/main" val="94672391"/>
              </p:ext>
            </p:extLst>
          </p:nvPr>
        </p:nvGraphicFramePr>
        <p:xfrm>
          <a:off x="542406" y="2963993"/>
          <a:ext cx="4926369" cy="1519230"/>
        </p:xfrm>
        <a:graphic>
          <a:graphicData uri="http://schemas.openxmlformats.org/drawingml/2006/table">
            <a:tbl>
              <a:tblPr firstRow="1" firstCol="1" bandRow="1">
                <a:tableStyleId>{5C22544A-7EE6-4342-B048-85BDC9FD1C3A}</a:tableStyleId>
              </a:tblPr>
              <a:tblGrid>
                <a:gridCol w="2182943">
                  <a:extLst>
                    <a:ext uri="{9D8B030D-6E8A-4147-A177-3AD203B41FA5}">
                      <a16:colId xmlns:a16="http://schemas.microsoft.com/office/drawing/2014/main" val="2028530220"/>
                    </a:ext>
                  </a:extLst>
                </a:gridCol>
                <a:gridCol w="2743426">
                  <a:extLst>
                    <a:ext uri="{9D8B030D-6E8A-4147-A177-3AD203B41FA5}">
                      <a16:colId xmlns:a16="http://schemas.microsoft.com/office/drawing/2014/main" val="3235516369"/>
                    </a:ext>
                  </a:extLst>
                </a:gridCol>
              </a:tblGrid>
              <a:tr h="303846">
                <a:tc>
                  <a:txBody>
                    <a:bodyPr/>
                    <a:lstStyle/>
                    <a:p>
                      <a:pPr algn="l">
                        <a:lnSpc>
                          <a:spcPct val="150000"/>
                        </a:lnSpc>
                        <a:spcBef>
                          <a:spcPts val="1200"/>
                        </a:spcBef>
                        <a:spcAft>
                          <a:spcPts val="1200"/>
                        </a:spcAft>
                      </a:pPr>
                      <a:r>
                        <a:rPr lang="en-IN" sz="1200" dirty="0">
                          <a:effectLst/>
                        </a:rPr>
                        <a:t>Attribute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4">
                        <a:lumMod val="60000"/>
                        <a:lumOff val="40000"/>
                      </a:schemeClr>
                    </a:solidFill>
                  </a:tcPr>
                </a:tc>
                <a:tc>
                  <a:txBody>
                    <a:bodyPr/>
                    <a:lstStyle/>
                    <a:p>
                      <a:pPr algn="ctr">
                        <a:lnSpc>
                          <a:spcPct val="150000"/>
                        </a:lnSpc>
                        <a:spcBef>
                          <a:spcPts val="1200"/>
                        </a:spcBef>
                        <a:spcAft>
                          <a:spcPts val="1200"/>
                        </a:spcAft>
                      </a:pPr>
                      <a:r>
                        <a:rPr lang="en-IN" sz="1200" dirty="0">
                          <a:effectLst/>
                        </a:rPr>
                        <a:t>Null Value Percentage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4">
                        <a:lumMod val="60000"/>
                        <a:lumOff val="40000"/>
                      </a:schemeClr>
                    </a:solidFill>
                  </a:tcPr>
                </a:tc>
                <a:extLst>
                  <a:ext uri="{0D108BD9-81ED-4DB2-BD59-A6C34878D82A}">
                    <a16:rowId xmlns:a16="http://schemas.microsoft.com/office/drawing/2014/main" val="2220558363"/>
                  </a:ext>
                </a:extLst>
              </a:tr>
              <a:tr h="303846">
                <a:tc>
                  <a:txBody>
                    <a:bodyPr/>
                    <a:lstStyle/>
                    <a:p>
                      <a:pPr algn="l">
                        <a:lnSpc>
                          <a:spcPct val="150000"/>
                        </a:lnSpc>
                        <a:spcBef>
                          <a:spcPts val="1200"/>
                        </a:spcBef>
                        <a:spcAft>
                          <a:spcPts val="1200"/>
                        </a:spcAft>
                      </a:pPr>
                      <a:r>
                        <a:rPr lang="en-IN" sz="1200" dirty="0">
                          <a:effectLst/>
                        </a:rPr>
                        <a:t>children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4">
                        <a:lumMod val="60000"/>
                        <a:lumOff val="40000"/>
                      </a:schemeClr>
                    </a:solidFill>
                  </a:tcPr>
                </a:tc>
                <a:tc>
                  <a:txBody>
                    <a:bodyPr/>
                    <a:lstStyle/>
                    <a:p>
                      <a:pPr algn="r">
                        <a:lnSpc>
                          <a:spcPct val="150000"/>
                        </a:lnSpc>
                        <a:spcBef>
                          <a:spcPts val="1200"/>
                        </a:spcBef>
                        <a:spcAft>
                          <a:spcPts val="1200"/>
                        </a:spcAft>
                      </a:pPr>
                      <a:r>
                        <a:rPr lang="en-IN" sz="1200" dirty="0">
                          <a:effectLst/>
                        </a:rPr>
                        <a:t>0.00335</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extLst>
                  <a:ext uri="{0D108BD9-81ED-4DB2-BD59-A6C34878D82A}">
                    <a16:rowId xmlns:a16="http://schemas.microsoft.com/office/drawing/2014/main" val="1674224330"/>
                  </a:ext>
                </a:extLst>
              </a:tr>
              <a:tr h="303846">
                <a:tc>
                  <a:txBody>
                    <a:bodyPr/>
                    <a:lstStyle/>
                    <a:p>
                      <a:pPr algn="l">
                        <a:lnSpc>
                          <a:spcPct val="150000"/>
                        </a:lnSpc>
                        <a:spcBef>
                          <a:spcPts val="1200"/>
                        </a:spcBef>
                        <a:spcAft>
                          <a:spcPts val="1200"/>
                        </a:spcAft>
                      </a:pPr>
                      <a:r>
                        <a:rPr lang="en-IN" sz="1200" dirty="0">
                          <a:effectLst/>
                        </a:rPr>
                        <a:t>country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4">
                        <a:lumMod val="60000"/>
                        <a:lumOff val="40000"/>
                      </a:schemeClr>
                    </a:solidFill>
                  </a:tcPr>
                </a:tc>
                <a:tc>
                  <a:txBody>
                    <a:bodyPr/>
                    <a:lstStyle/>
                    <a:p>
                      <a:pPr algn="r">
                        <a:lnSpc>
                          <a:spcPct val="150000"/>
                        </a:lnSpc>
                        <a:spcBef>
                          <a:spcPts val="1200"/>
                        </a:spcBef>
                        <a:spcAft>
                          <a:spcPts val="1200"/>
                        </a:spcAft>
                      </a:pPr>
                      <a:r>
                        <a:rPr lang="en-IN" sz="1200">
                          <a:effectLst/>
                        </a:rPr>
                        <a:t>0.408744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extLst>
                  <a:ext uri="{0D108BD9-81ED-4DB2-BD59-A6C34878D82A}">
                    <a16:rowId xmlns:a16="http://schemas.microsoft.com/office/drawing/2014/main" val="1993235374"/>
                  </a:ext>
                </a:extLst>
              </a:tr>
              <a:tr h="303846">
                <a:tc>
                  <a:txBody>
                    <a:bodyPr/>
                    <a:lstStyle/>
                    <a:p>
                      <a:pPr algn="l">
                        <a:lnSpc>
                          <a:spcPct val="150000"/>
                        </a:lnSpc>
                        <a:spcBef>
                          <a:spcPts val="1200"/>
                        </a:spcBef>
                        <a:spcAft>
                          <a:spcPts val="1200"/>
                        </a:spcAft>
                      </a:pPr>
                      <a:r>
                        <a:rPr lang="en-IN" sz="1200">
                          <a:effectLst/>
                        </a:rPr>
                        <a:t>agent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4">
                        <a:lumMod val="60000"/>
                        <a:lumOff val="40000"/>
                      </a:schemeClr>
                    </a:solidFill>
                  </a:tcPr>
                </a:tc>
                <a:tc>
                  <a:txBody>
                    <a:bodyPr/>
                    <a:lstStyle/>
                    <a:p>
                      <a:pPr algn="r">
                        <a:lnSpc>
                          <a:spcPct val="150000"/>
                        </a:lnSpc>
                        <a:spcBef>
                          <a:spcPts val="1200"/>
                        </a:spcBef>
                        <a:spcAft>
                          <a:spcPts val="1200"/>
                        </a:spcAft>
                      </a:pPr>
                      <a:r>
                        <a:rPr lang="en-IN" sz="1200">
                          <a:effectLst/>
                        </a:rPr>
                        <a:t>13.686238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extLst>
                  <a:ext uri="{0D108BD9-81ED-4DB2-BD59-A6C34878D82A}">
                    <a16:rowId xmlns:a16="http://schemas.microsoft.com/office/drawing/2014/main" val="1084505601"/>
                  </a:ext>
                </a:extLst>
              </a:tr>
              <a:tr h="303846">
                <a:tc>
                  <a:txBody>
                    <a:bodyPr/>
                    <a:lstStyle/>
                    <a:p>
                      <a:pPr algn="l">
                        <a:lnSpc>
                          <a:spcPct val="150000"/>
                        </a:lnSpc>
                        <a:spcBef>
                          <a:spcPts val="1200"/>
                        </a:spcBef>
                        <a:spcAft>
                          <a:spcPts val="1200"/>
                        </a:spcAft>
                      </a:pPr>
                      <a:r>
                        <a:rPr lang="en-IN" sz="1200" dirty="0">
                          <a:effectLst/>
                        </a:rPr>
                        <a:t>company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4">
                        <a:lumMod val="60000"/>
                        <a:lumOff val="40000"/>
                      </a:schemeClr>
                    </a:solidFill>
                  </a:tcPr>
                </a:tc>
                <a:tc>
                  <a:txBody>
                    <a:bodyPr/>
                    <a:lstStyle/>
                    <a:p>
                      <a:pPr algn="r">
                        <a:lnSpc>
                          <a:spcPct val="150000"/>
                        </a:lnSpc>
                        <a:spcBef>
                          <a:spcPts val="1200"/>
                        </a:spcBef>
                        <a:spcAft>
                          <a:spcPts val="1200"/>
                        </a:spcAft>
                      </a:pPr>
                      <a:r>
                        <a:rPr lang="en-IN" sz="1200" dirty="0">
                          <a:effectLst/>
                        </a:rPr>
                        <a:t>94.306893</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extLst>
                  <a:ext uri="{0D108BD9-81ED-4DB2-BD59-A6C34878D82A}">
                    <a16:rowId xmlns:a16="http://schemas.microsoft.com/office/drawing/2014/main" val="4056669560"/>
                  </a:ext>
                </a:extLst>
              </a:tr>
            </a:tbl>
          </a:graphicData>
        </a:graphic>
      </p:graphicFrame>
      <p:sp>
        <p:nvSpPr>
          <p:cNvPr id="10" name="TextBox 9">
            <a:extLst>
              <a:ext uri="{FF2B5EF4-FFF2-40B4-BE49-F238E27FC236}">
                <a16:creationId xmlns:a16="http://schemas.microsoft.com/office/drawing/2014/main" id="{EFF20BEB-C899-4F1B-A85E-89640E8C4C15}"/>
              </a:ext>
            </a:extLst>
          </p:cNvPr>
          <p:cNvSpPr txBox="1"/>
          <p:nvPr/>
        </p:nvSpPr>
        <p:spPr>
          <a:xfrm>
            <a:off x="6838635" y="2487573"/>
            <a:ext cx="5202087" cy="4370427"/>
          </a:xfrm>
          <a:prstGeom prst="rect">
            <a:avLst/>
          </a:prstGeom>
          <a:noFill/>
        </p:spPr>
        <p:txBody>
          <a:bodyPr wrap="square" rtlCol="0">
            <a:spAutoFit/>
          </a:bodyPr>
          <a:lstStyle/>
          <a:p>
            <a:pPr algn="just">
              <a:spcBef>
                <a:spcPts val="1200"/>
              </a:spcBef>
              <a:spcAft>
                <a:spcPts val="12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Duplicate and Noisy Value Treatment</a:t>
            </a:r>
          </a:p>
          <a:p>
            <a:pPr marL="285750" indent="-285750" algn="just">
              <a:spcBef>
                <a:spcPts val="1200"/>
              </a:spcBef>
              <a:spcAft>
                <a:spcPts val="1200"/>
              </a:spcAft>
              <a:buFont typeface="Arial" panose="020B0604020202020204" pitchFamily="34" charset="0"/>
              <a:buChar char="•"/>
            </a:pPr>
            <a:r>
              <a:rPr lang="en-IN" sz="1500" dirty="0">
                <a:effectLst/>
                <a:latin typeface="Calibri" panose="020F0502020204030204" pitchFamily="34" charset="0"/>
                <a:ea typeface="Calibri" panose="020F0502020204030204" pitchFamily="34" charset="0"/>
                <a:cs typeface="Calibri" panose="020F0502020204030204" pitchFamily="34" charset="0"/>
              </a:rPr>
              <a:t>In our dataset, we have 32001 duplicate rows. Hence, we drop these duplicate rows. After removal of these duplicate rows, we have 87389 rows left. </a:t>
            </a:r>
          </a:p>
          <a:p>
            <a:pPr marL="285750" indent="-285750" algn="just">
              <a:spcBef>
                <a:spcPts val="1200"/>
              </a:spcBef>
              <a:spcAft>
                <a:spcPts val="1200"/>
              </a:spcAft>
              <a:buFont typeface="Arial" panose="020B0604020202020204" pitchFamily="34" charset="0"/>
              <a:buChar char="•"/>
            </a:pPr>
            <a:r>
              <a:rPr lang="en-IN" sz="1500" dirty="0">
                <a:effectLst/>
                <a:latin typeface="Calibri" panose="020F0502020204030204" pitchFamily="34" charset="0"/>
                <a:ea typeface="Calibri" panose="020F0502020204030204" pitchFamily="34" charset="0"/>
                <a:cs typeface="Calibri" panose="020F0502020204030204" pitchFamily="34" charset="0"/>
              </a:rPr>
              <a:t>Along with duplicate rows, we have 166 rows wherein the booking is made, but the number of adults, children and babies is zero. These rows indicate some anomaly in the booking entry. Hence, we remove these rows. </a:t>
            </a:r>
          </a:p>
          <a:p>
            <a:pPr marL="285750" indent="-285750" algn="just">
              <a:spcBef>
                <a:spcPts val="1200"/>
              </a:spcBef>
              <a:spcAft>
                <a:spcPts val="1200"/>
              </a:spcAft>
              <a:buFont typeface="Arial" panose="020B0604020202020204" pitchFamily="34" charset="0"/>
              <a:buChar char="•"/>
            </a:pPr>
            <a:r>
              <a:rPr lang="en-IN" sz="1500" dirty="0">
                <a:effectLst/>
                <a:latin typeface="Calibri" panose="020F0502020204030204" pitchFamily="34" charset="0"/>
                <a:ea typeface="Calibri" panose="020F0502020204030204" pitchFamily="34" charset="0"/>
                <a:cs typeface="Calibri" panose="020F0502020204030204" pitchFamily="34" charset="0"/>
              </a:rPr>
              <a:t>From the 5-point summary of the data, we observe that minimum value in ‘</a:t>
            </a:r>
            <a:r>
              <a:rPr lang="en-IN" sz="1500" dirty="0" err="1">
                <a:effectLst/>
                <a:latin typeface="Calibri" panose="020F0502020204030204" pitchFamily="34" charset="0"/>
                <a:ea typeface="Calibri" panose="020F0502020204030204" pitchFamily="34" charset="0"/>
                <a:cs typeface="Calibri" panose="020F0502020204030204" pitchFamily="34" charset="0"/>
              </a:rPr>
              <a:t>adr</a:t>
            </a:r>
            <a:r>
              <a:rPr lang="en-IN" sz="1500" dirty="0">
                <a:effectLst/>
                <a:latin typeface="Calibri" panose="020F0502020204030204" pitchFamily="34" charset="0"/>
                <a:ea typeface="Calibri" panose="020F0502020204030204" pitchFamily="34" charset="0"/>
                <a:cs typeface="Calibri" panose="020F0502020204030204" pitchFamily="34" charset="0"/>
              </a:rPr>
              <a:t>’ column is -6.38 which is not possible. Hence, we remove the rows containing negative ‘</a:t>
            </a:r>
            <a:r>
              <a:rPr lang="en-IN" sz="1500" dirty="0" err="1">
                <a:effectLst/>
                <a:latin typeface="Calibri" panose="020F0502020204030204" pitchFamily="34" charset="0"/>
                <a:ea typeface="Calibri" panose="020F0502020204030204" pitchFamily="34" charset="0"/>
                <a:cs typeface="Calibri" panose="020F0502020204030204" pitchFamily="34" charset="0"/>
              </a:rPr>
              <a:t>adr</a:t>
            </a:r>
            <a:r>
              <a:rPr lang="en-IN" sz="1500" dirty="0">
                <a:effectLst/>
                <a:latin typeface="Calibri" panose="020F0502020204030204" pitchFamily="34" charset="0"/>
                <a:ea typeface="Calibri" panose="020F0502020204030204" pitchFamily="34" charset="0"/>
                <a:cs typeface="Calibri" panose="020F0502020204030204" pitchFamily="34" charset="0"/>
              </a:rPr>
              <a:t>’ values.</a:t>
            </a:r>
          </a:p>
          <a:p>
            <a:pPr marL="285750" indent="-285750" algn="just">
              <a:spcBef>
                <a:spcPts val="1200"/>
              </a:spcBef>
              <a:spcAft>
                <a:spcPts val="1200"/>
              </a:spcAft>
              <a:buFont typeface="Arial" panose="020B0604020202020204" pitchFamily="34" charset="0"/>
              <a:buChar char="•"/>
            </a:pPr>
            <a:r>
              <a:rPr lang="en-IN" sz="1500" dirty="0">
                <a:effectLst/>
                <a:latin typeface="Calibri" panose="020F0502020204030204" pitchFamily="34" charset="0"/>
                <a:ea typeface="Calibri" panose="020F0502020204030204" pitchFamily="34" charset="0"/>
                <a:cs typeface="Calibri" panose="020F0502020204030204" pitchFamily="34" charset="0"/>
              </a:rPr>
              <a:t>After performing all these steps, we finally have data which has 87222 rows and 31 columns.</a:t>
            </a:r>
          </a:p>
        </p:txBody>
      </p:sp>
      <p:sp>
        <p:nvSpPr>
          <p:cNvPr id="3" name="TextBox 2">
            <a:extLst>
              <a:ext uri="{FF2B5EF4-FFF2-40B4-BE49-F238E27FC236}">
                <a16:creationId xmlns:a16="http://schemas.microsoft.com/office/drawing/2014/main" id="{521B64DC-769E-4173-AC9A-811AED236DF2}"/>
              </a:ext>
            </a:extLst>
          </p:cNvPr>
          <p:cNvSpPr txBox="1"/>
          <p:nvPr/>
        </p:nvSpPr>
        <p:spPr>
          <a:xfrm>
            <a:off x="456259" y="1379061"/>
            <a:ext cx="42045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Features – 32</a:t>
            </a:r>
          </a:p>
          <a:p>
            <a:pPr marL="285750" indent="-285750">
              <a:buFont typeface="Arial" panose="020B0604020202020204" pitchFamily="34" charset="0"/>
              <a:buChar char="•"/>
            </a:pPr>
            <a:r>
              <a:rPr lang="en-US" dirty="0"/>
              <a:t>Rows – 119390                                                                                             </a:t>
            </a:r>
            <a:endParaRPr lang="en-IN" dirty="0"/>
          </a:p>
        </p:txBody>
      </p:sp>
      <p:sp>
        <p:nvSpPr>
          <p:cNvPr id="5" name="TextBox 4">
            <a:extLst>
              <a:ext uri="{FF2B5EF4-FFF2-40B4-BE49-F238E27FC236}">
                <a16:creationId xmlns:a16="http://schemas.microsoft.com/office/drawing/2014/main" id="{712DF564-EB31-48F3-A5DB-98AF77EB2C53}"/>
              </a:ext>
            </a:extLst>
          </p:cNvPr>
          <p:cNvSpPr txBox="1"/>
          <p:nvPr/>
        </p:nvSpPr>
        <p:spPr>
          <a:xfrm>
            <a:off x="7031114" y="1379060"/>
            <a:ext cx="3897297" cy="646331"/>
          </a:xfrm>
          <a:prstGeom prst="rect">
            <a:avLst/>
          </a:prstGeom>
          <a:noFill/>
        </p:spPr>
        <p:txBody>
          <a:bodyPr wrap="square" rtlCol="0">
            <a:spAutoFit/>
          </a:bodyPr>
          <a:lstStyle/>
          <a:p>
            <a:pPr marL="285750" indent="-285750">
              <a:buFont typeface="Arial" panose="020B0604020202020204" pitchFamily="34" charset="0"/>
              <a:buChar char="•"/>
            </a:pPr>
            <a:r>
              <a:rPr lang="en-US" dirty="0"/>
              <a:t>Numerical Features – 19</a:t>
            </a:r>
          </a:p>
          <a:p>
            <a:pPr marL="285750" indent="-285750">
              <a:buFont typeface="Arial" panose="020B0604020202020204" pitchFamily="34" charset="0"/>
              <a:buChar char="•"/>
            </a:pPr>
            <a:r>
              <a:rPr lang="en-US" dirty="0"/>
              <a:t>Categorical Features – 13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E5D2E41-81F5-4680-8BBE-45E70939EA49}"/>
              </a:ext>
            </a:extLst>
          </p:cNvPr>
          <p:cNvSpPr>
            <a:spLocks noGrp="1"/>
          </p:cNvSpPr>
          <p:nvPr>
            <p:ph type="title"/>
          </p:nvPr>
        </p:nvSpPr>
        <p:spPr>
          <a:xfrm>
            <a:off x="1858274" y="103558"/>
            <a:ext cx="7729728" cy="1188720"/>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a:noAutofit/>
          </a:bodyPr>
          <a:lstStyle/>
          <a:p>
            <a:r>
              <a:rPr lang="en-US" sz="3400" dirty="0"/>
              <a:t>EXPLORATORY DATA ANALYSIS (EDA)</a:t>
            </a:r>
            <a:endParaRPr lang="en-IN" sz="3400" dirty="0"/>
          </a:p>
        </p:txBody>
      </p:sp>
      <p:pic>
        <p:nvPicPr>
          <p:cNvPr id="1026" name="Picture 2">
            <a:extLst>
              <a:ext uri="{FF2B5EF4-FFF2-40B4-BE49-F238E27FC236}">
                <a16:creationId xmlns:a16="http://schemas.microsoft.com/office/drawing/2014/main" id="{E1375704-B178-4A39-BBE5-AF9BB33BF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01" y="1367162"/>
            <a:ext cx="5006082" cy="25464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81959A9-D02B-4ECB-AA49-6ECFB1ACA798}"/>
              </a:ext>
            </a:extLst>
          </p:cNvPr>
          <p:cNvPicPr>
            <a:picLocks noChangeAspect="1"/>
          </p:cNvPicPr>
          <p:nvPr/>
        </p:nvPicPr>
        <p:blipFill rotWithShape="1">
          <a:blip r:embed="rId3"/>
          <a:srcRect l="7969" t="9759" r="530" b="11971"/>
          <a:stretch/>
        </p:blipFill>
        <p:spPr>
          <a:xfrm>
            <a:off x="39911" y="3988471"/>
            <a:ext cx="4738229" cy="2746785"/>
          </a:xfrm>
          <a:prstGeom prst="rect">
            <a:avLst/>
          </a:prstGeom>
        </p:spPr>
      </p:pic>
      <p:pic>
        <p:nvPicPr>
          <p:cNvPr id="1036" name="Picture 12">
            <a:extLst>
              <a:ext uri="{FF2B5EF4-FFF2-40B4-BE49-F238E27FC236}">
                <a16:creationId xmlns:a16="http://schemas.microsoft.com/office/drawing/2014/main" id="{9F96CAB6-4C8E-4ED6-8DA9-F03622565C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013" y="1307640"/>
            <a:ext cx="5295092" cy="25618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8C575DD-13B9-4DB4-915B-E8805ED64C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8769" y="3913588"/>
            <a:ext cx="4202981" cy="278139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D65E43C0-22D6-4E8B-B3D7-05E24D255E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2378" y="3590925"/>
            <a:ext cx="35433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25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7F6E0F-0413-4D00-ACAE-C40C1AB02480}"/>
              </a:ext>
            </a:extLst>
          </p:cNvPr>
          <p:cNvSpPr>
            <a:spLocks noGrp="1"/>
          </p:cNvSpPr>
          <p:nvPr>
            <p:ph type="title"/>
          </p:nvPr>
        </p:nvSpPr>
        <p:spPr>
          <a:xfrm>
            <a:off x="2231136" y="121313"/>
            <a:ext cx="7729728" cy="1188720"/>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a:normAutofit fontScale="90000"/>
          </a:bodyPr>
          <a:lstStyle/>
          <a:p>
            <a:r>
              <a:rPr lang="en-US" sz="3400" dirty="0"/>
              <a:t>FEATURE ENGINEERING AND TRANSFORMATION</a:t>
            </a:r>
            <a:endParaRPr lang="en-IN" sz="3400" dirty="0"/>
          </a:p>
        </p:txBody>
      </p:sp>
      <p:sp>
        <p:nvSpPr>
          <p:cNvPr id="6" name="TextBox 5">
            <a:extLst>
              <a:ext uri="{FF2B5EF4-FFF2-40B4-BE49-F238E27FC236}">
                <a16:creationId xmlns:a16="http://schemas.microsoft.com/office/drawing/2014/main" id="{F55020F1-4D85-40E5-AB9D-FF8ECDBE3201}"/>
              </a:ext>
            </a:extLst>
          </p:cNvPr>
          <p:cNvSpPr txBox="1"/>
          <p:nvPr/>
        </p:nvSpPr>
        <p:spPr>
          <a:xfrm>
            <a:off x="381739" y="1544715"/>
            <a:ext cx="11372295" cy="1477328"/>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Feature Engineering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Total Customer from children, babies, adults columns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Total bookings from previous cancellations and previous bookings not cancelled columns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Arrival date from day, month, year columns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Room change from assigned room type and booked room type</a:t>
            </a:r>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4766B11-D41F-45B9-9817-B26077F5A6B3}"/>
              </a:ext>
            </a:extLst>
          </p:cNvPr>
          <p:cNvSpPr txBox="1"/>
          <p:nvPr/>
        </p:nvSpPr>
        <p:spPr>
          <a:xfrm>
            <a:off x="381738" y="3256725"/>
            <a:ext cx="11372295" cy="1754326"/>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Encoding Categorical Features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Mapped the month column with its respective numeric value.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Certain categorical variables(country, agent) haves high cardinality</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Used various encoding techniques for such variables such as binary encoding, base-N encoding, grouping the categories based on various conditions.</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Dummy encoding for the remaining variables</a:t>
            </a:r>
          </a:p>
        </p:txBody>
      </p:sp>
      <p:sp>
        <p:nvSpPr>
          <p:cNvPr id="8" name="TextBox 7">
            <a:extLst>
              <a:ext uri="{FF2B5EF4-FFF2-40B4-BE49-F238E27FC236}">
                <a16:creationId xmlns:a16="http://schemas.microsoft.com/office/drawing/2014/main" id="{758220BA-B347-4FF8-B85E-18A298DD4019}"/>
              </a:ext>
            </a:extLst>
          </p:cNvPr>
          <p:cNvSpPr txBox="1"/>
          <p:nvPr/>
        </p:nvSpPr>
        <p:spPr>
          <a:xfrm>
            <a:off x="381738" y="5228948"/>
            <a:ext cx="10830759" cy="92333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Numeric Features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Power Transformer to reduce the skewness in the data</a:t>
            </a: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MinMax</a:t>
            </a:r>
            <a:r>
              <a:rPr lang="en-US" dirty="0">
                <a:latin typeface="Calibri" panose="020F0502020204030204" pitchFamily="34" charset="0"/>
                <a:cs typeface="Calibri" panose="020F0502020204030204" pitchFamily="34" charset="0"/>
              </a:rPr>
              <a:t> Scaler to scale the data between 0 and 1.</a:t>
            </a:r>
            <a:endParaRPr lang="en-IN"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60E2A1DF-D173-43A1-ACBF-1AB08FB236B9}"/>
              </a:ext>
            </a:extLst>
          </p:cNvPr>
          <p:cNvPicPr>
            <a:picLocks noChangeAspect="1"/>
          </p:cNvPicPr>
          <p:nvPr/>
        </p:nvPicPr>
        <p:blipFill>
          <a:blip r:embed="rId2"/>
          <a:stretch>
            <a:fillRect/>
          </a:stretch>
        </p:blipFill>
        <p:spPr>
          <a:xfrm>
            <a:off x="9393037" y="1797608"/>
            <a:ext cx="1466850" cy="2038350"/>
          </a:xfrm>
          <a:prstGeom prst="rect">
            <a:avLst/>
          </a:prstGeom>
        </p:spPr>
      </p:pic>
      <p:sp>
        <p:nvSpPr>
          <p:cNvPr id="11" name="TextBox 10">
            <a:extLst>
              <a:ext uri="{FF2B5EF4-FFF2-40B4-BE49-F238E27FC236}">
                <a16:creationId xmlns:a16="http://schemas.microsoft.com/office/drawing/2014/main" id="{EB1A00A0-A185-47DE-AF68-E811C627B596}"/>
              </a:ext>
            </a:extLst>
          </p:cNvPr>
          <p:cNvSpPr txBox="1"/>
          <p:nvPr/>
        </p:nvSpPr>
        <p:spPr>
          <a:xfrm>
            <a:off x="9624874" y="1378260"/>
            <a:ext cx="1003176"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Country</a:t>
            </a:r>
            <a:endParaRPr lang="en-IN" dirty="0"/>
          </a:p>
        </p:txBody>
      </p:sp>
      <p:pic>
        <p:nvPicPr>
          <p:cNvPr id="13" name="Picture 12">
            <a:extLst>
              <a:ext uri="{FF2B5EF4-FFF2-40B4-BE49-F238E27FC236}">
                <a16:creationId xmlns:a16="http://schemas.microsoft.com/office/drawing/2014/main" id="{5EC4639F-7C1B-4E77-BEB5-7D5A510FFF84}"/>
              </a:ext>
            </a:extLst>
          </p:cNvPr>
          <p:cNvPicPr>
            <a:picLocks noChangeAspect="1"/>
          </p:cNvPicPr>
          <p:nvPr/>
        </p:nvPicPr>
        <p:blipFill>
          <a:blip r:embed="rId3"/>
          <a:stretch>
            <a:fillRect/>
          </a:stretch>
        </p:blipFill>
        <p:spPr>
          <a:xfrm>
            <a:off x="9467526" y="4711252"/>
            <a:ext cx="1495425" cy="2105025"/>
          </a:xfrm>
          <a:prstGeom prst="rect">
            <a:avLst/>
          </a:prstGeom>
        </p:spPr>
      </p:pic>
      <p:sp>
        <p:nvSpPr>
          <p:cNvPr id="14" name="TextBox 13">
            <a:extLst>
              <a:ext uri="{FF2B5EF4-FFF2-40B4-BE49-F238E27FC236}">
                <a16:creationId xmlns:a16="http://schemas.microsoft.com/office/drawing/2014/main" id="{89F7F4B8-C759-4BF2-A679-B28DD3A97EED}"/>
              </a:ext>
            </a:extLst>
          </p:cNvPr>
          <p:cNvSpPr txBox="1"/>
          <p:nvPr/>
        </p:nvSpPr>
        <p:spPr>
          <a:xfrm>
            <a:off x="9624874" y="4380283"/>
            <a:ext cx="1003176"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Agent</a:t>
            </a:r>
            <a:endParaRPr lang="en-IN" dirty="0"/>
          </a:p>
        </p:txBody>
      </p:sp>
    </p:spTree>
    <p:extLst>
      <p:ext uri="{BB962C8B-B14F-4D97-AF65-F5344CB8AC3E}">
        <p14:creationId xmlns:p14="http://schemas.microsoft.com/office/powerpoint/2010/main" val="338097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89596" y="0"/>
            <a:ext cx="4866108" cy="961226"/>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a:noAutofit/>
          </a:bodyPr>
          <a:lstStyle/>
          <a:p>
            <a:r>
              <a:rPr lang="en-IN" altLang="en-US" sz="3400" dirty="0"/>
              <a:t>STATISTICAL TEST</a:t>
            </a:r>
          </a:p>
        </p:txBody>
      </p:sp>
      <p:sp>
        <p:nvSpPr>
          <p:cNvPr id="5" name="Text Box 4"/>
          <p:cNvSpPr txBox="1"/>
          <p:nvPr/>
        </p:nvSpPr>
        <p:spPr>
          <a:xfrm>
            <a:off x="5018581" y="1310969"/>
            <a:ext cx="1608133"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altLang="en-US" sz="1400" b="0" i="0" u="none" strike="noStrike" kern="0" cap="none" spc="0" normalizeH="0" baseline="0" noProof="0" dirty="0">
                <a:ln>
                  <a:noFill/>
                </a:ln>
                <a:solidFill>
                  <a:srgbClr val="000000"/>
                </a:solidFill>
                <a:effectLst/>
                <a:uLnTx/>
                <a:uFillTx/>
                <a:latin typeface="Arial"/>
                <a:ea typeface="+mn-ea"/>
                <a:cs typeface="+mn-cs"/>
                <a:sym typeface="Arial" panose="020B0604020202020204"/>
              </a:rPr>
              <a:t>Chi2_Contigency</a:t>
            </a:r>
          </a:p>
        </p:txBody>
      </p:sp>
      <p:sp>
        <p:nvSpPr>
          <p:cNvPr id="7" name="Text Box 6"/>
          <p:cNvSpPr txBox="1"/>
          <p:nvPr/>
        </p:nvSpPr>
        <p:spPr>
          <a:xfrm>
            <a:off x="1262140" y="3477115"/>
            <a:ext cx="1024255" cy="30670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altLang="en-US" sz="1400" b="0" i="0" u="none" strike="noStrike" kern="0" cap="none" spc="0" normalizeH="0" baseline="0" noProof="0">
                <a:ln>
                  <a:noFill/>
                </a:ln>
                <a:solidFill>
                  <a:srgbClr val="000000"/>
                </a:solidFill>
                <a:effectLst/>
                <a:uLnTx/>
                <a:uFillTx/>
                <a:latin typeface="Arial"/>
                <a:ea typeface="+mn-ea"/>
                <a:cs typeface="+mn-cs"/>
                <a:sym typeface="Arial" panose="020B0604020202020204"/>
              </a:rPr>
              <a:t>Anova test</a:t>
            </a:r>
          </a:p>
        </p:txBody>
      </p:sp>
      <p:pic>
        <p:nvPicPr>
          <p:cNvPr id="10" name="Picture 9">
            <a:extLst>
              <a:ext uri="{FF2B5EF4-FFF2-40B4-BE49-F238E27FC236}">
                <a16:creationId xmlns:a16="http://schemas.microsoft.com/office/drawing/2014/main" id="{8F78B264-6CA1-4A37-B6FE-4448FBFB3125}"/>
              </a:ext>
            </a:extLst>
          </p:cNvPr>
          <p:cNvPicPr>
            <a:picLocks noChangeAspect="1"/>
          </p:cNvPicPr>
          <p:nvPr/>
        </p:nvPicPr>
        <p:blipFill>
          <a:blip r:embed="rId2"/>
          <a:stretch>
            <a:fillRect/>
          </a:stretch>
        </p:blipFill>
        <p:spPr>
          <a:xfrm>
            <a:off x="4322144" y="1690130"/>
            <a:ext cx="3001009" cy="4761060"/>
          </a:xfrm>
          <a:prstGeom prst="rect">
            <a:avLst/>
          </a:prstGeom>
        </p:spPr>
      </p:pic>
      <p:pic>
        <p:nvPicPr>
          <p:cNvPr id="12" name="Picture 11">
            <a:extLst>
              <a:ext uri="{FF2B5EF4-FFF2-40B4-BE49-F238E27FC236}">
                <a16:creationId xmlns:a16="http://schemas.microsoft.com/office/drawing/2014/main" id="{3304A810-D4ED-4B91-B0C4-DE766A730316}"/>
              </a:ext>
            </a:extLst>
          </p:cNvPr>
          <p:cNvPicPr>
            <a:picLocks noChangeAspect="1"/>
          </p:cNvPicPr>
          <p:nvPr/>
        </p:nvPicPr>
        <p:blipFill>
          <a:blip r:embed="rId3"/>
          <a:stretch>
            <a:fillRect/>
          </a:stretch>
        </p:blipFill>
        <p:spPr>
          <a:xfrm>
            <a:off x="8365760" y="1690130"/>
            <a:ext cx="3384330" cy="4086225"/>
          </a:xfrm>
          <a:prstGeom prst="rect">
            <a:avLst/>
          </a:prstGeom>
        </p:spPr>
      </p:pic>
      <p:sp>
        <p:nvSpPr>
          <p:cNvPr id="13" name="Text Box 6">
            <a:extLst>
              <a:ext uri="{FF2B5EF4-FFF2-40B4-BE49-F238E27FC236}">
                <a16:creationId xmlns:a16="http://schemas.microsoft.com/office/drawing/2014/main" id="{0F0C54C4-5311-4C62-B230-386228C06642}"/>
              </a:ext>
            </a:extLst>
          </p:cNvPr>
          <p:cNvSpPr txBox="1"/>
          <p:nvPr/>
        </p:nvSpPr>
        <p:spPr>
          <a:xfrm>
            <a:off x="9129626" y="1310968"/>
            <a:ext cx="1856598"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sz="1400" b="0" i="0" u="none" strike="noStrike" kern="0" cap="none" spc="0" normalizeH="0" baseline="0" noProof="0" dirty="0">
                <a:ln>
                  <a:noFill/>
                </a:ln>
                <a:solidFill>
                  <a:srgbClr val="202124"/>
                </a:solidFill>
                <a:effectLst/>
                <a:uLnTx/>
                <a:uFillTx/>
                <a:latin typeface="arial" panose="020B0604020202020204" pitchFamily="34" charset="0"/>
                <a:ea typeface="+mn-ea"/>
                <a:cs typeface="+mn-cs"/>
                <a:sym typeface="Arial" panose="020B0604020202020204"/>
              </a:rPr>
              <a:t>Mann-Whitney U test</a:t>
            </a:r>
            <a:endParaRPr kumimoji="0" lang="en-IN" altLang="en-US" sz="1400" b="0" i="0" u="none" strike="noStrike" kern="0" cap="none" spc="0" normalizeH="0" baseline="0" noProof="0" dirty="0">
              <a:ln>
                <a:noFill/>
              </a:ln>
              <a:solidFill>
                <a:srgbClr val="000000"/>
              </a:solidFill>
              <a:effectLst/>
              <a:uLnTx/>
              <a:uFillTx/>
              <a:latin typeface="Arial"/>
              <a:ea typeface="+mn-ea"/>
              <a:cs typeface="+mn-cs"/>
              <a:sym typeface="Arial" panose="020B0604020202020204"/>
            </a:endParaRPr>
          </a:p>
        </p:txBody>
      </p:sp>
      <p:pic>
        <p:nvPicPr>
          <p:cNvPr id="15" name="Picture 14">
            <a:extLst>
              <a:ext uri="{FF2B5EF4-FFF2-40B4-BE49-F238E27FC236}">
                <a16:creationId xmlns:a16="http://schemas.microsoft.com/office/drawing/2014/main" id="{9B6EEC8F-7B5B-48FA-A068-0F5A4DB7DD05}"/>
              </a:ext>
            </a:extLst>
          </p:cNvPr>
          <p:cNvPicPr>
            <a:picLocks noChangeAspect="1"/>
          </p:cNvPicPr>
          <p:nvPr/>
        </p:nvPicPr>
        <p:blipFill>
          <a:blip r:embed="rId4"/>
          <a:stretch>
            <a:fillRect/>
          </a:stretch>
        </p:blipFill>
        <p:spPr>
          <a:xfrm>
            <a:off x="308745" y="3905846"/>
            <a:ext cx="3733800" cy="2838450"/>
          </a:xfrm>
          <a:prstGeom prst="rect">
            <a:avLst/>
          </a:prstGeom>
        </p:spPr>
      </p:pic>
      <p:pic>
        <p:nvPicPr>
          <p:cNvPr id="17" name="Picture 16">
            <a:extLst>
              <a:ext uri="{FF2B5EF4-FFF2-40B4-BE49-F238E27FC236}">
                <a16:creationId xmlns:a16="http://schemas.microsoft.com/office/drawing/2014/main" id="{D292356D-9392-41F9-B740-5855C2A169C0}"/>
              </a:ext>
            </a:extLst>
          </p:cNvPr>
          <p:cNvPicPr>
            <a:picLocks noChangeAspect="1"/>
          </p:cNvPicPr>
          <p:nvPr/>
        </p:nvPicPr>
        <p:blipFill rotWithShape="1">
          <a:blip r:embed="rId5"/>
          <a:srcRect r="2084" b="2648"/>
          <a:stretch/>
        </p:blipFill>
        <p:spPr>
          <a:xfrm>
            <a:off x="335416" y="565659"/>
            <a:ext cx="2877705" cy="2690518"/>
          </a:xfrm>
          <a:prstGeom prst="rect">
            <a:avLst/>
          </a:prstGeom>
        </p:spPr>
      </p:pic>
      <p:sp>
        <p:nvSpPr>
          <p:cNvPr id="18" name="Text Box 6">
            <a:extLst>
              <a:ext uri="{FF2B5EF4-FFF2-40B4-BE49-F238E27FC236}">
                <a16:creationId xmlns:a16="http://schemas.microsoft.com/office/drawing/2014/main" id="{FE4136FC-3B14-49B4-942C-A8F9806D6672}"/>
              </a:ext>
            </a:extLst>
          </p:cNvPr>
          <p:cNvSpPr txBox="1"/>
          <p:nvPr/>
        </p:nvSpPr>
        <p:spPr>
          <a:xfrm>
            <a:off x="1173797" y="113704"/>
            <a:ext cx="1002197"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altLang="en-US" sz="1400" b="0" i="0" u="none" strike="noStrike" kern="0" cap="none" spc="0" normalizeH="0" baseline="0" noProof="0" dirty="0">
                <a:ln>
                  <a:noFill/>
                </a:ln>
                <a:solidFill>
                  <a:srgbClr val="000000"/>
                </a:solidFill>
                <a:effectLst/>
                <a:uLnTx/>
                <a:uFillTx/>
                <a:latin typeface="Arial"/>
                <a:ea typeface="+mn-ea"/>
                <a:cs typeface="+mn-cs"/>
                <a:sym typeface="Arial" panose="020B0604020202020204"/>
              </a:rPr>
              <a:t>Skewness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BF4A-ECFB-451B-81F8-7717876F24BB}"/>
              </a:ext>
            </a:extLst>
          </p:cNvPr>
          <p:cNvSpPr>
            <a:spLocks noGrp="1"/>
          </p:cNvSpPr>
          <p:nvPr>
            <p:ph type="title"/>
          </p:nvPr>
        </p:nvSpPr>
        <p:spPr>
          <a:xfrm>
            <a:off x="2231136" y="32537"/>
            <a:ext cx="7729728" cy="1188720"/>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a:normAutofit fontScale="90000"/>
          </a:bodyPr>
          <a:lstStyle/>
          <a:p>
            <a:r>
              <a:rPr lang="en-US" sz="3400" dirty="0"/>
              <a:t>BASELINE MODEL </a:t>
            </a:r>
            <a:br>
              <a:rPr lang="en-US" sz="3400" dirty="0"/>
            </a:br>
            <a:r>
              <a:rPr lang="en-US" sz="3400" dirty="0"/>
              <a:t>(LOGISTIC REGRESSION)</a:t>
            </a:r>
            <a:endParaRPr lang="en-IN" sz="3400" dirty="0"/>
          </a:p>
        </p:txBody>
      </p:sp>
      <p:sp>
        <p:nvSpPr>
          <p:cNvPr id="5" name="TextBox 4">
            <a:extLst>
              <a:ext uri="{FF2B5EF4-FFF2-40B4-BE49-F238E27FC236}">
                <a16:creationId xmlns:a16="http://schemas.microsoft.com/office/drawing/2014/main" id="{84082712-73F2-4ACE-A23E-04CD6FB3BC31}"/>
              </a:ext>
            </a:extLst>
          </p:cNvPr>
          <p:cNvSpPr txBox="1"/>
          <p:nvPr/>
        </p:nvSpPr>
        <p:spPr>
          <a:xfrm>
            <a:off x="594804" y="1402672"/>
            <a:ext cx="10484528"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Built a baseline Logistic Regression model by label encoding all the categorical features and keeping the numeric features as it is. </a:t>
            </a:r>
            <a:endParaRPr lang="en-IN"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3C9BFE78-0866-46D3-B20A-D3A73ECA45B2}"/>
              </a:ext>
            </a:extLst>
          </p:cNvPr>
          <p:cNvPicPr>
            <a:picLocks noChangeAspect="1"/>
          </p:cNvPicPr>
          <p:nvPr/>
        </p:nvPicPr>
        <p:blipFill rotWithShape="1">
          <a:blip r:embed="rId2"/>
          <a:srcRect t="1601"/>
          <a:stretch/>
        </p:blipFill>
        <p:spPr>
          <a:xfrm>
            <a:off x="594804" y="2071197"/>
            <a:ext cx="3371895" cy="4314547"/>
          </a:xfrm>
          <a:prstGeom prst="rect">
            <a:avLst/>
          </a:prstGeom>
        </p:spPr>
      </p:pic>
      <p:sp>
        <p:nvSpPr>
          <p:cNvPr id="8" name="TextBox 7">
            <a:extLst>
              <a:ext uri="{FF2B5EF4-FFF2-40B4-BE49-F238E27FC236}">
                <a16:creationId xmlns:a16="http://schemas.microsoft.com/office/drawing/2014/main" id="{25874E92-0872-4996-B2E7-BD07C1F07B30}"/>
              </a:ext>
            </a:extLst>
          </p:cNvPr>
          <p:cNvSpPr txBox="1"/>
          <p:nvPr/>
        </p:nvSpPr>
        <p:spPr>
          <a:xfrm>
            <a:off x="4625266" y="2175029"/>
            <a:ext cx="5965794"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model is not overfitting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 get an accuracy score of 0.75</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Precision of 0.61 and recall of 0.24 for class label 1</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F1 score of 0.35 for class label 1</a:t>
            </a:r>
            <a:endParaRPr lang="en-IN" dirty="0">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BE37C197-30CE-4903-97C3-FEBD6240E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674" y="3875615"/>
            <a:ext cx="2960749" cy="2029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4F91FDC-DCC4-4E77-8939-E9B9D580BF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0198" y="3671119"/>
            <a:ext cx="380047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6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6D-C314-411B-8E68-9A339AB034CF}"/>
              </a:ext>
            </a:extLst>
          </p:cNvPr>
          <p:cNvSpPr>
            <a:spLocks noGrp="1"/>
          </p:cNvSpPr>
          <p:nvPr>
            <p:ph type="title"/>
          </p:nvPr>
        </p:nvSpPr>
        <p:spPr>
          <a:xfrm>
            <a:off x="2231136" y="14781"/>
            <a:ext cx="7729728" cy="1188720"/>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a:normAutofit fontScale="90000"/>
          </a:bodyPr>
          <a:lstStyle/>
          <a:p>
            <a:r>
              <a:rPr lang="en-US" sz="3400" dirty="0"/>
              <a:t>IMPROVED LOGISTIC REGRESSION MODEL</a:t>
            </a:r>
            <a:endParaRPr lang="en-IN" sz="3400" dirty="0"/>
          </a:p>
        </p:txBody>
      </p:sp>
      <p:sp>
        <p:nvSpPr>
          <p:cNvPr id="3" name="TextBox 2">
            <a:extLst>
              <a:ext uri="{FF2B5EF4-FFF2-40B4-BE49-F238E27FC236}">
                <a16:creationId xmlns:a16="http://schemas.microsoft.com/office/drawing/2014/main" id="{51755F28-FF57-4703-A8AF-263D055F7FC8}"/>
              </a:ext>
            </a:extLst>
          </p:cNvPr>
          <p:cNvSpPr txBox="1"/>
          <p:nvPr/>
        </p:nvSpPr>
        <p:spPr>
          <a:xfrm>
            <a:off x="577049" y="1367161"/>
            <a:ext cx="1076861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Logistic Regression model is again trained on the data on which feature engineering, encoding, scaling and transformation has been done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Also due to presence of moderate amount of class imbalance, various sampling techniques are applied such as under sampling (Random, Near Miss, Tomek links), over sampling, SMOTE.</a:t>
            </a:r>
          </a:p>
        </p:txBody>
      </p:sp>
      <p:pic>
        <p:nvPicPr>
          <p:cNvPr id="5" name="Picture 4">
            <a:extLst>
              <a:ext uri="{FF2B5EF4-FFF2-40B4-BE49-F238E27FC236}">
                <a16:creationId xmlns:a16="http://schemas.microsoft.com/office/drawing/2014/main" id="{DA64F083-1426-42F5-98E2-2855D4E79A35}"/>
              </a:ext>
            </a:extLst>
          </p:cNvPr>
          <p:cNvPicPr>
            <a:picLocks noChangeAspect="1"/>
          </p:cNvPicPr>
          <p:nvPr/>
        </p:nvPicPr>
        <p:blipFill>
          <a:blip r:embed="rId2"/>
          <a:stretch>
            <a:fillRect/>
          </a:stretch>
        </p:blipFill>
        <p:spPr>
          <a:xfrm>
            <a:off x="577049" y="2567490"/>
            <a:ext cx="4581480" cy="4119050"/>
          </a:xfrm>
          <a:prstGeom prst="rect">
            <a:avLst/>
          </a:prstGeom>
        </p:spPr>
      </p:pic>
      <p:sp>
        <p:nvSpPr>
          <p:cNvPr id="6" name="TextBox 5">
            <a:extLst>
              <a:ext uri="{FF2B5EF4-FFF2-40B4-BE49-F238E27FC236}">
                <a16:creationId xmlns:a16="http://schemas.microsoft.com/office/drawing/2014/main" id="{D1203A6E-D557-401D-BB99-9854B50CC6D8}"/>
              </a:ext>
            </a:extLst>
          </p:cNvPr>
          <p:cNvSpPr txBox="1"/>
          <p:nvPr/>
        </p:nvSpPr>
        <p:spPr>
          <a:xfrm>
            <a:off x="5542625" y="4567509"/>
            <a:ext cx="6178858"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Along with this regression model, various other non linear models were also built such as Random Forest, AdaBoost, XG Boost.  </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But from all these models we couldn’t achieve the desired accuracy, precision and recall.</a:t>
            </a:r>
          </a:p>
        </p:txBody>
      </p:sp>
      <p:sp>
        <p:nvSpPr>
          <p:cNvPr id="7" name="TextBox 6">
            <a:extLst>
              <a:ext uri="{FF2B5EF4-FFF2-40B4-BE49-F238E27FC236}">
                <a16:creationId xmlns:a16="http://schemas.microsoft.com/office/drawing/2014/main" id="{0D86A0D6-E478-4913-83AF-4D53E800BD9A}"/>
              </a:ext>
            </a:extLst>
          </p:cNvPr>
          <p:cNvSpPr txBox="1"/>
          <p:nvPr/>
        </p:nvSpPr>
        <p:spPr>
          <a:xfrm>
            <a:off x="5542625" y="2551837"/>
            <a:ext cx="5965794"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model is not overfitting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 get an accuracy score of 0.79</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Precision of 0.67 and recall of 0.48 for class label 1</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F1 score of 0.56 for class label 1</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model performance has improved compared to the base model</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83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DA56B-ACA0-41F9-B945-65665014E689}"/>
              </a:ext>
            </a:extLst>
          </p:cNvPr>
          <p:cNvSpPr>
            <a:spLocks noGrp="1"/>
          </p:cNvSpPr>
          <p:nvPr>
            <p:ph type="title"/>
          </p:nvPr>
        </p:nvSpPr>
        <p:spPr>
          <a:xfrm>
            <a:off x="2231136" y="68047"/>
            <a:ext cx="7729728" cy="1188720"/>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a:normAutofit fontScale="90000"/>
          </a:bodyPr>
          <a:lstStyle/>
          <a:p>
            <a:r>
              <a:rPr lang="en-US" sz="3400" dirty="0"/>
              <a:t>CATBOOST MODEL WITH UNDER SAMPLING</a:t>
            </a:r>
            <a:endParaRPr lang="en-IN" sz="3400" dirty="0"/>
          </a:p>
        </p:txBody>
      </p:sp>
      <p:sp>
        <p:nvSpPr>
          <p:cNvPr id="3" name="TextBox 2">
            <a:extLst>
              <a:ext uri="{FF2B5EF4-FFF2-40B4-BE49-F238E27FC236}">
                <a16:creationId xmlns:a16="http://schemas.microsoft.com/office/drawing/2014/main" id="{1B8EFF65-E2A3-476B-B336-B7129F82F444}"/>
              </a:ext>
            </a:extLst>
          </p:cNvPr>
          <p:cNvSpPr txBox="1"/>
          <p:nvPr/>
        </p:nvSpPr>
        <p:spPr>
          <a:xfrm>
            <a:off x="665825" y="1464816"/>
            <a:ext cx="105910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 order to deal with high cardinality in the data, we train a </a:t>
            </a:r>
            <a:r>
              <a:rPr lang="en-US" dirty="0" err="1">
                <a:latin typeface="Calibri" panose="020F0502020204030204" pitchFamily="34" charset="0"/>
                <a:cs typeface="Calibri" panose="020F0502020204030204" pitchFamily="34" charset="0"/>
              </a:rPr>
              <a:t>CatBoost</a:t>
            </a:r>
            <a:r>
              <a:rPr lang="en-US" dirty="0">
                <a:latin typeface="Calibri" panose="020F0502020204030204" pitchFamily="34" charset="0"/>
                <a:cs typeface="Calibri" panose="020F0502020204030204" pitchFamily="34" charset="0"/>
              </a:rPr>
              <a:t> model.</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CatBoost</a:t>
            </a:r>
            <a:r>
              <a:rPr lang="en-US" dirty="0">
                <a:latin typeface="Calibri" panose="020F0502020204030204" pitchFamily="34" charset="0"/>
                <a:cs typeface="Calibri" panose="020F0502020204030204" pitchFamily="34" charset="0"/>
              </a:rPr>
              <a:t>” name comes from two words “</a:t>
            </a:r>
            <a:r>
              <a:rPr lang="en-US" b="1" dirty="0">
                <a:latin typeface="Calibri" panose="020F0502020204030204" pitchFamily="34" charset="0"/>
                <a:cs typeface="Calibri" panose="020F0502020204030204" pitchFamily="34" charset="0"/>
              </a:rPr>
              <a:t>Cat</a:t>
            </a:r>
            <a:r>
              <a:rPr lang="en-US" dirty="0">
                <a:latin typeface="Calibri" panose="020F0502020204030204" pitchFamily="34" charset="0"/>
                <a:cs typeface="Calibri" panose="020F0502020204030204" pitchFamily="34" charset="0"/>
              </a:rPr>
              <a:t>egory” and “</a:t>
            </a:r>
            <a:r>
              <a:rPr lang="en-US" b="1" dirty="0">
                <a:latin typeface="Calibri" panose="020F0502020204030204" pitchFamily="34" charset="0"/>
                <a:cs typeface="Calibri" panose="020F0502020204030204" pitchFamily="34" charset="0"/>
              </a:rPr>
              <a:t>Boost</a:t>
            </a:r>
            <a:r>
              <a:rPr lang="en-US" dirty="0">
                <a:latin typeface="Calibri" panose="020F0502020204030204" pitchFamily="34" charset="0"/>
                <a:cs typeface="Calibri" panose="020F0502020204030204" pitchFamily="34" charset="0"/>
              </a:rPr>
              <a:t>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It can be used without any explicit pre-processing to convert categories into numbers.</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It is a high performing Gradient Boosting on Decision Trees.</a:t>
            </a:r>
          </a:p>
        </p:txBody>
      </p:sp>
      <p:sp>
        <p:nvSpPr>
          <p:cNvPr id="6" name="TextBox 5">
            <a:extLst>
              <a:ext uri="{FF2B5EF4-FFF2-40B4-BE49-F238E27FC236}">
                <a16:creationId xmlns:a16="http://schemas.microsoft.com/office/drawing/2014/main" id="{40BFF172-3B8C-487C-8B45-3D1AA7882636}"/>
              </a:ext>
            </a:extLst>
          </p:cNvPr>
          <p:cNvSpPr txBox="1"/>
          <p:nvPr/>
        </p:nvSpPr>
        <p:spPr>
          <a:xfrm>
            <a:off x="665825" y="5393184"/>
            <a:ext cx="5965794"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model is not overfitting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 get an accuracy score of 0.82</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Precision of 0.63 and recall of 0.88 for class label 1</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F1 score of 0.73 for class label 1</a:t>
            </a:r>
          </a:p>
        </p:txBody>
      </p:sp>
      <p:sp>
        <p:nvSpPr>
          <p:cNvPr id="8" name="AutoShape 4">
            <a:extLst>
              <a:ext uri="{FF2B5EF4-FFF2-40B4-BE49-F238E27FC236}">
                <a16:creationId xmlns:a16="http://schemas.microsoft.com/office/drawing/2014/main" id="{6FE9CF3B-9C76-416C-8E3B-3B104FFBA524}"/>
              </a:ext>
            </a:extLst>
          </p:cNvPr>
          <p:cNvSpPr>
            <a:spLocks noChangeAspect="1" noChangeArrowheads="1"/>
          </p:cNvSpPr>
          <p:nvPr/>
        </p:nvSpPr>
        <p:spPr bwMode="auto">
          <a:xfrm>
            <a:off x="5943600" y="2730590"/>
            <a:ext cx="2633870" cy="3179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6D93B08F-B757-4547-9309-213CF3DBA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8926" y="2425148"/>
            <a:ext cx="4038600" cy="4364805"/>
          </a:xfrm>
          <a:prstGeom prst="rect">
            <a:avLst/>
          </a:prstGeom>
        </p:spPr>
      </p:pic>
      <p:pic>
        <p:nvPicPr>
          <p:cNvPr id="14" name="Picture 13">
            <a:extLst>
              <a:ext uri="{FF2B5EF4-FFF2-40B4-BE49-F238E27FC236}">
                <a16:creationId xmlns:a16="http://schemas.microsoft.com/office/drawing/2014/main" id="{0B4B6A5C-CFAB-4B46-8BF8-EEC7B828D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28" y="2641138"/>
            <a:ext cx="5503231" cy="2752046"/>
          </a:xfrm>
          <a:prstGeom prst="rect">
            <a:avLst/>
          </a:prstGeom>
        </p:spPr>
      </p:pic>
    </p:spTree>
    <p:extLst>
      <p:ext uri="{BB962C8B-B14F-4D97-AF65-F5344CB8AC3E}">
        <p14:creationId xmlns:p14="http://schemas.microsoft.com/office/powerpoint/2010/main" val="42461904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253</TotalTime>
  <Words>1058</Words>
  <Application>Microsoft Office PowerPoint</Application>
  <PresentationFormat>Widescreen</PresentationFormat>
  <Paragraphs>112</Paragraphs>
  <Slides>12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Arial</vt:lpstr>
      <vt:lpstr>Calibri</vt:lpstr>
      <vt:lpstr>Gill Sans</vt:lpstr>
      <vt:lpstr>Times New Roman</vt:lpstr>
      <vt:lpstr>Parcel</vt:lpstr>
      <vt:lpstr>1_Parcel</vt:lpstr>
      <vt:lpstr>PowerPoint Presentation</vt:lpstr>
      <vt:lpstr>PROBLEM STATEMENT</vt:lpstr>
      <vt:lpstr>DATA PREPROCESSING</vt:lpstr>
      <vt:lpstr>EXPLORATORY DATA ANALYSIS (EDA)</vt:lpstr>
      <vt:lpstr>FEATURE ENGINEERING AND TRANSFORMATION</vt:lpstr>
      <vt:lpstr>STATISTICAL TEST</vt:lpstr>
      <vt:lpstr>BASELINE MODEL  (LOGISTIC REGRESSION)</vt:lpstr>
      <vt:lpstr>IMPROVED LOGISTIC REGRESSION MODEL</vt:lpstr>
      <vt:lpstr>CATBOOST MODEL WITH UNDER SAMPLING</vt:lpstr>
      <vt:lpstr>PRECISION/RECALL TRADE-OFF</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BOOKING CANCELLATION IN HOTEL INDUSTRY</dc:title>
  <dc:creator>Srushti Avlani</dc:creator>
  <cp:lastModifiedBy>ANANDU P N</cp:lastModifiedBy>
  <cp:revision>4</cp:revision>
  <dcterms:created xsi:type="dcterms:W3CDTF">2021-12-16T22:35:00Z</dcterms:created>
  <dcterms:modified xsi:type="dcterms:W3CDTF">2021-12-17T03:48:54Z</dcterms:modified>
</cp:coreProperties>
</file>