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60" r:id="rId4"/>
    <p:sldId id="259" r:id="rId5"/>
    <p:sldId id="276" r:id="rId6"/>
    <p:sldId id="282" r:id="rId7"/>
    <p:sldId id="289" r:id="rId8"/>
    <p:sldId id="284" r:id="rId9"/>
    <p:sldId id="278" r:id="rId10"/>
    <p:sldId id="279" r:id="rId11"/>
    <p:sldId id="291" r:id="rId12"/>
    <p:sldId id="292" r:id="rId13"/>
    <p:sldId id="296" r:id="rId14"/>
    <p:sldId id="304" r:id="rId15"/>
    <p:sldId id="299" r:id="rId16"/>
    <p:sldId id="298" r:id="rId17"/>
    <p:sldId id="297" r:id="rId18"/>
    <p:sldId id="301" r:id="rId19"/>
    <p:sldId id="293" r:id="rId20"/>
    <p:sldId id="302" r:id="rId21"/>
    <p:sldId id="294" r:id="rId22"/>
    <p:sldId id="303" r:id="rId23"/>
    <p:sldId id="286" r:id="rId24"/>
    <p:sldId id="287" r:id="rId25"/>
    <p:sldId id="295" r:id="rId2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87" d="100"/>
          <a:sy n="87" d="100"/>
        </p:scale>
        <p:origin x="51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6517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8598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05344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2317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3288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4804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94515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25264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11351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309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508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283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2330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050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0937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4134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4677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32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5/24/2022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197663763"/>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Convolutional_neural_network"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Precision_and_recall" TargetMode="External"/><Relationship Id="rId2" Type="http://schemas.openxmlformats.org/officeDocument/2006/relationships/hyperlink" Target="https://en.wikipedia.org/wiki/Sensitivity_and_specificity" TargetMode="External"/><Relationship Id="rId1" Type="http://schemas.openxmlformats.org/officeDocument/2006/relationships/slideLayout" Target="../slideLayouts/slideLayout7.xml"/><Relationship Id="rId4" Type="http://schemas.openxmlformats.org/officeDocument/2006/relationships/hyperlink" Target="https://en.wikipedia.org/wiki/Prevalenc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True_negative" TargetMode="External"/><Relationship Id="rId2" Type="http://schemas.openxmlformats.org/officeDocument/2006/relationships/hyperlink" Target="https://en.wikipedia.org/wiki/True_positive" TargetMode="External"/><Relationship Id="rId1" Type="http://schemas.openxmlformats.org/officeDocument/2006/relationships/slideLayout" Target="../slideLayouts/slideLayout7.xml"/><Relationship Id="rId5" Type="http://schemas.openxmlformats.org/officeDocument/2006/relationships/hyperlink" Target="https://en.wikipedia.org/wiki/False_negative" TargetMode="External"/><Relationship Id="rId4" Type="http://schemas.openxmlformats.org/officeDocument/2006/relationships/hyperlink" Target="https://en.wikipedia.org/wiki/False_positiv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pypi.org/project/opencv-python/" TargetMode="External"/><Relationship Id="rId1" Type="http://schemas.openxmlformats.org/officeDocument/2006/relationships/slideLayout" Target="../slideLayouts/slideLayout2.xml"/><Relationship Id="rId4" Type="http://schemas.openxmlformats.org/officeDocument/2006/relationships/hyperlink" Target="https://www.pyimagesearch.com/2017/05/08/drowsiness-detection-opencv/"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53945" y="1518391"/>
            <a:ext cx="7484109" cy="1941557"/>
          </a:xfrm>
          <a:prstGeom prst="rect">
            <a:avLst/>
          </a:prstGeom>
        </p:spPr>
        <p:txBody>
          <a:bodyPr vert="horz" wrap="square" lIns="0" tIns="12700" rIns="0" bIns="0" rtlCol="0">
            <a:spAutoFit/>
          </a:bodyPr>
          <a:lstStyle/>
          <a:p>
            <a:pPr marL="817244">
              <a:lnSpc>
                <a:spcPct val="100000"/>
              </a:lnSpc>
              <a:spcBef>
                <a:spcPts val="100"/>
              </a:spcBef>
            </a:pPr>
            <a:r>
              <a:rPr sz="1800" spc="-20" dirty="0">
                <a:latin typeface="Times New Roman" panose="02020603050405020304" pitchFamily="18" charset="0"/>
                <a:cs typeface="Times New Roman" panose="02020603050405020304" pitchFamily="18" charset="0"/>
              </a:rPr>
              <a:t>DEPARTMENT </a:t>
            </a:r>
            <a:r>
              <a:rPr sz="1800" dirty="0">
                <a:latin typeface="Times New Roman" panose="02020603050405020304" pitchFamily="18" charset="0"/>
                <a:cs typeface="Times New Roman" panose="02020603050405020304" pitchFamily="18" charset="0"/>
              </a:rPr>
              <a:t>OF </a:t>
            </a:r>
            <a:r>
              <a:rPr sz="1800" spc="-5" dirty="0">
                <a:latin typeface="Times New Roman" panose="02020603050405020304" pitchFamily="18" charset="0"/>
                <a:cs typeface="Times New Roman" panose="02020603050405020304" pitchFamily="18" charset="0"/>
              </a:rPr>
              <a:t>COMPUTER SCIENCE </a:t>
            </a:r>
            <a:r>
              <a:rPr sz="1800" spc="-10" dirty="0">
                <a:latin typeface="Times New Roman" panose="02020603050405020304" pitchFamily="18" charset="0"/>
                <a:cs typeface="Times New Roman" panose="02020603050405020304" pitchFamily="18" charset="0"/>
              </a:rPr>
              <a:t>AND</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ENGINEERING</a:t>
            </a:r>
            <a:endParaRPr sz="1800" dirty="0">
              <a:latin typeface="Times New Roman" panose="02020603050405020304" pitchFamily="18" charset="0"/>
              <a:cs typeface="Times New Roman" panose="02020603050405020304" pitchFamily="18" charset="0"/>
            </a:endParaRPr>
          </a:p>
          <a:p>
            <a:pPr marL="2936240" marR="2635250" indent="-290195">
              <a:lnSpc>
                <a:spcPct val="100000"/>
              </a:lnSpc>
            </a:pPr>
            <a:r>
              <a:rPr sz="1800" spc="-5" dirty="0">
                <a:latin typeface="Times New Roman" panose="02020603050405020304" pitchFamily="18" charset="0"/>
                <a:cs typeface="Times New Roman" panose="02020603050405020304" pitchFamily="18" charset="0"/>
              </a:rPr>
              <a:t>CS8811 </a:t>
            </a:r>
            <a:r>
              <a:rPr sz="1800" spc="-10" dirty="0">
                <a:latin typeface="Times New Roman" panose="02020603050405020304" pitchFamily="18" charset="0"/>
                <a:cs typeface="Times New Roman" panose="02020603050405020304" pitchFamily="18" charset="0"/>
              </a:rPr>
              <a:t>PROJECT</a:t>
            </a:r>
            <a:r>
              <a:rPr sz="1800" spc="-80" dirty="0">
                <a:latin typeface="Times New Roman" panose="02020603050405020304" pitchFamily="18" charset="0"/>
                <a:cs typeface="Times New Roman" panose="02020603050405020304" pitchFamily="18" charset="0"/>
              </a:rPr>
              <a:t> </a:t>
            </a:r>
            <a:r>
              <a:rPr lang="en-IN" sz="1800" spc="-8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WORK  </a:t>
            </a:r>
            <a:endParaRPr sz="1800" dirty="0">
              <a:latin typeface="Times New Roman" panose="02020603050405020304" pitchFamily="18" charset="0"/>
              <a:cs typeface="Times New Roman" panose="02020603050405020304" pitchFamily="18" charset="0"/>
            </a:endParaRPr>
          </a:p>
          <a:p>
            <a:pPr marL="12700" algn="ctr">
              <a:lnSpc>
                <a:spcPct val="100000"/>
              </a:lnSpc>
              <a:spcBef>
                <a:spcPts val="1405"/>
              </a:spcBef>
            </a:pPr>
            <a:r>
              <a:rPr sz="2400" b="1" spc="-5" dirty="0">
                <a:latin typeface="Times New Roman" panose="02020603050405020304" pitchFamily="18" charset="0"/>
                <a:cs typeface="Times New Roman" panose="02020603050405020304" pitchFamily="18" charset="0"/>
              </a:rPr>
              <a:t>DRIVER </a:t>
            </a:r>
            <a:r>
              <a:rPr sz="2400" b="1" spc="-10" dirty="0">
                <a:latin typeface="Times New Roman" panose="02020603050405020304" pitchFamily="18" charset="0"/>
                <a:cs typeface="Times New Roman" panose="02020603050405020304" pitchFamily="18" charset="0"/>
              </a:rPr>
              <a:t>DROWSINESS </a:t>
            </a:r>
            <a:r>
              <a:rPr sz="2400" b="1" spc="-5" dirty="0">
                <a:latin typeface="Times New Roman" panose="02020603050405020304" pitchFamily="18" charset="0"/>
                <a:cs typeface="Times New Roman" panose="02020603050405020304" pitchFamily="18" charset="0"/>
              </a:rPr>
              <a:t>ALERT </a:t>
            </a:r>
            <a:r>
              <a:rPr sz="2400" b="1" spc="-15" dirty="0">
                <a:latin typeface="Times New Roman" panose="02020603050405020304" pitchFamily="18" charset="0"/>
                <a:cs typeface="Times New Roman" panose="02020603050405020304" pitchFamily="18" charset="0"/>
              </a:rPr>
              <a:t>SYS</a:t>
            </a:r>
            <a:r>
              <a:rPr lang="en-IN" sz="2400" b="1" spc="-15" dirty="0">
                <a:latin typeface="Times New Roman" panose="02020603050405020304" pitchFamily="18" charset="0"/>
                <a:cs typeface="Times New Roman" panose="02020603050405020304" pitchFamily="18" charset="0"/>
              </a:rPr>
              <a:t>TEM </a:t>
            </a:r>
            <a:r>
              <a:rPr lang="en-IN" sz="2400" b="1" dirty="0">
                <a:latin typeface="Times New Roman" panose="02020603050405020304" pitchFamily="18" charset="0"/>
                <a:cs typeface="Times New Roman" panose="02020603050405020304" pitchFamily="18" charset="0"/>
              </a:rPr>
              <a:t>USING </a:t>
            </a:r>
          </a:p>
          <a:p>
            <a:pPr marL="12700" algn="ctr">
              <a:lnSpc>
                <a:spcPct val="100000"/>
              </a:lnSpc>
              <a:spcBef>
                <a:spcPts val="1405"/>
              </a:spcBef>
            </a:pPr>
            <a:r>
              <a:rPr lang="en-IN" sz="2400" b="1" dirty="0">
                <a:latin typeface="Times New Roman" panose="02020603050405020304" pitchFamily="18" charset="0"/>
                <a:cs typeface="Times New Roman" panose="02020603050405020304" pitchFamily="18" charset="0"/>
              </a:rPr>
              <a:t>DEEP</a:t>
            </a:r>
            <a:r>
              <a:rPr lang="en-IN" sz="2400" b="1" spc="-45" dirty="0">
                <a:latin typeface="Times New Roman" panose="02020603050405020304" pitchFamily="18" charset="0"/>
                <a:cs typeface="Times New Roman" panose="02020603050405020304" pitchFamily="18" charset="0"/>
              </a:rPr>
              <a:t> </a:t>
            </a:r>
            <a:r>
              <a:rPr lang="en-IN" sz="2400" b="1" spc="-5" dirty="0">
                <a:latin typeface="Times New Roman" panose="02020603050405020304" pitchFamily="18" charset="0"/>
                <a:cs typeface="Times New Roman" panose="02020603050405020304" pitchFamily="18" charset="0"/>
              </a:rPr>
              <a:t>LEARNING</a:t>
            </a:r>
            <a:endParaRPr lang="en-IN" sz="2400" b="1"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1905000" y="782123"/>
            <a:ext cx="8458200" cy="382156"/>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panose="02020603050405020304" pitchFamily="18" charset="0"/>
                <a:cs typeface="Times New Roman" panose="02020603050405020304" pitchFamily="18" charset="0"/>
              </a:rPr>
              <a:t>PANIMALAR </a:t>
            </a:r>
            <a:r>
              <a:rPr sz="2400" spc="-5" dirty="0">
                <a:latin typeface="Times New Roman" panose="02020603050405020304" pitchFamily="18" charset="0"/>
                <a:cs typeface="Times New Roman" panose="02020603050405020304" pitchFamily="18" charset="0"/>
              </a:rPr>
              <a:t>ENGINEERING</a:t>
            </a:r>
            <a:r>
              <a:rPr sz="2400" spc="-7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COLLEGE</a:t>
            </a:r>
            <a:endParaRPr sz="2400" dirty="0">
              <a:latin typeface="Times New Roman" panose="02020603050405020304" pitchFamily="18" charset="0"/>
              <a:cs typeface="Times New Roman" panose="02020603050405020304" pitchFamily="18" charset="0"/>
            </a:endParaRPr>
          </a:p>
        </p:txBody>
      </p:sp>
      <p:sp>
        <p:nvSpPr>
          <p:cNvPr id="4" name="object 4"/>
          <p:cNvSpPr/>
          <p:nvPr/>
        </p:nvSpPr>
        <p:spPr>
          <a:xfrm>
            <a:off x="10463720" y="626363"/>
            <a:ext cx="1286445" cy="14097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16758" y="687703"/>
            <a:ext cx="1239777" cy="138437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990600" y="3831645"/>
            <a:ext cx="10942328" cy="2280111"/>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pitchFamily="18" charset="0"/>
                <a:cs typeface="Times New Roman" panose="02020603050405020304" pitchFamily="18" charset="0"/>
              </a:rPr>
              <a:t>Guide </a:t>
            </a:r>
            <a:r>
              <a:rPr sz="1800" spc="-5" dirty="0">
                <a:latin typeface="Times New Roman" panose="02020603050405020304" pitchFamily="18" charset="0"/>
                <a:cs typeface="Times New Roman" panose="02020603050405020304" pitchFamily="18" charset="0"/>
              </a:rPr>
              <a:t>Name: </a:t>
            </a:r>
            <a:r>
              <a:rPr sz="1800" b="1" spc="-15" dirty="0" err="1">
                <a:latin typeface="Times New Roman" panose="02020603050405020304" pitchFamily="18" charset="0"/>
                <a:cs typeface="Times New Roman" panose="02020603050405020304" pitchFamily="18" charset="0"/>
              </a:rPr>
              <a:t>Thyagarajan</a:t>
            </a:r>
            <a:r>
              <a:rPr sz="1800" b="1" spc="9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C</a:t>
            </a:r>
            <a:r>
              <a:rPr lang="en-IN" sz="1800" b="1"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M.E.,</a:t>
            </a:r>
            <a:r>
              <a:rPr lang="en-US" sz="1800" b="1" dirty="0" err="1">
                <a:latin typeface="Times New Roman" panose="02020603050405020304" pitchFamily="18" charset="0"/>
                <a:cs typeface="Times New Roman" panose="02020603050405020304" pitchFamily="18" charset="0"/>
              </a:rPr>
              <a:t>Ph.D</a:t>
            </a:r>
            <a:r>
              <a:rPr lang="en-US" sz="1800" b="1" dirty="0">
                <a:latin typeface="Times New Roman" panose="02020603050405020304" pitchFamily="18" charset="0"/>
                <a:cs typeface="Times New Roman" panose="02020603050405020304" pitchFamily="18" charset="0"/>
              </a:rPr>
              <a:t>.,</a:t>
            </a:r>
          </a:p>
          <a:p>
            <a:pPr marL="12700">
              <a:lnSpc>
                <a:spcPct val="100000"/>
              </a:lnSpc>
              <a:spcBef>
                <a:spcPts val="100"/>
              </a:spcBef>
            </a:pPr>
            <a:r>
              <a:rPr lang="en-US" sz="1800" dirty="0">
                <a:latin typeface="Times New Roman" panose="02020603050405020304" pitchFamily="18" charset="0"/>
                <a:cs typeface="Times New Roman" panose="02020603050405020304" pitchFamily="18" charset="0"/>
              </a:rPr>
              <a:t>                        ASSISTANT PROFFESSOR,</a:t>
            </a:r>
          </a:p>
          <a:p>
            <a:pPr marL="12700">
              <a:lnSpc>
                <a:spcPct val="100000"/>
              </a:lnSpc>
              <a:spcBef>
                <a:spcPts val="100"/>
              </a:spcBef>
            </a:pPr>
            <a:r>
              <a:rPr lang="en-US" sz="1800" dirty="0">
                <a:latin typeface="Times New Roman" panose="02020603050405020304" pitchFamily="18" charset="0"/>
                <a:cs typeface="Times New Roman" panose="02020603050405020304" pitchFamily="18" charset="0"/>
              </a:rPr>
              <a:t>                        DEPARTMENT OF CSE,</a:t>
            </a:r>
          </a:p>
          <a:p>
            <a:pPr marL="12700">
              <a:lnSpc>
                <a:spcPct val="100000"/>
              </a:lnSpc>
              <a:spcBef>
                <a:spcPts val="100"/>
              </a:spcBef>
            </a:pPr>
            <a:r>
              <a:rPr lang="en-US" sz="1800" dirty="0">
                <a:latin typeface="Times New Roman" panose="02020603050405020304" pitchFamily="18" charset="0"/>
                <a:cs typeface="Times New Roman" panose="02020603050405020304" pitchFamily="18" charset="0"/>
              </a:rPr>
              <a:t>                        PANIMALAR ENGINEERING COLLEGE</a:t>
            </a:r>
          </a:p>
          <a:p>
            <a:pPr marL="12700">
              <a:lnSpc>
                <a:spcPct val="100000"/>
              </a:lnSpc>
              <a:spcBef>
                <a:spcPts val="100"/>
              </a:spcBef>
            </a:pPr>
            <a:endParaRPr sz="1800" dirty="0">
              <a:latin typeface="Times New Roman" panose="02020603050405020304" pitchFamily="18" charset="0"/>
              <a:cs typeface="Times New Roman" panose="02020603050405020304" pitchFamily="18" charset="0"/>
            </a:endParaRPr>
          </a:p>
          <a:p>
            <a:pPr marL="12700">
              <a:lnSpc>
                <a:spcPct val="100000"/>
              </a:lnSpc>
            </a:pPr>
            <a:r>
              <a:rPr sz="1800" spc="-35" dirty="0">
                <a:latin typeface="Times New Roman" panose="02020603050405020304" pitchFamily="18" charset="0"/>
                <a:cs typeface="Times New Roman" panose="02020603050405020304" pitchFamily="18" charset="0"/>
              </a:rPr>
              <a:t>Team</a:t>
            </a:r>
            <a:r>
              <a:rPr lang="en-IN" sz="1800" spc="-35"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 </a:t>
            </a:r>
            <a:r>
              <a:rPr sz="1800" b="1" spc="-30" dirty="0">
                <a:latin typeface="Times New Roman" panose="02020603050405020304" pitchFamily="18" charset="0"/>
                <a:cs typeface="Times New Roman" panose="02020603050405020304" pitchFamily="18" charset="0"/>
              </a:rPr>
              <a:t>Venkata </a:t>
            </a:r>
            <a:r>
              <a:rPr sz="1800" b="1" spc="-5" dirty="0">
                <a:latin typeface="Times New Roman" panose="02020603050405020304" pitchFamily="18" charset="0"/>
                <a:cs typeface="Times New Roman" panose="02020603050405020304" pitchFamily="18" charset="0"/>
              </a:rPr>
              <a:t>Sai </a:t>
            </a:r>
            <a:r>
              <a:rPr sz="1800" b="1" spc="-15" dirty="0">
                <a:latin typeface="Times New Roman" panose="02020603050405020304" pitchFamily="18" charset="0"/>
                <a:cs typeface="Times New Roman" panose="02020603050405020304" pitchFamily="18" charset="0"/>
              </a:rPr>
              <a:t>Prakash </a:t>
            </a:r>
            <a:r>
              <a:rPr sz="1800" b="1" spc="-105" dirty="0">
                <a:latin typeface="Times New Roman" panose="02020603050405020304" pitchFamily="18" charset="0"/>
                <a:cs typeface="Times New Roman" panose="02020603050405020304" pitchFamily="18" charset="0"/>
              </a:rPr>
              <a:t>Y</a:t>
            </a:r>
            <a:r>
              <a:rPr lang="en-US" sz="1800" b="1" spc="-105" dirty="0">
                <a:latin typeface="Times New Roman" panose="02020603050405020304" pitchFamily="18" charset="0"/>
                <a:cs typeface="Times New Roman" panose="02020603050405020304" pitchFamily="18" charset="0"/>
              </a:rPr>
              <a:t>(211418104307)</a:t>
            </a:r>
            <a:r>
              <a:rPr sz="1800" b="1" spc="-105" dirty="0">
                <a:latin typeface="Times New Roman" panose="02020603050405020304" pitchFamily="18" charset="0"/>
                <a:cs typeface="Times New Roman" panose="02020603050405020304" pitchFamily="18" charset="0"/>
              </a:rPr>
              <a:t>, </a:t>
            </a:r>
            <a:r>
              <a:rPr sz="1800" b="1" spc="-15" dirty="0">
                <a:latin typeface="Times New Roman" panose="02020603050405020304" pitchFamily="18" charset="0"/>
                <a:cs typeface="Times New Roman" panose="02020603050405020304" pitchFamily="18" charset="0"/>
              </a:rPr>
              <a:t>Gattu</a:t>
            </a:r>
            <a:r>
              <a:rPr lang="en-US" b="1" spc="315" dirty="0">
                <a:latin typeface="Times New Roman" panose="02020603050405020304" pitchFamily="18" charset="0"/>
                <a:cs typeface="Times New Roman" panose="02020603050405020304" pitchFamily="18" charset="0"/>
              </a:rPr>
              <a:t> </a:t>
            </a:r>
            <a:r>
              <a:rPr sz="1800" b="1" spc="-10" dirty="0">
                <a:latin typeface="Times New Roman" panose="02020603050405020304" pitchFamily="18" charset="0"/>
                <a:cs typeface="Times New Roman" panose="02020603050405020304" pitchFamily="18" charset="0"/>
              </a:rPr>
              <a:t>Ashish</a:t>
            </a:r>
            <a:r>
              <a:rPr lang="en-US" sz="1800" b="1" spc="-10" dirty="0">
                <a:latin typeface="Times New Roman" panose="02020603050405020304" pitchFamily="18" charset="0"/>
                <a:cs typeface="Times New Roman" panose="02020603050405020304" pitchFamily="18" charset="0"/>
              </a:rPr>
              <a:t>(211418104060)</a:t>
            </a:r>
            <a:r>
              <a:rPr lang="en-IN" sz="1800" b="1" spc="-10" dirty="0">
                <a:latin typeface="Times New Roman" panose="02020603050405020304" pitchFamily="18" charset="0"/>
                <a:cs typeface="Times New Roman" panose="02020603050405020304" pitchFamily="18" charset="0"/>
              </a:rPr>
              <a:t>,</a:t>
            </a:r>
            <a:r>
              <a:rPr lang="en-IN" sz="1800" b="1" spc="-10" dirty="0" err="1">
                <a:latin typeface="Times New Roman" panose="02020603050405020304" pitchFamily="18" charset="0"/>
                <a:cs typeface="Times New Roman" panose="02020603050405020304" pitchFamily="18" charset="0"/>
              </a:rPr>
              <a:t>Yeluri</a:t>
            </a:r>
            <a:r>
              <a:rPr lang="en-IN" b="1" spc="-10" dirty="0">
                <a:latin typeface="Times New Roman" panose="02020603050405020304" pitchFamily="18" charset="0"/>
                <a:cs typeface="Times New Roman" panose="02020603050405020304" pitchFamily="18" charset="0"/>
              </a:rPr>
              <a:t> </a:t>
            </a:r>
            <a:r>
              <a:rPr lang="en-IN" sz="1800" b="1" spc="-10" dirty="0">
                <a:latin typeface="Times New Roman" panose="02020603050405020304" pitchFamily="18" charset="0"/>
                <a:cs typeface="Times New Roman" panose="02020603050405020304" pitchFamily="18" charset="0"/>
              </a:rPr>
              <a:t>Harish(211418104314)</a:t>
            </a:r>
          </a:p>
          <a:p>
            <a:pPr marL="12700">
              <a:lnSpc>
                <a:spcPct val="100000"/>
              </a:lnSpc>
            </a:pPr>
            <a:r>
              <a:rPr lang="en-IN" sz="1800" b="1" spc="-10" dirty="0">
                <a:latin typeface="Times New Roman" panose="02020603050405020304" pitchFamily="18" charset="0"/>
                <a:cs typeface="Times New Roman" panose="02020603050405020304" pitchFamily="18" charset="0"/>
              </a:rPr>
              <a:t> </a:t>
            </a:r>
            <a:endParaRPr sz="1800" b="1" dirty="0">
              <a:latin typeface="Times New Roman" panose="02020603050405020304" pitchFamily="18" charset="0"/>
              <a:cs typeface="Times New Roman" panose="02020603050405020304" pitchFamily="18" charset="0"/>
            </a:endParaRPr>
          </a:p>
          <a:p>
            <a:pPr marL="12700">
              <a:lnSpc>
                <a:spcPct val="100000"/>
              </a:lnSpc>
            </a:pPr>
            <a:r>
              <a:rPr sz="1800" spc="-45" dirty="0">
                <a:latin typeface="Times New Roman" panose="02020603050405020304" pitchFamily="18" charset="0"/>
                <a:cs typeface="Times New Roman" panose="02020603050405020304" pitchFamily="18" charset="0"/>
              </a:rPr>
              <a:t>BATCH </a:t>
            </a:r>
            <a:r>
              <a:rPr sz="1800" spc="-5" dirty="0">
                <a:latin typeface="Times New Roman" panose="02020603050405020304" pitchFamily="18" charset="0"/>
                <a:cs typeface="Times New Roman" panose="02020603050405020304" pitchFamily="18" charset="0"/>
              </a:rPr>
              <a:t>NO</a:t>
            </a:r>
            <a:r>
              <a:rPr lang="en-IN"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t>
            </a:r>
            <a:r>
              <a:rPr sz="1800" spc="6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C1</a:t>
            </a:r>
            <a:r>
              <a:rPr lang="en-IN" sz="1800" spc="-5" dirty="0">
                <a:latin typeface="Times New Roman" panose="02020603050405020304" pitchFamily="18" charset="0"/>
                <a:cs typeface="Times New Roman" panose="02020603050405020304" pitchFamily="18" charset="0"/>
              </a:rPr>
              <a:t>7</a:t>
            </a:r>
            <a:endParaRPr sz="1800"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6D3BF044-C86B-7F42-F710-44BC45E1DC42}"/>
              </a:ext>
            </a:extLst>
          </p:cNvPr>
          <p:cNvCxnSpPr/>
          <p:nvPr/>
        </p:nvCxnSpPr>
        <p:spPr>
          <a:xfrm>
            <a:off x="4343400" y="3831645"/>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09348" y="1432615"/>
            <a:ext cx="7131931" cy="37323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4800" y="762000"/>
            <a:ext cx="2916225" cy="382156"/>
          </a:xfrm>
          <a:prstGeom prst="rect">
            <a:avLst/>
          </a:prstGeom>
        </p:spPr>
        <p:txBody>
          <a:bodyPr vert="horz" wrap="square" lIns="0" tIns="12700" rIns="0" bIns="0" rtlCol="0">
            <a:spAutoFit/>
          </a:bodyPr>
          <a:lstStyle/>
          <a:p>
            <a:pPr marL="12700">
              <a:lnSpc>
                <a:spcPct val="100000"/>
              </a:lnSpc>
              <a:spcBef>
                <a:spcPts val="100"/>
              </a:spcBef>
            </a:pPr>
            <a:r>
              <a:rPr sz="2400" b="1" spc="-5" dirty="0">
                <a:uFill>
                  <a:solidFill>
                    <a:srgbClr val="000000"/>
                  </a:solidFill>
                </a:uFill>
                <a:latin typeface="Times New Roman" panose="02020603050405020304" pitchFamily="18" charset="0"/>
                <a:cs typeface="Times New Roman" panose="02020603050405020304" pitchFamily="18" charset="0"/>
              </a:rPr>
              <a:t>CLASS</a:t>
            </a:r>
            <a:r>
              <a:rPr sz="2400" b="1" spc="-70" dirty="0">
                <a:uFill>
                  <a:solidFill>
                    <a:srgbClr val="000000"/>
                  </a:solidFill>
                </a:uFill>
                <a:latin typeface="Times New Roman" panose="02020603050405020304" pitchFamily="18" charset="0"/>
                <a:cs typeface="Times New Roman" panose="02020603050405020304" pitchFamily="18" charset="0"/>
              </a:rPr>
              <a:t> </a:t>
            </a:r>
            <a:r>
              <a:rPr sz="2400" b="1" spc="-5" dirty="0">
                <a:uFill>
                  <a:solidFill>
                    <a:srgbClr val="000000"/>
                  </a:solidFill>
                </a:uFill>
                <a:latin typeface="Times New Roman" panose="02020603050405020304" pitchFamily="18" charset="0"/>
                <a:cs typeface="Times New Roman" panose="02020603050405020304" pitchFamily="18" charset="0"/>
              </a:rPr>
              <a:t>DIAGRAM</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7360-4F7B-76BF-9944-72231C5C9D33}"/>
              </a:ext>
            </a:extLst>
          </p:cNvPr>
          <p:cNvSpPr>
            <a:spLocks noGrp="1"/>
          </p:cNvSpPr>
          <p:nvPr>
            <p:ph type="title"/>
          </p:nvPr>
        </p:nvSpPr>
        <p:spPr>
          <a:xfrm>
            <a:off x="6847" y="152400"/>
            <a:ext cx="4946154" cy="990600"/>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MODULE DESCRIPTION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1E29A59-D65D-DDAB-F8CD-459E2BC5878A}"/>
              </a:ext>
            </a:extLst>
          </p:cNvPr>
          <p:cNvSpPr>
            <a:spLocks noGrp="1"/>
          </p:cNvSpPr>
          <p:nvPr>
            <p:ph idx="1"/>
          </p:nvPr>
        </p:nvSpPr>
        <p:spPr>
          <a:xfrm>
            <a:off x="304800" y="762001"/>
            <a:ext cx="11582400" cy="5533694"/>
          </a:xfrm>
        </p:spPr>
        <p:txBody>
          <a:bodyPr>
            <a:normAutofit/>
          </a:bodyPr>
          <a:lstStyle/>
          <a:p>
            <a:pPr marL="355600" marR="751205" indent="0" algn="just">
              <a:lnSpc>
                <a:spcPct val="150000"/>
              </a:lnSpc>
              <a:spcBef>
                <a:spcPts val="235"/>
              </a:spcBef>
              <a:buNone/>
            </a:pP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98500" marR="751205" indent="-342900" algn="just">
              <a:lnSpc>
                <a:spcPct val="150000"/>
              </a:lnSpc>
              <a:spcBef>
                <a:spcPts val="235"/>
              </a:spcBef>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Object Detection using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feature-based cascade classifiers is an effective</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Now all possible sizes and locations of each kernel is used to calculate plenty of</a:t>
            </a:r>
            <a:r>
              <a:rPr lang="en-US" sz="22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features. (Just imagine how much computation it needs? Even a 24x24 window</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results over 160000 features).</a:t>
            </a:r>
          </a:p>
          <a:p>
            <a:pPr marL="698500" marR="751205" indent="-342900" algn="just">
              <a:lnSpc>
                <a:spcPct val="150000"/>
              </a:lnSpc>
              <a:spcBef>
                <a:spcPts val="235"/>
              </a:spcBef>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For each feature calculation, we need to find sum</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of pixels under white and black rectangles. </a:t>
            </a:r>
          </a:p>
          <a:p>
            <a:pPr marL="698500" marR="751205" indent="-342900" algn="just">
              <a:lnSpc>
                <a:spcPct val="150000"/>
              </a:lnSpc>
              <a:spcBef>
                <a:spcPts val="235"/>
              </a:spcBef>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To solve this, they introduced the</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integral images. It simplifies calculation of sum of pixels, how large may be the</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number of pixels, to an operation involving just four pixels. Nice, isn’t it? It</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makes</a:t>
            </a:r>
            <a:r>
              <a:rPr lang="en-US" sz="22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things</a:t>
            </a:r>
            <a:r>
              <a:rPr lang="en-US" sz="22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super-fast.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4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3B85BF-1BAE-B7EE-E40A-0FACB7464991}"/>
              </a:ext>
            </a:extLst>
          </p:cNvPr>
          <p:cNvSpPr txBox="1"/>
          <p:nvPr/>
        </p:nvSpPr>
        <p:spPr>
          <a:xfrm>
            <a:off x="533400" y="835597"/>
            <a:ext cx="11125200" cy="5933804"/>
          </a:xfrm>
          <a:prstGeom prst="rect">
            <a:avLst/>
          </a:prstGeom>
          <a:noFill/>
        </p:spPr>
        <p:txBody>
          <a:bodyPr wrap="square">
            <a:spAutoFit/>
          </a:bodyPr>
          <a:lstStyle/>
          <a:p>
            <a:pPr marL="927100" marR="721360" indent="-342900" algn="just">
              <a:lnSpc>
                <a:spcPct val="150000"/>
              </a:lnSpc>
              <a:spcBef>
                <a:spcPts val="595"/>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they</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introduced</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concept</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Cascade</a:t>
            </a:r>
            <a:r>
              <a:rPr lang="en-US" sz="22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2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Classifiers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Instead</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ofapplying</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all the 6000 features on a window, group the features</a:t>
            </a:r>
            <a:r>
              <a:rPr lang="en-US" sz="2200" spc="3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into</a:t>
            </a:r>
            <a:r>
              <a:rPr lang="en-US" sz="2200" spc="3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different</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stages of classifiers and apply one-by-one. (Normally first few stages will contain</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very less number of features). </a:t>
            </a:r>
          </a:p>
          <a:p>
            <a:pPr marL="927100" marR="721360" indent="-342900" algn="just">
              <a:lnSpc>
                <a:spcPct val="150000"/>
              </a:lnSpc>
              <a:spcBef>
                <a:spcPts val="595"/>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If a window fails the first stage, discard it. We don’t</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consider remaining features on it</a:t>
            </a:r>
          </a:p>
          <a:p>
            <a:pPr marL="927100" marR="721360" indent="-342900" algn="just">
              <a:lnSpc>
                <a:spcPct val="150000"/>
              </a:lnSpc>
              <a:spcBef>
                <a:spcPts val="595"/>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But among all these features we calculated, most of them are irrelevant. </a:t>
            </a:r>
          </a:p>
          <a:p>
            <a:pPr marL="927100" marR="721360" indent="-342900" algn="just">
              <a:lnSpc>
                <a:spcPct val="150000"/>
              </a:lnSpc>
              <a:spcBef>
                <a:spcPts val="595"/>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For example, consider the image below. Top row shows two good features. The first feature selected seems to focus on the property that the region of the eyes is often darker than the region of the nose and cheeks.</a:t>
            </a:r>
          </a:p>
          <a:p>
            <a:pPr marL="584200" marR="721360" algn="just">
              <a:lnSpc>
                <a:spcPct val="150000"/>
              </a:lnSpc>
              <a:spcBef>
                <a:spcPts val="595"/>
              </a:spcBef>
              <a:spcAft>
                <a:spcPts val="0"/>
              </a:spcAft>
            </a:pPr>
            <a:endParaRPr lang="en-IN" sz="2200" dirty="0">
              <a:effectLst/>
              <a:latin typeface="Carlito"/>
              <a:ea typeface="Times New Roman" panose="02020603050405020304" pitchFamily="18" charset="0"/>
            </a:endParaRPr>
          </a:p>
        </p:txBody>
      </p:sp>
    </p:spTree>
    <p:extLst>
      <p:ext uri="{BB962C8B-B14F-4D97-AF65-F5344CB8AC3E}">
        <p14:creationId xmlns:p14="http://schemas.microsoft.com/office/powerpoint/2010/main" val="345201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DAC085-C03D-FFBD-4850-C1D78AF0F471}"/>
              </a:ext>
            </a:extLst>
          </p:cNvPr>
          <p:cNvSpPr txBox="1"/>
          <p:nvPr/>
        </p:nvSpPr>
        <p:spPr>
          <a:xfrm>
            <a:off x="1066800" y="762000"/>
            <a:ext cx="10210800" cy="401648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200" dirty="0">
                <a:latin typeface="Carlito"/>
              </a:rPr>
              <a:t> </a:t>
            </a:r>
            <a:r>
              <a:rPr lang="en-US" sz="2200" dirty="0">
                <a:latin typeface="Times New Roman" panose="02020603050405020304" pitchFamily="18" charset="0"/>
                <a:cs typeface="Times New Roman" panose="02020603050405020304" pitchFamily="18" charset="0"/>
              </a:rPr>
              <a:t>If it passes, apply the second stage of features and continue the process. The window which passes all stages is a face region.</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Authors’ detector had 6000+ features with 38 stages with 1, 10, 25, 25 and 50 </a:t>
            </a:r>
            <a:r>
              <a:rPr lang="en-US" sz="2200" dirty="0" err="1">
                <a:latin typeface="Times New Roman" panose="02020603050405020304" pitchFamily="18" charset="0"/>
                <a:cs typeface="Times New Roman" panose="02020603050405020304" pitchFamily="18" charset="0"/>
              </a:rPr>
              <a:t>featuresin</a:t>
            </a:r>
            <a:r>
              <a:rPr lang="en-US" sz="2200" dirty="0">
                <a:latin typeface="Times New Roman" panose="02020603050405020304" pitchFamily="18" charset="0"/>
                <a:cs typeface="Times New Roman" panose="02020603050405020304" pitchFamily="18" charset="0"/>
              </a:rPr>
              <a:t> first five stages. (Two features in the above image is actually </a:t>
            </a:r>
            <a:r>
              <a:rPr lang="en-US" sz="2200" dirty="0" err="1">
                <a:latin typeface="Times New Roman" panose="02020603050405020304" pitchFamily="18" charset="0"/>
                <a:cs typeface="Times New Roman" panose="02020603050405020304" pitchFamily="18" charset="0"/>
              </a:rPr>
              <a:t>obtainedas</a:t>
            </a:r>
            <a:r>
              <a:rPr lang="en-US" sz="2200" dirty="0">
                <a:latin typeface="Times New Roman" panose="02020603050405020304" pitchFamily="18" charset="0"/>
                <a:cs typeface="Times New Roman" panose="02020603050405020304" pitchFamily="18" charset="0"/>
              </a:rPr>
              <a:t> the best two features from </a:t>
            </a:r>
            <a:r>
              <a:rPr lang="en-US" sz="2200" dirty="0" err="1">
                <a:latin typeface="Times New Roman" panose="02020603050405020304" pitchFamily="18" charset="0"/>
                <a:cs typeface="Times New Roman" panose="02020603050405020304" pitchFamily="18" charset="0"/>
              </a:rPr>
              <a:t>Adaboost</a:t>
            </a:r>
            <a:r>
              <a:rPr lang="en-US" sz="22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According to authors, on an average, 10features out of 6000+ are evaluated per sub-window.</a:t>
            </a:r>
          </a:p>
          <a:p>
            <a:pPr marL="342900" indent="-342900" algn="just">
              <a:buFont typeface="Arial" panose="020B0604020202020204" pitchFamily="34" charset="0"/>
              <a:buChar char="•"/>
            </a:pPr>
            <a:r>
              <a:rPr lang="en-US" sz="2200" dirty="0">
                <a:latin typeface="Carlito"/>
              </a:rPr>
              <a:t> </a:t>
            </a:r>
            <a:r>
              <a:rPr lang="en-IN" sz="2400" dirty="0" err="1">
                <a:latin typeface="Times New Roman" panose="02020603050405020304" pitchFamily="18" charset="0"/>
                <a:cs typeface="Times New Roman" panose="02020603050405020304" pitchFamily="18" charset="0"/>
              </a:rPr>
              <a:t>Haar</a:t>
            </a:r>
            <a:r>
              <a:rPr lang="en-IN" sz="2400" dirty="0">
                <a:latin typeface="Times New Roman" panose="02020603050405020304" pitchFamily="18" charset="0"/>
                <a:cs typeface="Times New Roman" panose="02020603050405020304" pitchFamily="18" charset="0"/>
              </a:rPr>
              <a:t>-cascade Detection in OpenCV comes with a trainer as well as detector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13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614ACA-0C66-D7AF-A23E-87C8B9743777}"/>
              </a:ext>
            </a:extLst>
          </p:cNvPr>
          <p:cNvSpPr txBox="1"/>
          <p:nvPr/>
        </p:nvSpPr>
        <p:spPr>
          <a:xfrm>
            <a:off x="1127760" y="1188719"/>
            <a:ext cx="10149840" cy="5148769"/>
          </a:xfrm>
          <a:prstGeom prst="rect">
            <a:avLst/>
          </a:prstGeom>
          <a:noFill/>
        </p:spPr>
        <p:txBody>
          <a:bodyPr wrap="square">
            <a:spAutoFit/>
          </a:bodyPr>
          <a:lstStyle/>
          <a:p>
            <a:pPr marL="342900" indent="-342900" algn="just">
              <a:buFont typeface="Arial" panose="020B0604020202020204" pitchFamily="34" charset="0"/>
              <a:buChar char="•"/>
            </a:pPr>
            <a:r>
              <a:rPr lang="en-IN" sz="2200" dirty="0" err="1">
                <a:latin typeface="Times New Roman" panose="02020603050405020304" pitchFamily="18" charset="0"/>
                <a:cs typeface="Times New Roman" panose="02020603050405020304" pitchFamily="18" charset="0"/>
              </a:rPr>
              <a:t>Haar</a:t>
            </a:r>
            <a:r>
              <a:rPr lang="en-IN" sz="2200" dirty="0">
                <a:latin typeface="Times New Roman" panose="02020603050405020304" pitchFamily="18" charset="0"/>
                <a:cs typeface="Times New Roman" panose="02020603050405020304" pitchFamily="18" charset="0"/>
              </a:rPr>
              <a:t>-cascade Detection in OpenCV comes with a trainer as well as detector. If you want to train your own classifier for any object like car, planes etc. you can use OpenCV to create one. Its </a:t>
            </a:r>
            <a:r>
              <a:rPr lang="en-IN" sz="2200" dirty="0" err="1">
                <a:latin typeface="Times New Roman" panose="02020603050405020304" pitchFamily="18" charset="0"/>
                <a:cs typeface="Times New Roman" panose="02020603050405020304" pitchFamily="18" charset="0"/>
              </a:rPr>
              <a:t>fulldetails</a:t>
            </a:r>
            <a:r>
              <a:rPr lang="en-IN" sz="2200" dirty="0">
                <a:latin typeface="Times New Roman" panose="02020603050405020304" pitchFamily="18" charset="0"/>
                <a:cs typeface="Times New Roman" panose="02020603050405020304" pitchFamily="18" charset="0"/>
              </a:rPr>
              <a:t> are given here: Cascade Classifier Training.</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First we need to load the required XML classifiers. Then load our input image (or video) in grayscale mode.</a:t>
            </a:r>
          </a:p>
          <a:p>
            <a:pPr algn="just"/>
            <a:endParaRPr lang="en-IN" sz="2200" dirty="0">
              <a:latin typeface="Times New Roman" panose="02020603050405020304" pitchFamily="18" charset="0"/>
              <a:cs typeface="Times New Roman" panose="02020603050405020304" pitchFamily="18" charset="0"/>
            </a:endParaRPr>
          </a:p>
          <a:p>
            <a:pPr algn="just"/>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MODULE</a:t>
            </a:r>
            <a:r>
              <a:rPr lang="en-US" sz="2200" b="1" spc="2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200" b="1"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b="1"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We are using </a:t>
            </a:r>
            <a:r>
              <a:rPr lang="en-US" sz="2200" u="sng" dirty="0">
                <a:solidFill>
                  <a:srgbClr val="6BA9DA"/>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CNN</a:t>
            </a:r>
            <a:r>
              <a:rPr lang="en-US"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classifier for predicting the eye status. To feed our image</a:t>
            </a:r>
            <a:r>
              <a:rPr lang="en-US" sz="2200" spc="3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into</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model, we need to perform certain operations because the model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needsthe</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correct dimensions to start with. </a:t>
            </a:r>
          </a:p>
          <a:p>
            <a:pPr marL="342900" indent="-342900" algn="just">
              <a:buFont typeface="Arial" panose="020B0604020202020204" pitchFamily="34" charset="0"/>
              <a:buChar char="•"/>
            </a:pP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First, we convert the color image into grayscale</a:t>
            </a:r>
            <a:r>
              <a:rPr lang="en-US" sz="22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2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r_eye</a:t>
            </a:r>
            <a:r>
              <a:rPr lang="en-US" sz="2200" b="1"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b="1"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cv2.cvtColor(</a:t>
            </a: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r_eye</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b="1" spc="2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cv2.COLOR_BGR2GRAY)</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520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213C6-A457-D602-6172-111C9C081F6D}"/>
              </a:ext>
            </a:extLst>
          </p:cNvPr>
          <p:cNvSpPr txBox="1"/>
          <p:nvPr/>
        </p:nvSpPr>
        <p:spPr>
          <a:xfrm>
            <a:off x="914400" y="674400"/>
            <a:ext cx="10820400" cy="5170646"/>
          </a:xfrm>
          <a:prstGeom prst="rect">
            <a:avLst/>
          </a:prstGeom>
          <a:noFill/>
        </p:spPr>
        <p:txBody>
          <a:bodyPr wrap="square">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There are many metrics that can be used to measure the performance of a classifier or predictor; different fields have different preferences for specific metrics due to different goals. In medicine sensitivity and specificity are often used, while in information retrieval precision and recall are preferred.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An important distinction is between metrics that are independent of how often each category occurs in the population (the prevalence), and metrics that depend on the prevalence – both types are useful, but they have very different properties.</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Given a classification of a specific data set, there are four basic combinations of actual data category and assigned category: true positives TP (correct positive assignments), true negatives TN (correct negative assignments), false positives FP (incorrect positive assignments), and false negatives FN (incorrect negative assignments).</a:t>
            </a:r>
          </a:p>
        </p:txBody>
      </p:sp>
    </p:spTree>
    <p:extLst>
      <p:ext uri="{BB962C8B-B14F-4D97-AF65-F5344CB8AC3E}">
        <p14:creationId xmlns:p14="http://schemas.microsoft.com/office/powerpoint/2010/main" val="58646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EC51F-BDC9-E783-1946-72B8C4508B9E}"/>
              </a:ext>
            </a:extLst>
          </p:cNvPr>
          <p:cNvSpPr txBox="1"/>
          <p:nvPr/>
        </p:nvSpPr>
        <p:spPr>
          <a:xfrm>
            <a:off x="533400" y="1066800"/>
            <a:ext cx="10820400" cy="4427622"/>
          </a:xfrm>
          <a:prstGeom prst="rect">
            <a:avLst/>
          </a:prstGeom>
          <a:noFill/>
        </p:spPr>
        <p:txBody>
          <a:bodyPr wrap="square">
            <a:spAutoFit/>
          </a:bodyPr>
          <a:lstStyle/>
          <a:p>
            <a:pPr marL="927100" indent="-342900" algn="just">
              <a:lnSpc>
                <a:spcPct val="150000"/>
              </a:lnSpc>
              <a:spcBef>
                <a:spcPts val="1345"/>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There are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many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metrics that can be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used to</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measure the performance of a</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classifier or predictor; different fields have different preferences for specific</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metrics due to different goals. </a:t>
            </a:r>
          </a:p>
          <a:p>
            <a:pPr marL="927100" indent="-342900" algn="just">
              <a:lnSpc>
                <a:spcPct val="150000"/>
              </a:lnSpc>
              <a:spcBef>
                <a:spcPts val="1345"/>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In medicine </a:t>
            </a:r>
            <a:r>
              <a:rPr lang="en-US" sz="2200" u="none" strike="noStrike" dirty="0">
                <a:effectLst/>
                <a:latin typeface="Times New Roman" panose="02020603050405020304" pitchFamily="18" charset="0"/>
                <a:ea typeface="Times New Roman" panose="02020603050405020304" pitchFamily="18" charset="0"/>
                <a:hlinkClick r:id="rId2"/>
              </a:rPr>
              <a:t>sensitivity and specificity </a:t>
            </a:r>
            <a:r>
              <a:rPr lang="en-US" sz="2200" dirty="0">
                <a:effectLst/>
                <a:latin typeface="Times New Roman" panose="02020603050405020304" pitchFamily="18" charset="0"/>
                <a:ea typeface="Times New Roman" panose="02020603050405020304" pitchFamily="18" charset="0"/>
              </a:rPr>
              <a:t>are often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used,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while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information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retrieval</a:t>
            </a:r>
            <a:r>
              <a:rPr lang="en-US" sz="2200" spc="5" dirty="0">
                <a:effectLst/>
                <a:latin typeface="Times New Roman" panose="02020603050405020304" pitchFamily="18" charset="0"/>
                <a:ea typeface="Times New Roman" panose="02020603050405020304" pitchFamily="18" charset="0"/>
              </a:rPr>
              <a:t> </a:t>
            </a:r>
            <a:r>
              <a:rPr lang="en-US" sz="2200" u="none" strike="noStrike" dirty="0">
                <a:effectLst/>
                <a:latin typeface="Times New Roman" panose="02020603050405020304" pitchFamily="18" charset="0"/>
                <a:ea typeface="Times New Roman" panose="02020603050405020304" pitchFamily="18" charset="0"/>
                <a:hlinkClick r:id="rId3"/>
              </a:rPr>
              <a:t>precision</a:t>
            </a:r>
            <a:r>
              <a:rPr lang="en-US" sz="2200" u="none" strike="noStrike" spc="5" dirty="0">
                <a:effectLst/>
                <a:latin typeface="Times New Roman" panose="02020603050405020304" pitchFamily="18" charset="0"/>
                <a:ea typeface="Times New Roman" panose="02020603050405020304" pitchFamily="18" charset="0"/>
                <a:hlinkClick r:id="rId3"/>
              </a:rPr>
              <a:t> </a:t>
            </a:r>
            <a:r>
              <a:rPr lang="en-US" sz="2200" u="none" strike="noStrike" dirty="0">
                <a:effectLst/>
                <a:latin typeface="Times New Roman" panose="02020603050405020304" pitchFamily="18" charset="0"/>
                <a:ea typeface="Times New Roman" panose="02020603050405020304" pitchFamily="18" charset="0"/>
                <a:hlinkClick r:id="rId3"/>
              </a:rPr>
              <a:t>and</a:t>
            </a:r>
            <a:r>
              <a:rPr lang="en-US" sz="2200" u="none" strike="noStrike" spc="5" dirty="0">
                <a:effectLst/>
                <a:latin typeface="Times New Roman" panose="02020603050405020304" pitchFamily="18" charset="0"/>
                <a:ea typeface="Times New Roman" panose="02020603050405020304" pitchFamily="18" charset="0"/>
                <a:hlinkClick r:id="rId3"/>
              </a:rPr>
              <a:t> </a:t>
            </a:r>
            <a:r>
              <a:rPr lang="en-US" sz="2200" u="none" strike="noStrike" dirty="0">
                <a:effectLst/>
                <a:latin typeface="Times New Roman" panose="02020603050405020304" pitchFamily="18" charset="0"/>
                <a:ea typeface="Times New Roman" panose="02020603050405020304" pitchFamily="18" charset="0"/>
                <a:hlinkClick r:id="rId3"/>
              </a:rPr>
              <a:t>recall</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preferred.</a:t>
            </a:r>
            <a:r>
              <a:rPr lang="en-US" sz="2200" spc="5" dirty="0">
                <a:effectLst/>
                <a:latin typeface="Times New Roman" panose="02020603050405020304" pitchFamily="18" charset="0"/>
                <a:ea typeface="Times New Roman" panose="02020603050405020304" pitchFamily="18" charset="0"/>
              </a:rPr>
              <a:t> </a:t>
            </a:r>
          </a:p>
          <a:p>
            <a:pPr marL="927100" indent="-342900" algn="just">
              <a:lnSpc>
                <a:spcPct val="150000"/>
              </a:lnSpc>
              <a:spcBef>
                <a:spcPts val="1345"/>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An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important distinction is between metrics that are independent of how often each</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category occurs in the population (the </a:t>
            </a:r>
            <a:r>
              <a:rPr lang="en-US" sz="2200" i="1" u="none" strike="noStrike" dirty="0">
                <a:effectLst/>
                <a:latin typeface="Times New Roman" panose="02020603050405020304" pitchFamily="18" charset="0"/>
                <a:ea typeface="Times New Roman" panose="02020603050405020304" pitchFamily="18" charset="0"/>
                <a:hlinkClick r:id="rId4"/>
              </a:rPr>
              <a:t>prevalence</a:t>
            </a:r>
            <a:r>
              <a:rPr lang="en-US" sz="2200" dirty="0">
                <a:effectLst/>
                <a:latin typeface="Times New Roman" panose="02020603050405020304" pitchFamily="18" charset="0"/>
                <a:ea typeface="Times New Roman" panose="02020603050405020304" pitchFamily="18" charset="0"/>
              </a:rPr>
              <a:t>), and metrics that depend on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10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prevalence</a:t>
            </a:r>
            <a:r>
              <a:rPr lang="en-US" sz="2200" spc="1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t>
            </a:r>
            <a:r>
              <a:rPr lang="en-US" sz="2200" spc="1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both</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types</a:t>
            </a:r>
            <a:r>
              <a:rPr lang="en-US" sz="2200" spc="1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are</a:t>
            </a:r>
            <a:r>
              <a:rPr lang="en-US" sz="2200" spc="10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useful,</a:t>
            </a:r>
            <a:r>
              <a:rPr lang="en-US" sz="2200" spc="1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but</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they</a:t>
            </a:r>
            <a:r>
              <a:rPr lang="en-US" sz="2200" spc="8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have</a:t>
            </a:r>
            <a:r>
              <a:rPr lang="en-US" sz="2200" spc="1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very</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different</a:t>
            </a:r>
            <a:r>
              <a:rPr lang="en-US" sz="2200" spc="10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properties.</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294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B911D6-681B-3EC0-8EAB-1DA46C4BF2B8}"/>
              </a:ext>
            </a:extLst>
          </p:cNvPr>
          <p:cNvSpPr txBox="1"/>
          <p:nvPr/>
        </p:nvSpPr>
        <p:spPr>
          <a:xfrm>
            <a:off x="609600" y="1953468"/>
            <a:ext cx="11049000" cy="2570704"/>
          </a:xfrm>
          <a:prstGeom prst="rect">
            <a:avLst/>
          </a:prstGeom>
          <a:noFill/>
        </p:spPr>
        <p:txBody>
          <a:bodyPr wrap="square">
            <a:spAutoFit/>
          </a:bodyPr>
          <a:lstStyle/>
          <a:p>
            <a:pPr marL="927100" marR="732155" indent="-342900" algn="just">
              <a:lnSpc>
                <a:spcPct val="150000"/>
              </a:lnSpc>
              <a:spcBef>
                <a:spcPts val="570"/>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Given a classification of a specific data set, there are four basic combinations of</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actual data category and assigned category: </a:t>
            </a:r>
            <a:r>
              <a:rPr lang="en-US" sz="2200" u="none" strike="noStrike" dirty="0">
                <a:effectLst/>
                <a:latin typeface="Times New Roman" panose="02020603050405020304" pitchFamily="18" charset="0"/>
                <a:ea typeface="Times New Roman" panose="02020603050405020304" pitchFamily="18" charset="0"/>
                <a:hlinkClick r:id="rId2"/>
              </a:rPr>
              <a:t>true positives</a:t>
            </a:r>
            <a:r>
              <a:rPr lang="en-US" sz="2200" dirty="0">
                <a:effectLst/>
                <a:latin typeface="Times New Roman" panose="02020603050405020304" pitchFamily="18" charset="0"/>
                <a:ea typeface="Times New Roman" panose="02020603050405020304" pitchFamily="18" charset="0"/>
              </a:rPr>
              <a:t> TP (correct positive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assignments), </a:t>
            </a:r>
            <a:r>
              <a:rPr lang="en-US" sz="2200" u="none" strike="noStrike" dirty="0">
                <a:effectLst/>
                <a:latin typeface="Times New Roman" panose="02020603050405020304" pitchFamily="18" charset="0"/>
                <a:ea typeface="Times New Roman" panose="02020603050405020304" pitchFamily="18" charset="0"/>
                <a:hlinkClick r:id="rId3"/>
              </a:rPr>
              <a:t>true negatives</a:t>
            </a:r>
            <a:r>
              <a:rPr lang="en-US" sz="2200" dirty="0">
                <a:effectLst/>
                <a:latin typeface="Times New Roman" panose="02020603050405020304" pitchFamily="18" charset="0"/>
                <a:ea typeface="Times New Roman" panose="02020603050405020304" pitchFamily="18" charset="0"/>
              </a:rPr>
              <a:t> TN (correct negative assignments), </a:t>
            </a:r>
            <a:r>
              <a:rPr lang="en-US" sz="2200" u="none" strike="noStrike" dirty="0">
                <a:effectLst/>
                <a:latin typeface="Times New Roman" panose="02020603050405020304" pitchFamily="18" charset="0"/>
                <a:ea typeface="Times New Roman" panose="02020603050405020304" pitchFamily="18" charset="0"/>
                <a:hlinkClick r:id="rId4"/>
              </a:rPr>
              <a:t>false positives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FP (incorrect positive assignments), and </a:t>
            </a:r>
            <a:r>
              <a:rPr lang="en-US" sz="2200" u="none" strike="noStrike" dirty="0">
                <a:effectLst/>
                <a:latin typeface="Times New Roman" panose="02020603050405020304" pitchFamily="18" charset="0"/>
                <a:ea typeface="Times New Roman" panose="02020603050405020304" pitchFamily="18" charset="0"/>
                <a:hlinkClick r:id="rId5"/>
              </a:rPr>
              <a:t>false negatives</a:t>
            </a:r>
            <a:r>
              <a:rPr lang="en-US" sz="2200" dirty="0">
                <a:effectLst/>
                <a:latin typeface="Times New Roman" panose="02020603050405020304" pitchFamily="18" charset="0"/>
                <a:ea typeface="Times New Roman" panose="02020603050405020304" pitchFamily="18" charset="0"/>
              </a:rPr>
              <a:t> FN (incorrect negative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assignments).</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238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5944-53D8-E829-861F-959D99E34E9E}"/>
              </a:ext>
            </a:extLst>
          </p:cNvPr>
          <p:cNvSpPr>
            <a:spLocks noGrp="1"/>
          </p:cNvSpPr>
          <p:nvPr>
            <p:ph type="ctrTitle" idx="4294967295"/>
          </p:nvPr>
        </p:nvSpPr>
        <p:spPr>
          <a:xfrm>
            <a:off x="0" y="609600"/>
            <a:ext cx="2138363" cy="690563"/>
          </a:xfrm>
        </p:spPr>
        <p:txBody>
          <a:bodyPr>
            <a:normAutofit/>
          </a:bodyPr>
          <a:lstStyle/>
          <a:p>
            <a:r>
              <a:rPr lang="en-US" dirty="0">
                <a:latin typeface="Carlito"/>
              </a:rPr>
              <a:t>testing</a:t>
            </a:r>
            <a:endParaRPr lang="en-IN" dirty="0">
              <a:latin typeface="Carlito"/>
            </a:endParaRPr>
          </a:p>
        </p:txBody>
      </p:sp>
      <p:graphicFrame>
        <p:nvGraphicFramePr>
          <p:cNvPr id="4" name="Table 3">
            <a:extLst>
              <a:ext uri="{FF2B5EF4-FFF2-40B4-BE49-F238E27FC236}">
                <a16:creationId xmlns:a16="http://schemas.microsoft.com/office/drawing/2014/main" id="{3D8C8F78-4D1E-F5B7-B372-1571C42CDC1F}"/>
              </a:ext>
            </a:extLst>
          </p:cNvPr>
          <p:cNvGraphicFramePr>
            <a:graphicFrameLocks noGrp="1"/>
          </p:cNvGraphicFramePr>
          <p:nvPr>
            <p:extLst>
              <p:ext uri="{D42A27DB-BD31-4B8C-83A1-F6EECF244321}">
                <p14:modId xmlns:p14="http://schemas.microsoft.com/office/powerpoint/2010/main" val="3860197146"/>
              </p:ext>
            </p:extLst>
          </p:nvPr>
        </p:nvGraphicFramePr>
        <p:xfrm>
          <a:off x="2057400" y="1143000"/>
          <a:ext cx="8763000" cy="5334000"/>
        </p:xfrm>
        <a:graphic>
          <a:graphicData uri="http://schemas.openxmlformats.org/drawingml/2006/table">
            <a:tbl>
              <a:tblPr firstRow="1" firstCol="1" lastRow="1" lastCol="1" bandRow="1" bandCol="1">
                <a:tableStyleId>{5C22544A-7EE6-4342-B048-85BDC9FD1C3A}</a:tableStyleId>
              </a:tblPr>
              <a:tblGrid>
                <a:gridCol w="1578496">
                  <a:extLst>
                    <a:ext uri="{9D8B030D-6E8A-4147-A177-3AD203B41FA5}">
                      <a16:colId xmlns:a16="http://schemas.microsoft.com/office/drawing/2014/main" val="2460083035"/>
                    </a:ext>
                  </a:extLst>
                </a:gridCol>
                <a:gridCol w="1781435">
                  <a:extLst>
                    <a:ext uri="{9D8B030D-6E8A-4147-A177-3AD203B41FA5}">
                      <a16:colId xmlns:a16="http://schemas.microsoft.com/office/drawing/2014/main" val="534763690"/>
                    </a:ext>
                  </a:extLst>
                </a:gridCol>
                <a:gridCol w="1814490">
                  <a:extLst>
                    <a:ext uri="{9D8B030D-6E8A-4147-A177-3AD203B41FA5}">
                      <a16:colId xmlns:a16="http://schemas.microsoft.com/office/drawing/2014/main" val="1412576510"/>
                    </a:ext>
                  </a:extLst>
                </a:gridCol>
                <a:gridCol w="1828266">
                  <a:extLst>
                    <a:ext uri="{9D8B030D-6E8A-4147-A177-3AD203B41FA5}">
                      <a16:colId xmlns:a16="http://schemas.microsoft.com/office/drawing/2014/main" val="2412675206"/>
                    </a:ext>
                  </a:extLst>
                </a:gridCol>
                <a:gridCol w="1760313">
                  <a:extLst>
                    <a:ext uri="{9D8B030D-6E8A-4147-A177-3AD203B41FA5}">
                      <a16:colId xmlns:a16="http://schemas.microsoft.com/office/drawing/2014/main" val="2781580274"/>
                    </a:ext>
                  </a:extLst>
                </a:gridCol>
              </a:tblGrid>
              <a:tr h="841344">
                <a:tc>
                  <a:txBody>
                    <a:bodyPr/>
                    <a:lstStyle/>
                    <a:p>
                      <a:pPr marL="75565" algn="ctr">
                        <a:spcBef>
                          <a:spcPts val="10"/>
                        </a:spcBef>
                        <a:spcAft>
                          <a:spcPts val="0"/>
                        </a:spcAft>
                      </a:pPr>
                      <a:r>
                        <a:rPr lang="en-US" sz="1600" dirty="0">
                          <a:effectLst/>
                          <a:latin typeface="Times New Roman" panose="02020603050405020304" pitchFamily="18" charset="0"/>
                          <a:cs typeface="Times New Roman" panose="02020603050405020304" pitchFamily="18" charset="0"/>
                        </a:rPr>
                        <a:t>TEST</a:t>
                      </a:r>
                      <a:r>
                        <a:rPr lang="en-US" sz="1600" spc="-5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ID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3025" marR="40640" algn="ctr">
                        <a:lnSpc>
                          <a:spcPct val="148000"/>
                        </a:lnSpc>
                        <a:spcAft>
                          <a:spcPts val="0"/>
                        </a:spcAft>
                      </a:pPr>
                      <a:r>
                        <a:rPr lang="en-US" sz="1600" dirty="0">
                          <a:effectLst/>
                          <a:latin typeface="Times New Roman" panose="02020603050405020304" pitchFamily="18" charset="0"/>
                          <a:cs typeface="Times New Roman" panose="02020603050405020304" pitchFamily="18" charset="0"/>
                        </a:rPr>
                        <a:t>TEST</a:t>
                      </a:r>
                      <a:r>
                        <a:rPr lang="en-US" sz="1600" spc="5"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CONDITION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3025" algn="ctr">
                        <a:lnSpc>
                          <a:spcPct val="148000"/>
                        </a:lnSpc>
                      </a:pPr>
                      <a:r>
                        <a:rPr lang="en-US" sz="1600">
                          <a:effectLst/>
                          <a:latin typeface="Times New Roman" panose="02020603050405020304" pitchFamily="18" charset="0"/>
                          <a:cs typeface="Times New Roman" panose="02020603050405020304" pitchFamily="18" charset="0"/>
                        </a:rPr>
                        <a:t>SYSTEM</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BEHAVIOUR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5565" algn="ctr">
                        <a:lnSpc>
                          <a:spcPct val="148000"/>
                        </a:lnSpc>
                      </a:pPr>
                      <a:r>
                        <a:rPr lang="en-US" sz="1600">
                          <a:effectLst/>
                          <a:latin typeface="Times New Roman" panose="02020603050405020304" pitchFamily="18" charset="0"/>
                          <a:cs typeface="Times New Roman" panose="02020603050405020304" pitchFamily="18" charset="0"/>
                        </a:rPr>
                        <a:t>SYSTEM</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BEHAVIOUR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5565" marR="380365" algn="ctr">
                        <a:lnSpc>
                          <a:spcPct val="148000"/>
                        </a:lnSpc>
                        <a:spcAft>
                          <a:spcPts val="0"/>
                        </a:spcAft>
                      </a:pPr>
                      <a:r>
                        <a:rPr lang="en-US" sz="1600" spc="-5">
                          <a:effectLst/>
                          <a:latin typeface="Times New Roman" panose="02020603050405020304" pitchFamily="18" charset="0"/>
                          <a:cs typeface="Times New Roman" panose="02020603050405020304" pitchFamily="18" charset="0"/>
                        </a:rPr>
                        <a:t>EXPECTED</a:t>
                      </a:r>
                      <a:r>
                        <a:rPr lang="en-US" sz="1600" spc="-31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RESULT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extLst>
                  <a:ext uri="{0D108BD9-81ED-4DB2-BD59-A6C34878D82A}">
                    <a16:rowId xmlns:a16="http://schemas.microsoft.com/office/drawing/2014/main" val="3879086922"/>
                  </a:ext>
                </a:extLst>
              </a:tr>
              <a:tr h="1122343">
                <a:tc>
                  <a:txBody>
                    <a:bodyPr/>
                    <a:lstStyle/>
                    <a:p>
                      <a:pPr marL="75565" algn="ctr">
                        <a:spcBef>
                          <a:spcPts val="10"/>
                        </a:spcBef>
                        <a:spcAft>
                          <a:spcPts val="0"/>
                        </a:spcAft>
                      </a:pPr>
                      <a:r>
                        <a:rPr lang="en-US" sz="1600" dirty="0">
                          <a:effectLst/>
                          <a:latin typeface="Times New Roman" panose="02020603050405020304" pitchFamily="18" charset="0"/>
                          <a:cs typeface="Times New Roman" panose="02020603050405020304" pitchFamily="18" charset="0"/>
                        </a:rPr>
                        <a:t>T01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3025" algn="ctr">
                        <a:spcBef>
                          <a:spcPts val="10"/>
                        </a:spcBef>
                        <a:spcAft>
                          <a:spcPts val="0"/>
                        </a:spcAft>
                      </a:pPr>
                      <a:r>
                        <a:rPr lang="en-US" sz="1600" b="1">
                          <a:solidFill>
                            <a:schemeClr val="tx1"/>
                          </a:solidFill>
                          <a:effectLst/>
                          <a:latin typeface="Times New Roman" panose="02020603050405020304" pitchFamily="18" charset="0"/>
                          <a:cs typeface="Times New Roman" panose="02020603050405020304" pitchFamily="18" charset="0"/>
                        </a:rPr>
                        <a:t>NSGW</a:t>
                      </a:r>
                      <a:endParaRPr lang="en-IN"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3025" algn="ctr">
                        <a:lnSpc>
                          <a:spcPct val="150000"/>
                        </a:lnSpc>
                      </a:pPr>
                      <a:r>
                        <a:rPr lang="en-US" sz="1600" b="1">
                          <a:solidFill>
                            <a:schemeClr val="tx1"/>
                          </a:solidFill>
                          <a:effectLst/>
                          <a:latin typeface="Times New Roman" panose="02020603050405020304" pitchFamily="18" charset="0"/>
                          <a:cs typeface="Times New Roman" panose="02020603050405020304" pitchFamily="18" charset="0"/>
                        </a:rPr>
                        <a:t>Straight</a:t>
                      </a:r>
                      <a:r>
                        <a:rPr lang="en-US" sz="1600" b="1" spc="5">
                          <a:solidFill>
                            <a:schemeClr val="tx1"/>
                          </a:solidFill>
                          <a:effectLst/>
                          <a:latin typeface="Times New Roman" panose="02020603050405020304" pitchFamily="18" charset="0"/>
                          <a:cs typeface="Times New Roman" panose="02020603050405020304" pitchFamily="18" charset="0"/>
                        </a:rPr>
                        <a:t> </a:t>
                      </a:r>
                      <a:r>
                        <a:rPr lang="en-US" sz="1600" b="1">
                          <a:solidFill>
                            <a:schemeClr val="tx1"/>
                          </a:solidFill>
                          <a:effectLst/>
                          <a:latin typeface="Times New Roman" panose="02020603050405020304" pitchFamily="18" charset="0"/>
                          <a:cs typeface="Times New Roman" panose="02020603050405020304" pitchFamily="18" charset="0"/>
                        </a:rPr>
                        <a:t>Face,Good</a:t>
                      </a:r>
                      <a:r>
                        <a:rPr lang="en-US" sz="1600" b="1" spc="5">
                          <a:solidFill>
                            <a:schemeClr val="tx1"/>
                          </a:solidFill>
                          <a:effectLst/>
                          <a:latin typeface="Times New Roman" panose="02020603050405020304" pitchFamily="18" charset="0"/>
                          <a:cs typeface="Times New Roman" panose="02020603050405020304" pitchFamily="18" charset="0"/>
                        </a:rPr>
                        <a:t> </a:t>
                      </a:r>
                      <a:r>
                        <a:rPr lang="en-US" sz="1600" b="1">
                          <a:solidFill>
                            <a:schemeClr val="tx1"/>
                          </a:solidFill>
                          <a:effectLst/>
                          <a:latin typeface="Times New Roman" panose="02020603050405020304" pitchFamily="18" charset="0"/>
                          <a:cs typeface="Times New Roman" panose="02020603050405020304" pitchFamily="18" charset="0"/>
                        </a:rPr>
                        <a:t>Light,With</a:t>
                      </a:r>
                      <a:endParaRPr lang="en-IN" sz="1600" b="1">
                        <a:solidFill>
                          <a:schemeClr val="tx1"/>
                        </a:solidFill>
                        <a:effectLst/>
                        <a:latin typeface="Times New Roman" panose="02020603050405020304" pitchFamily="18" charset="0"/>
                        <a:cs typeface="Times New Roman" panose="02020603050405020304" pitchFamily="18" charset="0"/>
                      </a:endParaRPr>
                    </a:p>
                    <a:p>
                      <a:pPr marL="73025" algn="ctr"/>
                      <a:r>
                        <a:rPr lang="en-US" sz="1600" b="1">
                          <a:solidFill>
                            <a:schemeClr val="tx1"/>
                          </a:solidFill>
                          <a:effectLst/>
                          <a:latin typeface="Times New Roman" panose="02020603050405020304" pitchFamily="18" charset="0"/>
                          <a:cs typeface="Times New Roman" panose="02020603050405020304" pitchFamily="18" charset="0"/>
                        </a:rPr>
                        <a:t>Glasses</a:t>
                      </a:r>
                      <a:endParaRPr lang="en-IN"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5565" algn="ctr">
                        <a:spcBef>
                          <a:spcPts val="10"/>
                        </a:spcBef>
                        <a:spcAft>
                          <a:spcPts val="0"/>
                        </a:spcAft>
                      </a:pPr>
                      <a:r>
                        <a:rPr lang="en-US" sz="1600" b="1">
                          <a:solidFill>
                            <a:schemeClr val="tx1"/>
                          </a:solidFill>
                          <a:effectLst/>
                          <a:latin typeface="Times New Roman" panose="02020603050405020304" pitchFamily="18" charset="0"/>
                          <a:cs typeface="Times New Roman" panose="02020603050405020304" pitchFamily="18" charset="0"/>
                        </a:rPr>
                        <a:t>Non</a:t>
                      </a:r>
                      <a:r>
                        <a:rPr lang="en-US" sz="1600" b="1" spc="-70">
                          <a:solidFill>
                            <a:schemeClr val="tx1"/>
                          </a:solidFill>
                          <a:effectLst/>
                          <a:latin typeface="Times New Roman" panose="02020603050405020304" pitchFamily="18" charset="0"/>
                          <a:cs typeface="Times New Roman" panose="02020603050405020304" pitchFamily="18" charset="0"/>
                        </a:rPr>
                        <a:t> </a:t>
                      </a:r>
                      <a:r>
                        <a:rPr lang="en-US" sz="1600" b="1">
                          <a:solidFill>
                            <a:schemeClr val="tx1"/>
                          </a:solidFill>
                          <a:effectLst/>
                          <a:latin typeface="Times New Roman" panose="02020603050405020304" pitchFamily="18" charset="0"/>
                          <a:cs typeface="Times New Roman" panose="02020603050405020304" pitchFamily="18" charset="0"/>
                        </a:rPr>
                        <a:t>Drowsy</a:t>
                      </a:r>
                      <a:endParaRPr lang="en-IN"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5565" algn="ctr">
                        <a:spcBef>
                          <a:spcPts val="10"/>
                        </a:spcBef>
                        <a:spcAft>
                          <a:spcPts val="0"/>
                        </a:spcAft>
                      </a:pPr>
                      <a:r>
                        <a:rPr lang="en-US" sz="1600">
                          <a:effectLst/>
                          <a:latin typeface="Times New Roman" panose="02020603050405020304" pitchFamily="18" charset="0"/>
                          <a:cs typeface="Times New Roman" panose="02020603050405020304" pitchFamily="18" charset="0"/>
                        </a:rPr>
                        <a:t>Non</a:t>
                      </a:r>
                      <a:r>
                        <a:rPr lang="en-US" sz="1600" spc="-6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Drowsy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extLst>
                  <a:ext uri="{0D108BD9-81ED-4DB2-BD59-A6C34878D82A}">
                    <a16:rowId xmlns:a16="http://schemas.microsoft.com/office/drawing/2014/main" val="653716404"/>
                  </a:ext>
                </a:extLst>
              </a:tr>
              <a:tr h="1125081">
                <a:tc>
                  <a:txBody>
                    <a:bodyPr/>
                    <a:lstStyle/>
                    <a:p>
                      <a:pPr marL="75565" algn="ctr">
                        <a:spcBef>
                          <a:spcPts val="10"/>
                        </a:spcBef>
                        <a:spcAft>
                          <a:spcPts val="0"/>
                        </a:spcAft>
                      </a:pPr>
                      <a:r>
                        <a:rPr lang="en-US" sz="1600" dirty="0">
                          <a:effectLst/>
                          <a:latin typeface="Times New Roman" panose="02020603050405020304" pitchFamily="18" charset="0"/>
                          <a:cs typeface="Times New Roman" panose="02020603050405020304" pitchFamily="18" charset="0"/>
                        </a:rPr>
                        <a:t>T02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3025" algn="ctr">
                        <a:spcBef>
                          <a:spcPts val="10"/>
                        </a:spcBef>
                        <a:spcAft>
                          <a:spcPts val="0"/>
                        </a:spcAft>
                      </a:pPr>
                      <a:r>
                        <a:rPr lang="en-US" sz="1600" b="1">
                          <a:solidFill>
                            <a:schemeClr val="tx1"/>
                          </a:solidFill>
                          <a:effectLst/>
                          <a:latin typeface="Times New Roman" panose="02020603050405020304" pitchFamily="18" charset="0"/>
                          <a:cs typeface="Times New Roman" panose="02020603050405020304" pitchFamily="18" charset="0"/>
                        </a:rPr>
                        <a:t>DTGN</a:t>
                      </a:r>
                      <a:endParaRPr lang="en-IN"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3025" marR="102235" algn="ctr">
                        <a:lnSpc>
                          <a:spcPct val="150000"/>
                        </a:lnSpc>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Tilted</a:t>
                      </a:r>
                      <a:r>
                        <a:rPr lang="en-US" sz="1600" b="1" spc="5" dirty="0">
                          <a:solidFill>
                            <a:schemeClr val="tx1"/>
                          </a:solidFill>
                          <a:effectLst/>
                          <a:latin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cs typeface="Times New Roman" panose="02020603050405020304" pitchFamily="18" charset="0"/>
                        </a:rPr>
                        <a:t>Face,Good</a:t>
                      </a:r>
                      <a:r>
                        <a:rPr lang="en-US" sz="1600" b="1" spc="-255" dirty="0">
                          <a:solidFill>
                            <a:schemeClr val="tx1"/>
                          </a:solidFill>
                          <a:effectLst/>
                          <a:latin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cs typeface="Times New Roman" panose="02020603050405020304" pitchFamily="18" charset="0"/>
                        </a:rPr>
                        <a:t>Light,No</a:t>
                      </a:r>
                      <a:endParaRPr lang="en-IN" sz="1600" b="1" dirty="0">
                        <a:solidFill>
                          <a:schemeClr val="tx1"/>
                        </a:solidFill>
                        <a:effectLst/>
                        <a:latin typeface="Times New Roman" panose="02020603050405020304" pitchFamily="18" charset="0"/>
                        <a:cs typeface="Times New Roman" panose="02020603050405020304" pitchFamily="18" charset="0"/>
                      </a:endParaRPr>
                    </a:p>
                    <a:p>
                      <a:pPr marL="73025" algn="ctr"/>
                      <a:r>
                        <a:rPr lang="en-US" sz="1600" b="1" dirty="0">
                          <a:solidFill>
                            <a:schemeClr val="tx1"/>
                          </a:solidFill>
                          <a:effectLst/>
                          <a:latin typeface="Times New Roman" panose="02020603050405020304" pitchFamily="18" charset="0"/>
                          <a:cs typeface="Times New Roman" panose="02020603050405020304" pitchFamily="18" charset="0"/>
                        </a:rPr>
                        <a:t>Glasses</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5565" algn="ctr">
                        <a:spcBef>
                          <a:spcPts val="10"/>
                        </a:spcBef>
                        <a:spcAft>
                          <a:spcPts val="0"/>
                        </a:spcAft>
                      </a:pPr>
                      <a:r>
                        <a:rPr lang="en-US" sz="1600" b="1">
                          <a:solidFill>
                            <a:schemeClr val="tx1"/>
                          </a:solidFill>
                          <a:effectLst/>
                          <a:latin typeface="Times New Roman" panose="02020603050405020304" pitchFamily="18" charset="0"/>
                          <a:cs typeface="Times New Roman" panose="02020603050405020304" pitchFamily="18" charset="0"/>
                        </a:rPr>
                        <a:t>Drowsy</a:t>
                      </a:r>
                      <a:endParaRPr lang="en-IN"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5565" algn="ctr">
                        <a:spcBef>
                          <a:spcPts val="10"/>
                        </a:spcBef>
                        <a:spcAft>
                          <a:spcPts val="0"/>
                        </a:spcAft>
                      </a:pPr>
                      <a:r>
                        <a:rPr lang="en-US" sz="1600">
                          <a:effectLst/>
                          <a:latin typeface="Times New Roman" panose="02020603050405020304" pitchFamily="18" charset="0"/>
                          <a:cs typeface="Times New Roman" panose="02020603050405020304" pitchFamily="18" charset="0"/>
                        </a:rPr>
                        <a:t>Drowsy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extLst>
                  <a:ext uri="{0D108BD9-81ED-4DB2-BD59-A6C34878D82A}">
                    <a16:rowId xmlns:a16="http://schemas.microsoft.com/office/drawing/2014/main" val="3654326474"/>
                  </a:ext>
                </a:extLst>
              </a:tr>
              <a:tr h="1122343">
                <a:tc>
                  <a:txBody>
                    <a:bodyPr/>
                    <a:lstStyle/>
                    <a:p>
                      <a:pPr marL="75565" algn="ctr">
                        <a:spcBef>
                          <a:spcPts val="10"/>
                        </a:spcBef>
                        <a:spcAft>
                          <a:spcPts val="0"/>
                        </a:spcAft>
                      </a:pPr>
                      <a:r>
                        <a:rPr lang="en-US" sz="1600" dirty="0">
                          <a:effectLst/>
                          <a:latin typeface="Times New Roman" panose="02020603050405020304" pitchFamily="18" charset="0"/>
                          <a:cs typeface="Times New Roman" panose="02020603050405020304" pitchFamily="18" charset="0"/>
                        </a:rPr>
                        <a:t>T03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3025" algn="ctr">
                        <a:spcBef>
                          <a:spcPts val="1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DTGY</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3025" marR="102235" algn="ctr">
                        <a:lnSpc>
                          <a:spcPct val="150000"/>
                        </a:lnSpc>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Tilted</a:t>
                      </a:r>
                      <a:r>
                        <a:rPr lang="en-US" sz="1600" b="1" spc="5" dirty="0">
                          <a:solidFill>
                            <a:schemeClr val="tx1"/>
                          </a:solidFill>
                          <a:effectLst/>
                          <a:latin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cs typeface="Times New Roman" panose="02020603050405020304" pitchFamily="18" charset="0"/>
                        </a:rPr>
                        <a:t>Face,Good</a:t>
                      </a:r>
                      <a:r>
                        <a:rPr lang="en-US" sz="1600" b="1" spc="5" dirty="0">
                          <a:solidFill>
                            <a:schemeClr val="tx1"/>
                          </a:solidFill>
                          <a:effectLst/>
                          <a:latin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cs typeface="Times New Roman" panose="02020603050405020304" pitchFamily="18" charset="0"/>
                        </a:rPr>
                        <a:t>Light,With</a:t>
                      </a:r>
                      <a:endParaRPr lang="en-IN" sz="1600" b="1" dirty="0">
                        <a:solidFill>
                          <a:schemeClr val="tx1"/>
                        </a:solidFill>
                        <a:effectLst/>
                        <a:latin typeface="Times New Roman" panose="02020603050405020304" pitchFamily="18" charset="0"/>
                        <a:cs typeface="Times New Roman" panose="02020603050405020304" pitchFamily="18" charset="0"/>
                      </a:endParaRPr>
                    </a:p>
                    <a:p>
                      <a:pPr marL="73025" algn="ctr">
                        <a:spcBef>
                          <a:spcPts val="25"/>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Glasses</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5565" algn="ctr">
                        <a:spcBef>
                          <a:spcPts val="10"/>
                        </a:spcBef>
                        <a:spcAft>
                          <a:spcPts val="0"/>
                        </a:spcAft>
                      </a:pPr>
                      <a:r>
                        <a:rPr lang="en-US" sz="1600" b="1">
                          <a:solidFill>
                            <a:schemeClr val="tx1"/>
                          </a:solidFill>
                          <a:effectLst/>
                          <a:latin typeface="Times New Roman" panose="02020603050405020304" pitchFamily="18" charset="0"/>
                          <a:cs typeface="Times New Roman" panose="02020603050405020304" pitchFamily="18" charset="0"/>
                        </a:rPr>
                        <a:t>Drowsy</a:t>
                      </a:r>
                      <a:endParaRPr lang="en-IN"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5565" algn="ctr">
                        <a:spcBef>
                          <a:spcPts val="10"/>
                        </a:spcBef>
                        <a:spcAft>
                          <a:spcPts val="0"/>
                        </a:spcAft>
                      </a:pPr>
                      <a:r>
                        <a:rPr lang="en-US" sz="1600" dirty="0">
                          <a:effectLst/>
                          <a:latin typeface="Times New Roman" panose="02020603050405020304" pitchFamily="18" charset="0"/>
                          <a:cs typeface="Times New Roman" panose="02020603050405020304" pitchFamily="18" charset="0"/>
                        </a:rPr>
                        <a:t>Drowsy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extLst>
                  <a:ext uri="{0D108BD9-81ED-4DB2-BD59-A6C34878D82A}">
                    <a16:rowId xmlns:a16="http://schemas.microsoft.com/office/drawing/2014/main" val="2833864117"/>
                  </a:ext>
                </a:extLst>
              </a:tr>
              <a:tr h="1122889">
                <a:tc>
                  <a:txBody>
                    <a:bodyPr/>
                    <a:lstStyle/>
                    <a:p>
                      <a:pPr marL="75565" algn="ctr">
                        <a:spcBef>
                          <a:spcPts val="10"/>
                        </a:spcBef>
                        <a:spcAft>
                          <a:spcPts val="0"/>
                        </a:spcAft>
                      </a:pPr>
                      <a:r>
                        <a:rPr lang="en-US" sz="1600" dirty="0">
                          <a:effectLst/>
                          <a:latin typeface="Times New Roman" panose="02020603050405020304" pitchFamily="18" charset="0"/>
                          <a:cs typeface="Times New Roman" panose="02020603050405020304" pitchFamily="18" charset="0"/>
                        </a:rPr>
                        <a:t>T04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3025" algn="ctr">
                        <a:spcBef>
                          <a:spcPts val="1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NSDN</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3025" algn="ctr">
                        <a:lnSpc>
                          <a:spcPct val="150000"/>
                        </a:lnSpc>
                      </a:pPr>
                      <a:r>
                        <a:rPr lang="en-US" sz="1600" b="1" dirty="0">
                          <a:solidFill>
                            <a:schemeClr val="tx1"/>
                          </a:solidFill>
                          <a:effectLst/>
                          <a:latin typeface="Times New Roman" panose="02020603050405020304" pitchFamily="18" charset="0"/>
                          <a:cs typeface="Times New Roman" panose="02020603050405020304" pitchFamily="18" charset="0"/>
                        </a:rPr>
                        <a:t>Straight</a:t>
                      </a:r>
                      <a:r>
                        <a:rPr lang="en-US" sz="1600" b="1" spc="5" dirty="0">
                          <a:solidFill>
                            <a:schemeClr val="tx1"/>
                          </a:solidFill>
                          <a:effectLst/>
                          <a:latin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cs typeface="Times New Roman" panose="02020603050405020304" pitchFamily="18" charset="0"/>
                        </a:rPr>
                        <a:t>Face,Dim</a:t>
                      </a:r>
                      <a:r>
                        <a:rPr lang="en-US" sz="1600" b="1" spc="5" dirty="0">
                          <a:solidFill>
                            <a:schemeClr val="tx1"/>
                          </a:solidFill>
                          <a:effectLst/>
                          <a:latin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cs typeface="Times New Roman" panose="02020603050405020304" pitchFamily="18" charset="0"/>
                        </a:rPr>
                        <a:t>Light,Without</a:t>
                      </a:r>
                      <a:endParaRPr lang="en-IN" sz="1600" b="1" dirty="0">
                        <a:solidFill>
                          <a:schemeClr val="tx1"/>
                        </a:solidFill>
                        <a:effectLst/>
                        <a:latin typeface="Times New Roman" panose="02020603050405020304" pitchFamily="18" charset="0"/>
                        <a:cs typeface="Times New Roman" panose="02020603050405020304" pitchFamily="18" charset="0"/>
                      </a:endParaRPr>
                    </a:p>
                    <a:p>
                      <a:pPr marL="73025" algn="ctr"/>
                      <a:r>
                        <a:rPr lang="en-US" sz="1600" b="1" dirty="0">
                          <a:solidFill>
                            <a:schemeClr val="tx1"/>
                          </a:solidFill>
                          <a:effectLst/>
                          <a:latin typeface="Times New Roman" panose="02020603050405020304" pitchFamily="18" charset="0"/>
                          <a:cs typeface="Times New Roman" panose="02020603050405020304" pitchFamily="18" charset="0"/>
                        </a:rPr>
                        <a:t>Glasses</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5565" algn="ctr">
                        <a:spcBef>
                          <a:spcPts val="1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Non</a:t>
                      </a:r>
                      <a:r>
                        <a:rPr lang="en-US" sz="1600" b="1" spc="-70" dirty="0">
                          <a:solidFill>
                            <a:schemeClr val="tx1"/>
                          </a:solidFill>
                          <a:effectLst/>
                          <a:latin typeface="Times New Roman" panose="02020603050405020304" pitchFamily="18" charset="0"/>
                          <a:cs typeface="Times New Roman" panose="02020603050405020304" pitchFamily="18" charset="0"/>
                        </a:rPr>
                        <a:t> </a:t>
                      </a:r>
                      <a:r>
                        <a:rPr lang="en-US" sz="1600" b="1" dirty="0">
                          <a:solidFill>
                            <a:schemeClr val="tx1"/>
                          </a:solidFill>
                          <a:effectLst/>
                          <a:latin typeface="Times New Roman" panose="02020603050405020304" pitchFamily="18" charset="0"/>
                          <a:cs typeface="Times New Roman" panose="02020603050405020304" pitchFamily="18" charset="0"/>
                        </a:rPr>
                        <a:t>Drowsy</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tc>
                  <a:txBody>
                    <a:bodyPr/>
                    <a:lstStyle/>
                    <a:p>
                      <a:pPr marL="75565" algn="ctr">
                        <a:spcBef>
                          <a:spcPts val="10"/>
                        </a:spcBef>
                        <a:spcAft>
                          <a:spcPts val="0"/>
                        </a:spcAft>
                      </a:pPr>
                      <a:r>
                        <a:rPr lang="en-US" sz="1600" dirty="0">
                          <a:effectLst/>
                          <a:latin typeface="Times New Roman" panose="02020603050405020304" pitchFamily="18" charset="0"/>
                          <a:cs typeface="Times New Roman" panose="02020603050405020304" pitchFamily="18" charset="0"/>
                        </a:rPr>
                        <a:t>Non</a:t>
                      </a:r>
                      <a:r>
                        <a:rPr lang="en-US" sz="1600" spc="-65"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Drowsy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schemeClr>
                    </a:solidFill>
                  </a:tcPr>
                </a:tc>
                <a:extLst>
                  <a:ext uri="{0D108BD9-81ED-4DB2-BD59-A6C34878D82A}">
                    <a16:rowId xmlns:a16="http://schemas.microsoft.com/office/drawing/2014/main" val="2842791662"/>
                  </a:ext>
                </a:extLst>
              </a:tr>
            </a:tbl>
          </a:graphicData>
        </a:graphic>
      </p:graphicFrame>
    </p:spTree>
    <p:extLst>
      <p:ext uri="{BB962C8B-B14F-4D97-AF65-F5344CB8AC3E}">
        <p14:creationId xmlns:p14="http://schemas.microsoft.com/office/powerpoint/2010/main" val="48122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DC3E-9CFC-9CC6-EFA0-198666299012}"/>
              </a:ext>
            </a:extLst>
          </p:cNvPr>
          <p:cNvSpPr>
            <a:spLocks noGrp="1"/>
          </p:cNvSpPr>
          <p:nvPr>
            <p:ph type="ctrTitle"/>
          </p:nvPr>
        </p:nvSpPr>
        <p:spPr>
          <a:xfrm>
            <a:off x="228600" y="331705"/>
            <a:ext cx="3657600" cy="470898"/>
          </a:xfrm>
        </p:spPr>
        <p:txBody>
          <a:bodyPr/>
          <a:lstStyle/>
          <a:p>
            <a:r>
              <a:rPr lang="en-IN" b="1" dirty="0">
                <a:latin typeface="Times New Roman" panose="02020603050405020304" pitchFamily="18" charset="0"/>
                <a:cs typeface="Times New Roman" panose="02020603050405020304" pitchFamily="18" charset="0"/>
              </a:rPr>
              <a:t>SCREEN SHOTS</a:t>
            </a:r>
          </a:p>
        </p:txBody>
      </p:sp>
      <p:sp>
        <p:nvSpPr>
          <p:cNvPr id="3" name="Subtitle 2">
            <a:extLst>
              <a:ext uri="{FF2B5EF4-FFF2-40B4-BE49-F238E27FC236}">
                <a16:creationId xmlns:a16="http://schemas.microsoft.com/office/drawing/2014/main" id="{1255084B-482E-FCD2-2419-1D70C9DC74CA}"/>
              </a:ext>
            </a:extLst>
          </p:cNvPr>
          <p:cNvSpPr>
            <a:spLocks noGrp="1"/>
          </p:cNvSpPr>
          <p:nvPr>
            <p:ph type="subTitle" idx="4"/>
          </p:nvPr>
        </p:nvSpPr>
        <p:spPr>
          <a:xfrm>
            <a:off x="186054" y="5152371"/>
            <a:ext cx="12234545" cy="391090"/>
          </a:xfrm>
        </p:spPr>
        <p:txBody>
          <a:bodyPr/>
          <a:lstStyle/>
          <a:p>
            <a:pPr marL="0" indent="0">
              <a:buNone/>
            </a:pPr>
            <a:r>
              <a:rPr lang="en-IN" sz="1800" dirty="0">
                <a:latin typeface="Carlito"/>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SCREEN</a:t>
            </a:r>
            <a:r>
              <a:rPr lang="en-US" sz="1800" b="1"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SHOT</a:t>
            </a:r>
            <a:r>
              <a:rPr lang="en-US" sz="1800" b="1"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WHEN</a:t>
            </a:r>
            <a:r>
              <a:rPr lang="en-US" sz="1800" b="1"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YOU</a:t>
            </a:r>
            <a:r>
              <a:rPr lang="en-US" sz="1800" b="1"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1800" b="1"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FEELING</a:t>
            </a:r>
            <a:r>
              <a:rPr lang="en-US" sz="1800" b="1"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DROWSY</a:t>
            </a:r>
            <a:r>
              <a:rPr lang="en-US" sz="1800" b="1"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800" b="1" spc="1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SPECTACLES</a:t>
            </a:r>
            <a:r>
              <a:rPr lang="en-US" sz="1800" b="1"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b="1"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GOOD</a:t>
            </a:r>
            <a:r>
              <a:rPr lang="en-US" sz="1800" b="1"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LIGHT</a:t>
            </a:r>
            <a:r>
              <a:rPr lang="en-US" sz="1800" b="1"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CONDITIONS</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4" name="image27.jpeg">
            <a:extLst>
              <a:ext uri="{FF2B5EF4-FFF2-40B4-BE49-F238E27FC236}">
                <a16:creationId xmlns:a16="http://schemas.microsoft.com/office/drawing/2014/main" id="{60F9595D-A17B-051E-6F27-21A6106DEC6C}"/>
              </a:ext>
            </a:extLst>
          </p:cNvPr>
          <p:cNvPicPr>
            <a:picLocks noChangeAspect="1"/>
          </p:cNvPicPr>
          <p:nvPr/>
        </p:nvPicPr>
        <p:blipFill>
          <a:blip r:embed="rId2" cstate="print"/>
          <a:stretch>
            <a:fillRect/>
          </a:stretch>
        </p:blipFill>
        <p:spPr>
          <a:xfrm>
            <a:off x="3352800" y="1314539"/>
            <a:ext cx="4114800" cy="3429000"/>
          </a:xfrm>
          <a:prstGeom prst="rect">
            <a:avLst/>
          </a:prstGeom>
        </p:spPr>
      </p:pic>
    </p:spTree>
    <p:extLst>
      <p:ext uri="{BB962C8B-B14F-4D97-AF65-F5344CB8AC3E}">
        <p14:creationId xmlns:p14="http://schemas.microsoft.com/office/powerpoint/2010/main" val="200973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90600"/>
            <a:ext cx="5712765" cy="689932"/>
          </a:xfrm>
          <a:prstGeom prst="rect">
            <a:avLst/>
          </a:prstGeom>
        </p:spPr>
        <p:txBody>
          <a:bodyPr vert="horz" wrap="square" lIns="0" tIns="12700" rIns="0" bIns="0" rtlCol="0">
            <a:spAutoFit/>
          </a:bodyPr>
          <a:lstStyle/>
          <a:p>
            <a:pPr marL="12700">
              <a:lnSpc>
                <a:spcPct val="100000"/>
              </a:lnSpc>
              <a:spcBef>
                <a:spcPts val="100"/>
              </a:spcBef>
            </a:pPr>
            <a:r>
              <a:rPr lang="en-IN" sz="4400" b="1" dirty="0">
                <a:solidFill>
                  <a:schemeClr val="bg2">
                    <a:lumMod val="20000"/>
                    <a:lumOff val="80000"/>
                  </a:schemeClr>
                </a:solidFill>
                <a:latin typeface="Times New Roman" panose="02020603050405020304" pitchFamily="18" charset="0"/>
                <a:cs typeface="Times New Roman" panose="02020603050405020304" pitchFamily="18" charset="0"/>
              </a:rPr>
              <a:t>INTRODUCTION</a:t>
            </a:r>
            <a:endParaRPr sz="4400"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204366" y="1871218"/>
            <a:ext cx="9420225" cy="3838575"/>
          </a:xfrm>
          <a:prstGeom prst="rect">
            <a:avLst/>
          </a:prstGeom>
        </p:spPr>
        <p:txBody>
          <a:bodyPr vert="horz" wrap="square" lIns="0" tIns="13335" rIns="0" bIns="0" rtlCol="0">
            <a:spAutoFit/>
          </a:bodyPr>
          <a:lstStyle/>
          <a:p>
            <a:pPr marL="305435" indent="-293370" algn="just">
              <a:lnSpc>
                <a:spcPct val="100000"/>
              </a:lnSpc>
              <a:spcBef>
                <a:spcPts val="105"/>
              </a:spcBef>
              <a:buClr>
                <a:srgbClr val="A4A4A4"/>
              </a:buClr>
              <a:buSzPct val="120454"/>
              <a:buFont typeface="Arial"/>
              <a:buChar char="•"/>
              <a:tabLst>
                <a:tab pos="305435" algn="l"/>
                <a:tab pos="306070" algn="l"/>
              </a:tabLst>
            </a:pPr>
            <a:r>
              <a:rPr sz="2200" spc="-5" dirty="0">
                <a:latin typeface="Times New Roman" panose="02020603050405020304" pitchFamily="18" charset="0"/>
                <a:cs typeface="Times New Roman" panose="02020603050405020304" pitchFamily="18" charset="0"/>
              </a:rPr>
              <a:t>Driver’s </a:t>
            </a:r>
            <a:r>
              <a:rPr sz="2200" spc="-10" dirty="0">
                <a:latin typeface="Times New Roman" panose="02020603050405020304" pitchFamily="18" charset="0"/>
                <a:cs typeface="Times New Roman" panose="02020603050405020304" pitchFamily="18" charset="0"/>
              </a:rPr>
              <a:t>inattention </a:t>
            </a:r>
            <a:r>
              <a:rPr sz="2200" spc="-5" dirty="0">
                <a:latin typeface="Times New Roman" panose="02020603050405020304" pitchFamily="18" charset="0"/>
                <a:cs typeface="Times New Roman" panose="02020603050405020304" pitchFamily="18" charset="0"/>
              </a:rPr>
              <a:t>might be </a:t>
            </a:r>
            <a:r>
              <a:rPr sz="2200" dirty="0">
                <a:latin typeface="Times New Roman" panose="02020603050405020304" pitchFamily="18" charset="0"/>
                <a:cs typeface="Times New Roman" panose="02020603050405020304" pitchFamily="18" charset="0"/>
              </a:rPr>
              <a:t>the </a:t>
            </a:r>
            <a:r>
              <a:rPr sz="2200" spc="-5" dirty="0">
                <a:latin typeface="Times New Roman" panose="02020603050405020304" pitchFamily="18" charset="0"/>
                <a:cs typeface="Times New Roman" panose="02020603050405020304" pitchFamily="18" charset="0"/>
              </a:rPr>
              <a:t>result </a:t>
            </a:r>
            <a:r>
              <a:rPr sz="2200" spc="5" dirty="0">
                <a:latin typeface="Times New Roman" panose="02020603050405020304" pitchFamily="18" charset="0"/>
                <a:cs typeface="Times New Roman" panose="02020603050405020304" pitchFamily="18" charset="0"/>
              </a:rPr>
              <a:t>of </a:t>
            </a:r>
            <a:r>
              <a:rPr sz="2200" dirty="0">
                <a:latin typeface="Times New Roman" panose="02020603050405020304" pitchFamily="18" charset="0"/>
                <a:cs typeface="Times New Roman" panose="02020603050405020304" pitchFamily="18" charset="0"/>
              </a:rPr>
              <a:t>a lack </a:t>
            </a:r>
            <a:r>
              <a:rPr sz="2200" spc="5" dirty="0">
                <a:latin typeface="Times New Roman" panose="02020603050405020304" pitchFamily="18" charset="0"/>
                <a:cs typeface="Times New Roman" panose="02020603050405020304" pitchFamily="18" charset="0"/>
              </a:rPr>
              <a:t>of </a:t>
            </a:r>
            <a:r>
              <a:rPr sz="2200" dirty="0">
                <a:latin typeface="Times New Roman" panose="02020603050405020304" pitchFamily="18" charset="0"/>
                <a:cs typeface="Times New Roman" panose="02020603050405020304" pitchFamily="18" charset="0"/>
              </a:rPr>
              <a:t>alertness when driving</a:t>
            </a:r>
            <a:r>
              <a:rPr sz="2200" spc="-25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due</a:t>
            </a:r>
            <a:endParaRPr sz="2200" dirty="0">
              <a:latin typeface="Times New Roman" panose="02020603050405020304" pitchFamily="18" charset="0"/>
              <a:cs typeface="Times New Roman" panose="02020603050405020304" pitchFamily="18" charset="0"/>
            </a:endParaRPr>
          </a:p>
          <a:p>
            <a:pPr marL="241300" algn="just">
              <a:lnSpc>
                <a:spcPct val="100000"/>
              </a:lnSpc>
            </a:pPr>
            <a:r>
              <a:rPr sz="2200" spc="-10" dirty="0">
                <a:latin typeface="Times New Roman" panose="02020603050405020304" pitchFamily="18" charset="0"/>
                <a:cs typeface="Times New Roman" panose="02020603050405020304" pitchFamily="18" charset="0"/>
              </a:rPr>
              <a:t>to </a:t>
            </a:r>
            <a:r>
              <a:rPr sz="2200" spc="-5" dirty="0">
                <a:latin typeface="Times New Roman" panose="02020603050405020304" pitchFamily="18" charset="0"/>
                <a:cs typeface="Times New Roman" panose="02020603050405020304" pitchFamily="18" charset="0"/>
              </a:rPr>
              <a:t>driver drowsiness </a:t>
            </a:r>
            <a:r>
              <a:rPr sz="2200" dirty="0">
                <a:latin typeface="Times New Roman" panose="02020603050405020304" pitchFamily="18" charset="0"/>
                <a:cs typeface="Times New Roman" panose="02020603050405020304" pitchFamily="18" charset="0"/>
              </a:rPr>
              <a:t>and</a:t>
            </a:r>
            <a:r>
              <a:rPr sz="2200" spc="-1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distraction.</a:t>
            </a:r>
            <a:endParaRPr sz="2200" dirty="0">
              <a:latin typeface="Times New Roman" panose="02020603050405020304" pitchFamily="18" charset="0"/>
              <a:cs typeface="Times New Roman" panose="02020603050405020304" pitchFamily="18" charset="0"/>
            </a:endParaRPr>
          </a:p>
          <a:p>
            <a:pPr marL="305435" indent="-293370" algn="just">
              <a:lnSpc>
                <a:spcPct val="100000"/>
              </a:lnSpc>
              <a:spcBef>
                <a:spcPts val="1205"/>
              </a:spcBef>
              <a:buClr>
                <a:srgbClr val="A4A4A4"/>
              </a:buClr>
              <a:buSzPct val="120454"/>
              <a:buFont typeface="Arial"/>
              <a:buChar char="•"/>
              <a:tabLst>
                <a:tab pos="305435" algn="l"/>
                <a:tab pos="306070" algn="l"/>
              </a:tabLst>
            </a:pPr>
            <a:r>
              <a:rPr sz="2200" dirty="0">
                <a:latin typeface="Times New Roman" panose="02020603050405020304" pitchFamily="18" charset="0"/>
                <a:cs typeface="Times New Roman" panose="02020603050405020304" pitchFamily="18" charset="0"/>
              </a:rPr>
              <a:t>Driver </a:t>
            </a:r>
            <a:r>
              <a:rPr sz="2200" spc="-5" dirty="0">
                <a:latin typeface="Times New Roman" panose="02020603050405020304" pitchFamily="18" charset="0"/>
                <a:cs typeface="Times New Roman" panose="02020603050405020304" pitchFamily="18" charset="0"/>
              </a:rPr>
              <a:t>distraction occurs </a:t>
            </a:r>
            <a:r>
              <a:rPr sz="2200" dirty="0">
                <a:latin typeface="Times New Roman" panose="02020603050405020304" pitchFamily="18" charset="0"/>
                <a:cs typeface="Times New Roman" panose="02020603050405020304" pitchFamily="18" charset="0"/>
              </a:rPr>
              <a:t>when an object </a:t>
            </a:r>
            <a:r>
              <a:rPr sz="2200" spc="5" dirty="0">
                <a:latin typeface="Times New Roman" panose="02020603050405020304" pitchFamily="18" charset="0"/>
                <a:cs typeface="Times New Roman" panose="02020603050405020304" pitchFamily="18" charset="0"/>
              </a:rPr>
              <a:t>or </a:t>
            </a:r>
            <a:r>
              <a:rPr sz="2200" spc="-5" dirty="0">
                <a:latin typeface="Times New Roman" panose="02020603050405020304" pitchFamily="18" charset="0"/>
                <a:cs typeface="Times New Roman" panose="02020603050405020304" pitchFamily="18" charset="0"/>
              </a:rPr>
              <a:t>event </a:t>
            </a:r>
            <a:r>
              <a:rPr sz="2200" spc="-20" dirty="0">
                <a:latin typeface="Times New Roman" panose="02020603050405020304" pitchFamily="18" charset="0"/>
                <a:cs typeface="Times New Roman" panose="02020603050405020304" pitchFamily="18" charset="0"/>
              </a:rPr>
              <a:t>draws </a:t>
            </a:r>
            <a:r>
              <a:rPr sz="2200" dirty="0">
                <a:latin typeface="Times New Roman" panose="02020603050405020304" pitchFamily="18" charset="0"/>
                <a:cs typeface="Times New Roman" panose="02020603050405020304" pitchFamily="18" charset="0"/>
              </a:rPr>
              <a:t>a </a:t>
            </a:r>
            <a:r>
              <a:rPr sz="2200" spc="-25" dirty="0">
                <a:latin typeface="Times New Roman" panose="02020603050405020304" pitchFamily="18" charset="0"/>
                <a:cs typeface="Times New Roman" panose="02020603050405020304" pitchFamily="18" charset="0"/>
              </a:rPr>
              <a:t>person’s</a:t>
            </a:r>
            <a:r>
              <a:rPr sz="2200" spc="-26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attention</a:t>
            </a:r>
            <a:endParaRPr sz="2200" dirty="0">
              <a:latin typeface="Times New Roman" panose="02020603050405020304" pitchFamily="18" charset="0"/>
              <a:cs typeface="Times New Roman" panose="02020603050405020304" pitchFamily="18" charset="0"/>
            </a:endParaRPr>
          </a:p>
          <a:p>
            <a:pPr marL="241300" algn="just">
              <a:lnSpc>
                <a:spcPct val="100000"/>
              </a:lnSpc>
            </a:pPr>
            <a:r>
              <a:rPr sz="2200" spc="-25" dirty="0">
                <a:latin typeface="Times New Roman" panose="02020603050405020304" pitchFamily="18" charset="0"/>
                <a:cs typeface="Times New Roman" panose="02020603050405020304" pitchFamily="18" charset="0"/>
              </a:rPr>
              <a:t>away </a:t>
            </a:r>
            <a:r>
              <a:rPr sz="2200" spc="-5" dirty="0">
                <a:latin typeface="Times New Roman" panose="02020603050405020304" pitchFamily="18" charset="0"/>
                <a:cs typeface="Times New Roman" panose="02020603050405020304" pitchFamily="18" charset="0"/>
              </a:rPr>
              <a:t>from </a:t>
            </a:r>
            <a:r>
              <a:rPr sz="2200" dirty="0">
                <a:latin typeface="Times New Roman" panose="02020603050405020304" pitchFamily="18" charset="0"/>
                <a:cs typeface="Times New Roman" panose="02020603050405020304" pitchFamily="18" charset="0"/>
              </a:rPr>
              <a:t>the driving</a:t>
            </a:r>
            <a:r>
              <a:rPr sz="2200" spc="-8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task.</a:t>
            </a:r>
          </a:p>
          <a:p>
            <a:pPr marL="241300" marR="5080" indent="-229235" algn="just">
              <a:lnSpc>
                <a:spcPct val="100000"/>
              </a:lnSpc>
              <a:spcBef>
                <a:spcPts val="1200"/>
              </a:spcBef>
              <a:buClr>
                <a:srgbClr val="A4A4A4"/>
              </a:buClr>
              <a:buSzPct val="120454"/>
              <a:buFont typeface="Arial"/>
              <a:buChar char="•"/>
              <a:tabLst>
                <a:tab pos="306070" algn="l"/>
              </a:tabLst>
            </a:pP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Unlike </a:t>
            </a:r>
            <a:r>
              <a:rPr sz="2200" spc="-10" dirty="0">
                <a:latin typeface="Times New Roman" panose="02020603050405020304" pitchFamily="18" charset="0"/>
                <a:cs typeface="Times New Roman" panose="02020603050405020304" pitchFamily="18" charset="0"/>
              </a:rPr>
              <a:t>driver distraction, </a:t>
            </a:r>
            <a:r>
              <a:rPr sz="2200" spc="-5" dirty="0">
                <a:latin typeface="Times New Roman" panose="02020603050405020304" pitchFamily="18" charset="0"/>
                <a:cs typeface="Times New Roman" panose="02020603050405020304" pitchFamily="18" charset="0"/>
              </a:rPr>
              <a:t>driver </a:t>
            </a:r>
            <a:r>
              <a:rPr sz="2200" spc="-10" dirty="0">
                <a:latin typeface="Times New Roman" panose="02020603050405020304" pitchFamily="18" charset="0"/>
                <a:cs typeface="Times New Roman" panose="02020603050405020304" pitchFamily="18" charset="0"/>
              </a:rPr>
              <a:t>drowsiness </a:t>
            </a:r>
            <a:r>
              <a:rPr sz="2200" spc="-15" dirty="0">
                <a:latin typeface="Times New Roman" panose="02020603050405020304" pitchFamily="18" charset="0"/>
                <a:cs typeface="Times New Roman" panose="02020603050405020304" pitchFamily="18" charset="0"/>
              </a:rPr>
              <a:t>involves </a:t>
            </a:r>
            <a:r>
              <a:rPr sz="2200" dirty="0">
                <a:latin typeface="Times New Roman" panose="02020603050405020304" pitchFamily="18" charset="0"/>
                <a:cs typeface="Times New Roman" panose="02020603050405020304" pitchFamily="18" charset="0"/>
              </a:rPr>
              <a:t>no </a:t>
            </a:r>
            <a:r>
              <a:rPr sz="2200" spc="-5" dirty="0">
                <a:latin typeface="Times New Roman" panose="02020603050405020304" pitchFamily="18" charset="0"/>
                <a:cs typeface="Times New Roman" panose="02020603050405020304" pitchFamily="18" charset="0"/>
              </a:rPr>
              <a:t>triggering </a:t>
            </a:r>
            <a:r>
              <a:rPr sz="2200" spc="-15" dirty="0">
                <a:latin typeface="Times New Roman" panose="02020603050405020304" pitchFamily="18" charset="0"/>
                <a:cs typeface="Times New Roman" panose="02020603050405020304" pitchFamily="18" charset="0"/>
              </a:rPr>
              <a:t>event </a:t>
            </a:r>
            <a:r>
              <a:rPr sz="2200" spc="-5" dirty="0">
                <a:latin typeface="Times New Roman" panose="02020603050405020304" pitchFamily="18" charset="0"/>
                <a:cs typeface="Times New Roman" panose="02020603050405020304" pitchFamily="18" charset="0"/>
              </a:rPr>
              <a:t>but,  instead, </a:t>
            </a:r>
            <a:r>
              <a:rPr sz="2200" dirty="0">
                <a:latin typeface="Times New Roman" panose="02020603050405020304" pitchFamily="18" charset="0"/>
                <a:cs typeface="Times New Roman" panose="02020603050405020304" pitchFamily="18" charset="0"/>
              </a:rPr>
              <a:t>is </a:t>
            </a:r>
            <a:r>
              <a:rPr sz="2200" spc="-15" dirty="0">
                <a:latin typeface="Times New Roman" panose="02020603050405020304" pitchFamily="18" charset="0"/>
                <a:cs typeface="Times New Roman" panose="02020603050405020304" pitchFamily="18" charset="0"/>
              </a:rPr>
              <a:t>characterized </a:t>
            </a:r>
            <a:r>
              <a:rPr sz="2200" spc="-5" dirty="0">
                <a:latin typeface="Times New Roman" panose="02020603050405020304" pitchFamily="18" charset="0"/>
                <a:cs typeface="Times New Roman" panose="02020603050405020304" pitchFamily="18" charset="0"/>
              </a:rPr>
              <a:t>by </a:t>
            </a:r>
            <a:r>
              <a:rPr sz="2200" dirty="0">
                <a:latin typeface="Times New Roman" panose="02020603050405020304" pitchFamily="18" charset="0"/>
                <a:cs typeface="Times New Roman" panose="02020603050405020304" pitchFamily="18" charset="0"/>
              </a:rPr>
              <a:t>a </a:t>
            </a:r>
            <a:r>
              <a:rPr sz="2200" spc="-10" dirty="0">
                <a:latin typeface="Times New Roman" panose="02020603050405020304" pitchFamily="18" charset="0"/>
                <a:cs typeface="Times New Roman" panose="02020603050405020304" pitchFamily="18" charset="0"/>
              </a:rPr>
              <a:t>progressive </a:t>
            </a:r>
            <a:r>
              <a:rPr sz="2200" spc="-15" dirty="0">
                <a:latin typeface="Times New Roman" panose="02020603050405020304" pitchFamily="18" charset="0"/>
                <a:cs typeface="Times New Roman" panose="02020603050405020304" pitchFamily="18" charset="0"/>
              </a:rPr>
              <a:t>withdrawal </a:t>
            </a:r>
            <a:r>
              <a:rPr sz="2200" spc="5" dirty="0">
                <a:latin typeface="Times New Roman" panose="02020603050405020304" pitchFamily="18" charset="0"/>
                <a:cs typeface="Times New Roman" panose="02020603050405020304" pitchFamily="18" charset="0"/>
              </a:rPr>
              <a:t>of </a:t>
            </a:r>
            <a:r>
              <a:rPr sz="2200" spc="-10" dirty="0">
                <a:latin typeface="Times New Roman" panose="02020603050405020304" pitchFamily="18" charset="0"/>
                <a:cs typeface="Times New Roman" panose="02020603050405020304" pitchFamily="18" charset="0"/>
              </a:rPr>
              <a:t>attention </a:t>
            </a:r>
            <a:r>
              <a:rPr sz="2200" spc="-15" dirty="0">
                <a:latin typeface="Times New Roman" panose="02020603050405020304" pitchFamily="18" charset="0"/>
                <a:cs typeface="Times New Roman" panose="02020603050405020304" pitchFamily="18" charset="0"/>
              </a:rPr>
              <a:t>from </a:t>
            </a:r>
            <a:r>
              <a:rPr sz="2200" dirty="0">
                <a:latin typeface="Times New Roman" panose="02020603050405020304" pitchFamily="18" charset="0"/>
                <a:cs typeface="Times New Roman" panose="02020603050405020304" pitchFamily="18" charset="0"/>
              </a:rPr>
              <a:t>the </a:t>
            </a:r>
            <a:r>
              <a:rPr sz="2200" spc="-10" dirty="0">
                <a:latin typeface="Times New Roman" panose="02020603050405020304" pitchFamily="18" charset="0"/>
                <a:cs typeface="Times New Roman" panose="02020603050405020304" pitchFamily="18" charset="0"/>
              </a:rPr>
              <a:t>road  </a:t>
            </a:r>
            <a:r>
              <a:rPr sz="2200" dirty="0">
                <a:latin typeface="Times New Roman" panose="02020603050405020304" pitchFamily="18" charset="0"/>
                <a:cs typeface="Times New Roman" panose="02020603050405020304" pitchFamily="18" charset="0"/>
              </a:rPr>
              <a:t>and </a:t>
            </a:r>
            <a:r>
              <a:rPr sz="2200" spc="-15" dirty="0">
                <a:latin typeface="Times New Roman" panose="02020603050405020304" pitchFamily="18" charset="0"/>
                <a:cs typeface="Times New Roman" panose="02020603050405020304" pitchFamily="18" charset="0"/>
              </a:rPr>
              <a:t>traffic</a:t>
            </a:r>
            <a:r>
              <a:rPr sz="2200" spc="-3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demands.</a:t>
            </a:r>
          </a:p>
          <a:p>
            <a:pPr marL="241300" marR="5080" indent="-229235" algn="just">
              <a:lnSpc>
                <a:spcPct val="100000"/>
              </a:lnSpc>
              <a:spcBef>
                <a:spcPts val="1205"/>
              </a:spcBef>
              <a:buClr>
                <a:srgbClr val="A4A4A4"/>
              </a:buClr>
              <a:buSzPct val="120454"/>
              <a:buFont typeface="Arial"/>
              <a:buChar char="•"/>
              <a:tabLst>
                <a:tab pos="306070" algn="l"/>
              </a:tabLst>
            </a:pP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Both </a:t>
            </a:r>
            <a:r>
              <a:rPr sz="2200" spc="-15" dirty="0">
                <a:latin typeface="Times New Roman" panose="02020603050405020304" pitchFamily="18" charset="0"/>
                <a:cs typeface="Times New Roman" panose="02020603050405020304" pitchFamily="18" charset="0"/>
              </a:rPr>
              <a:t>driver </a:t>
            </a:r>
            <a:r>
              <a:rPr sz="2200" spc="-10" dirty="0">
                <a:latin typeface="Times New Roman" panose="02020603050405020304" pitchFamily="18" charset="0"/>
                <a:cs typeface="Times New Roman" panose="02020603050405020304" pitchFamily="18" charset="0"/>
              </a:rPr>
              <a:t>drowsiness and distraction, </a:t>
            </a:r>
            <a:r>
              <a:rPr sz="2200" spc="-35" dirty="0">
                <a:latin typeface="Times New Roman" panose="02020603050405020304" pitchFamily="18" charset="0"/>
                <a:cs typeface="Times New Roman" panose="02020603050405020304" pitchFamily="18" charset="0"/>
              </a:rPr>
              <a:t>however, </a:t>
            </a:r>
            <a:r>
              <a:rPr sz="2200" spc="-15" dirty="0">
                <a:latin typeface="Times New Roman" panose="02020603050405020304" pitchFamily="18" charset="0"/>
                <a:cs typeface="Times New Roman" panose="02020603050405020304" pitchFamily="18" charset="0"/>
              </a:rPr>
              <a:t>might have </a:t>
            </a:r>
            <a:r>
              <a:rPr sz="2200" dirty="0">
                <a:latin typeface="Times New Roman" panose="02020603050405020304" pitchFamily="18" charset="0"/>
                <a:cs typeface="Times New Roman" panose="02020603050405020304" pitchFamily="18" charset="0"/>
              </a:rPr>
              <a:t>the </a:t>
            </a:r>
            <a:r>
              <a:rPr sz="2200" spc="-5" dirty="0">
                <a:latin typeface="Times New Roman" panose="02020603050405020304" pitchFamily="18" charset="0"/>
                <a:cs typeface="Times New Roman" panose="02020603050405020304" pitchFamily="18" charset="0"/>
              </a:rPr>
              <a:t>same </a:t>
            </a:r>
            <a:r>
              <a:rPr sz="2200" spc="-15" dirty="0">
                <a:latin typeface="Times New Roman" panose="02020603050405020304" pitchFamily="18" charset="0"/>
                <a:cs typeface="Times New Roman" panose="02020603050405020304" pitchFamily="18" charset="0"/>
              </a:rPr>
              <a:t>effects,  </a:t>
            </a:r>
            <a:r>
              <a:rPr sz="2200" spc="-5" dirty="0">
                <a:latin typeface="Times New Roman" panose="02020603050405020304" pitchFamily="18" charset="0"/>
                <a:cs typeface="Times New Roman" panose="02020603050405020304" pitchFamily="18" charset="0"/>
              </a:rPr>
              <a:t>that </a:t>
            </a:r>
            <a:r>
              <a:rPr sz="2200" dirty="0">
                <a:latin typeface="Times New Roman" panose="02020603050405020304" pitchFamily="18" charset="0"/>
                <a:cs typeface="Times New Roman" panose="02020603050405020304" pitchFamily="18" charset="0"/>
              </a:rPr>
              <a:t>is </a:t>
            </a:r>
            <a:r>
              <a:rPr sz="2200" spc="-5" dirty="0">
                <a:latin typeface="Times New Roman" panose="02020603050405020304" pitchFamily="18" charset="0"/>
                <a:cs typeface="Times New Roman" panose="02020603050405020304" pitchFamily="18" charset="0"/>
              </a:rPr>
              <a:t>decreased </a:t>
            </a:r>
            <a:r>
              <a:rPr sz="2200" spc="-10" dirty="0">
                <a:latin typeface="Times New Roman" panose="02020603050405020304" pitchFamily="18" charset="0"/>
                <a:cs typeface="Times New Roman" panose="02020603050405020304" pitchFamily="18" charset="0"/>
              </a:rPr>
              <a:t>driving performance, longer </a:t>
            </a:r>
            <a:r>
              <a:rPr sz="2200" spc="-5" dirty="0">
                <a:latin typeface="Times New Roman" panose="02020603050405020304" pitchFamily="18" charset="0"/>
                <a:cs typeface="Times New Roman" panose="02020603050405020304" pitchFamily="18" charset="0"/>
              </a:rPr>
              <a:t>reaction </a:t>
            </a:r>
            <a:r>
              <a:rPr sz="2200" dirty="0">
                <a:latin typeface="Times New Roman" panose="02020603050405020304" pitchFamily="18" charset="0"/>
                <a:cs typeface="Times New Roman" panose="02020603050405020304" pitchFamily="18" charset="0"/>
              </a:rPr>
              <a:t>time, and an </a:t>
            </a:r>
            <a:r>
              <a:rPr sz="2200" spc="-10" dirty="0">
                <a:latin typeface="Times New Roman" panose="02020603050405020304" pitchFamily="18" charset="0"/>
                <a:cs typeface="Times New Roman" panose="02020603050405020304" pitchFamily="18" charset="0"/>
              </a:rPr>
              <a:t>increased  </a:t>
            </a:r>
            <a:r>
              <a:rPr sz="2200" dirty="0">
                <a:latin typeface="Times New Roman" panose="02020603050405020304" pitchFamily="18" charset="0"/>
                <a:cs typeface="Times New Roman" panose="02020603050405020304" pitchFamily="18" charset="0"/>
              </a:rPr>
              <a:t>risk </a:t>
            </a:r>
            <a:r>
              <a:rPr sz="2200" spc="5" dirty="0">
                <a:latin typeface="Times New Roman" panose="02020603050405020304" pitchFamily="18" charset="0"/>
                <a:cs typeface="Times New Roman" panose="02020603050405020304" pitchFamily="18" charset="0"/>
              </a:rPr>
              <a:t>of </a:t>
            </a:r>
            <a:r>
              <a:rPr sz="2200" spc="-10" dirty="0">
                <a:latin typeface="Times New Roman" panose="02020603050405020304" pitchFamily="18" charset="0"/>
                <a:cs typeface="Times New Roman" panose="02020603050405020304" pitchFamily="18" charset="0"/>
              </a:rPr>
              <a:t>crash</a:t>
            </a:r>
            <a:r>
              <a:rPr sz="2200" spc="-7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involvement.</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BFEC6B-9E5C-9C3B-BDBC-0D5DCC7BC3D5}"/>
              </a:ext>
            </a:extLst>
          </p:cNvPr>
          <p:cNvSpPr>
            <a:spLocks noGrp="1"/>
          </p:cNvSpPr>
          <p:nvPr>
            <p:ph type="subTitle" idx="4294967295"/>
          </p:nvPr>
        </p:nvSpPr>
        <p:spPr>
          <a:xfrm>
            <a:off x="609600" y="5029200"/>
            <a:ext cx="11582400" cy="344488"/>
          </a:xfrm>
        </p:spPr>
        <p:txBody>
          <a:bodyPr>
            <a:normAutofit fontScale="77500" lnSpcReduction="20000"/>
          </a:bodyPr>
          <a:lstStyle/>
          <a:p>
            <a:pPr marL="0" indent="0">
              <a:buNone/>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SCREEN</a:t>
            </a:r>
            <a:r>
              <a:rPr lang="en-US" b="1"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SHOT</a:t>
            </a:r>
            <a:r>
              <a:rPr lang="en-US" b="1"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b="1"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WHEN</a:t>
            </a:r>
            <a:r>
              <a:rPr lang="en-US" b="1"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YOU</a:t>
            </a:r>
            <a:r>
              <a:rPr lang="en-US" b="1"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b="1"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NOT</a:t>
            </a:r>
            <a:r>
              <a:rPr lang="en-US" b="1"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FEELING</a:t>
            </a:r>
            <a:r>
              <a:rPr lang="en-US" b="1"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DROWSY</a:t>
            </a:r>
            <a:r>
              <a:rPr lang="en-US" b="1"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b="1"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SPECTACLES</a:t>
            </a:r>
            <a:r>
              <a:rPr lang="en-US" b="1"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b="1"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GOOD</a:t>
            </a:r>
            <a:r>
              <a:rPr lang="en-US" b="1"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LIGHT</a:t>
            </a:r>
            <a:r>
              <a:rPr lang="en-US" b="1"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CONDITIONS</a:t>
            </a:r>
            <a:endParaRPr lang="en-IN" dirty="0">
              <a:latin typeface="Times New Roman" panose="02020603050405020304" pitchFamily="18" charset="0"/>
              <a:cs typeface="Times New Roman" panose="02020603050405020304" pitchFamily="18" charset="0"/>
            </a:endParaRPr>
          </a:p>
        </p:txBody>
      </p:sp>
      <p:pic>
        <p:nvPicPr>
          <p:cNvPr id="4" name="image28.jpeg">
            <a:extLst>
              <a:ext uri="{FF2B5EF4-FFF2-40B4-BE49-F238E27FC236}">
                <a16:creationId xmlns:a16="http://schemas.microsoft.com/office/drawing/2014/main" id="{BBBE8C8B-305B-CCF0-4AED-23DB16C0A59E}"/>
              </a:ext>
            </a:extLst>
          </p:cNvPr>
          <p:cNvPicPr>
            <a:picLocks noChangeAspect="1"/>
          </p:cNvPicPr>
          <p:nvPr/>
        </p:nvPicPr>
        <p:blipFill>
          <a:blip r:embed="rId2" cstate="print"/>
          <a:stretch>
            <a:fillRect/>
          </a:stretch>
        </p:blipFill>
        <p:spPr>
          <a:xfrm>
            <a:off x="3733800" y="1066800"/>
            <a:ext cx="3813174" cy="3429000"/>
          </a:xfrm>
          <a:prstGeom prst="rect">
            <a:avLst/>
          </a:prstGeom>
        </p:spPr>
      </p:pic>
    </p:spTree>
    <p:extLst>
      <p:ext uri="{BB962C8B-B14F-4D97-AF65-F5344CB8AC3E}">
        <p14:creationId xmlns:p14="http://schemas.microsoft.com/office/powerpoint/2010/main" val="4125534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C28574-1D35-5656-82A6-7BB5783CB066}"/>
              </a:ext>
            </a:extLst>
          </p:cNvPr>
          <p:cNvSpPr>
            <a:spLocks noGrp="1"/>
          </p:cNvSpPr>
          <p:nvPr>
            <p:ph idx="4294967295"/>
          </p:nvPr>
        </p:nvSpPr>
        <p:spPr>
          <a:xfrm>
            <a:off x="0" y="5029200"/>
            <a:ext cx="11353800" cy="381000"/>
          </a:xfrm>
        </p:spPr>
        <p:txBody>
          <a:bodyPr>
            <a:normAutofit fontScale="85000" lnSpcReduction="10000"/>
          </a:bodyPr>
          <a:lstStyle/>
          <a:p>
            <a:pPr marL="0" indent="0">
              <a:buNone/>
            </a:pP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SCREEN</a:t>
            </a:r>
            <a:r>
              <a:rPr lang="en-US" sz="1800" b="1"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SHOT</a:t>
            </a:r>
            <a:r>
              <a:rPr lang="en-US" sz="1800" b="1"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WHEN</a:t>
            </a:r>
            <a:r>
              <a:rPr lang="en-US" sz="1800" b="1"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YOU</a:t>
            </a:r>
            <a:r>
              <a:rPr lang="en-US" sz="1800" b="1"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1800" b="1"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NOT</a:t>
            </a:r>
            <a:r>
              <a:rPr lang="en-US" sz="1800" b="1"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FEELING</a:t>
            </a:r>
            <a:r>
              <a:rPr lang="en-US" sz="1800" b="1"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DROWSY</a:t>
            </a:r>
            <a:r>
              <a:rPr lang="en-US" sz="1800" b="1"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WITHOUT</a:t>
            </a:r>
            <a:r>
              <a:rPr lang="en-US" sz="1800" b="1"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SPECTACLES</a:t>
            </a:r>
            <a:r>
              <a:rPr lang="en-US" sz="1800" b="1"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b="1"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LOW</a:t>
            </a:r>
            <a:r>
              <a:rPr lang="en-US" sz="1800" b="1"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LIGHT</a:t>
            </a:r>
            <a:r>
              <a:rPr lang="en-US" sz="1800" b="1"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CONDITIONS</a:t>
            </a:r>
            <a:endParaRPr lang="en-IN" dirty="0">
              <a:latin typeface="Times New Roman" panose="02020603050405020304" pitchFamily="18" charset="0"/>
              <a:cs typeface="Times New Roman" panose="02020603050405020304" pitchFamily="18" charset="0"/>
            </a:endParaRPr>
          </a:p>
        </p:txBody>
      </p:sp>
      <p:pic>
        <p:nvPicPr>
          <p:cNvPr id="4" name="image29.jpeg">
            <a:extLst>
              <a:ext uri="{FF2B5EF4-FFF2-40B4-BE49-F238E27FC236}">
                <a16:creationId xmlns:a16="http://schemas.microsoft.com/office/drawing/2014/main" id="{25A8D321-7B24-4C64-B49C-34E16395FF32}"/>
              </a:ext>
            </a:extLst>
          </p:cNvPr>
          <p:cNvPicPr>
            <a:picLocks noChangeAspect="1"/>
          </p:cNvPicPr>
          <p:nvPr/>
        </p:nvPicPr>
        <p:blipFill>
          <a:blip r:embed="rId2" cstate="print"/>
          <a:stretch>
            <a:fillRect/>
          </a:stretch>
        </p:blipFill>
        <p:spPr>
          <a:xfrm>
            <a:off x="3505200" y="914400"/>
            <a:ext cx="3848734" cy="3581400"/>
          </a:xfrm>
          <a:prstGeom prst="rect">
            <a:avLst/>
          </a:prstGeom>
        </p:spPr>
      </p:pic>
    </p:spTree>
    <p:extLst>
      <p:ext uri="{BB962C8B-B14F-4D97-AF65-F5344CB8AC3E}">
        <p14:creationId xmlns:p14="http://schemas.microsoft.com/office/powerpoint/2010/main" val="2818022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3388B-C99E-A3C2-0ABA-C68E1D34D808}"/>
              </a:ext>
            </a:extLst>
          </p:cNvPr>
          <p:cNvSpPr>
            <a:spLocks noGrp="1"/>
          </p:cNvSpPr>
          <p:nvPr>
            <p:ph idx="4294967295"/>
          </p:nvPr>
        </p:nvSpPr>
        <p:spPr>
          <a:xfrm>
            <a:off x="990600" y="4876800"/>
            <a:ext cx="11201400" cy="571500"/>
          </a:xfrm>
        </p:spPr>
        <p:txBody>
          <a:bodyPr/>
          <a:lstStyle/>
          <a:p>
            <a:pPr marL="0" indent="0">
              <a:buNone/>
            </a:pP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    SCREEN</a:t>
            </a:r>
            <a:r>
              <a:rPr lang="en-US" sz="1800" b="1" spc="11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SHOT</a:t>
            </a:r>
            <a:r>
              <a:rPr lang="en-US" sz="1800" b="1" spc="7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WHEN</a:t>
            </a:r>
            <a:r>
              <a:rPr lang="en-US" sz="1800" b="1" spc="5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YOU</a:t>
            </a:r>
            <a:r>
              <a:rPr lang="en-US" sz="1800" b="1" spc="9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ARE</a:t>
            </a:r>
            <a:r>
              <a:rPr lang="en-US" sz="1800" b="1" spc="1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FEELING</a:t>
            </a:r>
            <a:r>
              <a:rPr lang="en-US" sz="1800" b="1" spc="8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DROWSY</a:t>
            </a:r>
            <a:r>
              <a:rPr lang="en-US" sz="1800" b="1" spc="5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WITHOUT</a:t>
            </a:r>
            <a:r>
              <a:rPr lang="en-US" sz="1800" b="1" spc="-26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SPECTACLES</a:t>
            </a:r>
            <a:r>
              <a:rPr lang="en-US" sz="1800" b="1" spc="6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IN</a:t>
            </a:r>
            <a:r>
              <a:rPr lang="en-US" sz="1800" b="1" spc="11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LOW</a:t>
            </a:r>
            <a:r>
              <a:rPr lang="en-US" sz="1800" b="1" spc="14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LIGHT</a:t>
            </a:r>
            <a:r>
              <a:rPr lang="en-US" sz="1800" b="1" spc="8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CONDITIONS</a:t>
            </a:r>
            <a:endParaRPr lang="en-IN" dirty="0"/>
          </a:p>
        </p:txBody>
      </p:sp>
      <p:pic>
        <p:nvPicPr>
          <p:cNvPr id="4" name="image30.jpeg">
            <a:extLst>
              <a:ext uri="{FF2B5EF4-FFF2-40B4-BE49-F238E27FC236}">
                <a16:creationId xmlns:a16="http://schemas.microsoft.com/office/drawing/2014/main" id="{129EF60F-1D47-9373-F571-349E2611EA5E}"/>
              </a:ext>
            </a:extLst>
          </p:cNvPr>
          <p:cNvPicPr>
            <a:picLocks noChangeAspect="1"/>
          </p:cNvPicPr>
          <p:nvPr/>
        </p:nvPicPr>
        <p:blipFill>
          <a:blip r:embed="rId2" cstate="print"/>
          <a:stretch>
            <a:fillRect/>
          </a:stretch>
        </p:blipFill>
        <p:spPr>
          <a:xfrm>
            <a:off x="3810000" y="1041399"/>
            <a:ext cx="3657600" cy="3581400"/>
          </a:xfrm>
          <a:prstGeom prst="rect">
            <a:avLst/>
          </a:prstGeom>
        </p:spPr>
      </p:pic>
    </p:spTree>
    <p:extLst>
      <p:ext uri="{BB962C8B-B14F-4D97-AF65-F5344CB8AC3E}">
        <p14:creationId xmlns:p14="http://schemas.microsoft.com/office/powerpoint/2010/main" val="646576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90049"/>
            <a:ext cx="3121356" cy="535403"/>
          </a:xfrm>
          <a:prstGeom prst="rect">
            <a:avLst/>
          </a:prstGeom>
        </p:spPr>
        <p:txBody>
          <a:bodyPr vert="horz" wrap="square" lIns="0" tIns="12065" rIns="0" bIns="0" rtlCol="0">
            <a:spAutoFit/>
          </a:bodyPr>
          <a:lstStyle/>
          <a:p>
            <a:pPr marL="12700">
              <a:lnSpc>
                <a:spcPct val="100000"/>
              </a:lnSpc>
              <a:spcBef>
                <a:spcPts val="95"/>
              </a:spcBef>
            </a:pPr>
            <a:r>
              <a:rPr b="1" spc="-195" dirty="0">
                <a:latin typeface="Times New Roman" panose="02020603050405020304" pitchFamily="18" charset="0"/>
                <a:cs typeface="Times New Roman" panose="02020603050405020304" pitchFamily="18" charset="0"/>
              </a:rPr>
              <a:t>CONCLUSION</a:t>
            </a:r>
          </a:p>
        </p:txBody>
      </p:sp>
      <p:sp>
        <p:nvSpPr>
          <p:cNvPr id="3" name="object 3"/>
          <p:cNvSpPr txBox="1"/>
          <p:nvPr/>
        </p:nvSpPr>
        <p:spPr>
          <a:xfrm>
            <a:off x="1176324" y="1837181"/>
            <a:ext cx="9700895" cy="3725507"/>
          </a:xfrm>
          <a:prstGeom prst="rect">
            <a:avLst/>
          </a:prstGeom>
        </p:spPr>
        <p:txBody>
          <a:bodyPr vert="horz" wrap="square" lIns="0" tIns="13335" rIns="0" bIns="0" rtlCol="0">
            <a:spAutoFit/>
          </a:bodyPr>
          <a:lstStyle/>
          <a:p>
            <a:pPr marL="240665" indent="-228600" algn="just">
              <a:lnSpc>
                <a:spcPct val="150000"/>
              </a:lnSpc>
              <a:spcBef>
                <a:spcPts val="105"/>
              </a:spcBef>
              <a:buChar char="•"/>
              <a:tabLst>
                <a:tab pos="240665" algn="l"/>
                <a:tab pos="241300" algn="l"/>
              </a:tabLst>
            </a:pPr>
            <a:r>
              <a:rPr sz="2200" dirty="0">
                <a:latin typeface="Times New Roman" panose="02020603050405020304" pitchFamily="18" charset="0"/>
                <a:cs typeface="Times New Roman" panose="02020603050405020304" pitchFamily="18" charset="0"/>
              </a:rPr>
              <a:t>Purpose of our project </a:t>
            </a:r>
            <a:r>
              <a:rPr sz="2200" spc="-5" dirty="0">
                <a:latin typeface="Times New Roman" panose="02020603050405020304" pitchFamily="18" charset="0"/>
                <a:cs typeface="Times New Roman" panose="02020603050405020304" pitchFamily="18" charset="0"/>
              </a:rPr>
              <a:t>is </a:t>
            </a:r>
            <a:r>
              <a:rPr sz="2200" spc="5" dirty="0">
                <a:latin typeface="Times New Roman" panose="02020603050405020304" pitchFamily="18" charset="0"/>
                <a:cs typeface="Times New Roman" panose="02020603050405020304" pitchFamily="18" charset="0"/>
              </a:rPr>
              <a:t>to </a:t>
            </a:r>
            <a:r>
              <a:rPr sz="2200" spc="-5" dirty="0">
                <a:latin typeface="Times New Roman" panose="02020603050405020304" pitchFamily="18" charset="0"/>
                <a:cs typeface="Times New Roman" panose="02020603050405020304" pitchFamily="18" charset="0"/>
              </a:rPr>
              <a:t>help solving </a:t>
            </a:r>
            <a:r>
              <a:rPr sz="2200" dirty="0">
                <a:latin typeface="Times New Roman" panose="02020603050405020304" pitchFamily="18" charset="0"/>
                <a:cs typeface="Times New Roman" panose="02020603050405020304" pitchFamily="18" charset="0"/>
              </a:rPr>
              <a:t>real life problem </a:t>
            </a:r>
            <a:r>
              <a:rPr sz="2200" spc="-5" dirty="0">
                <a:latin typeface="Times New Roman" panose="02020603050405020304" pitchFamily="18" charset="0"/>
                <a:cs typeface="Times New Roman" panose="02020603050405020304" pitchFamily="18" charset="0"/>
              </a:rPr>
              <a:t>in very </a:t>
            </a:r>
            <a:r>
              <a:rPr sz="2200" dirty="0">
                <a:latin typeface="Times New Roman" panose="02020603050405020304" pitchFamily="18" charset="0"/>
                <a:cs typeface="Times New Roman" panose="02020603050405020304" pitchFamily="18" charset="0"/>
              </a:rPr>
              <a:t>cost</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effect</a:t>
            </a:r>
            <a:r>
              <a:rPr lang="en-IN" sz="2200" dirty="0">
                <a:latin typeface="Times New Roman" panose="02020603050405020304" pitchFamily="18" charset="0"/>
                <a:cs typeface="Times New Roman" panose="02020603050405020304" pitchFamily="18" charset="0"/>
              </a:rPr>
              <a:t> </a:t>
            </a:r>
            <a:r>
              <a:rPr sz="2200" spc="-55" dirty="0">
                <a:latin typeface="Times New Roman" panose="02020603050405020304" pitchFamily="18" charset="0"/>
                <a:cs typeface="Times New Roman" panose="02020603050405020304" pitchFamily="18" charset="0"/>
              </a:rPr>
              <a:t>way. </a:t>
            </a:r>
            <a:r>
              <a:rPr sz="2200" spc="5" dirty="0">
                <a:latin typeface="Times New Roman" panose="02020603050405020304" pitchFamily="18" charset="0"/>
                <a:cs typeface="Times New Roman" panose="02020603050405020304" pitchFamily="18" charset="0"/>
              </a:rPr>
              <a:t>It </a:t>
            </a:r>
            <a:r>
              <a:rPr sz="2200" dirty="0">
                <a:latin typeface="Times New Roman" panose="02020603050405020304" pitchFamily="18" charset="0"/>
                <a:cs typeface="Times New Roman" panose="02020603050405020304" pitchFamily="18" charset="0"/>
              </a:rPr>
              <a:t>alerts </a:t>
            </a:r>
            <a:r>
              <a:rPr sz="2200" spc="5" dirty="0">
                <a:latin typeface="Times New Roman" panose="02020603050405020304" pitchFamily="18" charset="0"/>
                <a:cs typeface="Times New Roman" panose="02020603050405020304" pitchFamily="18" charset="0"/>
              </a:rPr>
              <a:t>the</a:t>
            </a:r>
            <a:r>
              <a:rPr sz="2200" spc="3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driver.</a:t>
            </a:r>
            <a:endParaRPr sz="2200" dirty="0">
              <a:latin typeface="Times New Roman" panose="02020603050405020304" pitchFamily="18" charset="0"/>
              <a:cs typeface="Times New Roman" panose="02020603050405020304" pitchFamily="18" charset="0"/>
            </a:endParaRPr>
          </a:p>
          <a:p>
            <a:pPr marL="240665" indent="-228600" algn="just">
              <a:lnSpc>
                <a:spcPct val="150000"/>
              </a:lnSpc>
              <a:spcBef>
                <a:spcPts val="745"/>
              </a:spcBef>
              <a:buChar char="•"/>
              <a:tabLst>
                <a:tab pos="240665" algn="l"/>
                <a:tab pos="241300" algn="l"/>
              </a:tabLst>
            </a:pPr>
            <a:r>
              <a:rPr sz="2200" dirty="0">
                <a:latin typeface="Times New Roman" panose="02020603050405020304" pitchFamily="18" charset="0"/>
                <a:cs typeface="Times New Roman" panose="02020603050405020304" pitchFamily="18" charset="0"/>
              </a:rPr>
              <a:t>Whenever </a:t>
            </a:r>
            <a:r>
              <a:rPr sz="2200" spc="5" dirty="0">
                <a:latin typeface="Times New Roman" panose="02020603050405020304" pitchFamily="18" charset="0"/>
                <a:cs typeface="Times New Roman" panose="02020603050405020304" pitchFamily="18" charset="0"/>
              </a:rPr>
              <a:t>the </a:t>
            </a:r>
            <a:r>
              <a:rPr sz="2200" spc="-5" dirty="0">
                <a:latin typeface="Times New Roman" panose="02020603050405020304" pitchFamily="18" charset="0"/>
                <a:cs typeface="Times New Roman" panose="02020603050405020304" pitchFamily="18" charset="0"/>
              </a:rPr>
              <a:t>driver </a:t>
            </a:r>
            <a:r>
              <a:rPr sz="2200" dirty="0">
                <a:latin typeface="Times New Roman" panose="02020603050405020304" pitchFamily="18" charset="0"/>
                <a:cs typeface="Times New Roman" panose="02020603050405020304" pitchFamily="18" charset="0"/>
              </a:rPr>
              <a:t>feels </a:t>
            </a:r>
            <a:r>
              <a:rPr sz="2200" spc="-5" dirty="0">
                <a:latin typeface="Times New Roman" panose="02020603050405020304" pitchFamily="18" charset="0"/>
                <a:cs typeface="Times New Roman" panose="02020603050405020304" pitchFamily="18" charset="0"/>
              </a:rPr>
              <a:t>drowsy </a:t>
            </a:r>
            <a:r>
              <a:rPr sz="2200" dirty="0">
                <a:latin typeface="Times New Roman" panose="02020603050405020304" pitchFamily="18" charset="0"/>
                <a:cs typeface="Times New Roman" panose="02020603050405020304" pitchFamily="18" charset="0"/>
              </a:rPr>
              <a:t>and </a:t>
            </a:r>
            <a:r>
              <a:rPr sz="2200" spc="-5" dirty="0">
                <a:latin typeface="Times New Roman" panose="02020603050405020304" pitchFamily="18" charset="0"/>
                <a:cs typeface="Times New Roman" panose="02020603050405020304" pitchFamily="18" charset="0"/>
              </a:rPr>
              <a:t>closes his eyes </a:t>
            </a:r>
            <a:r>
              <a:rPr sz="2200" spc="10" dirty="0">
                <a:latin typeface="Times New Roman" panose="02020603050405020304" pitchFamily="18" charset="0"/>
                <a:cs typeface="Times New Roman" panose="02020603050405020304" pitchFamily="18" charset="0"/>
              </a:rPr>
              <a:t>for </a:t>
            </a:r>
            <a:r>
              <a:rPr sz="2200" spc="5" dirty="0">
                <a:latin typeface="Times New Roman" panose="02020603050405020304" pitchFamily="18" charset="0"/>
                <a:cs typeface="Times New Roman" panose="02020603050405020304" pitchFamily="18" charset="0"/>
              </a:rPr>
              <a:t>more </a:t>
            </a:r>
            <a:r>
              <a:rPr sz="2200" dirty="0">
                <a:latin typeface="Times New Roman" panose="02020603050405020304" pitchFamily="18" charset="0"/>
                <a:cs typeface="Times New Roman" panose="02020603050405020304" pitchFamily="18" charset="0"/>
              </a:rPr>
              <a:t>than</a:t>
            </a:r>
            <a:r>
              <a:rPr sz="2200" spc="-9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a</a:t>
            </a:r>
            <a:r>
              <a:rPr lang="en-IN" sz="220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second, </a:t>
            </a:r>
            <a:r>
              <a:rPr sz="2200" spc="5" dirty="0">
                <a:latin typeface="Times New Roman" panose="02020603050405020304" pitchFamily="18" charset="0"/>
                <a:cs typeface="Times New Roman" panose="02020603050405020304" pitchFamily="18" charset="0"/>
              </a:rPr>
              <a:t>the </a:t>
            </a:r>
            <a:r>
              <a:rPr sz="2200" spc="-10" dirty="0">
                <a:latin typeface="Times New Roman" panose="02020603050405020304" pitchFamily="18" charset="0"/>
                <a:cs typeface="Times New Roman" panose="02020603050405020304" pitchFamily="18" charset="0"/>
              </a:rPr>
              <a:t>buzzer </a:t>
            </a:r>
            <a:r>
              <a:rPr sz="2200" spc="-5" dirty="0">
                <a:latin typeface="Times New Roman" panose="02020603050405020304" pitchFamily="18" charset="0"/>
                <a:cs typeface="Times New Roman" panose="02020603050405020304" pitchFamily="18" charset="0"/>
              </a:rPr>
              <a:t>is </a:t>
            </a:r>
            <a:r>
              <a:rPr sz="2200" spc="-10" dirty="0">
                <a:latin typeface="Times New Roman" panose="02020603050405020304" pitchFamily="18" charset="0"/>
                <a:cs typeface="Times New Roman" panose="02020603050405020304" pitchFamily="18" charset="0"/>
              </a:rPr>
              <a:t>blown. </a:t>
            </a:r>
            <a:r>
              <a:rPr sz="2200" spc="-5" dirty="0">
                <a:latin typeface="Times New Roman" panose="02020603050405020304" pitchFamily="18" charset="0"/>
                <a:cs typeface="Times New Roman" panose="02020603050405020304" pitchFamily="18" charset="0"/>
              </a:rPr>
              <a:t>As </a:t>
            </a:r>
            <a:r>
              <a:rPr sz="2200" spc="5" dirty="0">
                <a:latin typeface="Times New Roman" panose="02020603050405020304" pitchFamily="18" charset="0"/>
                <a:cs typeface="Times New Roman" panose="02020603050405020304" pitchFamily="18" charset="0"/>
              </a:rPr>
              <a:t>a </a:t>
            </a:r>
            <a:r>
              <a:rPr sz="2200" dirty="0">
                <a:latin typeface="Times New Roman" panose="02020603050405020304" pitchFamily="18" charset="0"/>
                <a:cs typeface="Times New Roman" panose="02020603050405020304" pitchFamily="18" charset="0"/>
              </a:rPr>
              <a:t>result, </a:t>
            </a:r>
            <a:r>
              <a:rPr sz="2200" spc="-5" dirty="0">
                <a:latin typeface="Times New Roman" panose="02020603050405020304" pitchFamily="18" charset="0"/>
                <a:cs typeface="Times New Roman" panose="02020603050405020304" pitchFamily="18" charset="0"/>
              </a:rPr>
              <a:t>it </a:t>
            </a:r>
            <a:r>
              <a:rPr sz="2200" dirty="0">
                <a:latin typeface="Times New Roman" panose="02020603050405020304" pitchFamily="18" charset="0"/>
                <a:cs typeface="Times New Roman" panose="02020603050405020304" pitchFamily="18" charset="0"/>
              </a:rPr>
              <a:t>alerts </a:t>
            </a:r>
            <a:r>
              <a:rPr sz="2200" spc="5" dirty="0">
                <a:latin typeface="Times New Roman" panose="02020603050405020304" pitchFamily="18" charset="0"/>
                <a:cs typeface="Times New Roman" panose="02020603050405020304" pitchFamily="18" charset="0"/>
              </a:rPr>
              <a:t>the</a:t>
            </a:r>
            <a:r>
              <a:rPr sz="2200" spc="-14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driver.</a:t>
            </a:r>
            <a:endParaRPr sz="2200" dirty="0">
              <a:latin typeface="Times New Roman" panose="02020603050405020304" pitchFamily="18" charset="0"/>
              <a:cs typeface="Times New Roman" panose="02020603050405020304" pitchFamily="18" charset="0"/>
            </a:endParaRPr>
          </a:p>
          <a:p>
            <a:pPr marL="240665" marR="5080" indent="-228600" algn="just">
              <a:lnSpc>
                <a:spcPct val="150000"/>
              </a:lnSpc>
              <a:spcBef>
                <a:spcPts val="985"/>
              </a:spcBef>
              <a:buChar char="•"/>
              <a:tabLst>
                <a:tab pos="240665" algn="l"/>
                <a:tab pos="241300" algn="l"/>
              </a:tabLst>
            </a:pPr>
            <a:r>
              <a:rPr sz="2200" spc="-5" dirty="0">
                <a:latin typeface="Times New Roman" panose="02020603050405020304" pitchFamily="18" charset="0"/>
                <a:cs typeface="Times New Roman" panose="02020603050405020304" pitchFamily="18" charset="0"/>
              </a:rPr>
              <a:t>As </a:t>
            </a:r>
            <a:r>
              <a:rPr sz="2200" dirty="0">
                <a:latin typeface="Times New Roman" panose="02020603050405020304" pitchFamily="18" charset="0"/>
                <a:cs typeface="Times New Roman" panose="02020603050405020304" pitchFamily="18" charset="0"/>
              </a:rPr>
              <a:t>a result </a:t>
            </a:r>
            <a:r>
              <a:rPr sz="2200" spc="5"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accident ratio decreases. </a:t>
            </a:r>
            <a:r>
              <a:rPr sz="2200" spc="-5" dirty="0">
                <a:latin typeface="Times New Roman" panose="02020603050405020304" pitchFamily="18" charset="0"/>
                <a:cs typeface="Times New Roman" panose="02020603050405020304" pitchFamily="18" charset="0"/>
              </a:rPr>
              <a:t>Hence, </a:t>
            </a:r>
            <a:r>
              <a:rPr sz="2200" dirty="0">
                <a:latin typeface="Times New Roman" panose="02020603050405020304" pitchFamily="18" charset="0"/>
                <a:cs typeface="Times New Roman" panose="02020603050405020304" pitchFamily="18" charset="0"/>
              </a:rPr>
              <a:t>our project </a:t>
            </a:r>
            <a:r>
              <a:rPr sz="2200" spc="-10" dirty="0">
                <a:latin typeface="Times New Roman" panose="02020603050405020304" pitchFamily="18" charset="0"/>
                <a:cs typeface="Times New Roman" panose="02020603050405020304" pitchFamily="18" charset="0"/>
              </a:rPr>
              <a:t>if </a:t>
            </a:r>
            <a:r>
              <a:rPr sz="2200" dirty="0">
                <a:latin typeface="Times New Roman" panose="02020603050405020304" pitchFamily="18" charset="0"/>
                <a:cs typeface="Times New Roman" panose="02020603050405020304" pitchFamily="18" charset="0"/>
              </a:rPr>
              <a:t>commercially  </a:t>
            </a:r>
            <a:r>
              <a:rPr sz="2200" spc="-5" dirty="0">
                <a:latin typeface="Times New Roman" panose="02020603050405020304" pitchFamily="18" charset="0"/>
                <a:cs typeface="Times New Roman" panose="02020603050405020304" pitchFamily="18" charset="0"/>
              </a:rPr>
              <a:t>developed </a:t>
            </a:r>
            <a:r>
              <a:rPr sz="2200" spc="-15" dirty="0">
                <a:latin typeface="Times New Roman" panose="02020603050405020304" pitchFamily="18" charset="0"/>
                <a:cs typeface="Times New Roman" panose="02020603050405020304" pitchFamily="18" charset="0"/>
              </a:rPr>
              <a:t>will </a:t>
            </a:r>
            <a:r>
              <a:rPr sz="2200" spc="-5" dirty="0">
                <a:latin typeface="Times New Roman" panose="02020603050405020304" pitchFamily="18" charset="0"/>
                <a:cs typeface="Times New Roman" panose="02020603050405020304" pitchFamily="18" charset="0"/>
              </a:rPr>
              <a:t>help </a:t>
            </a:r>
            <a:r>
              <a:rPr sz="2200" dirty="0">
                <a:latin typeface="Times New Roman" panose="02020603050405020304" pitchFamily="18" charset="0"/>
                <a:cs typeface="Times New Roman" panose="02020603050405020304" pitchFamily="18" charset="0"/>
              </a:rPr>
              <a:t>in </a:t>
            </a:r>
            <a:r>
              <a:rPr sz="2200" spc="-5" dirty="0">
                <a:latin typeface="Times New Roman" panose="02020603050405020304" pitchFamily="18" charset="0"/>
                <a:cs typeface="Times New Roman" panose="02020603050405020304" pitchFamily="18" charset="0"/>
              </a:rPr>
              <a:t>saving </a:t>
            </a:r>
            <a:r>
              <a:rPr sz="2200" spc="5"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precious life of </a:t>
            </a:r>
            <a:r>
              <a:rPr sz="2200" spc="5" dirty="0">
                <a:latin typeface="Times New Roman" panose="02020603050405020304" pitchFamily="18" charset="0"/>
                <a:cs typeface="Times New Roman" panose="02020603050405020304" pitchFamily="18" charset="0"/>
              </a:rPr>
              <a:t>truck </a:t>
            </a:r>
            <a:r>
              <a:rPr sz="2200" spc="-5" dirty="0">
                <a:latin typeface="Times New Roman" panose="02020603050405020304" pitchFamily="18" charset="0"/>
                <a:cs typeface="Times New Roman" panose="02020603050405020304" pitchFamily="18" charset="0"/>
              </a:rPr>
              <a:t>drivers </a:t>
            </a:r>
            <a:r>
              <a:rPr sz="2200" spc="-10" dirty="0">
                <a:latin typeface="Times New Roman" panose="02020603050405020304" pitchFamily="18" charset="0"/>
                <a:cs typeface="Times New Roman" panose="02020603050405020304" pitchFamily="18" charset="0"/>
              </a:rPr>
              <a:t>who </a:t>
            </a:r>
            <a:r>
              <a:rPr sz="2200" dirty="0">
                <a:latin typeface="Times New Roman" panose="02020603050405020304" pitchFamily="18" charset="0"/>
                <a:cs typeface="Times New Roman" panose="02020603050405020304" pitchFamily="18" charset="0"/>
              </a:rPr>
              <a:t>travel </a:t>
            </a:r>
            <a:r>
              <a:rPr sz="2200" spc="-5" dirty="0">
                <a:latin typeface="Times New Roman" panose="02020603050405020304" pitchFamily="18" charset="0"/>
                <a:cs typeface="Times New Roman" panose="02020603050405020304" pitchFamily="18" charset="0"/>
              </a:rPr>
              <a:t>long  </a:t>
            </a:r>
            <a:r>
              <a:rPr sz="2200" dirty="0">
                <a:latin typeface="Times New Roman" panose="02020603050405020304" pitchFamily="18" charset="0"/>
                <a:cs typeface="Times New Roman" panose="02020603050405020304" pitchFamily="18" charset="0"/>
              </a:rPr>
              <a:t>distances </a:t>
            </a:r>
            <a:r>
              <a:rPr sz="2200" spc="10" dirty="0">
                <a:latin typeface="Times New Roman" panose="02020603050405020304" pitchFamily="18" charset="0"/>
                <a:cs typeface="Times New Roman" panose="02020603050405020304" pitchFamily="18" charset="0"/>
              </a:rPr>
              <a:t>for</a:t>
            </a:r>
            <a:r>
              <a:rPr sz="2200" spc="-6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days.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90049"/>
            <a:ext cx="3197556" cy="535403"/>
          </a:xfrm>
          <a:prstGeom prst="rect">
            <a:avLst/>
          </a:prstGeom>
        </p:spPr>
        <p:txBody>
          <a:bodyPr vert="horz" wrap="square" lIns="0" tIns="12065" rIns="0" bIns="0" rtlCol="0">
            <a:spAutoFit/>
          </a:bodyPr>
          <a:lstStyle/>
          <a:p>
            <a:pPr marL="12700">
              <a:lnSpc>
                <a:spcPct val="100000"/>
              </a:lnSpc>
              <a:spcBef>
                <a:spcPts val="95"/>
              </a:spcBef>
            </a:pPr>
            <a:r>
              <a:rPr b="1" spc="-235" dirty="0">
                <a:latin typeface="Times New Roman" panose="02020603050405020304" pitchFamily="18" charset="0"/>
                <a:cs typeface="Times New Roman" panose="02020603050405020304" pitchFamily="18" charset="0"/>
              </a:rPr>
              <a:t>REFERENCES</a:t>
            </a:r>
          </a:p>
        </p:txBody>
      </p:sp>
      <p:sp>
        <p:nvSpPr>
          <p:cNvPr id="3" name="object 3"/>
          <p:cNvSpPr txBox="1"/>
          <p:nvPr/>
        </p:nvSpPr>
        <p:spPr>
          <a:xfrm>
            <a:off x="1143000" y="1447800"/>
            <a:ext cx="9794875" cy="5193473"/>
          </a:xfrm>
          <a:prstGeom prst="rect">
            <a:avLst/>
          </a:prstGeom>
        </p:spPr>
        <p:txBody>
          <a:bodyPr vert="horz" wrap="square" lIns="0" tIns="115570" rIns="0" bIns="0" rtlCol="0">
            <a:spAutoFit/>
          </a:bodyPr>
          <a:lstStyle/>
          <a:p>
            <a:pPr marL="240665" indent="-228600" algn="just">
              <a:lnSpc>
                <a:spcPct val="100000"/>
              </a:lnSpc>
              <a:spcBef>
                <a:spcPts val="910"/>
              </a:spcBef>
              <a:buClr>
                <a:srgbClr val="000000"/>
              </a:buClr>
              <a:buFont typeface="Arial"/>
              <a:buChar char="•"/>
              <a:tabLst>
                <a:tab pos="240665" algn="l"/>
                <a:tab pos="241300" algn="l"/>
              </a:tabLst>
            </a:pPr>
            <a:r>
              <a:rPr sz="2200" u="heavy" spc="-15" dirty="0">
                <a:solidFill>
                  <a:srgbClr val="0462C1"/>
                </a:solidFill>
                <a:uFill>
                  <a:solidFill>
                    <a:srgbClr val="0462C1"/>
                  </a:solidFill>
                </a:uFill>
                <a:latin typeface="Times New Roman" panose="02020603050405020304" pitchFamily="18" charset="0"/>
                <a:cs typeface="Times New Roman" panose="02020603050405020304" pitchFamily="18" charset="0"/>
                <a:hlinkClick r:id="rId2"/>
              </a:rPr>
              <a:t>Websites:</a:t>
            </a:r>
            <a:endParaRPr sz="2200" dirty="0">
              <a:latin typeface="Times New Roman" panose="02020603050405020304" pitchFamily="18" charset="0"/>
              <a:cs typeface="Times New Roman" panose="02020603050405020304" pitchFamily="18" charset="0"/>
            </a:endParaRPr>
          </a:p>
          <a:p>
            <a:pPr marL="240665" indent="-228600" algn="just">
              <a:lnSpc>
                <a:spcPct val="100000"/>
              </a:lnSpc>
              <a:spcBef>
                <a:spcPts val="815"/>
              </a:spcBef>
              <a:buClr>
                <a:srgbClr val="000000"/>
              </a:buClr>
              <a:buFont typeface="Arial"/>
              <a:buChar char="•"/>
              <a:tabLst>
                <a:tab pos="240665" algn="l"/>
                <a:tab pos="241300" algn="l"/>
              </a:tabLst>
            </a:pPr>
            <a:r>
              <a:rPr sz="2200" u="heavy" dirty="0">
                <a:solidFill>
                  <a:srgbClr val="0462C1"/>
                </a:solidFill>
                <a:uFill>
                  <a:solidFill>
                    <a:srgbClr val="0462C1"/>
                  </a:solidFill>
                </a:uFill>
                <a:latin typeface="Times New Roman" panose="02020603050405020304" pitchFamily="18" charset="0"/>
                <a:cs typeface="Times New Roman" panose="02020603050405020304" pitchFamily="18" charset="0"/>
                <a:hlinkClick r:id="rId2"/>
              </a:rPr>
              <a:t> </a:t>
            </a:r>
            <a:r>
              <a:rPr sz="2200" u="heavy" spc="-5" dirty="0">
                <a:solidFill>
                  <a:srgbClr val="0462C1"/>
                </a:solidFill>
                <a:uFill>
                  <a:solidFill>
                    <a:srgbClr val="0462C1"/>
                  </a:solidFill>
                </a:uFill>
                <a:latin typeface="Times New Roman" panose="02020603050405020304" pitchFamily="18" charset="0"/>
                <a:cs typeface="Times New Roman" panose="02020603050405020304" pitchFamily="18" charset="0"/>
                <a:hlinkClick r:id="rId2"/>
              </a:rPr>
              <a:t>https://pypi.org/project/opencv-python/</a:t>
            </a:r>
            <a:endParaRPr sz="2200" dirty="0">
              <a:latin typeface="Times New Roman" panose="02020603050405020304" pitchFamily="18" charset="0"/>
              <a:cs typeface="Times New Roman" panose="02020603050405020304" pitchFamily="18" charset="0"/>
            </a:endParaRPr>
          </a:p>
          <a:p>
            <a:pPr marL="240665" indent="-228600" algn="just">
              <a:lnSpc>
                <a:spcPct val="100000"/>
              </a:lnSpc>
              <a:spcBef>
                <a:spcPts val="795"/>
              </a:spcBef>
              <a:buClr>
                <a:srgbClr val="000000"/>
              </a:buClr>
              <a:buFont typeface="Arial"/>
              <a:buChar char="•"/>
              <a:tabLst>
                <a:tab pos="240665" algn="l"/>
                <a:tab pos="241300" algn="l"/>
              </a:tabLst>
            </a:pPr>
            <a:r>
              <a:rPr sz="2200" u="heavy" dirty="0">
                <a:solidFill>
                  <a:srgbClr val="0462C1"/>
                </a:solidFill>
                <a:uFill>
                  <a:solidFill>
                    <a:srgbClr val="0462C1"/>
                  </a:solidFill>
                </a:uFill>
                <a:latin typeface="Times New Roman" panose="02020603050405020304" pitchFamily="18" charset="0"/>
                <a:cs typeface="Times New Roman" panose="02020603050405020304" pitchFamily="18" charset="0"/>
                <a:hlinkClick r:id="rId3"/>
              </a:rPr>
              <a:t> </a:t>
            </a:r>
            <a:r>
              <a:rPr sz="2200" u="heavy" spc="-15" dirty="0">
                <a:solidFill>
                  <a:srgbClr val="0462C1"/>
                </a:solidFill>
                <a:uFill>
                  <a:solidFill>
                    <a:srgbClr val="0462C1"/>
                  </a:solidFill>
                </a:uFill>
                <a:latin typeface="Times New Roman" panose="02020603050405020304" pitchFamily="18" charset="0"/>
                <a:cs typeface="Times New Roman" panose="02020603050405020304" pitchFamily="18" charset="0"/>
                <a:hlinkClick r:id="rId3"/>
              </a:rPr>
              <a:t>https://keras.io/</a:t>
            </a:r>
            <a:endParaRPr sz="2200" dirty="0">
              <a:latin typeface="Times New Roman" panose="02020603050405020304" pitchFamily="18" charset="0"/>
              <a:cs typeface="Times New Roman" panose="02020603050405020304" pitchFamily="18" charset="0"/>
            </a:endParaRPr>
          </a:p>
          <a:p>
            <a:pPr marL="240665" indent="-228600" algn="just">
              <a:lnSpc>
                <a:spcPct val="100000"/>
              </a:lnSpc>
              <a:spcBef>
                <a:spcPts val="795"/>
              </a:spcBef>
              <a:buClr>
                <a:srgbClr val="000000"/>
              </a:buClr>
              <a:buFont typeface="Arial"/>
              <a:buChar char="•"/>
              <a:tabLst>
                <a:tab pos="240665" algn="l"/>
                <a:tab pos="241300" algn="l"/>
              </a:tabLst>
            </a:pPr>
            <a:r>
              <a:rPr sz="2200" u="heavy" dirty="0">
                <a:solidFill>
                  <a:srgbClr val="0462C1"/>
                </a:solidFill>
                <a:uFill>
                  <a:solidFill>
                    <a:srgbClr val="0462C1"/>
                  </a:solidFill>
                </a:uFill>
                <a:latin typeface="Times New Roman" panose="02020603050405020304" pitchFamily="18" charset="0"/>
                <a:cs typeface="Times New Roman" panose="02020603050405020304" pitchFamily="18" charset="0"/>
                <a:hlinkClick r:id="rId4"/>
              </a:rPr>
              <a:t> </a:t>
            </a:r>
            <a:r>
              <a:rPr sz="2200" u="heavy" spc="-10" dirty="0">
                <a:solidFill>
                  <a:srgbClr val="0462C1"/>
                </a:solidFill>
                <a:uFill>
                  <a:solidFill>
                    <a:srgbClr val="0462C1"/>
                  </a:solidFill>
                </a:uFill>
                <a:latin typeface="Times New Roman" panose="02020603050405020304" pitchFamily="18" charset="0"/>
                <a:cs typeface="Times New Roman" panose="02020603050405020304" pitchFamily="18" charset="0"/>
                <a:hlinkClick r:id="rId4"/>
              </a:rPr>
              <a:t>https://www.pyimagesearch.com/2017/05/08/drowsiness-detection-opencv/</a:t>
            </a:r>
            <a:endParaRPr sz="2200" dirty="0">
              <a:latin typeface="Times New Roman" panose="02020603050405020304" pitchFamily="18" charset="0"/>
              <a:cs typeface="Times New Roman" panose="02020603050405020304" pitchFamily="18" charset="0"/>
            </a:endParaRPr>
          </a:p>
          <a:p>
            <a:pPr marL="353695" indent="-341630" algn="just">
              <a:lnSpc>
                <a:spcPts val="1945"/>
              </a:lnSpc>
              <a:spcBef>
                <a:spcPts val="790"/>
              </a:spcBef>
              <a:buAutoNum type="arabicPlain"/>
              <a:tabLst>
                <a:tab pos="354330" algn="l"/>
              </a:tabLst>
            </a:pPr>
            <a:r>
              <a:rPr sz="2200" spc="-20" dirty="0">
                <a:latin typeface="Times New Roman" panose="02020603050405020304" pitchFamily="18" charset="0"/>
                <a:cs typeface="Times New Roman" panose="02020603050405020304" pitchFamily="18" charset="0"/>
              </a:rPr>
              <a:t>Wafa </a:t>
            </a:r>
            <a:r>
              <a:rPr sz="2200" spc="-10" dirty="0">
                <a:latin typeface="Times New Roman" panose="02020603050405020304" pitchFamily="18" charset="0"/>
                <a:cs typeface="Times New Roman" panose="02020603050405020304" pitchFamily="18" charset="0"/>
              </a:rPr>
              <a:t>Mellouk; </a:t>
            </a:r>
            <a:r>
              <a:rPr sz="2200" spc="-15" dirty="0">
                <a:latin typeface="Times New Roman" panose="02020603050405020304" pitchFamily="18" charset="0"/>
                <a:cs typeface="Times New Roman" panose="02020603050405020304" pitchFamily="18" charset="0"/>
              </a:rPr>
              <a:t>Wahida </a:t>
            </a:r>
            <a:r>
              <a:rPr sz="2200" spc="-10" dirty="0">
                <a:latin typeface="Times New Roman" panose="02020603050405020304" pitchFamily="18" charset="0"/>
                <a:cs typeface="Times New Roman" panose="02020603050405020304" pitchFamily="18" charset="0"/>
              </a:rPr>
              <a:t>Handouzi, “Facial </a:t>
            </a:r>
            <a:r>
              <a:rPr sz="2200" spc="-5" dirty="0">
                <a:latin typeface="Times New Roman" panose="02020603050405020304" pitchFamily="18" charset="0"/>
                <a:cs typeface="Times New Roman" panose="02020603050405020304" pitchFamily="18" charset="0"/>
              </a:rPr>
              <a:t>emotion </a:t>
            </a:r>
            <a:r>
              <a:rPr sz="2200" spc="-15" dirty="0">
                <a:latin typeface="Times New Roman" panose="02020603050405020304" pitchFamily="18" charset="0"/>
                <a:cs typeface="Times New Roman" panose="02020603050405020304" pitchFamily="18" charset="0"/>
              </a:rPr>
              <a:t>recognition </a:t>
            </a:r>
            <a:r>
              <a:rPr sz="2200" spc="-5" dirty="0">
                <a:latin typeface="Times New Roman" panose="02020603050405020304" pitchFamily="18" charset="0"/>
                <a:cs typeface="Times New Roman" panose="02020603050405020304" pitchFamily="18" charset="0"/>
              </a:rPr>
              <a:t>using </a:t>
            </a:r>
            <a:r>
              <a:rPr sz="2200" spc="-10" dirty="0">
                <a:latin typeface="Times New Roman" panose="02020603050405020304" pitchFamily="18" charset="0"/>
                <a:cs typeface="Times New Roman" panose="02020603050405020304" pitchFamily="18" charset="0"/>
              </a:rPr>
              <a:t>deep </a:t>
            </a:r>
            <a:r>
              <a:rPr sz="2200" spc="-5" dirty="0">
                <a:latin typeface="Times New Roman" panose="02020603050405020304" pitchFamily="18" charset="0"/>
                <a:cs typeface="Times New Roman" panose="02020603050405020304" pitchFamily="18" charset="0"/>
              </a:rPr>
              <a:t>learning: </a:t>
            </a:r>
            <a:r>
              <a:rPr sz="2200" spc="-10" dirty="0">
                <a:latin typeface="Times New Roman" panose="02020603050405020304" pitchFamily="18" charset="0"/>
                <a:cs typeface="Times New Roman" panose="02020603050405020304" pitchFamily="18" charset="0"/>
              </a:rPr>
              <a:t>review </a:t>
            </a:r>
            <a:r>
              <a:rPr sz="2200" spc="-5" dirty="0">
                <a:latin typeface="Times New Roman" panose="02020603050405020304" pitchFamily="18" charset="0"/>
                <a:cs typeface="Times New Roman" panose="02020603050405020304" pitchFamily="18" charset="0"/>
              </a:rPr>
              <a:t>and </a:t>
            </a:r>
            <a:r>
              <a:rPr sz="2200" spc="-25" dirty="0">
                <a:latin typeface="Times New Roman" panose="02020603050405020304" pitchFamily="18" charset="0"/>
                <a:cs typeface="Times New Roman" panose="02020603050405020304" pitchFamily="18" charset="0"/>
              </a:rPr>
              <a:t>insights”,</a:t>
            </a:r>
            <a:r>
              <a:rPr sz="2200" spc="29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The</a:t>
            </a:r>
          </a:p>
          <a:p>
            <a:pPr marL="12700" algn="just">
              <a:lnSpc>
                <a:spcPts val="1945"/>
              </a:lnSpc>
            </a:pPr>
            <a:r>
              <a:rPr sz="2200" dirty="0">
                <a:latin typeface="Times New Roman" panose="02020603050405020304" pitchFamily="18" charset="0"/>
                <a:cs typeface="Times New Roman" panose="02020603050405020304" pitchFamily="18" charset="0"/>
              </a:rPr>
              <a:t>2nd </a:t>
            </a:r>
            <a:r>
              <a:rPr sz="2200" spc="-10" dirty="0">
                <a:latin typeface="Times New Roman" panose="02020603050405020304" pitchFamily="18" charset="0"/>
                <a:cs typeface="Times New Roman" panose="02020603050405020304" pitchFamily="18" charset="0"/>
              </a:rPr>
              <a:t>International </a:t>
            </a:r>
            <a:r>
              <a:rPr sz="2200" spc="-20" dirty="0">
                <a:latin typeface="Times New Roman" panose="02020603050405020304" pitchFamily="18" charset="0"/>
                <a:cs typeface="Times New Roman" panose="02020603050405020304" pitchFamily="18" charset="0"/>
              </a:rPr>
              <a:t>Workshop </a:t>
            </a:r>
            <a:r>
              <a:rPr sz="2200" spc="-5" dirty="0">
                <a:latin typeface="Times New Roman" panose="02020603050405020304" pitchFamily="18" charset="0"/>
                <a:cs typeface="Times New Roman" panose="02020603050405020304" pitchFamily="18" charset="0"/>
              </a:rPr>
              <a:t>on </a:t>
            </a:r>
            <a:r>
              <a:rPr sz="2200" dirty="0">
                <a:latin typeface="Times New Roman" panose="02020603050405020304" pitchFamily="18" charset="0"/>
                <a:cs typeface="Times New Roman" panose="02020603050405020304" pitchFamily="18" charset="0"/>
              </a:rPr>
              <a:t>the </a:t>
            </a:r>
            <a:r>
              <a:rPr sz="2200" spc="-5" dirty="0">
                <a:latin typeface="Times New Roman" panose="02020603050405020304" pitchFamily="18" charset="0"/>
                <a:cs typeface="Times New Roman" panose="02020603050405020304" pitchFamily="18" charset="0"/>
              </a:rPr>
              <a:t>Future of </a:t>
            </a:r>
            <a:r>
              <a:rPr sz="2200" spc="-10" dirty="0">
                <a:latin typeface="Times New Roman" panose="02020603050405020304" pitchFamily="18" charset="0"/>
                <a:cs typeface="Times New Roman" panose="02020603050405020304" pitchFamily="18" charset="0"/>
              </a:rPr>
              <a:t>Internet </a:t>
            </a:r>
            <a:r>
              <a:rPr sz="2200" spc="-5" dirty="0">
                <a:latin typeface="Times New Roman" panose="02020603050405020304" pitchFamily="18" charset="0"/>
                <a:cs typeface="Times New Roman" panose="02020603050405020304" pitchFamily="18" charset="0"/>
              </a:rPr>
              <a:t>of </a:t>
            </a:r>
            <a:r>
              <a:rPr sz="2200" spc="-10" dirty="0">
                <a:latin typeface="Times New Roman" panose="02020603050405020304" pitchFamily="18" charset="0"/>
                <a:cs typeface="Times New Roman" panose="02020603050405020304" pitchFamily="18" charset="0"/>
              </a:rPr>
              <a:t>Everything </a:t>
            </a:r>
            <a:r>
              <a:rPr sz="2200" spc="5" dirty="0">
                <a:latin typeface="Times New Roman" panose="02020603050405020304" pitchFamily="18" charset="0"/>
                <a:cs typeface="Times New Roman" panose="02020603050405020304" pitchFamily="18" charset="0"/>
              </a:rPr>
              <a:t>(FIoE), </a:t>
            </a:r>
            <a:r>
              <a:rPr sz="2200" spc="-5" dirty="0">
                <a:latin typeface="Times New Roman" panose="02020603050405020304" pitchFamily="18" charset="0"/>
                <a:cs typeface="Times New Roman" panose="02020603050405020304" pitchFamily="18" charset="0"/>
              </a:rPr>
              <a:t>Belgium, Aug</a:t>
            </a:r>
            <a:r>
              <a:rPr sz="2200" spc="7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2020</a:t>
            </a:r>
          </a:p>
          <a:p>
            <a:pPr marL="304800" indent="-292735" algn="just">
              <a:lnSpc>
                <a:spcPts val="1930"/>
              </a:lnSpc>
              <a:spcBef>
                <a:spcPts val="795"/>
              </a:spcBef>
              <a:buAutoNum type="arabicPlain" startAt="2"/>
              <a:tabLst>
                <a:tab pos="305435" algn="l"/>
              </a:tabLst>
            </a:pPr>
            <a:r>
              <a:rPr sz="2200" dirty="0">
                <a:latin typeface="Times New Roman" panose="02020603050405020304" pitchFamily="18" charset="0"/>
                <a:cs typeface="Times New Roman" panose="02020603050405020304" pitchFamily="18" charset="0"/>
              </a:rPr>
              <a:t>Ji-Hae Kim; </a:t>
            </a:r>
            <a:r>
              <a:rPr sz="2200" spc="-5" dirty="0">
                <a:latin typeface="Times New Roman" panose="02020603050405020304" pitchFamily="18" charset="0"/>
                <a:cs typeface="Times New Roman" panose="02020603050405020304" pitchFamily="18" charset="0"/>
              </a:rPr>
              <a:t>Byung-gyu </a:t>
            </a:r>
            <a:r>
              <a:rPr sz="2200" dirty="0">
                <a:latin typeface="Times New Roman" panose="02020603050405020304" pitchFamily="18" charset="0"/>
                <a:cs typeface="Times New Roman" panose="02020603050405020304" pitchFamily="18" charset="0"/>
              </a:rPr>
              <a:t>Kim; </a:t>
            </a:r>
            <a:r>
              <a:rPr sz="2200" spc="-10" dirty="0">
                <a:latin typeface="Times New Roman" panose="02020603050405020304" pitchFamily="18" charset="0"/>
                <a:cs typeface="Times New Roman" panose="02020603050405020304" pitchFamily="18" charset="0"/>
              </a:rPr>
              <a:t>Partha Pratim Roy; </a:t>
            </a:r>
            <a:r>
              <a:rPr sz="2200" dirty="0">
                <a:latin typeface="Times New Roman" panose="02020603050405020304" pitchFamily="18" charset="0"/>
                <a:cs typeface="Times New Roman" panose="02020603050405020304" pitchFamily="18" charset="0"/>
              </a:rPr>
              <a:t>Da-mi </a:t>
            </a:r>
            <a:r>
              <a:rPr sz="2200" spc="-5" dirty="0">
                <a:latin typeface="Times New Roman" panose="02020603050405020304" pitchFamily="18" charset="0"/>
                <a:cs typeface="Times New Roman" panose="02020603050405020304" pitchFamily="18" charset="0"/>
              </a:rPr>
              <a:t>Jeong, </a:t>
            </a:r>
            <a:r>
              <a:rPr sz="2200" spc="-10" dirty="0">
                <a:latin typeface="Times New Roman" panose="02020603050405020304" pitchFamily="18" charset="0"/>
                <a:cs typeface="Times New Roman" panose="02020603050405020304" pitchFamily="18" charset="0"/>
              </a:rPr>
              <a:t>“Efficient Facial </a:t>
            </a:r>
            <a:r>
              <a:rPr sz="2200" spc="-5" dirty="0">
                <a:latin typeface="Times New Roman" panose="02020603050405020304" pitchFamily="18" charset="0"/>
                <a:cs typeface="Times New Roman" panose="02020603050405020304" pitchFamily="18" charset="0"/>
              </a:rPr>
              <a:t>Expression</a:t>
            </a:r>
            <a:r>
              <a:rPr sz="2200" spc="-4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Recognition</a:t>
            </a:r>
            <a:endParaRPr sz="2200" dirty="0">
              <a:latin typeface="Times New Roman" panose="02020603050405020304" pitchFamily="18" charset="0"/>
              <a:cs typeface="Times New Roman" panose="02020603050405020304" pitchFamily="18" charset="0"/>
            </a:endParaRPr>
          </a:p>
          <a:p>
            <a:pPr marL="12700" algn="just">
              <a:lnSpc>
                <a:spcPts val="1835"/>
              </a:lnSpc>
            </a:pPr>
            <a:r>
              <a:rPr sz="2200" spc="-5" dirty="0">
                <a:latin typeface="Times New Roman" panose="02020603050405020304" pitchFamily="18" charset="0"/>
                <a:cs typeface="Times New Roman" panose="02020603050405020304" pitchFamily="18" charset="0"/>
              </a:rPr>
              <a:t>Algorithm </a:t>
            </a:r>
            <a:r>
              <a:rPr sz="2200" dirty="0">
                <a:latin typeface="Times New Roman" panose="02020603050405020304" pitchFamily="18" charset="0"/>
                <a:cs typeface="Times New Roman" panose="02020603050405020304" pitchFamily="18" charset="0"/>
              </a:rPr>
              <a:t>Based </a:t>
            </a:r>
            <a:r>
              <a:rPr sz="2200" spc="-10" dirty="0">
                <a:latin typeface="Times New Roman" panose="02020603050405020304" pitchFamily="18" charset="0"/>
                <a:cs typeface="Times New Roman" panose="02020603050405020304" pitchFamily="18" charset="0"/>
              </a:rPr>
              <a:t>on Hierarchical </a:t>
            </a:r>
            <a:r>
              <a:rPr sz="2200" spc="-5" dirty="0">
                <a:latin typeface="Times New Roman" panose="02020603050405020304" pitchFamily="18" charset="0"/>
                <a:cs typeface="Times New Roman" panose="02020603050405020304" pitchFamily="18" charset="0"/>
              </a:rPr>
              <a:t>Deep Neural Network </a:t>
            </a:r>
            <a:r>
              <a:rPr sz="2200" spc="-20" dirty="0">
                <a:latin typeface="Times New Roman" panose="02020603050405020304" pitchFamily="18" charset="0"/>
                <a:cs typeface="Times New Roman" panose="02020603050405020304" pitchFamily="18" charset="0"/>
              </a:rPr>
              <a:t>Structure”, </a:t>
            </a:r>
            <a:r>
              <a:rPr sz="2200" spc="-5" dirty="0">
                <a:latin typeface="Times New Roman" panose="02020603050405020304" pitchFamily="18" charset="0"/>
                <a:cs typeface="Times New Roman" panose="02020603050405020304" pitchFamily="18" charset="0"/>
              </a:rPr>
              <a:t>Department </a:t>
            </a:r>
            <a:r>
              <a:rPr sz="2200" spc="-10" dirty="0">
                <a:latin typeface="Times New Roman" panose="02020603050405020304" pitchFamily="18" charset="0"/>
                <a:cs typeface="Times New Roman" panose="02020603050405020304" pitchFamily="18" charset="0"/>
              </a:rPr>
              <a:t>of </a:t>
            </a:r>
            <a:r>
              <a:rPr sz="2200" dirty="0">
                <a:latin typeface="Times New Roman" panose="02020603050405020304" pitchFamily="18" charset="0"/>
                <a:cs typeface="Times New Roman" panose="02020603050405020304" pitchFamily="18" charset="0"/>
              </a:rPr>
              <a:t>IT </a:t>
            </a:r>
            <a:r>
              <a:rPr sz="2200" spc="-5" dirty="0">
                <a:latin typeface="Times New Roman" panose="02020603050405020304" pitchFamily="18" charset="0"/>
                <a:cs typeface="Times New Roman" panose="02020603050405020304" pitchFamily="18" charset="0"/>
              </a:rPr>
              <a:t>Engineering,</a:t>
            </a:r>
            <a:r>
              <a:rPr sz="2200" spc="12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Sookmyung</a:t>
            </a:r>
            <a:endParaRPr sz="2200" dirty="0">
              <a:latin typeface="Times New Roman" panose="02020603050405020304" pitchFamily="18" charset="0"/>
              <a:cs typeface="Times New Roman" panose="02020603050405020304" pitchFamily="18" charset="0"/>
            </a:endParaRPr>
          </a:p>
          <a:p>
            <a:pPr marL="12700" algn="just">
              <a:lnSpc>
                <a:spcPts val="1945"/>
              </a:lnSpc>
            </a:pPr>
            <a:r>
              <a:rPr sz="2200" spc="-25" dirty="0">
                <a:latin typeface="Times New Roman" panose="02020603050405020304" pitchFamily="18" charset="0"/>
                <a:cs typeface="Times New Roman" panose="02020603050405020304" pitchFamily="18" charset="0"/>
              </a:rPr>
              <a:t>Women’s </a:t>
            </a:r>
            <a:r>
              <a:rPr sz="2200" spc="-20" dirty="0">
                <a:latin typeface="Times New Roman" panose="02020603050405020304" pitchFamily="18" charset="0"/>
                <a:cs typeface="Times New Roman" panose="02020603050405020304" pitchFamily="18" charset="0"/>
              </a:rPr>
              <a:t>University, </a:t>
            </a:r>
            <a:r>
              <a:rPr sz="2200" spc="-5" dirty="0">
                <a:latin typeface="Times New Roman" panose="02020603050405020304" pitchFamily="18" charset="0"/>
                <a:cs typeface="Times New Roman" panose="02020603050405020304" pitchFamily="18" charset="0"/>
              </a:rPr>
              <a:t>Seoul, South </a:t>
            </a:r>
            <a:r>
              <a:rPr sz="2200" spc="-10" dirty="0">
                <a:latin typeface="Times New Roman" panose="02020603050405020304" pitchFamily="18" charset="0"/>
                <a:cs typeface="Times New Roman" panose="02020603050405020304" pitchFamily="18" charset="0"/>
              </a:rPr>
              <a:t>Korea, </a:t>
            </a:r>
            <a:r>
              <a:rPr sz="2200" spc="-5" dirty="0">
                <a:latin typeface="Times New Roman" panose="02020603050405020304" pitchFamily="18" charset="0"/>
                <a:cs typeface="Times New Roman" panose="02020603050405020304" pitchFamily="18" charset="0"/>
              </a:rPr>
              <a:t>March</a:t>
            </a:r>
            <a:r>
              <a:rPr sz="2200" spc="1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2019</a:t>
            </a:r>
          </a:p>
          <a:p>
            <a:pPr marL="12700" marR="8255" algn="just">
              <a:lnSpc>
                <a:spcPct val="90100"/>
              </a:lnSpc>
              <a:spcBef>
                <a:spcPts val="1000"/>
              </a:spcBef>
              <a:buAutoNum type="arabicPlain" startAt="3"/>
              <a:tabLst>
                <a:tab pos="305435" algn="l"/>
              </a:tabLst>
            </a:pPr>
            <a:r>
              <a:rPr lang="en-IN"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Alice Othmania; Abdul </a:t>
            </a:r>
            <a:r>
              <a:rPr sz="2200" dirty="0">
                <a:latin typeface="Times New Roman" panose="02020603050405020304" pitchFamily="18" charset="0"/>
                <a:cs typeface="Times New Roman" panose="02020603050405020304" pitchFamily="18" charset="0"/>
              </a:rPr>
              <a:t>Rahman </a:t>
            </a:r>
            <a:r>
              <a:rPr sz="2200" spc="-30" dirty="0">
                <a:latin typeface="Times New Roman" panose="02020603050405020304" pitchFamily="18" charset="0"/>
                <a:cs typeface="Times New Roman" panose="02020603050405020304" pitchFamily="18" charset="0"/>
              </a:rPr>
              <a:t>Taleb; </a:t>
            </a:r>
            <a:r>
              <a:rPr sz="2200" spc="-15" dirty="0">
                <a:latin typeface="Times New Roman" panose="02020603050405020304" pitchFamily="18" charset="0"/>
                <a:cs typeface="Times New Roman" panose="02020603050405020304" pitchFamily="18" charset="0"/>
              </a:rPr>
              <a:t>Hazem </a:t>
            </a:r>
            <a:r>
              <a:rPr sz="2200" spc="-10" dirty="0">
                <a:latin typeface="Times New Roman" panose="02020603050405020304" pitchFamily="18" charset="0"/>
                <a:cs typeface="Times New Roman" panose="02020603050405020304" pitchFamily="18" charset="0"/>
              </a:rPr>
              <a:t>Abdelkawy; Abdenour </a:t>
            </a:r>
            <a:r>
              <a:rPr sz="2200" spc="-5" dirty="0">
                <a:latin typeface="Times New Roman" panose="02020603050405020304" pitchFamily="18" charset="0"/>
                <a:cs typeface="Times New Roman" panose="02020603050405020304" pitchFamily="18" charset="0"/>
              </a:rPr>
              <a:t>Hadid, </a:t>
            </a:r>
            <a:r>
              <a:rPr sz="2200" spc="-45" dirty="0">
                <a:latin typeface="Times New Roman" panose="02020603050405020304" pitchFamily="18" charset="0"/>
                <a:cs typeface="Times New Roman" panose="02020603050405020304" pitchFamily="18" charset="0"/>
              </a:rPr>
              <a:t>“Age </a:t>
            </a:r>
            <a:r>
              <a:rPr sz="2200" spc="-10" dirty="0">
                <a:latin typeface="Times New Roman" panose="02020603050405020304" pitchFamily="18" charset="0"/>
                <a:cs typeface="Times New Roman" panose="02020603050405020304" pitchFamily="18" charset="0"/>
              </a:rPr>
              <a:t>estimation from faces </a:t>
            </a:r>
            <a:r>
              <a:rPr sz="2200" spc="-5" dirty="0">
                <a:latin typeface="Times New Roman" panose="02020603050405020304" pitchFamily="18" charset="0"/>
                <a:cs typeface="Times New Roman" panose="02020603050405020304" pitchFamily="18" charset="0"/>
              </a:rPr>
              <a:t>using  deep learning: </a:t>
            </a:r>
            <a:r>
              <a:rPr sz="2200" dirty="0">
                <a:latin typeface="Times New Roman" panose="02020603050405020304" pitchFamily="18" charset="0"/>
                <a:cs typeface="Times New Roman" panose="02020603050405020304" pitchFamily="18" charset="0"/>
              </a:rPr>
              <a:t>a </a:t>
            </a:r>
            <a:r>
              <a:rPr sz="2200" spc="-10" dirty="0">
                <a:latin typeface="Times New Roman" panose="02020603050405020304" pitchFamily="18" charset="0"/>
                <a:cs typeface="Times New Roman" panose="02020603050405020304" pitchFamily="18" charset="0"/>
              </a:rPr>
              <a:t>comparative </a:t>
            </a:r>
            <a:r>
              <a:rPr sz="2200" spc="-25" dirty="0">
                <a:latin typeface="Times New Roman" panose="02020603050405020304" pitchFamily="18" charset="0"/>
                <a:cs typeface="Times New Roman" panose="02020603050405020304" pitchFamily="18" charset="0"/>
              </a:rPr>
              <a:t>analysis”, </a:t>
            </a:r>
            <a:r>
              <a:rPr sz="2200" spc="-5" dirty="0">
                <a:latin typeface="Times New Roman" panose="02020603050405020304" pitchFamily="18" charset="0"/>
                <a:cs typeface="Times New Roman" panose="02020603050405020304" pitchFamily="18" charset="0"/>
              </a:rPr>
              <a:t>Computer </a:t>
            </a:r>
            <a:r>
              <a:rPr sz="2200" spc="-10" dirty="0">
                <a:latin typeface="Times New Roman" panose="02020603050405020304" pitchFamily="18" charset="0"/>
                <a:cs typeface="Times New Roman" panose="02020603050405020304" pitchFamily="18" charset="0"/>
              </a:rPr>
              <a:t>Vision </a:t>
            </a:r>
            <a:r>
              <a:rPr sz="2200" spc="-5" dirty="0">
                <a:latin typeface="Times New Roman" panose="02020603050405020304" pitchFamily="18" charset="0"/>
                <a:cs typeface="Times New Roman" panose="02020603050405020304" pitchFamily="18" charset="0"/>
              </a:rPr>
              <a:t>and Image </a:t>
            </a:r>
            <a:r>
              <a:rPr sz="2200" spc="-10" dirty="0">
                <a:latin typeface="Times New Roman" panose="02020603050405020304" pitchFamily="18" charset="0"/>
                <a:cs typeface="Times New Roman" panose="02020603050405020304" pitchFamily="18" charset="0"/>
              </a:rPr>
              <a:t>Understanding, </a:t>
            </a:r>
            <a:r>
              <a:rPr sz="2200" spc="-20" dirty="0">
                <a:latin typeface="Times New Roman" panose="02020603050405020304" pitchFamily="18" charset="0"/>
                <a:cs typeface="Times New Roman" panose="02020603050405020304" pitchFamily="18" charset="0"/>
              </a:rPr>
              <a:t>Volume </a:t>
            </a:r>
            <a:r>
              <a:rPr sz="2200" spc="5" dirty="0">
                <a:latin typeface="Times New Roman" panose="02020603050405020304" pitchFamily="18" charset="0"/>
                <a:cs typeface="Times New Roman" panose="02020603050405020304" pitchFamily="18" charset="0"/>
              </a:rPr>
              <a:t>196, </a:t>
            </a:r>
            <a:r>
              <a:rPr sz="2200" dirty="0">
                <a:latin typeface="Times New Roman" panose="02020603050405020304" pitchFamily="18" charset="0"/>
                <a:cs typeface="Times New Roman" panose="02020603050405020304" pitchFamily="18" charset="0"/>
              </a:rPr>
              <a:t>102961, </a:t>
            </a:r>
            <a:r>
              <a:rPr sz="2200" spc="-5" dirty="0">
                <a:latin typeface="Times New Roman" panose="02020603050405020304" pitchFamily="18" charset="0"/>
                <a:cs typeface="Times New Roman" panose="02020603050405020304" pitchFamily="18" charset="0"/>
              </a:rPr>
              <a:t>July  </a:t>
            </a:r>
            <a:r>
              <a:rPr sz="2200" dirty="0">
                <a:latin typeface="Times New Roman" panose="02020603050405020304" pitchFamily="18" charset="0"/>
                <a:cs typeface="Times New Roman" panose="02020603050405020304" pitchFamily="18" charset="0"/>
              </a:rPr>
              <a:t>2020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D8DA-EE1A-7FA8-10BA-B2E0A75FE106}"/>
              </a:ext>
            </a:extLst>
          </p:cNvPr>
          <p:cNvSpPr>
            <a:spLocks noGrp="1"/>
          </p:cNvSpPr>
          <p:nvPr>
            <p:ph type="title"/>
          </p:nvPr>
        </p:nvSpPr>
        <p:spPr>
          <a:xfrm>
            <a:off x="-228600" y="762000"/>
            <a:ext cx="5029805" cy="228600"/>
          </a:xfrm>
        </p:spPr>
        <p:txBody>
          <a:bodyPr>
            <a:normAutofit fontScale="90000"/>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Plagiarism Report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3D9BCE2C-9569-3348-17F3-5F7331EAD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600200"/>
            <a:ext cx="7962900" cy="4718756"/>
          </a:xfrm>
          <a:prstGeom prst="rect">
            <a:avLst/>
          </a:prstGeom>
        </p:spPr>
      </p:pic>
    </p:spTree>
    <p:extLst>
      <p:ext uri="{BB962C8B-B14F-4D97-AF65-F5344CB8AC3E}">
        <p14:creationId xmlns:p14="http://schemas.microsoft.com/office/powerpoint/2010/main" val="41325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265" rIns="0" bIns="0" rtlCol="0">
            <a:spAutoFit/>
          </a:bodyPr>
          <a:lstStyle/>
          <a:p>
            <a:pPr marL="12700" marR="5080">
              <a:lnSpc>
                <a:spcPts val="4750"/>
              </a:lnSpc>
              <a:spcBef>
                <a:spcPts val="695"/>
              </a:spcBef>
            </a:pPr>
            <a:r>
              <a:rPr spc="-285" dirty="0"/>
              <a:t>Literature </a:t>
            </a:r>
            <a:r>
              <a:rPr spc="-190" dirty="0"/>
              <a:t>survey </a:t>
            </a:r>
            <a:r>
              <a:rPr spc="-305" dirty="0"/>
              <a:t>( </a:t>
            </a:r>
            <a:r>
              <a:rPr spc="-275" dirty="0"/>
              <a:t>IEEE, </a:t>
            </a:r>
            <a:r>
              <a:rPr spc="-280" dirty="0"/>
              <a:t>Springer,</a:t>
            </a:r>
            <a:r>
              <a:rPr spc="-400" dirty="0"/>
              <a:t> </a:t>
            </a:r>
            <a:r>
              <a:rPr spc="-235" dirty="0"/>
              <a:t>Science  </a:t>
            </a:r>
            <a:r>
              <a:rPr spc="-245" dirty="0"/>
              <a:t>Direct</a:t>
            </a:r>
            <a:r>
              <a:rPr spc="-295" dirty="0"/>
              <a:t> </a:t>
            </a:r>
            <a:r>
              <a:rPr spc="-305" dirty="0"/>
              <a:t>)</a:t>
            </a:r>
          </a:p>
        </p:txBody>
      </p:sp>
      <p:graphicFrame>
        <p:nvGraphicFramePr>
          <p:cNvPr id="3" name="object 3"/>
          <p:cNvGraphicFramePr>
            <a:graphicFrameLocks noGrp="1"/>
          </p:cNvGraphicFramePr>
          <p:nvPr>
            <p:extLst>
              <p:ext uri="{D42A27DB-BD31-4B8C-83A1-F6EECF244321}">
                <p14:modId xmlns:p14="http://schemas.microsoft.com/office/powerpoint/2010/main" val="1114287424"/>
              </p:ext>
            </p:extLst>
          </p:nvPr>
        </p:nvGraphicFramePr>
        <p:xfrm>
          <a:off x="1974850" y="1889505"/>
          <a:ext cx="8693151" cy="4740293"/>
        </p:xfrm>
        <a:graphic>
          <a:graphicData uri="http://schemas.openxmlformats.org/drawingml/2006/table">
            <a:tbl>
              <a:tblPr firstRow="1" bandRow="1">
                <a:tableStyleId>{2D5ABB26-0587-4C30-8999-92F81FD0307C}</a:tableStyleId>
              </a:tblPr>
              <a:tblGrid>
                <a:gridCol w="1738765">
                  <a:extLst>
                    <a:ext uri="{9D8B030D-6E8A-4147-A177-3AD203B41FA5}">
                      <a16:colId xmlns:a16="http://schemas.microsoft.com/office/drawing/2014/main" val="20000"/>
                    </a:ext>
                  </a:extLst>
                </a:gridCol>
                <a:gridCol w="1760230">
                  <a:extLst>
                    <a:ext uri="{9D8B030D-6E8A-4147-A177-3AD203B41FA5}">
                      <a16:colId xmlns:a16="http://schemas.microsoft.com/office/drawing/2014/main" val="20001"/>
                    </a:ext>
                  </a:extLst>
                </a:gridCol>
                <a:gridCol w="1716627">
                  <a:extLst>
                    <a:ext uri="{9D8B030D-6E8A-4147-A177-3AD203B41FA5}">
                      <a16:colId xmlns:a16="http://schemas.microsoft.com/office/drawing/2014/main" val="20002"/>
                    </a:ext>
                  </a:extLst>
                </a:gridCol>
                <a:gridCol w="2021180">
                  <a:extLst>
                    <a:ext uri="{9D8B030D-6E8A-4147-A177-3AD203B41FA5}">
                      <a16:colId xmlns:a16="http://schemas.microsoft.com/office/drawing/2014/main" val="20003"/>
                    </a:ext>
                  </a:extLst>
                </a:gridCol>
                <a:gridCol w="1456349">
                  <a:extLst>
                    <a:ext uri="{9D8B030D-6E8A-4147-A177-3AD203B41FA5}">
                      <a16:colId xmlns:a16="http://schemas.microsoft.com/office/drawing/2014/main" val="20004"/>
                    </a:ext>
                  </a:extLst>
                </a:gridCol>
              </a:tblGrid>
              <a:tr h="876953">
                <a:tc>
                  <a:txBody>
                    <a:bodyPr/>
                    <a:lstStyle/>
                    <a:p>
                      <a:pPr marL="92075">
                        <a:lnSpc>
                          <a:spcPct val="100000"/>
                        </a:lnSpc>
                        <a:spcBef>
                          <a:spcPts val="245"/>
                        </a:spcBef>
                      </a:pPr>
                      <a:r>
                        <a:rPr sz="1600" b="1" spc="-10" dirty="0">
                          <a:solidFill>
                            <a:srgbClr val="FFFFFF"/>
                          </a:solidFill>
                          <a:latin typeface="Times New Roman" panose="02020603050405020304" pitchFamily="18" charset="0"/>
                          <a:cs typeface="Times New Roman" panose="02020603050405020304" pitchFamily="18" charset="0"/>
                        </a:rPr>
                        <a:t>S.NO</a:t>
                      </a:r>
                      <a:endParaRPr sz="16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a:lnSpc>
                          <a:spcPct val="100000"/>
                        </a:lnSpc>
                        <a:spcBef>
                          <a:spcPts val="245"/>
                        </a:spcBef>
                      </a:pPr>
                      <a:r>
                        <a:rPr sz="1600" b="1" spc="-5" dirty="0">
                          <a:solidFill>
                            <a:srgbClr val="FFFFFF"/>
                          </a:solidFill>
                          <a:latin typeface="Times New Roman" panose="02020603050405020304" pitchFamily="18" charset="0"/>
                          <a:cs typeface="Times New Roman" panose="02020603050405020304" pitchFamily="18" charset="0"/>
                        </a:rPr>
                        <a:t>TITLE</a:t>
                      </a:r>
                      <a:endParaRPr sz="16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710">
                        <a:lnSpc>
                          <a:spcPct val="100000"/>
                        </a:lnSpc>
                        <a:spcBef>
                          <a:spcPts val="245"/>
                        </a:spcBef>
                      </a:pPr>
                      <a:r>
                        <a:rPr sz="1600" b="1" spc="-15" dirty="0">
                          <a:solidFill>
                            <a:srgbClr val="FFFFFF"/>
                          </a:solidFill>
                          <a:latin typeface="Times New Roman" panose="02020603050405020304" pitchFamily="18" charset="0"/>
                          <a:cs typeface="Times New Roman" panose="02020603050405020304" pitchFamily="18" charset="0"/>
                        </a:rPr>
                        <a:t>AUTHORS</a:t>
                      </a:r>
                      <a:endParaRPr sz="160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710">
                        <a:lnSpc>
                          <a:spcPct val="100000"/>
                        </a:lnSpc>
                        <a:spcBef>
                          <a:spcPts val="245"/>
                        </a:spcBef>
                      </a:pPr>
                      <a:r>
                        <a:rPr sz="1600" b="1" spc="-5" dirty="0">
                          <a:solidFill>
                            <a:srgbClr val="FFFFFF"/>
                          </a:solidFill>
                          <a:latin typeface="Times New Roman" panose="02020603050405020304" pitchFamily="18" charset="0"/>
                          <a:cs typeface="Times New Roman" panose="02020603050405020304" pitchFamily="18" charset="0"/>
                        </a:rPr>
                        <a:t>INFERENCE</a:t>
                      </a:r>
                      <a:endParaRPr sz="16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3345">
                        <a:lnSpc>
                          <a:spcPct val="100000"/>
                        </a:lnSpc>
                        <a:spcBef>
                          <a:spcPts val="245"/>
                        </a:spcBef>
                      </a:pPr>
                      <a:r>
                        <a:rPr sz="1600" b="1" spc="-10" dirty="0">
                          <a:solidFill>
                            <a:srgbClr val="FFFFFF"/>
                          </a:solidFill>
                          <a:latin typeface="Times New Roman" panose="02020603050405020304" pitchFamily="18" charset="0"/>
                          <a:cs typeface="Times New Roman" panose="02020603050405020304" pitchFamily="18" charset="0"/>
                        </a:rPr>
                        <a:t>ALGORITHM</a:t>
                      </a:r>
                      <a:endParaRPr sz="16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3481942">
                <a:tc>
                  <a:txBody>
                    <a:bodyPr/>
                    <a:lstStyle/>
                    <a:p>
                      <a:pPr marL="92075">
                        <a:lnSpc>
                          <a:spcPct val="100000"/>
                        </a:lnSpc>
                        <a:spcBef>
                          <a:spcPts val="250"/>
                        </a:spcBef>
                      </a:pPr>
                      <a:r>
                        <a:rPr sz="1800" spc="-5" dirty="0">
                          <a:solidFill>
                            <a:schemeClr val="bg1"/>
                          </a:solidFill>
                          <a:latin typeface="Times New Roman" panose="02020603050405020304" pitchFamily="18" charset="0"/>
                          <a:cs typeface="Times New Roman" panose="02020603050405020304" pitchFamily="18" charset="0"/>
                        </a:rPr>
                        <a:t>1.</a:t>
                      </a:r>
                      <a:endParaRPr lang="en-US" sz="1800" spc="-5" dirty="0">
                        <a:solidFill>
                          <a:schemeClr val="bg1"/>
                        </a:solidFill>
                        <a:latin typeface="Times New Roman" panose="02020603050405020304" pitchFamily="18" charset="0"/>
                        <a:cs typeface="Times New Roman" panose="02020603050405020304" pitchFamily="18" charset="0"/>
                      </a:endParaRPr>
                    </a:p>
                    <a:p>
                      <a:pPr marL="92075">
                        <a:lnSpc>
                          <a:spcPct val="100000"/>
                        </a:lnSpc>
                        <a:spcBef>
                          <a:spcPts val="250"/>
                        </a:spcBef>
                      </a:pPr>
                      <a:endParaRPr lang="en-US" sz="1800" spc="-5" dirty="0">
                        <a:solidFill>
                          <a:schemeClr val="bg1"/>
                        </a:solidFill>
                        <a:latin typeface="Times New Roman" panose="02020603050405020304" pitchFamily="18" charset="0"/>
                        <a:cs typeface="Times New Roman" panose="02020603050405020304" pitchFamily="18" charset="0"/>
                      </a:endParaRPr>
                    </a:p>
                    <a:p>
                      <a:pPr marL="92075">
                        <a:lnSpc>
                          <a:spcPct val="100000"/>
                        </a:lnSpc>
                        <a:spcBef>
                          <a:spcPts val="250"/>
                        </a:spcBef>
                      </a:pPr>
                      <a:endParaRPr lang="en-US" sz="1800" spc="-5" dirty="0">
                        <a:solidFill>
                          <a:schemeClr val="bg1"/>
                        </a:solidFill>
                        <a:latin typeface="Times New Roman" panose="02020603050405020304" pitchFamily="18" charset="0"/>
                        <a:cs typeface="Times New Roman" panose="02020603050405020304" pitchFamily="18" charset="0"/>
                      </a:endParaRPr>
                    </a:p>
                    <a:p>
                      <a:pPr marL="92075">
                        <a:lnSpc>
                          <a:spcPct val="100000"/>
                        </a:lnSpc>
                        <a:spcBef>
                          <a:spcPts val="250"/>
                        </a:spcBef>
                      </a:pPr>
                      <a:endParaRPr lang="en-US" sz="1800" spc="-5" dirty="0">
                        <a:solidFill>
                          <a:schemeClr val="bg1"/>
                        </a:solidFill>
                        <a:latin typeface="Times New Roman" panose="02020603050405020304" pitchFamily="18" charset="0"/>
                        <a:cs typeface="Times New Roman" panose="02020603050405020304" pitchFamily="18" charset="0"/>
                      </a:endParaRPr>
                    </a:p>
                    <a:p>
                      <a:pPr marL="92075">
                        <a:lnSpc>
                          <a:spcPct val="100000"/>
                        </a:lnSpc>
                        <a:spcBef>
                          <a:spcPts val="250"/>
                        </a:spcBef>
                      </a:pPr>
                      <a:endParaRPr lang="en-US" sz="1800" spc="-5" dirty="0">
                        <a:solidFill>
                          <a:schemeClr val="bg1"/>
                        </a:solidFill>
                        <a:latin typeface="Times New Roman" panose="02020603050405020304" pitchFamily="18" charset="0"/>
                        <a:cs typeface="Times New Roman" panose="02020603050405020304" pitchFamily="18" charset="0"/>
                      </a:endParaRPr>
                    </a:p>
                    <a:p>
                      <a:pPr marL="92075">
                        <a:lnSpc>
                          <a:spcPct val="100000"/>
                        </a:lnSpc>
                        <a:spcBef>
                          <a:spcPts val="250"/>
                        </a:spcBef>
                      </a:pPr>
                      <a:endParaRPr lang="en-US" sz="1800" spc="-5" dirty="0">
                        <a:solidFill>
                          <a:schemeClr val="bg1"/>
                        </a:solidFill>
                        <a:latin typeface="Times New Roman" panose="02020603050405020304" pitchFamily="18" charset="0"/>
                        <a:cs typeface="Times New Roman" panose="02020603050405020304" pitchFamily="18" charset="0"/>
                      </a:endParaRPr>
                    </a:p>
                    <a:p>
                      <a:pPr marL="92075">
                        <a:lnSpc>
                          <a:spcPct val="100000"/>
                        </a:lnSpc>
                        <a:spcBef>
                          <a:spcPts val="250"/>
                        </a:spcBef>
                      </a:pPr>
                      <a:endParaRPr lang="en-US" sz="1800" spc="-5" dirty="0">
                        <a:solidFill>
                          <a:schemeClr val="bg1"/>
                        </a:solidFill>
                        <a:latin typeface="Times New Roman" panose="02020603050405020304" pitchFamily="18" charset="0"/>
                        <a:cs typeface="Times New Roman" panose="02020603050405020304" pitchFamily="18" charset="0"/>
                      </a:endParaRPr>
                    </a:p>
                    <a:p>
                      <a:pPr marL="92075">
                        <a:lnSpc>
                          <a:spcPct val="100000"/>
                        </a:lnSpc>
                        <a:spcBef>
                          <a:spcPts val="250"/>
                        </a:spcBef>
                      </a:pPr>
                      <a:r>
                        <a:rPr lang="en-US" sz="1800" spc="-5" dirty="0">
                          <a:solidFill>
                            <a:schemeClr val="bg1"/>
                          </a:solidFill>
                          <a:latin typeface="Times New Roman" panose="02020603050405020304" pitchFamily="18" charset="0"/>
                          <a:cs typeface="Times New Roman" panose="02020603050405020304" pitchFamily="18" charset="0"/>
                        </a:rPr>
                        <a:t>2.</a:t>
                      </a:r>
                      <a:endParaRPr sz="1800" dirty="0">
                        <a:solidFill>
                          <a:schemeClr val="bg1"/>
                        </a:solidFill>
                        <a:latin typeface="Times New Roman" panose="02020603050405020304" pitchFamily="18" charset="0"/>
                        <a:cs typeface="Times New Roman" panose="02020603050405020304" pitchFamily="18" charset="0"/>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marR="139065">
                        <a:lnSpc>
                          <a:spcPct val="100000"/>
                        </a:lnSpc>
                        <a:spcBef>
                          <a:spcPts val="300"/>
                        </a:spcBef>
                      </a:pPr>
                      <a:r>
                        <a:rPr sz="1200" spc="-5" dirty="0">
                          <a:solidFill>
                            <a:schemeClr val="bg1"/>
                          </a:solidFill>
                          <a:latin typeface="Times New Roman" panose="02020603050405020304" pitchFamily="18" charset="0"/>
                          <a:cs typeface="Times New Roman" panose="02020603050405020304" pitchFamily="18" charset="0"/>
                        </a:rPr>
                        <a:t>Object Detection</a:t>
                      </a:r>
                      <a:r>
                        <a:rPr sz="1200" spc="-55" dirty="0">
                          <a:solidFill>
                            <a:schemeClr val="bg1"/>
                          </a:solidFill>
                          <a:latin typeface="Times New Roman" panose="02020603050405020304" pitchFamily="18" charset="0"/>
                          <a:cs typeface="Times New Roman" panose="02020603050405020304" pitchFamily="18" charset="0"/>
                        </a:rPr>
                        <a:t> </a:t>
                      </a:r>
                      <a:r>
                        <a:rPr sz="1200" spc="-5" dirty="0">
                          <a:solidFill>
                            <a:schemeClr val="bg1"/>
                          </a:solidFill>
                          <a:latin typeface="Times New Roman" panose="02020603050405020304" pitchFamily="18" charset="0"/>
                          <a:cs typeface="Times New Roman" panose="02020603050405020304" pitchFamily="18" charset="0"/>
                        </a:rPr>
                        <a:t>Using  </a:t>
                      </a:r>
                      <a:r>
                        <a:rPr sz="1200" dirty="0">
                          <a:solidFill>
                            <a:schemeClr val="bg1"/>
                          </a:solidFill>
                          <a:latin typeface="Times New Roman" panose="02020603050405020304" pitchFamily="18" charset="0"/>
                          <a:cs typeface="Times New Roman" panose="02020603050405020304" pitchFamily="18" charset="0"/>
                        </a:rPr>
                        <a:t>Deep </a:t>
                      </a:r>
                      <a:r>
                        <a:rPr sz="1200" spc="-5" dirty="0">
                          <a:solidFill>
                            <a:schemeClr val="bg1"/>
                          </a:solidFill>
                          <a:latin typeface="Times New Roman" panose="02020603050405020304" pitchFamily="18" charset="0"/>
                          <a:cs typeface="Times New Roman" panose="02020603050405020304" pitchFamily="18" charset="0"/>
                        </a:rPr>
                        <a:t>Learning,  </a:t>
                      </a:r>
                      <a:r>
                        <a:rPr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rPr>
                        <a:t>September </a:t>
                      </a:r>
                      <a:r>
                        <a:rPr sz="1200" u="sng" spc="-10" dirty="0">
                          <a:solidFill>
                            <a:schemeClr val="bg1"/>
                          </a:solidFill>
                          <a:uFill>
                            <a:solidFill>
                              <a:srgbClr val="000000"/>
                            </a:solidFill>
                          </a:uFill>
                          <a:latin typeface="Times New Roman" panose="02020603050405020304" pitchFamily="18" charset="0"/>
                          <a:cs typeface="Times New Roman" panose="02020603050405020304" pitchFamily="18" charset="0"/>
                        </a:rPr>
                        <a:t>2021, 2nd </a:t>
                      </a:r>
                      <a:r>
                        <a:rPr sz="1200" spc="-10" dirty="0">
                          <a:solidFill>
                            <a:schemeClr val="bg1"/>
                          </a:solidFill>
                          <a:latin typeface="Times New Roman" panose="02020603050405020304" pitchFamily="18" charset="0"/>
                          <a:cs typeface="Times New Roman" panose="02020603050405020304" pitchFamily="18" charset="0"/>
                        </a:rPr>
                        <a:t> </a:t>
                      </a:r>
                      <a:r>
                        <a:rPr sz="1200" u="sng" spc="-10" dirty="0">
                          <a:solidFill>
                            <a:schemeClr val="bg1"/>
                          </a:solidFill>
                          <a:uFill>
                            <a:solidFill>
                              <a:srgbClr val="000000"/>
                            </a:solidFill>
                          </a:uFill>
                          <a:latin typeface="Times New Roman" panose="02020603050405020304" pitchFamily="18" charset="0"/>
                          <a:cs typeface="Times New Roman" panose="02020603050405020304" pitchFamily="18" charset="0"/>
                        </a:rPr>
                        <a:t>International </a:t>
                      </a:r>
                      <a:r>
                        <a:rPr sz="1200" spc="-10" dirty="0">
                          <a:solidFill>
                            <a:schemeClr val="bg1"/>
                          </a:solidFill>
                          <a:latin typeface="Times New Roman" panose="02020603050405020304" pitchFamily="18" charset="0"/>
                          <a:cs typeface="Times New Roman" panose="02020603050405020304" pitchFamily="18" charset="0"/>
                        </a:rPr>
                        <a:t> </a:t>
                      </a:r>
                      <a:r>
                        <a:rPr sz="1200" u="sng" spc="-10" dirty="0">
                          <a:solidFill>
                            <a:schemeClr val="bg1"/>
                          </a:solidFill>
                          <a:uFill>
                            <a:solidFill>
                              <a:srgbClr val="000000"/>
                            </a:solidFill>
                          </a:uFill>
                          <a:latin typeface="Times New Roman" panose="02020603050405020304" pitchFamily="18" charset="0"/>
                          <a:cs typeface="Times New Roman" panose="02020603050405020304" pitchFamily="18" charset="0"/>
                        </a:rPr>
                        <a:t>Conference </a:t>
                      </a:r>
                      <a:r>
                        <a:rPr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rPr>
                        <a:t>On </a:t>
                      </a:r>
                      <a:r>
                        <a:rPr sz="1200" spc="-5" dirty="0">
                          <a:solidFill>
                            <a:schemeClr val="bg1"/>
                          </a:solidFill>
                          <a:latin typeface="Times New Roman" panose="02020603050405020304" pitchFamily="18" charset="0"/>
                          <a:cs typeface="Times New Roman" panose="02020603050405020304" pitchFamily="18" charset="0"/>
                        </a:rPr>
                        <a:t> </a:t>
                      </a:r>
                      <a:r>
                        <a:rPr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rPr>
                        <a:t>Advances </a:t>
                      </a:r>
                      <a:r>
                        <a:rPr sz="1200" u="sng" dirty="0">
                          <a:solidFill>
                            <a:schemeClr val="bg1"/>
                          </a:solidFill>
                          <a:uFill>
                            <a:solidFill>
                              <a:srgbClr val="000000"/>
                            </a:solidFill>
                          </a:uFill>
                          <a:latin typeface="Times New Roman" panose="02020603050405020304" pitchFamily="18" charset="0"/>
                          <a:cs typeface="Times New Roman" panose="02020603050405020304" pitchFamily="18" charset="0"/>
                        </a:rPr>
                        <a:t>In </a:t>
                      </a:r>
                      <a:r>
                        <a:rPr sz="1200" dirty="0">
                          <a:solidFill>
                            <a:schemeClr val="bg1"/>
                          </a:solidFill>
                          <a:latin typeface="Times New Roman" panose="02020603050405020304" pitchFamily="18" charset="0"/>
                          <a:cs typeface="Times New Roman" panose="02020603050405020304" pitchFamily="18" charset="0"/>
                        </a:rPr>
                        <a:t> </a:t>
                      </a:r>
                      <a:r>
                        <a:rPr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rPr>
                        <a:t>Computing,, </a:t>
                      </a:r>
                      <a:r>
                        <a:rPr sz="1200" spc="-5" dirty="0">
                          <a:solidFill>
                            <a:schemeClr val="bg1"/>
                          </a:solidFill>
                          <a:latin typeface="Times New Roman" panose="02020603050405020304" pitchFamily="18" charset="0"/>
                          <a:cs typeface="Times New Roman" panose="02020603050405020304" pitchFamily="18" charset="0"/>
                        </a:rPr>
                        <a:t> </a:t>
                      </a:r>
                      <a:r>
                        <a:rPr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rPr>
                        <a:t>Embedded And </a:t>
                      </a:r>
                      <a:r>
                        <a:rPr sz="1200" u="sng" spc="-10" dirty="0">
                          <a:solidFill>
                            <a:schemeClr val="bg1"/>
                          </a:solidFill>
                          <a:uFill>
                            <a:solidFill>
                              <a:srgbClr val="000000"/>
                            </a:solidFill>
                          </a:uFill>
                          <a:latin typeface="Times New Roman" panose="02020603050405020304" pitchFamily="18" charset="0"/>
                          <a:cs typeface="Times New Roman" panose="02020603050405020304" pitchFamily="18" charset="0"/>
                        </a:rPr>
                        <a:t>Secure </a:t>
                      </a:r>
                      <a:r>
                        <a:rPr sz="1200" spc="-10" dirty="0">
                          <a:solidFill>
                            <a:schemeClr val="bg1"/>
                          </a:solidFill>
                          <a:latin typeface="Times New Roman" panose="02020603050405020304" pitchFamily="18" charset="0"/>
                          <a:cs typeface="Times New Roman" panose="02020603050405020304" pitchFamily="18" charset="0"/>
                        </a:rPr>
                        <a:t> </a:t>
                      </a:r>
                      <a:r>
                        <a:rPr sz="1200" u="sng" spc="-10" dirty="0">
                          <a:solidFill>
                            <a:schemeClr val="bg1"/>
                          </a:solidFill>
                          <a:uFill>
                            <a:solidFill>
                              <a:srgbClr val="000000"/>
                            </a:solidFill>
                          </a:uFill>
                          <a:latin typeface="Times New Roman" panose="02020603050405020304" pitchFamily="18" charset="0"/>
                          <a:cs typeface="Times New Roman" panose="02020603050405020304" pitchFamily="18" charset="0"/>
                        </a:rPr>
                        <a:t>Systems </a:t>
                      </a:r>
                      <a:r>
                        <a:rPr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rPr>
                        <a:t>(ACCESS)</a:t>
                      </a:r>
                      <a:endParaRPr lang="en-US"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endParaRPr>
                    </a:p>
                    <a:p>
                      <a:pPr marL="92075" marR="139065">
                        <a:lnSpc>
                          <a:spcPct val="100000"/>
                        </a:lnSpc>
                        <a:spcBef>
                          <a:spcPts val="300"/>
                        </a:spcBef>
                      </a:pPr>
                      <a:endParaRPr lang="en-IN"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endParaRPr>
                    </a:p>
                    <a:p>
                      <a:pPr marL="92075" marR="139065">
                        <a:lnSpc>
                          <a:spcPct val="100000"/>
                        </a:lnSpc>
                        <a:spcBef>
                          <a:spcPts val="300"/>
                        </a:spcBef>
                      </a:pPr>
                      <a:endParaRPr lang="en-IN"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endParaRPr>
                    </a:p>
                    <a:p>
                      <a:pPr marL="92075">
                        <a:lnSpc>
                          <a:spcPct val="100000"/>
                        </a:lnSpc>
                        <a:spcBef>
                          <a:spcPts val="300"/>
                        </a:spcBef>
                      </a:pPr>
                      <a:r>
                        <a:rPr lang="en-US" sz="1200" dirty="0">
                          <a:solidFill>
                            <a:schemeClr val="bg1"/>
                          </a:solidFill>
                          <a:latin typeface="Times New Roman" panose="02020603050405020304" pitchFamily="18" charset="0"/>
                          <a:cs typeface="Times New Roman" panose="02020603050405020304" pitchFamily="18" charset="0"/>
                        </a:rPr>
                        <a:t>Deep </a:t>
                      </a:r>
                      <a:r>
                        <a:rPr lang="en-US" sz="1200" spc="-10" dirty="0">
                          <a:solidFill>
                            <a:schemeClr val="bg1"/>
                          </a:solidFill>
                          <a:latin typeface="Times New Roman" panose="02020603050405020304" pitchFamily="18" charset="0"/>
                          <a:cs typeface="Times New Roman" panose="02020603050405020304" pitchFamily="18" charset="0"/>
                        </a:rPr>
                        <a:t>Face</a:t>
                      </a:r>
                      <a:r>
                        <a:rPr lang="en-US" sz="1200" spc="-25" dirty="0">
                          <a:solidFill>
                            <a:schemeClr val="bg1"/>
                          </a:solidFill>
                          <a:latin typeface="Times New Roman" panose="02020603050405020304" pitchFamily="18" charset="0"/>
                          <a:cs typeface="Times New Roman" panose="02020603050405020304" pitchFamily="18" charset="0"/>
                        </a:rPr>
                        <a:t> </a:t>
                      </a:r>
                      <a:r>
                        <a:rPr lang="en-US" sz="1200" spc="-10" dirty="0">
                          <a:solidFill>
                            <a:schemeClr val="bg1"/>
                          </a:solidFill>
                          <a:latin typeface="Times New Roman" panose="02020603050405020304" pitchFamily="18" charset="0"/>
                          <a:cs typeface="Times New Roman" panose="02020603050405020304" pitchFamily="18" charset="0"/>
                        </a:rPr>
                        <a:t>Recognition:</a:t>
                      </a:r>
                      <a:endParaRPr lang="en-US" sz="1200" dirty="0">
                        <a:solidFill>
                          <a:schemeClr val="bg1"/>
                        </a:solidFill>
                        <a:latin typeface="Times New Roman" panose="02020603050405020304" pitchFamily="18" charset="0"/>
                        <a:cs typeface="Times New Roman" panose="02020603050405020304" pitchFamily="18" charset="0"/>
                      </a:endParaRPr>
                    </a:p>
                    <a:p>
                      <a:pPr marL="92075">
                        <a:lnSpc>
                          <a:spcPct val="100000"/>
                        </a:lnSpc>
                      </a:pPr>
                      <a:r>
                        <a:rPr lang="en-US" sz="1200" dirty="0">
                          <a:solidFill>
                            <a:schemeClr val="bg1"/>
                          </a:solidFill>
                          <a:latin typeface="Times New Roman" panose="02020603050405020304" pitchFamily="18" charset="0"/>
                          <a:cs typeface="Times New Roman" panose="02020603050405020304" pitchFamily="18" charset="0"/>
                        </a:rPr>
                        <a:t>A</a:t>
                      </a:r>
                      <a:r>
                        <a:rPr lang="en-US" sz="1200" spc="10" dirty="0">
                          <a:solidFill>
                            <a:schemeClr val="bg1"/>
                          </a:solidFill>
                          <a:latin typeface="Times New Roman" panose="02020603050405020304" pitchFamily="18" charset="0"/>
                          <a:cs typeface="Times New Roman" panose="02020603050405020304" pitchFamily="18" charset="0"/>
                        </a:rPr>
                        <a:t> </a:t>
                      </a:r>
                      <a:r>
                        <a:rPr lang="en-US" sz="1200" spc="-20" dirty="0">
                          <a:solidFill>
                            <a:schemeClr val="bg1"/>
                          </a:solidFill>
                          <a:latin typeface="Times New Roman" panose="02020603050405020304" pitchFamily="18" charset="0"/>
                          <a:cs typeface="Times New Roman" panose="02020603050405020304" pitchFamily="18" charset="0"/>
                        </a:rPr>
                        <a:t>Survey,</a:t>
                      </a:r>
                      <a:endParaRPr lang="en-US" sz="1200" dirty="0">
                        <a:solidFill>
                          <a:schemeClr val="bg1"/>
                        </a:solidFill>
                        <a:latin typeface="Times New Roman" panose="02020603050405020304" pitchFamily="18" charset="0"/>
                        <a:cs typeface="Times New Roman" panose="02020603050405020304" pitchFamily="18" charset="0"/>
                      </a:endParaRPr>
                    </a:p>
                    <a:p>
                      <a:pPr marL="92075">
                        <a:lnSpc>
                          <a:spcPct val="100000"/>
                        </a:lnSpc>
                      </a:pPr>
                      <a:r>
                        <a:rPr lang="en-US" sz="1200" u="sng" spc="-10" dirty="0">
                          <a:solidFill>
                            <a:schemeClr val="bg1"/>
                          </a:solidFill>
                          <a:uFill>
                            <a:solidFill>
                              <a:srgbClr val="000000"/>
                            </a:solidFill>
                          </a:uFill>
                          <a:latin typeface="Times New Roman" panose="02020603050405020304" pitchFamily="18" charset="0"/>
                          <a:cs typeface="Times New Roman" panose="02020603050405020304" pitchFamily="18" charset="0"/>
                        </a:rPr>
                        <a:t>March 2020,</a:t>
                      </a:r>
                      <a:r>
                        <a:rPr lang="en-US" sz="1200" u="sng" spc="55" dirty="0">
                          <a:solidFill>
                            <a:schemeClr val="bg1"/>
                          </a:solidFill>
                          <a:uFill>
                            <a:solidFill>
                              <a:srgbClr val="000000"/>
                            </a:solidFill>
                          </a:uFill>
                          <a:latin typeface="Times New Roman" panose="02020603050405020304" pitchFamily="18" charset="0"/>
                          <a:cs typeface="Times New Roman" panose="02020603050405020304" pitchFamily="18" charset="0"/>
                        </a:rPr>
                        <a:t> </a:t>
                      </a:r>
                      <a:r>
                        <a:rPr lang="en-US"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rPr>
                        <a:t>IEEE</a:t>
                      </a:r>
                      <a:endParaRPr lang="en-US" sz="1200" dirty="0">
                        <a:solidFill>
                          <a:schemeClr val="bg1"/>
                        </a:solidFill>
                        <a:latin typeface="Times New Roman" panose="02020603050405020304" pitchFamily="18" charset="0"/>
                        <a:cs typeface="Times New Roman" panose="02020603050405020304" pitchFamily="18" charset="0"/>
                      </a:endParaRPr>
                    </a:p>
                    <a:p>
                      <a:pPr marL="92075" marR="252095">
                        <a:lnSpc>
                          <a:spcPct val="100000"/>
                        </a:lnSpc>
                      </a:pPr>
                      <a:r>
                        <a:rPr lang="en-US" sz="1200" u="sng" spc="-15" dirty="0">
                          <a:solidFill>
                            <a:schemeClr val="bg1"/>
                          </a:solidFill>
                          <a:uFill>
                            <a:solidFill>
                              <a:srgbClr val="000000"/>
                            </a:solidFill>
                          </a:uFill>
                          <a:latin typeface="Times New Roman" panose="02020603050405020304" pitchFamily="18" charset="0"/>
                          <a:cs typeface="Times New Roman" panose="02020603050405020304" pitchFamily="18" charset="0"/>
                        </a:rPr>
                        <a:t>Transactions </a:t>
                      </a:r>
                      <a:r>
                        <a:rPr lang="en-US"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rPr>
                        <a:t>on </a:t>
                      </a:r>
                      <a:r>
                        <a:rPr lang="en-US" sz="1200" spc="-5" dirty="0">
                          <a:solidFill>
                            <a:schemeClr val="bg1"/>
                          </a:solidFill>
                          <a:latin typeface="Times New Roman" panose="02020603050405020304" pitchFamily="18" charset="0"/>
                          <a:cs typeface="Times New Roman" panose="02020603050405020304" pitchFamily="18" charset="0"/>
                        </a:rPr>
                        <a:t> </a:t>
                      </a:r>
                      <a:r>
                        <a:rPr lang="en-US" sz="1200" u="sng" spc="-10" dirty="0">
                          <a:solidFill>
                            <a:schemeClr val="bg1"/>
                          </a:solidFill>
                          <a:uFill>
                            <a:solidFill>
                              <a:srgbClr val="000000"/>
                            </a:solidFill>
                          </a:uFill>
                          <a:latin typeface="Times New Roman" panose="02020603050405020304" pitchFamily="18" charset="0"/>
                          <a:cs typeface="Times New Roman" panose="02020603050405020304" pitchFamily="18" charset="0"/>
                        </a:rPr>
                        <a:t>Affective</a:t>
                      </a:r>
                      <a:r>
                        <a:rPr lang="en-US" sz="1200" u="sng" spc="-35" dirty="0">
                          <a:solidFill>
                            <a:schemeClr val="bg1"/>
                          </a:solidFill>
                          <a:uFill>
                            <a:solidFill>
                              <a:srgbClr val="000000"/>
                            </a:solidFill>
                          </a:uFill>
                          <a:latin typeface="Times New Roman" panose="02020603050405020304" pitchFamily="18" charset="0"/>
                          <a:cs typeface="Times New Roman" panose="02020603050405020304" pitchFamily="18" charset="0"/>
                        </a:rPr>
                        <a:t> </a:t>
                      </a:r>
                      <a:r>
                        <a:rPr lang="en-US" sz="1200" u="sng" spc="-5" dirty="0">
                          <a:solidFill>
                            <a:schemeClr val="bg1"/>
                          </a:solidFill>
                          <a:uFill>
                            <a:solidFill>
                              <a:srgbClr val="000000"/>
                            </a:solidFill>
                          </a:uFill>
                          <a:latin typeface="Times New Roman" panose="02020603050405020304" pitchFamily="18" charset="0"/>
                          <a:cs typeface="Times New Roman" panose="02020603050405020304" pitchFamily="18" charset="0"/>
                        </a:rPr>
                        <a:t>Computing </a:t>
                      </a:r>
                      <a:endParaRPr lang="en-US" sz="1200" dirty="0">
                        <a:solidFill>
                          <a:schemeClr val="bg1"/>
                        </a:solidFill>
                        <a:latin typeface="Times New Roman" panose="02020603050405020304" pitchFamily="18" charset="0"/>
                        <a:cs typeface="Times New Roman" panose="02020603050405020304" pitchFamily="18" charset="0"/>
                      </a:endParaRPr>
                    </a:p>
                    <a:p>
                      <a:pPr marL="92075" marR="139065">
                        <a:lnSpc>
                          <a:spcPct val="100000"/>
                        </a:lnSpc>
                        <a:spcBef>
                          <a:spcPts val="300"/>
                        </a:spcBef>
                      </a:pPr>
                      <a:endParaRPr sz="1200" dirty="0">
                        <a:solidFill>
                          <a:schemeClr val="bg1"/>
                        </a:solidFill>
                        <a:latin typeface="Times New Roman" panose="02020603050405020304" pitchFamily="18" charset="0"/>
                        <a:cs typeface="Times New Roman" panose="02020603050405020304" pitchFamily="18" charset="0"/>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710" marR="193675">
                        <a:lnSpc>
                          <a:spcPct val="100000"/>
                        </a:lnSpc>
                        <a:spcBef>
                          <a:spcPts val="300"/>
                        </a:spcBef>
                      </a:pPr>
                      <a:r>
                        <a:rPr sz="1200" spc="-15" dirty="0">
                          <a:solidFill>
                            <a:schemeClr val="bg1"/>
                          </a:solidFill>
                          <a:latin typeface="Times New Roman" panose="02020603050405020304" pitchFamily="18" charset="0"/>
                          <a:cs typeface="Times New Roman" panose="02020603050405020304" pitchFamily="18" charset="0"/>
                        </a:rPr>
                        <a:t>Pradnya </a:t>
                      </a:r>
                      <a:r>
                        <a:rPr sz="1200" spc="-10" dirty="0">
                          <a:solidFill>
                            <a:schemeClr val="bg1"/>
                          </a:solidFill>
                          <a:latin typeface="Times New Roman" panose="02020603050405020304" pitchFamily="18" charset="0"/>
                          <a:cs typeface="Times New Roman" panose="02020603050405020304" pitchFamily="18" charset="0"/>
                        </a:rPr>
                        <a:t>Kedari; Mihir  Kapile; Divya Kadole;  </a:t>
                      </a:r>
                      <a:r>
                        <a:rPr sz="1200" spc="-5" dirty="0">
                          <a:solidFill>
                            <a:schemeClr val="bg1"/>
                          </a:solidFill>
                          <a:latin typeface="Times New Roman" panose="02020603050405020304" pitchFamily="18" charset="0"/>
                          <a:cs typeface="Times New Roman" panose="02020603050405020304" pitchFamily="18" charset="0"/>
                        </a:rPr>
                        <a:t>Sagar</a:t>
                      </a:r>
                      <a:r>
                        <a:rPr sz="1200" spc="-25" dirty="0">
                          <a:solidFill>
                            <a:schemeClr val="bg1"/>
                          </a:solidFill>
                          <a:latin typeface="Times New Roman" panose="02020603050405020304" pitchFamily="18" charset="0"/>
                          <a:cs typeface="Times New Roman" panose="02020603050405020304" pitchFamily="18" charset="0"/>
                        </a:rPr>
                        <a:t> </a:t>
                      </a:r>
                      <a:r>
                        <a:rPr sz="1200" spc="-5" dirty="0" err="1">
                          <a:solidFill>
                            <a:schemeClr val="bg1"/>
                          </a:solidFill>
                          <a:latin typeface="Times New Roman" panose="02020603050405020304" pitchFamily="18" charset="0"/>
                          <a:cs typeface="Times New Roman" panose="02020603050405020304" pitchFamily="18" charset="0"/>
                        </a:rPr>
                        <a:t>Jaikar</a:t>
                      </a:r>
                      <a:endParaRPr lang="en-US"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US"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2710">
                        <a:lnSpc>
                          <a:spcPct val="100000"/>
                        </a:lnSpc>
                        <a:spcBef>
                          <a:spcPts val="300"/>
                        </a:spcBef>
                      </a:pPr>
                      <a:r>
                        <a:rPr lang="en-US" sz="1200" spc="-5" dirty="0">
                          <a:solidFill>
                            <a:schemeClr val="bg1"/>
                          </a:solidFill>
                          <a:latin typeface="Times New Roman" panose="02020603050405020304" pitchFamily="18" charset="0"/>
                          <a:cs typeface="Times New Roman" panose="02020603050405020304" pitchFamily="18" charset="0"/>
                        </a:rPr>
                        <a:t>Shan Li and</a:t>
                      </a:r>
                      <a:r>
                        <a:rPr lang="en-US" sz="1200" spc="-20" dirty="0">
                          <a:solidFill>
                            <a:schemeClr val="bg1"/>
                          </a:solidFill>
                          <a:latin typeface="Times New Roman" panose="02020603050405020304" pitchFamily="18" charset="0"/>
                          <a:cs typeface="Times New Roman" panose="02020603050405020304" pitchFamily="18" charset="0"/>
                        </a:rPr>
                        <a:t> </a:t>
                      </a:r>
                      <a:r>
                        <a:rPr lang="en-US" sz="1200" spc="-15" dirty="0" err="1">
                          <a:solidFill>
                            <a:schemeClr val="bg1"/>
                          </a:solidFill>
                          <a:latin typeface="Times New Roman" panose="02020603050405020304" pitchFamily="18" charset="0"/>
                          <a:cs typeface="Times New Roman" panose="02020603050405020304" pitchFamily="18" charset="0"/>
                        </a:rPr>
                        <a:t>Weihong</a:t>
                      </a:r>
                      <a:endParaRPr lang="en-US" sz="1200" dirty="0">
                        <a:solidFill>
                          <a:schemeClr val="bg1"/>
                        </a:solidFill>
                        <a:latin typeface="Times New Roman" panose="02020603050405020304" pitchFamily="18" charset="0"/>
                        <a:cs typeface="Times New Roman" panose="02020603050405020304" pitchFamily="18" charset="0"/>
                      </a:endParaRPr>
                    </a:p>
                    <a:p>
                      <a:pPr marL="92710">
                        <a:lnSpc>
                          <a:spcPct val="100000"/>
                        </a:lnSpc>
                      </a:pPr>
                      <a:r>
                        <a:rPr lang="en-US" sz="1200" spc="-5" dirty="0">
                          <a:solidFill>
                            <a:schemeClr val="bg1"/>
                          </a:solidFill>
                          <a:latin typeface="Times New Roman" panose="02020603050405020304" pitchFamily="18" charset="0"/>
                          <a:cs typeface="Times New Roman" panose="02020603050405020304" pitchFamily="18" charset="0"/>
                        </a:rPr>
                        <a:t>Deng</a:t>
                      </a:r>
                      <a:endParaRPr lang="en-US" sz="1200"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2710" marR="193675">
                        <a:lnSpc>
                          <a:spcPct val="100000"/>
                        </a:lnSpc>
                        <a:spcBef>
                          <a:spcPts val="300"/>
                        </a:spcBef>
                      </a:pPr>
                      <a:endParaRPr sz="1200" dirty="0">
                        <a:solidFill>
                          <a:schemeClr val="bg1"/>
                        </a:solidFill>
                        <a:latin typeface="Times New Roman" panose="02020603050405020304" pitchFamily="18" charset="0"/>
                        <a:cs typeface="Times New Roman" panose="02020603050405020304" pitchFamily="18" charset="0"/>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710" marR="91440">
                        <a:lnSpc>
                          <a:spcPct val="100000"/>
                        </a:lnSpc>
                        <a:spcBef>
                          <a:spcPts val="300"/>
                        </a:spcBef>
                      </a:pPr>
                      <a:r>
                        <a:rPr sz="1200" spc="-5" dirty="0">
                          <a:solidFill>
                            <a:schemeClr val="bg1"/>
                          </a:solidFill>
                          <a:latin typeface="Times New Roman" panose="02020603050405020304" pitchFamily="18" charset="0"/>
                          <a:cs typeface="Times New Roman" panose="02020603050405020304" pitchFamily="18" charset="0"/>
                        </a:rPr>
                        <a:t>Using deep </a:t>
                      </a:r>
                      <a:r>
                        <a:rPr sz="1200" spc="-10" dirty="0">
                          <a:solidFill>
                            <a:schemeClr val="bg1"/>
                          </a:solidFill>
                          <a:latin typeface="Times New Roman" panose="02020603050405020304" pitchFamily="18" charset="0"/>
                          <a:cs typeface="Times New Roman" panose="02020603050405020304" pitchFamily="18" charset="0"/>
                        </a:rPr>
                        <a:t>learning  algorithm </a:t>
                      </a:r>
                      <a:r>
                        <a:rPr sz="1200" dirty="0">
                          <a:solidFill>
                            <a:schemeClr val="bg1"/>
                          </a:solidFill>
                          <a:latin typeface="Times New Roman" panose="02020603050405020304" pitchFamily="18" charset="0"/>
                          <a:cs typeface="Times New Roman" panose="02020603050405020304" pitchFamily="18" charset="0"/>
                        </a:rPr>
                        <a:t>to </a:t>
                      </a:r>
                      <a:r>
                        <a:rPr sz="1200" spc="-10" dirty="0">
                          <a:solidFill>
                            <a:schemeClr val="bg1"/>
                          </a:solidFill>
                          <a:latin typeface="Times New Roman" panose="02020603050405020304" pitchFamily="18" charset="0"/>
                          <a:cs typeface="Times New Roman" panose="02020603050405020304" pitchFamily="18" charset="0"/>
                        </a:rPr>
                        <a:t>identify </a:t>
                      </a:r>
                      <a:r>
                        <a:rPr sz="1200" spc="-5" dirty="0">
                          <a:solidFill>
                            <a:schemeClr val="bg1"/>
                          </a:solidFill>
                          <a:latin typeface="Times New Roman" panose="02020603050405020304" pitchFamily="18" charset="0"/>
                          <a:cs typeface="Times New Roman" panose="02020603050405020304" pitchFamily="18" charset="0"/>
                        </a:rPr>
                        <a:t>the  basic human </a:t>
                      </a:r>
                      <a:r>
                        <a:rPr lang="en-US" sz="1200" spc="-5" dirty="0">
                          <a:solidFill>
                            <a:schemeClr val="bg1"/>
                          </a:solidFill>
                          <a:latin typeface="Times New Roman" panose="02020603050405020304" pitchFamily="18" charset="0"/>
                          <a:cs typeface="Times New Roman" panose="02020603050405020304" pitchFamily="18" charset="0"/>
                        </a:rPr>
                        <a:t>face</a:t>
                      </a:r>
                      <a:r>
                        <a:rPr sz="1200" spc="-5" dirty="0">
                          <a:solidFill>
                            <a:schemeClr val="bg1"/>
                          </a:solidFill>
                          <a:latin typeface="Times New Roman" panose="02020603050405020304" pitchFamily="18" charset="0"/>
                          <a:cs typeface="Times New Roman" panose="02020603050405020304" pitchFamily="18" charset="0"/>
                        </a:rPr>
                        <a:t>  </a:t>
                      </a:r>
                      <a:r>
                        <a:rPr sz="1200" spc="-10" dirty="0">
                          <a:solidFill>
                            <a:schemeClr val="bg1"/>
                          </a:solidFill>
                          <a:latin typeface="Times New Roman" panose="02020603050405020304" pitchFamily="18" charset="0"/>
                          <a:cs typeface="Times New Roman" panose="02020603050405020304" pitchFamily="18" charset="0"/>
                        </a:rPr>
                        <a:t>including FER-2013 (Facial</a:t>
                      </a:r>
                      <a:r>
                        <a:rPr lang="en-US" sz="1200" spc="-10" dirty="0">
                          <a:solidFill>
                            <a:schemeClr val="bg1"/>
                          </a:solidFill>
                          <a:latin typeface="Times New Roman" panose="02020603050405020304" pitchFamily="18" charset="0"/>
                          <a:cs typeface="Times New Roman" panose="02020603050405020304" pitchFamily="18" charset="0"/>
                        </a:rPr>
                        <a:t> identification)</a:t>
                      </a:r>
                      <a:endParaRPr lang="en-IN" sz="1200" spc="-10" dirty="0">
                        <a:solidFill>
                          <a:schemeClr val="bg1"/>
                        </a:solidFill>
                        <a:latin typeface="Times New Roman" panose="02020603050405020304" pitchFamily="18" charset="0"/>
                        <a:cs typeface="Times New Roman" panose="02020603050405020304" pitchFamily="18" charset="0"/>
                      </a:endParaRPr>
                    </a:p>
                    <a:p>
                      <a:pPr marL="92710" marR="91440">
                        <a:lnSpc>
                          <a:spcPct val="100000"/>
                        </a:lnSpc>
                        <a:spcBef>
                          <a:spcPts val="300"/>
                        </a:spcBef>
                      </a:pPr>
                      <a:endParaRPr lang="en-IN" sz="1200" spc="-10" dirty="0">
                        <a:solidFill>
                          <a:schemeClr val="bg1"/>
                        </a:solidFill>
                        <a:latin typeface="Times New Roman" panose="02020603050405020304" pitchFamily="18" charset="0"/>
                        <a:cs typeface="Times New Roman" panose="02020603050405020304" pitchFamily="18" charset="0"/>
                      </a:endParaRPr>
                    </a:p>
                    <a:p>
                      <a:pPr marL="92710" marR="91440">
                        <a:lnSpc>
                          <a:spcPct val="100000"/>
                        </a:lnSpc>
                        <a:spcBef>
                          <a:spcPts val="300"/>
                        </a:spcBef>
                      </a:pPr>
                      <a:endParaRPr lang="en-IN" sz="1200" spc="-10" dirty="0">
                        <a:solidFill>
                          <a:schemeClr val="bg1"/>
                        </a:solidFill>
                        <a:latin typeface="Times New Roman" panose="02020603050405020304" pitchFamily="18" charset="0"/>
                        <a:cs typeface="Times New Roman" panose="02020603050405020304" pitchFamily="18" charset="0"/>
                      </a:endParaRPr>
                    </a:p>
                    <a:p>
                      <a:pPr marL="92710" marR="91440">
                        <a:lnSpc>
                          <a:spcPct val="100000"/>
                        </a:lnSpc>
                        <a:spcBef>
                          <a:spcPts val="300"/>
                        </a:spcBef>
                      </a:pPr>
                      <a:r>
                        <a:rPr lang="en-US" sz="1200" dirty="0">
                          <a:solidFill>
                            <a:schemeClr val="bg1"/>
                          </a:solidFill>
                          <a:latin typeface="Times New Roman" panose="02020603050405020304" pitchFamily="18" charset="0"/>
                          <a:cs typeface="Times New Roman" panose="02020603050405020304" pitchFamily="18" charset="0"/>
                        </a:rPr>
                        <a:t>Deep </a:t>
                      </a:r>
                      <a:r>
                        <a:rPr lang="en-US" sz="1200" spc="-10" dirty="0">
                          <a:solidFill>
                            <a:schemeClr val="bg1"/>
                          </a:solidFill>
                          <a:latin typeface="Times New Roman" panose="02020603050405020304" pitchFamily="18" charset="0"/>
                          <a:cs typeface="Times New Roman" panose="02020603050405020304" pitchFamily="18" charset="0"/>
                        </a:rPr>
                        <a:t>neural </a:t>
                      </a:r>
                      <a:r>
                        <a:rPr lang="en-US" sz="1200" spc="-5" dirty="0">
                          <a:solidFill>
                            <a:schemeClr val="bg1"/>
                          </a:solidFill>
                          <a:latin typeface="Times New Roman" panose="02020603050405020304" pitchFamily="18" charset="0"/>
                          <a:cs typeface="Times New Roman" panose="02020603050405020304" pitchFamily="18" charset="0"/>
                        </a:rPr>
                        <a:t>networks </a:t>
                      </a:r>
                      <a:r>
                        <a:rPr lang="en-US" sz="1200" spc="-10" dirty="0">
                          <a:solidFill>
                            <a:schemeClr val="bg1"/>
                          </a:solidFill>
                          <a:latin typeface="Times New Roman" panose="02020603050405020304" pitchFamily="18" charset="0"/>
                          <a:cs typeface="Times New Roman" panose="02020603050405020304" pitchFamily="18" charset="0"/>
                        </a:rPr>
                        <a:t>have increasingly </a:t>
                      </a:r>
                      <a:r>
                        <a:rPr lang="en-US" sz="1200" spc="-5" dirty="0">
                          <a:solidFill>
                            <a:schemeClr val="bg1"/>
                          </a:solidFill>
                          <a:latin typeface="Times New Roman" panose="02020603050405020304" pitchFamily="18" charset="0"/>
                          <a:cs typeface="Times New Roman" panose="02020603050405020304" pitchFamily="18" charset="0"/>
                        </a:rPr>
                        <a:t>been  leveraged </a:t>
                      </a:r>
                      <a:r>
                        <a:rPr lang="en-US" sz="1200" dirty="0">
                          <a:solidFill>
                            <a:schemeClr val="bg1"/>
                          </a:solidFill>
                          <a:latin typeface="Times New Roman" panose="02020603050405020304" pitchFamily="18" charset="0"/>
                          <a:cs typeface="Times New Roman" panose="02020603050405020304" pitchFamily="18" charset="0"/>
                        </a:rPr>
                        <a:t>to </a:t>
                      </a:r>
                      <a:r>
                        <a:rPr lang="en-US" sz="1200" spc="-10" dirty="0">
                          <a:solidFill>
                            <a:schemeClr val="bg1"/>
                          </a:solidFill>
                          <a:latin typeface="Times New Roman" panose="02020603050405020304" pitchFamily="18" charset="0"/>
                          <a:cs typeface="Times New Roman" panose="02020603050405020304" pitchFamily="18" charset="0"/>
                        </a:rPr>
                        <a:t>learn  discriminative representations </a:t>
                      </a:r>
                      <a:r>
                        <a:rPr lang="en-US" sz="1200" spc="-15" dirty="0">
                          <a:solidFill>
                            <a:schemeClr val="bg1"/>
                          </a:solidFill>
                          <a:latin typeface="Times New Roman" panose="02020603050405020304" pitchFamily="18" charset="0"/>
                          <a:cs typeface="Times New Roman" panose="02020603050405020304" pitchFamily="18" charset="0"/>
                        </a:rPr>
                        <a:t>for  </a:t>
                      </a:r>
                      <a:r>
                        <a:rPr lang="en-US" sz="1200" spc="-5" dirty="0">
                          <a:solidFill>
                            <a:schemeClr val="bg1"/>
                          </a:solidFill>
                          <a:latin typeface="Times New Roman" panose="02020603050405020304" pitchFamily="18" charset="0"/>
                          <a:cs typeface="Times New Roman" panose="02020603050405020304" pitchFamily="18" charset="0"/>
                        </a:rPr>
                        <a:t>automatic </a:t>
                      </a:r>
                      <a:r>
                        <a:rPr lang="en-US" sz="1200" spc="-10" dirty="0">
                          <a:solidFill>
                            <a:schemeClr val="bg1"/>
                          </a:solidFill>
                          <a:latin typeface="Times New Roman" panose="02020603050405020304" pitchFamily="18" charset="0"/>
                          <a:cs typeface="Times New Roman" panose="02020603050405020304" pitchFamily="18" charset="0"/>
                        </a:rPr>
                        <a:t>FER. Recent  </a:t>
                      </a:r>
                      <a:r>
                        <a:rPr lang="en-US" sz="1200" spc="-5" dirty="0">
                          <a:solidFill>
                            <a:schemeClr val="bg1"/>
                          </a:solidFill>
                          <a:latin typeface="Times New Roman" panose="02020603050405020304" pitchFamily="18" charset="0"/>
                          <a:cs typeface="Times New Roman" panose="02020603050405020304" pitchFamily="18" charset="0"/>
                        </a:rPr>
                        <a:t>deep FER </a:t>
                      </a:r>
                      <a:r>
                        <a:rPr lang="en-US" sz="1200" spc="-10" dirty="0">
                          <a:solidFill>
                            <a:schemeClr val="bg1"/>
                          </a:solidFill>
                          <a:latin typeface="Times New Roman" panose="02020603050405020304" pitchFamily="18" charset="0"/>
                          <a:cs typeface="Times New Roman" panose="02020603050405020304" pitchFamily="18" charset="0"/>
                        </a:rPr>
                        <a:t>systems </a:t>
                      </a:r>
                      <a:endParaRPr sz="1200" dirty="0">
                        <a:solidFill>
                          <a:schemeClr val="bg1"/>
                        </a:solidFill>
                        <a:latin typeface="Times New Roman" panose="02020603050405020304" pitchFamily="18" charset="0"/>
                        <a:cs typeface="Times New Roman" panose="02020603050405020304" pitchFamily="18" charset="0"/>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3345" marR="346710">
                        <a:lnSpc>
                          <a:spcPct val="100000"/>
                        </a:lnSpc>
                        <a:spcBef>
                          <a:spcPts val="300"/>
                        </a:spcBef>
                      </a:pPr>
                      <a:r>
                        <a:rPr sz="1200" dirty="0">
                          <a:solidFill>
                            <a:schemeClr val="bg1"/>
                          </a:solidFill>
                          <a:latin typeface="Times New Roman" panose="02020603050405020304" pitchFamily="18" charset="0"/>
                          <a:cs typeface="Times New Roman" panose="02020603050405020304" pitchFamily="18" charset="0"/>
                        </a:rPr>
                        <a:t>Deep</a:t>
                      </a:r>
                      <a:r>
                        <a:rPr sz="1200" spc="-85" dirty="0">
                          <a:solidFill>
                            <a:schemeClr val="bg1"/>
                          </a:solidFill>
                          <a:latin typeface="Times New Roman" panose="02020603050405020304" pitchFamily="18" charset="0"/>
                          <a:cs typeface="Times New Roman" panose="02020603050405020304" pitchFamily="18" charset="0"/>
                        </a:rPr>
                        <a:t> </a:t>
                      </a:r>
                      <a:r>
                        <a:rPr sz="1200" spc="-5" dirty="0">
                          <a:solidFill>
                            <a:schemeClr val="bg1"/>
                          </a:solidFill>
                          <a:latin typeface="Times New Roman" panose="02020603050405020304" pitchFamily="18" charset="0"/>
                          <a:cs typeface="Times New Roman" panose="02020603050405020304" pitchFamily="18" charset="0"/>
                        </a:rPr>
                        <a:t>Learning,  Python</a:t>
                      </a:r>
                      <a:endParaRPr lang="en-US" sz="1200" spc="-5" dirty="0">
                        <a:solidFill>
                          <a:schemeClr val="bg1"/>
                        </a:solidFill>
                        <a:latin typeface="Times New Roman" panose="02020603050405020304" pitchFamily="18" charset="0"/>
                        <a:cs typeface="Times New Roman" panose="02020603050405020304" pitchFamily="18" charset="0"/>
                      </a:endParaRPr>
                    </a:p>
                    <a:p>
                      <a:pPr marL="93345" marR="346710">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3345" marR="346710">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3345" marR="346710">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3345" marR="346710">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3345" marR="346710">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3345" marR="346710">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3345" marR="346710">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3345" marR="346710">
                        <a:lnSpc>
                          <a:spcPct val="100000"/>
                        </a:lnSpc>
                        <a:spcBef>
                          <a:spcPts val="300"/>
                        </a:spcBef>
                      </a:pPr>
                      <a:endParaRPr lang="en-IN" sz="1200" spc="-5" dirty="0">
                        <a:solidFill>
                          <a:schemeClr val="bg1"/>
                        </a:solidFill>
                        <a:latin typeface="Times New Roman" panose="02020603050405020304" pitchFamily="18" charset="0"/>
                        <a:cs typeface="Times New Roman" panose="02020603050405020304" pitchFamily="18" charset="0"/>
                      </a:endParaRPr>
                    </a:p>
                    <a:p>
                      <a:pPr marL="93345" marR="346710" lvl="0" indent="0" defTabSz="914400" eaLnBrk="1" fontAlgn="auto" latinLnBrk="0" hangingPunct="1">
                        <a:lnSpc>
                          <a:spcPct val="100000"/>
                        </a:lnSpc>
                        <a:spcBef>
                          <a:spcPts val="300"/>
                        </a:spcBef>
                        <a:spcAft>
                          <a:spcPts val="0"/>
                        </a:spcAft>
                        <a:buClrTx/>
                        <a:buSzTx/>
                        <a:buFontTx/>
                        <a:buNone/>
                        <a:tabLst/>
                        <a:defRPr/>
                      </a:pPr>
                      <a:r>
                        <a:rPr lang="en-IN" sz="1200" spc="-5" dirty="0">
                          <a:solidFill>
                            <a:schemeClr val="bg1"/>
                          </a:solidFill>
                          <a:latin typeface="Times New Roman" panose="02020603050405020304" pitchFamily="18" charset="0"/>
                          <a:cs typeface="Times New Roman" panose="02020603050405020304" pitchFamily="18" charset="0"/>
                        </a:rPr>
                        <a:t>OpenCV and</a:t>
                      </a:r>
                      <a:r>
                        <a:rPr lang="en-IN" sz="1200" spc="-15" dirty="0">
                          <a:solidFill>
                            <a:schemeClr val="bg1"/>
                          </a:solidFill>
                          <a:latin typeface="Times New Roman" panose="02020603050405020304" pitchFamily="18" charset="0"/>
                          <a:cs typeface="Times New Roman" panose="02020603050405020304" pitchFamily="18" charset="0"/>
                        </a:rPr>
                        <a:t> </a:t>
                      </a:r>
                      <a:r>
                        <a:rPr lang="en-IN" sz="1200" spc="-5" dirty="0">
                          <a:solidFill>
                            <a:schemeClr val="bg1"/>
                          </a:solidFill>
                          <a:latin typeface="Times New Roman" panose="02020603050405020304" pitchFamily="18" charset="0"/>
                          <a:cs typeface="Times New Roman" panose="02020603050405020304" pitchFamily="18" charset="0"/>
                        </a:rPr>
                        <a:t>CV2</a:t>
                      </a:r>
                      <a:endParaRPr lang="en-IN" sz="1200" dirty="0">
                        <a:solidFill>
                          <a:schemeClr val="bg1"/>
                        </a:solidFill>
                        <a:latin typeface="Times New Roman" panose="02020603050405020304" pitchFamily="18" charset="0"/>
                        <a:cs typeface="Times New Roman" panose="02020603050405020304" pitchFamily="18" charset="0"/>
                      </a:endParaRPr>
                    </a:p>
                    <a:p>
                      <a:pPr marL="93345" marR="346710">
                        <a:lnSpc>
                          <a:spcPct val="100000"/>
                        </a:lnSpc>
                        <a:spcBef>
                          <a:spcPts val="300"/>
                        </a:spcBef>
                      </a:pPr>
                      <a:endParaRPr lang="en-IN" sz="1200" spc="-5" dirty="0">
                        <a:latin typeface="Times New Roman" panose="02020603050405020304" pitchFamily="18" charset="0"/>
                        <a:cs typeface="Times New Roman" panose="02020603050405020304" pitchFamily="18" charset="0"/>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0" y="1143744"/>
            <a:ext cx="5791200" cy="534762"/>
          </a:xfrm>
          <a:prstGeom prst="rect">
            <a:avLst/>
          </a:prstGeom>
        </p:spPr>
        <p:txBody>
          <a:bodyPr vert="horz" wrap="square" lIns="0" tIns="11430" rIns="0" bIns="0" rtlCol="0">
            <a:spAutoFit/>
          </a:bodyPr>
          <a:lstStyle/>
          <a:p>
            <a:pPr marL="12700">
              <a:lnSpc>
                <a:spcPct val="100000"/>
              </a:lnSpc>
              <a:spcBef>
                <a:spcPts val="90"/>
              </a:spcBef>
            </a:pPr>
            <a:r>
              <a:rPr b="1" spc="-20" dirty="0">
                <a:latin typeface="Times New Roman" panose="02020603050405020304" pitchFamily="18" charset="0"/>
                <a:cs typeface="Times New Roman" panose="02020603050405020304" pitchFamily="18" charset="0"/>
              </a:rPr>
              <a:t>PROBLEM</a:t>
            </a:r>
            <a:r>
              <a:rPr b="1" spc="20" dirty="0">
                <a:latin typeface="Times New Roman" panose="02020603050405020304" pitchFamily="18" charset="0"/>
                <a:cs typeface="Times New Roman" panose="02020603050405020304" pitchFamily="18" charset="0"/>
              </a:rPr>
              <a:t> </a:t>
            </a:r>
            <a:r>
              <a:rPr lang="en-IN" b="1" spc="-10" dirty="0">
                <a:latin typeface="Times New Roman" panose="02020603050405020304" pitchFamily="18" charset="0"/>
                <a:cs typeface="Times New Roman" panose="02020603050405020304" pitchFamily="18" charset="0"/>
              </a:rPr>
              <a:t>STATEMENT</a:t>
            </a:r>
            <a:endParaRPr b="1" spc="-1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3F5289E-EE24-EC62-18DB-C79FFC7D400D}"/>
              </a:ext>
            </a:extLst>
          </p:cNvPr>
          <p:cNvSpPr txBox="1"/>
          <p:nvPr/>
        </p:nvSpPr>
        <p:spPr>
          <a:xfrm>
            <a:off x="914400" y="2133600"/>
            <a:ext cx="10667999" cy="3860031"/>
          </a:xfrm>
          <a:prstGeom prst="rect">
            <a:avLst/>
          </a:prstGeom>
          <a:noFill/>
        </p:spPr>
        <p:txBody>
          <a:bodyPr wrap="square">
            <a:spAutoFit/>
          </a:bodyPr>
          <a:lstStyle/>
          <a:p>
            <a:pPr marL="241300" indent="-228600" algn="just">
              <a:lnSpc>
                <a:spcPct val="100000"/>
              </a:lnSpc>
              <a:spcBef>
                <a:spcPts val="90"/>
              </a:spcBef>
              <a:buSzPct val="119230"/>
              <a:buFont typeface="Arial"/>
              <a:buChar char="•"/>
              <a:tabLst>
                <a:tab pos="241300" algn="l"/>
              </a:tabLst>
            </a:pPr>
            <a:r>
              <a:rPr lang="en-US" sz="2400" spc="-5" dirty="0">
                <a:latin typeface="Times New Roman" panose="02020603050405020304" pitchFamily="18" charset="0"/>
                <a:cs typeface="Times New Roman" panose="02020603050405020304" pitchFamily="18" charset="0"/>
              </a:rPr>
              <a:t>The </a:t>
            </a:r>
            <a:r>
              <a:rPr lang="en-US" sz="2400" spc="-15" dirty="0">
                <a:latin typeface="Times New Roman" panose="02020603050405020304" pitchFamily="18" charset="0"/>
                <a:cs typeface="Times New Roman" panose="02020603050405020304" pitchFamily="18" charset="0"/>
              </a:rPr>
              <a:t>drowsiness </a:t>
            </a:r>
            <a:r>
              <a:rPr lang="en-US" sz="2400" spc="-10" dirty="0">
                <a:latin typeface="Times New Roman" panose="02020603050405020304" pitchFamily="18" charset="0"/>
                <a:cs typeface="Times New Roman" panose="02020603050405020304" pitchFamily="18" charset="0"/>
              </a:rPr>
              <a:t>detection </a:t>
            </a:r>
            <a:r>
              <a:rPr lang="en-US" sz="2400" spc="-30" dirty="0">
                <a:latin typeface="Times New Roman" panose="02020603050405020304" pitchFamily="18" charset="0"/>
                <a:cs typeface="Times New Roman" panose="02020603050405020304" pitchFamily="18" charset="0"/>
              </a:rPr>
              <a:t>system </a:t>
            </a:r>
            <a:r>
              <a:rPr lang="en-US" sz="2400" spc="-15" dirty="0">
                <a:latin typeface="Times New Roman" panose="02020603050405020304" pitchFamily="18" charset="0"/>
                <a:cs typeface="Times New Roman" panose="02020603050405020304" pitchFamily="18" charset="0"/>
              </a:rPr>
              <a:t>can </a:t>
            </a:r>
            <a:r>
              <a:rPr lang="en-US" sz="2400" spc="-10" dirty="0">
                <a:latin typeface="Times New Roman" panose="02020603050405020304" pitchFamily="18" charset="0"/>
                <a:cs typeface="Times New Roman" panose="02020603050405020304" pitchFamily="18" charset="0"/>
              </a:rPr>
              <a:t>be used </a:t>
            </a:r>
            <a:r>
              <a:rPr lang="en-US" sz="2400" spc="-25" dirty="0">
                <a:latin typeface="Times New Roman" panose="02020603050405020304" pitchFamily="18" charset="0"/>
                <a:cs typeface="Times New Roman" panose="02020603050405020304" pitchFamily="18" charset="0"/>
              </a:rPr>
              <a:t>for </a:t>
            </a:r>
            <a:r>
              <a:rPr lang="en-US" sz="2400" spc="-20" dirty="0">
                <a:latin typeface="Times New Roman" panose="02020603050405020304" pitchFamily="18" charset="0"/>
                <a:cs typeface="Times New Roman" panose="02020603050405020304" pitchFamily="18" charset="0"/>
              </a:rPr>
              <a:t>different</a:t>
            </a:r>
            <a:r>
              <a:rPr lang="en-US" sz="2400" spc="114"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applications.</a:t>
            </a:r>
            <a:endParaRPr lang="en-US" sz="2400" dirty="0">
              <a:latin typeface="Times New Roman" panose="02020603050405020304" pitchFamily="18" charset="0"/>
              <a:cs typeface="Times New Roman" panose="02020603050405020304" pitchFamily="18" charset="0"/>
            </a:endParaRPr>
          </a:p>
          <a:p>
            <a:pPr marL="241300" marR="779145" indent="-228600" algn="just">
              <a:lnSpc>
                <a:spcPts val="2810"/>
              </a:lnSpc>
              <a:spcBef>
                <a:spcPts val="1050"/>
              </a:spcBef>
              <a:buSzPct val="119230"/>
              <a:buFont typeface="Arial"/>
              <a:buChar char="•"/>
              <a:tabLst>
                <a:tab pos="241300" algn="l"/>
              </a:tabLst>
            </a:pPr>
            <a:r>
              <a:rPr lang="en-US" sz="2400" spc="-5" dirty="0">
                <a:latin typeface="Times New Roman" panose="02020603050405020304" pitchFamily="18" charset="0"/>
                <a:cs typeface="Times New Roman" panose="02020603050405020304" pitchFamily="18" charset="0"/>
              </a:rPr>
              <a:t>One </a:t>
            </a:r>
            <a:r>
              <a:rPr lang="en-US" sz="2400" spc="-10" dirty="0">
                <a:latin typeface="Times New Roman" panose="02020603050405020304" pitchFamily="18" charset="0"/>
                <a:cs typeface="Times New Roman" panose="02020603050405020304" pitchFamily="18" charset="0"/>
              </a:rPr>
              <a:t>of them </a:t>
            </a:r>
            <a:r>
              <a:rPr lang="en-US" sz="2400" dirty="0">
                <a:latin typeface="Times New Roman" panose="02020603050405020304" pitchFamily="18" charset="0"/>
                <a:cs typeface="Times New Roman" panose="02020603050405020304" pitchFamily="18" charset="0"/>
              </a:rPr>
              <a:t>is </a:t>
            </a:r>
            <a:r>
              <a:rPr lang="en-US" sz="2400" spc="-10" dirty="0">
                <a:latin typeface="Times New Roman" panose="02020603050405020304" pitchFamily="18" charset="0"/>
                <a:cs typeface="Times New Roman" panose="02020603050405020304" pitchFamily="18" charset="0"/>
              </a:rPr>
              <a:t>heavy </a:t>
            </a:r>
            <a:r>
              <a:rPr lang="en-US" sz="2400" spc="-5" dirty="0">
                <a:latin typeface="Times New Roman" panose="02020603050405020304" pitchFamily="18" charset="0"/>
                <a:cs typeface="Times New Roman" panose="02020603050405020304" pitchFamily="18" charset="0"/>
              </a:rPr>
              <a:t>vehicles </a:t>
            </a:r>
            <a:r>
              <a:rPr lang="en-US" sz="2400" spc="-25" dirty="0">
                <a:latin typeface="Times New Roman" panose="02020603050405020304" pitchFamily="18" charset="0"/>
                <a:cs typeface="Times New Roman" panose="02020603050405020304" pitchFamily="18" charset="0"/>
              </a:rPr>
              <a:t>for </a:t>
            </a:r>
            <a:r>
              <a:rPr lang="en-US" sz="2400" spc="-20" dirty="0">
                <a:latin typeface="Times New Roman" panose="02020603050405020304" pitchFamily="18" charset="0"/>
                <a:cs typeface="Times New Roman" panose="02020603050405020304" pitchFamily="18" charset="0"/>
              </a:rPr>
              <a:t>example </a:t>
            </a:r>
            <a:r>
              <a:rPr lang="en-US" sz="2400" spc="-10" dirty="0">
                <a:latin typeface="Times New Roman" panose="02020603050405020304" pitchFamily="18" charset="0"/>
                <a:cs typeface="Times New Roman" panose="02020603050405020304" pitchFamily="18" charset="0"/>
              </a:rPr>
              <a:t>trucks, </a:t>
            </a:r>
            <a:r>
              <a:rPr lang="en-US" sz="2400" spc="-5" dirty="0">
                <a:latin typeface="Times New Roman" panose="02020603050405020304" pitchFamily="18" charset="0"/>
                <a:cs typeface="Times New Roman" panose="02020603050405020304" pitchFamily="18" charset="0"/>
              </a:rPr>
              <a:t>since </a:t>
            </a:r>
            <a:r>
              <a:rPr lang="en-US" sz="2400" spc="-10" dirty="0">
                <a:latin typeface="Times New Roman" panose="02020603050405020304" pitchFamily="18" charset="0"/>
                <a:cs typeface="Times New Roman" panose="02020603050405020304" pitchFamily="18" charset="0"/>
              </a:rPr>
              <a:t>the </a:t>
            </a:r>
            <a:r>
              <a:rPr lang="en-US" sz="2400" spc="-15" dirty="0">
                <a:latin typeface="Times New Roman" panose="02020603050405020304" pitchFamily="18" charset="0"/>
                <a:cs typeface="Times New Roman" panose="02020603050405020304" pitchFamily="18" charset="0"/>
              </a:rPr>
              <a:t>drivers </a:t>
            </a:r>
            <a:r>
              <a:rPr lang="en-US" sz="2400" spc="-10" dirty="0">
                <a:latin typeface="Times New Roman" panose="02020603050405020304" pitchFamily="18" charset="0"/>
                <a:cs typeface="Times New Roman" panose="02020603050405020304" pitchFamily="18" charset="0"/>
              </a:rPr>
              <a:t>of  trucks </a:t>
            </a:r>
            <a:r>
              <a:rPr lang="en-US" sz="2400" spc="-20" dirty="0">
                <a:latin typeface="Times New Roman" panose="02020603050405020304" pitchFamily="18" charset="0"/>
                <a:cs typeface="Times New Roman" panose="02020603050405020304" pitchFamily="18" charset="0"/>
              </a:rPr>
              <a:t>have </a:t>
            </a:r>
            <a:r>
              <a:rPr lang="en-US" sz="2400" spc="-5" dirty="0">
                <a:latin typeface="Times New Roman" panose="02020603050405020304" pitchFamily="18" charset="0"/>
                <a:cs typeface="Times New Roman" panose="02020603050405020304" pitchFamily="18" charset="0"/>
              </a:rPr>
              <a:t>long driving</a:t>
            </a:r>
            <a:r>
              <a:rPr lang="en-US" sz="2400" spc="3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periods.</a:t>
            </a:r>
            <a:endParaRPr lang="en-US" sz="2400" dirty="0">
              <a:latin typeface="Times New Roman" panose="02020603050405020304" pitchFamily="18" charset="0"/>
              <a:cs typeface="Times New Roman" panose="02020603050405020304" pitchFamily="18" charset="0"/>
            </a:endParaRPr>
          </a:p>
          <a:p>
            <a:pPr marL="241300" marR="951865" indent="-228600" algn="just">
              <a:lnSpc>
                <a:spcPts val="2810"/>
              </a:lnSpc>
              <a:spcBef>
                <a:spcPts val="1010"/>
              </a:spcBef>
              <a:buSzPct val="119230"/>
              <a:buFont typeface="Arial"/>
              <a:buChar char="•"/>
              <a:tabLst>
                <a:tab pos="241300" algn="l"/>
              </a:tabLst>
            </a:pPr>
            <a:r>
              <a:rPr lang="en-US" sz="2400" spc="-5" dirty="0">
                <a:latin typeface="Times New Roman" panose="02020603050405020304" pitchFamily="18" charset="0"/>
                <a:cs typeface="Times New Roman" panose="02020603050405020304" pitchFamily="18" charset="0"/>
              </a:rPr>
              <a:t>It </a:t>
            </a:r>
            <a:r>
              <a:rPr lang="en-US" sz="2400" spc="-15" dirty="0">
                <a:latin typeface="Times New Roman" panose="02020603050405020304" pitchFamily="18" charset="0"/>
                <a:cs typeface="Times New Roman" panose="02020603050405020304" pitchFamily="18" charset="0"/>
              </a:rPr>
              <a:t>can </a:t>
            </a:r>
            <a:r>
              <a:rPr lang="en-US" sz="2400" spc="-5" dirty="0">
                <a:latin typeface="Times New Roman" panose="02020603050405020304" pitchFamily="18" charset="0"/>
                <a:cs typeface="Times New Roman" panose="02020603050405020304" pitchFamily="18" charset="0"/>
              </a:rPr>
              <a:t>also </a:t>
            </a:r>
            <a:r>
              <a:rPr lang="en-US" sz="2400" spc="-10" dirty="0">
                <a:latin typeface="Times New Roman" panose="02020603050405020304" pitchFamily="18" charset="0"/>
                <a:cs typeface="Times New Roman" panose="02020603050405020304" pitchFamily="18" charset="0"/>
              </a:rPr>
              <a:t>be used </a:t>
            </a:r>
            <a:r>
              <a:rPr lang="en-US" sz="2400" spc="-25" dirty="0">
                <a:latin typeface="Times New Roman" panose="02020603050405020304" pitchFamily="18" charset="0"/>
                <a:cs typeface="Times New Roman" panose="02020603050405020304" pitchFamily="18" charset="0"/>
              </a:rPr>
              <a:t>for </a:t>
            </a:r>
            <a:r>
              <a:rPr lang="en-US" sz="2400" spc="-15" dirty="0">
                <a:latin typeface="Times New Roman" panose="02020603050405020304" pitchFamily="18" charset="0"/>
                <a:cs typeface="Times New Roman" panose="02020603050405020304" pitchFamily="18" charset="0"/>
              </a:rPr>
              <a:t>commercial </a:t>
            </a:r>
            <a:r>
              <a:rPr lang="en-US" sz="2400" spc="-5" dirty="0">
                <a:latin typeface="Times New Roman" panose="02020603050405020304" pitchFamily="18" charset="0"/>
                <a:cs typeface="Times New Roman" panose="02020603050405020304" pitchFamily="18" charset="0"/>
              </a:rPr>
              <a:t>vehicles. </a:t>
            </a:r>
            <a:r>
              <a:rPr lang="en-US" sz="2400" spc="-20" dirty="0">
                <a:latin typeface="Times New Roman" panose="02020603050405020304" pitchFamily="18" charset="0"/>
                <a:cs typeface="Times New Roman" panose="02020603050405020304" pitchFamily="18" charset="0"/>
              </a:rPr>
              <a:t>Many </a:t>
            </a:r>
            <a:r>
              <a:rPr lang="en-US" sz="2400" spc="-5" dirty="0">
                <a:latin typeface="Times New Roman" panose="02020603050405020304" pitchFamily="18" charset="0"/>
                <a:cs typeface="Times New Roman" panose="02020603050405020304" pitchFamily="18" charset="0"/>
              </a:rPr>
              <a:t>people </a:t>
            </a:r>
            <a:r>
              <a:rPr lang="en-US" sz="2400" spc="-10" dirty="0">
                <a:latin typeface="Times New Roman" panose="02020603050405020304" pitchFamily="18" charset="0"/>
                <a:cs typeface="Times New Roman" panose="02020603050405020304" pitchFamily="18" charset="0"/>
              </a:rPr>
              <a:t>use </a:t>
            </a:r>
            <a:r>
              <a:rPr lang="en-US" sz="2400" spc="-5" dirty="0">
                <a:latin typeface="Times New Roman" panose="02020603050405020304" pitchFamily="18" charset="0"/>
                <a:cs typeface="Times New Roman" panose="02020603050405020304" pitchFamily="18" charset="0"/>
              </a:rPr>
              <a:t>public  </a:t>
            </a:r>
            <a:r>
              <a:rPr lang="en-US" sz="2400" spc="-10" dirty="0">
                <a:latin typeface="Times New Roman" panose="02020603050405020304" pitchFamily="18" charset="0"/>
                <a:cs typeface="Times New Roman" panose="02020603050405020304" pitchFamily="18" charset="0"/>
              </a:rPr>
              <a:t>transport facility </a:t>
            </a:r>
            <a:r>
              <a:rPr lang="en-US" sz="2400" spc="-25" dirty="0">
                <a:latin typeface="Times New Roman" panose="02020603050405020304" pitchFamily="18" charset="0"/>
                <a:cs typeface="Times New Roman" panose="02020603050405020304" pitchFamily="18" charset="0"/>
              </a:rPr>
              <a:t>for</a:t>
            </a:r>
            <a:r>
              <a:rPr lang="en-US" sz="2400" spc="2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travelling.</a:t>
            </a:r>
            <a:endParaRPr lang="en-US" sz="2400" dirty="0">
              <a:latin typeface="Times New Roman" panose="02020603050405020304" pitchFamily="18" charset="0"/>
              <a:cs typeface="Times New Roman" panose="02020603050405020304" pitchFamily="18" charset="0"/>
            </a:endParaRPr>
          </a:p>
          <a:p>
            <a:pPr marL="241300" marR="5080" indent="-228600" algn="just">
              <a:lnSpc>
                <a:spcPts val="2810"/>
              </a:lnSpc>
              <a:spcBef>
                <a:spcPts val="980"/>
              </a:spcBef>
              <a:buSzPct val="119230"/>
              <a:buFont typeface="Arial"/>
              <a:buChar char="•"/>
              <a:tabLst>
                <a:tab pos="241300" algn="l"/>
              </a:tabLst>
            </a:pPr>
            <a:r>
              <a:rPr lang="en-US" sz="2400" spc="-15" dirty="0">
                <a:latin typeface="Times New Roman" panose="02020603050405020304" pitchFamily="18" charset="0"/>
                <a:cs typeface="Times New Roman" panose="02020603050405020304" pitchFamily="18" charset="0"/>
              </a:rPr>
              <a:t>For </a:t>
            </a:r>
            <a:r>
              <a:rPr lang="en-US" sz="2400" spc="-5" dirty="0">
                <a:latin typeface="Times New Roman" panose="02020603050405020304" pitchFamily="18" charset="0"/>
                <a:cs typeface="Times New Roman" panose="02020603050405020304" pitchFamily="18" charset="0"/>
              </a:rPr>
              <a:t>their </a:t>
            </a:r>
            <a:r>
              <a:rPr lang="en-US" sz="2400" spc="-25" dirty="0">
                <a:latin typeface="Times New Roman" panose="02020603050405020304" pitchFamily="18" charset="0"/>
                <a:cs typeface="Times New Roman" panose="02020603050405020304" pitchFamily="18" charset="0"/>
              </a:rPr>
              <a:t>safety </a:t>
            </a:r>
            <a:r>
              <a:rPr lang="en-US" sz="2400" spc="-5" dirty="0">
                <a:latin typeface="Times New Roman" panose="02020603050405020304" pitchFamily="18" charset="0"/>
                <a:cs typeface="Times New Roman" panose="02020603050405020304" pitchFamily="18" charset="0"/>
              </a:rPr>
              <a:t>this </a:t>
            </a:r>
            <a:r>
              <a:rPr lang="en-US" sz="2400" spc="-30" dirty="0">
                <a:latin typeface="Times New Roman" panose="02020603050405020304" pitchFamily="18" charset="0"/>
                <a:cs typeface="Times New Roman" panose="02020603050405020304" pitchFamily="18" charset="0"/>
              </a:rPr>
              <a:t>system </a:t>
            </a:r>
            <a:r>
              <a:rPr lang="en-US" sz="2400" spc="-10" dirty="0">
                <a:latin typeface="Times New Roman" panose="02020603050405020304" pitchFamily="18" charset="0"/>
                <a:cs typeface="Times New Roman" panose="02020603050405020304" pitchFamily="18" charset="0"/>
              </a:rPr>
              <a:t>can be used </a:t>
            </a:r>
            <a:r>
              <a:rPr lang="en-US" sz="2400" spc="-5" dirty="0">
                <a:latin typeface="Times New Roman" panose="02020603050405020304" pitchFamily="18" charset="0"/>
                <a:cs typeface="Times New Roman" panose="02020603050405020304" pitchFamily="18" charset="0"/>
              </a:rPr>
              <a:t>in public vehicles. </a:t>
            </a:r>
            <a:r>
              <a:rPr lang="en-US" sz="2400" spc="-10" dirty="0">
                <a:latin typeface="Times New Roman" panose="02020603050405020304" pitchFamily="18" charset="0"/>
                <a:cs typeface="Times New Roman" panose="02020603050405020304" pitchFamily="18" charset="0"/>
              </a:rPr>
              <a:t>Heavy </a:t>
            </a:r>
            <a:r>
              <a:rPr lang="en-US" sz="2400" spc="-5" dirty="0">
                <a:latin typeface="Times New Roman" panose="02020603050405020304" pitchFamily="18" charset="0"/>
                <a:cs typeface="Times New Roman" panose="02020603050405020304" pitchFamily="18" charset="0"/>
              </a:rPr>
              <a:t>things </a:t>
            </a:r>
            <a:r>
              <a:rPr lang="en-US" sz="2400" spc="-10" dirty="0">
                <a:latin typeface="Times New Roman" panose="02020603050405020304" pitchFamily="18" charset="0"/>
                <a:cs typeface="Times New Roman" panose="02020603050405020304" pitchFamily="18" charset="0"/>
              </a:rPr>
              <a:t>are  lifted </a:t>
            </a:r>
            <a:r>
              <a:rPr lang="en-US" sz="2400" spc="-15" dirty="0">
                <a:latin typeface="Times New Roman" panose="02020603050405020304" pitchFamily="18" charset="0"/>
                <a:cs typeface="Times New Roman" panose="02020603050405020304" pitchFamily="18" charset="0"/>
              </a:rPr>
              <a:t>by </a:t>
            </a:r>
            <a:r>
              <a:rPr lang="en-US" sz="2400" spc="-10" dirty="0">
                <a:latin typeface="Times New Roman" panose="02020603050405020304" pitchFamily="18" charset="0"/>
                <a:cs typeface="Times New Roman" panose="02020603050405020304" pitchFamily="18" charset="0"/>
              </a:rPr>
              <a:t>using cranes </a:t>
            </a:r>
            <a:r>
              <a:rPr lang="en-US" sz="2400" spc="-5" dirty="0">
                <a:latin typeface="Times New Roman" panose="02020603050405020304" pitchFamily="18" charset="0"/>
                <a:cs typeface="Times New Roman" panose="02020603050405020304" pitchFamily="18" charset="0"/>
              </a:rPr>
              <a:t>and </a:t>
            </a:r>
            <a:r>
              <a:rPr lang="en-US" sz="2400" spc="-10" dirty="0">
                <a:latin typeface="Times New Roman" panose="02020603050405020304" pitchFamily="18" charset="0"/>
                <a:cs typeface="Times New Roman" panose="02020603050405020304" pitchFamily="18" charset="0"/>
              </a:rPr>
              <a:t>transporting </a:t>
            </a:r>
            <a:r>
              <a:rPr lang="en-US" sz="2400" spc="-5" dirty="0">
                <a:latin typeface="Times New Roman" panose="02020603050405020304" pitchFamily="18" charset="0"/>
                <a:cs typeface="Times New Roman" panose="02020603050405020304" pitchFamily="18" charset="0"/>
              </a:rPr>
              <a:t>them </a:t>
            </a:r>
            <a:r>
              <a:rPr lang="en-US" sz="2400" spc="-20" dirty="0">
                <a:latin typeface="Times New Roman" panose="02020603050405020304" pitchFamily="18" charset="0"/>
                <a:cs typeface="Times New Roman" panose="02020603050405020304" pitchFamily="18" charset="0"/>
              </a:rPr>
              <a:t>to </a:t>
            </a:r>
            <a:r>
              <a:rPr lang="en-US" sz="2400" spc="-10" dirty="0">
                <a:latin typeface="Times New Roman" panose="02020603050405020304" pitchFamily="18" charset="0"/>
                <a:cs typeface="Times New Roman" panose="02020603050405020304" pitchFamily="18" charset="0"/>
              </a:rPr>
              <a:t>other</a:t>
            </a:r>
            <a:r>
              <a:rPr lang="en-US" sz="2400" spc="10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places.</a:t>
            </a:r>
            <a:endParaRPr lang="en-US" sz="2400" dirty="0">
              <a:latin typeface="Times New Roman" panose="02020603050405020304" pitchFamily="18" charset="0"/>
              <a:cs typeface="Times New Roman" panose="02020603050405020304" pitchFamily="18" charset="0"/>
            </a:endParaRPr>
          </a:p>
          <a:p>
            <a:pPr marL="241300" marR="558800" indent="-228600" algn="just">
              <a:lnSpc>
                <a:spcPts val="2810"/>
              </a:lnSpc>
              <a:spcBef>
                <a:spcPts val="1005"/>
              </a:spcBef>
              <a:buSzPct val="119230"/>
              <a:buFont typeface="Arial"/>
              <a:buChar char="•"/>
              <a:tabLst>
                <a:tab pos="241300" algn="l"/>
              </a:tabLst>
            </a:pPr>
            <a:r>
              <a:rPr lang="en-US" sz="2400" spc="-5" dirty="0">
                <a:latin typeface="Times New Roman" panose="02020603050405020304" pitchFamily="18" charset="0"/>
                <a:cs typeface="Times New Roman" panose="02020603050405020304" pitchFamily="18" charset="0"/>
              </a:rPr>
              <a:t>So </a:t>
            </a:r>
            <a:r>
              <a:rPr lang="en-US" sz="2400" spc="-25" dirty="0">
                <a:latin typeface="Times New Roman" panose="02020603050405020304" pitchFamily="18" charset="0"/>
                <a:cs typeface="Times New Roman" panose="02020603050405020304" pitchFamily="18" charset="0"/>
              </a:rPr>
              <a:t>for </a:t>
            </a:r>
            <a:r>
              <a:rPr lang="en-US" sz="2400" spc="-5" dirty="0">
                <a:latin typeface="Times New Roman" panose="02020603050405020304" pitchFamily="18" charset="0"/>
                <a:cs typeface="Times New Roman" panose="02020603050405020304" pitchFamily="18" charset="0"/>
              </a:rPr>
              <a:t>overloaded </a:t>
            </a:r>
            <a:r>
              <a:rPr lang="en-US" sz="2400" spc="-10" dirty="0">
                <a:latin typeface="Times New Roman" panose="02020603050405020304" pitchFamily="18" charset="0"/>
                <a:cs typeface="Times New Roman" panose="02020603050405020304" pitchFamily="18" charset="0"/>
              </a:rPr>
              <a:t>cranes </a:t>
            </a:r>
            <a:r>
              <a:rPr lang="en-US" sz="2400" spc="-5" dirty="0">
                <a:latin typeface="Times New Roman" panose="02020603050405020304" pitchFamily="18" charset="0"/>
                <a:cs typeface="Times New Roman" panose="02020603050405020304" pitchFamily="18" charset="0"/>
              </a:rPr>
              <a:t>and </a:t>
            </a:r>
            <a:r>
              <a:rPr lang="en-US" sz="2400" spc="-10" dirty="0">
                <a:latin typeface="Times New Roman" panose="02020603050405020304" pitchFamily="18" charset="0"/>
                <a:cs typeface="Times New Roman" panose="02020603050405020304" pitchFamily="18" charset="0"/>
              </a:rPr>
              <a:t>mobile cranes </a:t>
            </a:r>
            <a:r>
              <a:rPr lang="en-US" sz="2400" spc="-5" dirty="0">
                <a:latin typeface="Times New Roman" panose="02020603050405020304" pitchFamily="18" charset="0"/>
                <a:cs typeface="Times New Roman" panose="02020603050405020304" pitchFamily="18" charset="0"/>
              </a:rPr>
              <a:t>this </a:t>
            </a:r>
            <a:r>
              <a:rPr lang="en-US" sz="2400" spc="-30" dirty="0">
                <a:latin typeface="Times New Roman" panose="02020603050405020304" pitchFamily="18" charset="0"/>
                <a:cs typeface="Times New Roman" panose="02020603050405020304" pitchFamily="18" charset="0"/>
              </a:rPr>
              <a:t>system </a:t>
            </a:r>
            <a:r>
              <a:rPr lang="en-US" sz="2400" spc="-10" dirty="0">
                <a:latin typeface="Times New Roman" panose="02020603050405020304" pitchFamily="18" charset="0"/>
                <a:cs typeface="Times New Roman" panose="02020603050405020304" pitchFamily="18" charset="0"/>
              </a:rPr>
              <a:t>can be used </a:t>
            </a:r>
            <a:r>
              <a:rPr lang="en-US" sz="2400" spc="-20" dirty="0">
                <a:latin typeface="Times New Roman" panose="02020603050405020304" pitchFamily="18" charset="0"/>
                <a:cs typeface="Times New Roman" panose="02020603050405020304" pitchFamily="18" charset="0"/>
              </a:rPr>
              <a:t>to  avoid </a:t>
            </a:r>
            <a:r>
              <a:rPr lang="en-US" sz="2400" spc="-5" dirty="0">
                <a:latin typeface="Times New Roman" panose="02020603050405020304" pitchFamily="18" charset="0"/>
                <a:cs typeface="Times New Roman" panose="02020603050405020304" pitchFamily="18" charset="0"/>
              </a:rPr>
              <a:t>accidents </a:t>
            </a:r>
            <a:r>
              <a:rPr lang="en-US" sz="2400" spc="-15" dirty="0">
                <a:latin typeface="Times New Roman" panose="02020603050405020304" pitchFamily="18" charset="0"/>
                <a:cs typeface="Times New Roman" panose="02020603050405020304" pitchFamily="18" charset="0"/>
              </a:rPr>
              <a:t>related </a:t>
            </a:r>
            <a:r>
              <a:rPr lang="en-US" sz="2400" spc="-20" dirty="0">
                <a:latin typeface="Times New Roman" panose="02020603050405020304" pitchFamily="18" charset="0"/>
                <a:cs typeface="Times New Roman" panose="02020603050405020304" pitchFamily="18" charset="0"/>
              </a:rPr>
              <a:t>to</a:t>
            </a:r>
            <a:r>
              <a:rPr lang="en-US" sz="2400" spc="3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drowsiness.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0"/>
            <a:ext cx="8289290" cy="504625"/>
          </a:xfrm>
          <a:prstGeom prst="rect">
            <a:avLst/>
          </a:prstGeom>
        </p:spPr>
        <p:txBody>
          <a:bodyPr vert="horz" wrap="square" lIns="0" tIns="12065" rIns="0" bIns="0" rtlCol="0">
            <a:spAutoFit/>
          </a:bodyPr>
          <a:lstStyle/>
          <a:p>
            <a:pPr marL="12700">
              <a:lnSpc>
                <a:spcPct val="100000"/>
              </a:lnSpc>
              <a:spcBef>
                <a:spcPts val="95"/>
              </a:spcBef>
            </a:pPr>
            <a:r>
              <a:rPr sz="3200" b="1" spc="-254" dirty="0">
                <a:latin typeface="Times New Roman" panose="02020603050405020304" pitchFamily="18" charset="0"/>
                <a:cs typeface="Times New Roman" panose="02020603050405020304" pitchFamily="18" charset="0"/>
              </a:rPr>
              <a:t>H</a:t>
            </a:r>
            <a:r>
              <a:rPr lang="en-IN" sz="3200" b="1" spc="-254" dirty="0">
                <a:latin typeface="Times New Roman" panose="02020603050405020304" pitchFamily="18" charset="0"/>
                <a:cs typeface="Times New Roman" panose="02020603050405020304" pitchFamily="18" charset="0"/>
              </a:rPr>
              <a:t>ARDWARE AND SOFTWARE REQUIREMENTS</a:t>
            </a:r>
            <a:endParaRPr sz="3200" b="1" spc="-254" dirty="0">
              <a:latin typeface="Times New Roman" panose="02020603050405020304" pitchFamily="18" charset="0"/>
              <a:cs typeface="Times New Roman" panose="02020603050405020304" pitchFamily="18" charset="0"/>
            </a:endParaRPr>
          </a:p>
        </p:txBody>
      </p:sp>
      <p:sp>
        <p:nvSpPr>
          <p:cNvPr id="3" name="object 3"/>
          <p:cNvSpPr txBox="1"/>
          <p:nvPr/>
        </p:nvSpPr>
        <p:spPr>
          <a:xfrm>
            <a:off x="762000" y="2971800"/>
            <a:ext cx="5685790" cy="2833370"/>
          </a:xfrm>
          <a:prstGeom prst="rect">
            <a:avLst/>
          </a:prstGeom>
        </p:spPr>
        <p:txBody>
          <a:bodyPr vert="horz" wrap="square" lIns="0" tIns="36830" rIns="0" bIns="0" rtlCol="0">
            <a:spAutoFit/>
          </a:bodyPr>
          <a:lstStyle/>
          <a:p>
            <a:pPr marL="241300" indent="-228600">
              <a:lnSpc>
                <a:spcPct val="100000"/>
              </a:lnSpc>
              <a:spcBef>
                <a:spcPts val="290"/>
              </a:spcBef>
              <a:buFont typeface="Arial"/>
              <a:buChar char="•"/>
              <a:tabLst>
                <a:tab pos="241300" algn="l"/>
              </a:tabLst>
            </a:pPr>
            <a:r>
              <a:rPr sz="2400" b="1" spc="-10" dirty="0">
                <a:latin typeface="Times New Roman"/>
                <a:cs typeface="Times New Roman"/>
              </a:rPr>
              <a:t>Hardware </a:t>
            </a:r>
            <a:r>
              <a:rPr sz="2400" b="1" spc="-5" dirty="0">
                <a:latin typeface="Times New Roman"/>
                <a:cs typeface="Times New Roman"/>
              </a:rPr>
              <a:t>specifications:</a:t>
            </a:r>
            <a:endParaRPr sz="2400" dirty="0">
              <a:latin typeface="Times New Roman"/>
              <a:cs typeface="Times New Roman"/>
            </a:endParaRPr>
          </a:p>
          <a:p>
            <a:pPr marL="697865" lvl="1" indent="-229235">
              <a:lnSpc>
                <a:spcPct val="100000"/>
              </a:lnSpc>
              <a:spcBef>
                <a:spcPts val="190"/>
              </a:spcBef>
              <a:buFont typeface="Arial"/>
              <a:buChar char="•"/>
              <a:tabLst>
                <a:tab pos="698500" algn="l"/>
              </a:tabLst>
            </a:pPr>
            <a:r>
              <a:rPr sz="2400" spc="-35" dirty="0">
                <a:latin typeface="Times New Roman"/>
                <a:cs typeface="Times New Roman"/>
              </a:rPr>
              <a:t>Webcam </a:t>
            </a:r>
            <a:r>
              <a:rPr sz="2400" dirty="0">
                <a:latin typeface="Times New Roman"/>
                <a:cs typeface="Times New Roman"/>
              </a:rPr>
              <a:t>or</a:t>
            </a:r>
            <a:r>
              <a:rPr sz="2400" spc="30" dirty="0">
                <a:latin typeface="Times New Roman"/>
                <a:cs typeface="Times New Roman"/>
              </a:rPr>
              <a:t> </a:t>
            </a:r>
            <a:r>
              <a:rPr sz="2400" spc="-5" dirty="0">
                <a:latin typeface="Times New Roman"/>
                <a:cs typeface="Times New Roman"/>
              </a:rPr>
              <a:t>Camera</a:t>
            </a:r>
            <a:endParaRPr sz="2400" dirty="0">
              <a:latin typeface="Times New Roman"/>
              <a:cs typeface="Times New Roman"/>
            </a:endParaRPr>
          </a:p>
          <a:p>
            <a:pPr marL="697865" lvl="1" indent="-229235">
              <a:lnSpc>
                <a:spcPct val="100000"/>
              </a:lnSpc>
              <a:spcBef>
                <a:spcPts val="220"/>
              </a:spcBef>
              <a:buFont typeface="Arial"/>
              <a:buChar char="•"/>
              <a:tabLst>
                <a:tab pos="698500" algn="l"/>
              </a:tabLst>
            </a:pPr>
            <a:r>
              <a:rPr sz="2400" dirty="0">
                <a:latin typeface="Times New Roman"/>
                <a:cs typeface="Times New Roman"/>
              </a:rPr>
              <a:t>RAM, of </a:t>
            </a:r>
            <a:r>
              <a:rPr sz="2400" spc="-5" dirty="0">
                <a:latin typeface="Times New Roman"/>
                <a:cs typeface="Times New Roman"/>
              </a:rPr>
              <a:t>about </a:t>
            </a:r>
            <a:r>
              <a:rPr sz="2400" dirty="0">
                <a:latin typeface="Times New Roman"/>
                <a:cs typeface="Times New Roman"/>
              </a:rPr>
              <a:t>1GB or </a:t>
            </a:r>
            <a:r>
              <a:rPr sz="2400" spc="-5" dirty="0">
                <a:latin typeface="Times New Roman"/>
                <a:cs typeface="Times New Roman"/>
              </a:rPr>
              <a:t>above</a:t>
            </a:r>
            <a:endParaRPr sz="2400" dirty="0">
              <a:latin typeface="Times New Roman"/>
              <a:cs typeface="Times New Roman"/>
            </a:endParaRPr>
          </a:p>
          <a:p>
            <a:pPr marL="697865" lvl="1" indent="-229235">
              <a:lnSpc>
                <a:spcPct val="100000"/>
              </a:lnSpc>
              <a:spcBef>
                <a:spcPts val="215"/>
              </a:spcBef>
              <a:buFont typeface="Arial"/>
              <a:buChar char="•"/>
              <a:tabLst>
                <a:tab pos="698500" algn="l"/>
              </a:tabLst>
            </a:pPr>
            <a:r>
              <a:rPr sz="2400" spc="-5" dirty="0">
                <a:latin typeface="Times New Roman"/>
                <a:cs typeface="Times New Roman"/>
              </a:rPr>
              <a:t>Processor </a:t>
            </a:r>
            <a:r>
              <a:rPr sz="2400" dirty="0">
                <a:latin typeface="Times New Roman"/>
                <a:cs typeface="Times New Roman"/>
              </a:rPr>
              <a:t>of </a:t>
            </a:r>
            <a:r>
              <a:rPr sz="2400" spc="-10" dirty="0">
                <a:latin typeface="Times New Roman"/>
                <a:cs typeface="Times New Roman"/>
              </a:rPr>
              <a:t>frequency </a:t>
            </a:r>
            <a:r>
              <a:rPr sz="2400" spc="-5" dirty="0">
                <a:latin typeface="Times New Roman"/>
                <a:cs typeface="Times New Roman"/>
              </a:rPr>
              <a:t>1.5GHz </a:t>
            </a:r>
            <a:r>
              <a:rPr sz="2400" dirty="0">
                <a:latin typeface="Times New Roman"/>
                <a:cs typeface="Times New Roman"/>
              </a:rPr>
              <a:t>or</a:t>
            </a:r>
            <a:r>
              <a:rPr sz="2400" spc="70" dirty="0">
                <a:latin typeface="Times New Roman"/>
                <a:cs typeface="Times New Roman"/>
              </a:rPr>
              <a:t> </a:t>
            </a:r>
            <a:r>
              <a:rPr sz="2400" spc="-5" dirty="0">
                <a:latin typeface="Times New Roman"/>
                <a:cs typeface="Times New Roman"/>
              </a:rPr>
              <a:t>above</a:t>
            </a:r>
            <a:endParaRPr sz="2400" dirty="0">
              <a:latin typeface="Times New Roman"/>
              <a:cs typeface="Times New Roman"/>
            </a:endParaRPr>
          </a:p>
          <a:p>
            <a:pPr marL="241300" marR="2349500" indent="-241300" algn="r">
              <a:lnSpc>
                <a:spcPct val="100000"/>
              </a:lnSpc>
              <a:spcBef>
                <a:spcPts val="720"/>
              </a:spcBef>
              <a:buFont typeface="Arial"/>
              <a:buChar char="•"/>
              <a:tabLst>
                <a:tab pos="241300" algn="l"/>
              </a:tabLst>
            </a:pPr>
            <a:r>
              <a:rPr sz="2400" b="1" spc="-10" dirty="0">
                <a:latin typeface="Times New Roman"/>
                <a:cs typeface="Times New Roman"/>
              </a:rPr>
              <a:t>Software</a:t>
            </a:r>
            <a:r>
              <a:rPr sz="2400" b="1" spc="-5" dirty="0">
                <a:latin typeface="Times New Roman"/>
                <a:cs typeface="Times New Roman"/>
              </a:rPr>
              <a:t> specifications:</a:t>
            </a:r>
            <a:endParaRPr sz="2400" dirty="0">
              <a:latin typeface="Times New Roman"/>
              <a:cs typeface="Times New Roman"/>
            </a:endParaRPr>
          </a:p>
          <a:p>
            <a:pPr marL="228600" marR="2291080" lvl="1" indent="-228600" algn="r">
              <a:lnSpc>
                <a:spcPct val="100000"/>
              </a:lnSpc>
              <a:spcBef>
                <a:spcPts val="220"/>
              </a:spcBef>
              <a:buFont typeface="Arial"/>
              <a:buChar char="•"/>
              <a:tabLst>
                <a:tab pos="228600" algn="l"/>
              </a:tabLst>
            </a:pPr>
            <a:r>
              <a:rPr sz="2400" spc="-15" dirty="0">
                <a:latin typeface="Times New Roman"/>
                <a:cs typeface="Times New Roman"/>
              </a:rPr>
              <a:t>Python </a:t>
            </a:r>
            <a:r>
              <a:rPr sz="2400" dirty="0">
                <a:latin typeface="Times New Roman"/>
                <a:cs typeface="Times New Roman"/>
              </a:rPr>
              <a:t>3.6 </a:t>
            </a:r>
            <a:r>
              <a:rPr sz="2400" spc="-5" dirty="0">
                <a:latin typeface="Times New Roman"/>
                <a:cs typeface="Times New Roman"/>
              </a:rPr>
              <a:t>and</a:t>
            </a:r>
            <a:r>
              <a:rPr sz="2400" spc="5" dirty="0">
                <a:latin typeface="Times New Roman"/>
                <a:cs typeface="Times New Roman"/>
              </a:rPr>
              <a:t> </a:t>
            </a:r>
            <a:r>
              <a:rPr sz="2400" spc="-5" dirty="0">
                <a:latin typeface="Times New Roman"/>
                <a:cs typeface="Times New Roman"/>
              </a:rPr>
              <a:t>higher</a:t>
            </a:r>
            <a:endParaRPr sz="2400" dirty="0">
              <a:latin typeface="Times New Roman"/>
              <a:cs typeface="Times New Roman"/>
            </a:endParaRPr>
          </a:p>
          <a:p>
            <a:pPr marL="697865" lvl="1" indent="-229235">
              <a:lnSpc>
                <a:spcPct val="100000"/>
              </a:lnSpc>
              <a:spcBef>
                <a:spcPts val="190"/>
              </a:spcBef>
              <a:buFont typeface="Arial"/>
              <a:buChar char="•"/>
              <a:tabLst>
                <a:tab pos="698500" algn="l"/>
              </a:tabLst>
            </a:pPr>
            <a:r>
              <a:rPr sz="2400" spc="-5" dirty="0">
                <a:latin typeface="Times New Roman"/>
                <a:cs typeface="Times New Roman"/>
              </a:rPr>
              <a:t>Anaconda</a:t>
            </a:r>
            <a:r>
              <a:rPr sz="2400" dirty="0">
                <a:latin typeface="Times New Roman"/>
                <a:cs typeface="Times New Roman"/>
              </a:rPr>
              <a:t> </a:t>
            </a:r>
            <a:r>
              <a:rPr sz="2400" spc="-5" dirty="0">
                <a:latin typeface="Times New Roman"/>
                <a:cs typeface="Times New Roman"/>
              </a:rPr>
              <a:t>software</a:t>
            </a:r>
            <a:endParaRPr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097577"/>
            <a:ext cx="5715000" cy="505267"/>
          </a:xfrm>
          <a:prstGeom prst="rect">
            <a:avLst/>
          </a:prstGeom>
        </p:spPr>
        <p:txBody>
          <a:bodyPr vert="horz" wrap="square" lIns="0" tIns="12700" rIns="0" bIns="0" rtlCol="0">
            <a:spAutoFit/>
          </a:bodyPr>
          <a:lstStyle/>
          <a:p>
            <a:pPr marL="12700">
              <a:lnSpc>
                <a:spcPct val="100000"/>
              </a:lnSpc>
              <a:spcBef>
                <a:spcPts val="100"/>
              </a:spcBef>
            </a:pPr>
            <a:r>
              <a:rPr lang="en-IN" sz="3200" b="1" spc="-5" dirty="0">
                <a:uFill>
                  <a:solidFill>
                    <a:srgbClr val="000000"/>
                  </a:solidFill>
                </a:uFill>
                <a:latin typeface="Times New Roman" panose="02020603050405020304" pitchFamily="18" charset="0"/>
                <a:cs typeface="Times New Roman" panose="02020603050405020304" pitchFamily="18" charset="0"/>
              </a:rPr>
              <a:t>SYSTEM ARCHITECTURE</a:t>
            </a:r>
            <a:endParaRPr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9B4749-B564-EB08-AF7E-5AF91F97E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828800"/>
            <a:ext cx="10820400" cy="46409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9C3C-2B73-CFA7-913D-16DFA2455C47}"/>
              </a:ext>
            </a:extLst>
          </p:cNvPr>
          <p:cNvSpPr>
            <a:spLocks noGrp="1"/>
          </p:cNvSpPr>
          <p:nvPr>
            <p:ph type="title"/>
          </p:nvPr>
        </p:nvSpPr>
        <p:spPr>
          <a:xfrm>
            <a:off x="917244" y="311353"/>
            <a:ext cx="2359356" cy="369332"/>
          </a:xfrm>
        </p:spPr>
        <p:txBody>
          <a:bodyPr>
            <a:normAutofit fontScale="90000"/>
          </a:bodyPr>
          <a:lstStyle/>
          <a:p>
            <a:r>
              <a:rPr lang="en-IN" sz="2400" b="1" dirty="0">
                <a:latin typeface="Times New Roman" panose="02020603050405020304" pitchFamily="18" charset="0"/>
                <a:cs typeface="Times New Roman" panose="02020603050405020304" pitchFamily="18" charset="0"/>
              </a:rPr>
              <a:t>E-R DIAGRAM</a:t>
            </a:r>
          </a:p>
        </p:txBody>
      </p:sp>
      <p:pic>
        <p:nvPicPr>
          <p:cNvPr id="3" name="image9.jpeg">
            <a:extLst>
              <a:ext uri="{FF2B5EF4-FFF2-40B4-BE49-F238E27FC236}">
                <a16:creationId xmlns:a16="http://schemas.microsoft.com/office/drawing/2014/main" id="{425AEB31-4B79-3755-475C-64FABCFAB2BC}"/>
              </a:ext>
            </a:extLst>
          </p:cNvPr>
          <p:cNvPicPr>
            <a:picLocks noChangeAspect="1"/>
          </p:cNvPicPr>
          <p:nvPr/>
        </p:nvPicPr>
        <p:blipFill>
          <a:blip r:embed="rId2" cstate="print"/>
          <a:stretch>
            <a:fillRect/>
          </a:stretch>
        </p:blipFill>
        <p:spPr>
          <a:xfrm>
            <a:off x="2362200" y="1447800"/>
            <a:ext cx="8153400" cy="4947285"/>
          </a:xfrm>
          <a:prstGeom prst="rect">
            <a:avLst/>
          </a:prstGeom>
        </p:spPr>
      </p:pic>
    </p:spTree>
    <p:extLst>
      <p:ext uri="{BB962C8B-B14F-4D97-AF65-F5344CB8AC3E}">
        <p14:creationId xmlns:p14="http://schemas.microsoft.com/office/powerpoint/2010/main" val="14564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68744"/>
            <a:ext cx="2667000" cy="443711"/>
          </a:xfrm>
          <a:prstGeom prst="rect">
            <a:avLst/>
          </a:prstGeom>
        </p:spPr>
        <p:txBody>
          <a:bodyPr vert="horz" wrap="square" lIns="0" tIns="12700" rIns="0" bIns="0" rtlCol="0">
            <a:spAutoFit/>
          </a:bodyPr>
          <a:lstStyle/>
          <a:p>
            <a:pPr marL="12700">
              <a:lnSpc>
                <a:spcPct val="100000"/>
              </a:lnSpc>
              <a:spcBef>
                <a:spcPts val="100"/>
              </a:spcBef>
            </a:pPr>
            <a:r>
              <a:rPr sz="2800" b="1" spc="-5" dirty="0">
                <a:uFill>
                  <a:solidFill>
                    <a:srgbClr val="000000"/>
                  </a:solidFill>
                </a:uFill>
                <a:latin typeface="Times New Roman" panose="02020603050405020304" pitchFamily="18" charset="0"/>
                <a:cs typeface="Times New Roman" panose="02020603050405020304" pitchFamily="18" charset="0"/>
              </a:rPr>
              <a:t>DFD</a:t>
            </a:r>
            <a:r>
              <a:rPr sz="2800" b="1" spc="-85" dirty="0">
                <a:uFill>
                  <a:solidFill>
                    <a:srgbClr val="000000"/>
                  </a:solidFill>
                </a:uFill>
                <a:latin typeface="Times New Roman" panose="02020603050405020304" pitchFamily="18" charset="0"/>
                <a:cs typeface="Times New Roman" panose="02020603050405020304" pitchFamily="18" charset="0"/>
              </a:rPr>
              <a:t> </a:t>
            </a:r>
            <a:r>
              <a:rPr sz="2800" b="1" spc="-5" dirty="0">
                <a:uFill>
                  <a:solidFill>
                    <a:srgbClr val="000000"/>
                  </a:solidFill>
                </a:uFill>
                <a:latin typeface="Times New Roman" panose="02020603050405020304" pitchFamily="18" charset="0"/>
                <a:cs typeface="Times New Roman" panose="02020603050405020304" pitchFamily="18" charset="0"/>
              </a:rPr>
              <a:t>DIAGRAM</a:t>
            </a:r>
            <a:endParaRPr sz="2800" dirty="0">
              <a:latin typeface="Times New Roman" panose="02020603050405020304" pitchFamily="18" charset="0"/>
              <a:cs typeface="Times New Roman" panose="02020603050405020304" pitchFamily="18" charset="0"/>
            </a:endParaRPr>
          </a:p>
        </p:txBody>
      </p:sp>
      <p:sp>
        <p:nvSpPr>
          <p:cNvPr id="3" name="object 3"/>
          <p:cNvSpPr/>
          <p:nvPr/>
        </p:nvSpPr>
        <p:spPr>
          <a:xfrm>
            <a:off x="6858000" y="990600"/>
            <a:ext cx="4566424" cy="5200476"/>
          </a:xfrm>
          <a:prstGeom prst="rect">
            <a:avLst/>
          </a:prstGeom>
          <a:blipFill>
            <a:blip r:embed="rId2" cstate="print"/>
            <a:stretch>
              <a:fillRect/>
            </a:stretch>
          </a:blipFill>
        </p:spPr>
        <p:txBody>
          <a:bodyPr wrap="square" lIns="0" tIns="0" rIns="0" bIns="0" rtlCol="0"/>
          <a:lstStyle/>
          <a:p>
            <a:endParaRPr/>
          </a:p>
        </p:txBody>
      </p:sp>
      <p:pic>
        <p:nvPicPr>
          <p:cNvPr id="4" name="image15.jpeg">
            <a:extLst>
              <a:ext uri="{FF2B5EF4-FFF2-40B4-BE49-F238E27FC236}">
                <a16:creationId xmlns:a16="http://schemas.microsoft.com/office/drawing/2014/main" id="{3E9F5C95-9188-28B6-6D34-5F6FDF20885D}"/>
              </a:ext>
            </a:extLst>
          </p:cNvPr>
          <p:cNvPicPr>
            <a:picLocks noChangeAspect="1"/>
          </p:cNvPicPr>
          <p:nvPr/>
        </p:nvPicPr>
        <p:blipFill>
          <a:blip r:embed="rId3" cstate="print"/>
          <a:stretch>
            <a:fillRect/>
          </a:stretch>
        </p:blipFill>
        <p:spPr>
          <a:xfrm>
            <a:off x="152400" y="2590800"/>
            <a:ext cx="6629400" cy="12420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3693"/>
            <a:ext cx="3200400" cy="382156"/>
          </a:xfrm>
          <a:prstGeom prst="rect">
            <a:avLst/>
          </a:prstGeom>
        </p:spPr>
        <p:txBody>
          <a:bodyPr vert="horz" wrap="square" lIns="0" tIns="12700" rIns="0" bIns="0" rtlCol="0">
            <a:spAutoFit/>
          </a:bodyPr>
          <a:lstStyle/>
          <a:p>
            <a:pPr marL="12700">
              <a:lnSpc>
                <a:spcPct val="100000"/>
              </a:lnSpc>
              <a:spcBef>
                <a:spcPts val="100"/>
              </a:spcBef>
            </a:pPr>
            <a:r>
              <a:rPr sz="2400" b="1" spc="-5" dirty="0">
                <a:uFill>
                  <a:solidFill>
                    <a:srgbClr val="000000"/>
                  </a:solidFill>
                </a:uFill>
                <a:latin typeface="Times New Roman" panose="02020603050405020304" pitchFamily="18" charset="0"/>
                <a:cs typeface="Times New Roman" panose="02020603050405020304" pitchFamily="18" charset="0"/>
              </a:rPr>
              <a:t>USE </a:t>
            </a:r>
            <a:r>
              <a:rPr sz="2400" b="1" dirty="0">
                <a:uFill>
                  <a:solidFill>
                    <a:srgbClr val="000000"/>
                  </a:solidFill>
                </a:uFill>
                <a:latin typeface="Times New Roman" panose="02020603050405020304" pitchFamily="18" charset="0"/>
                <a:cs typeface="Times New Roman" panose="02020603050405020304" pitchFamily="18" charset="0"/>
              </a:rPr>
              <a:t>CASE</a:t>
            </a:r>
            <a:r>
              <a:rPr sz="2400" b="1" spc="-90" dirty="0">
                <a:uFill>
                  <a:solidFill>
                    <a:srgbClr val="000000"/>
                  </a:solidFill>
                </a:uFill>
                <a:latin typeface="Times New Roman" panose="02020603050405020304" pitchFamily="18" charset="0"/>
                <a:cs typeface="Times New Roman" panose="02020603050405020304" pitchFamily="18" charset="0"/>
              </a:rPr>
              <a:t> </a:t>
            </a:r>
            <a:r>
              <a:rPr sz="2400" b="1" spc="-5" dirty="0">
                <a:uFill>
                  <a:solidFill>
                    <a:srgbClr val="000000"/>
                  </a:solidFill>
                </a:uFill>
                <a:latin typeface="Times New Roman" panose="02020603050405020304" pitchFamily="18" charset="0"/>
                <a:cs typeface="Times New Roman" panose="02020603050405020304" pitchFamily="18" charset="0"/>
              </a:rPr>
              <a:t>DIAGRAM</a:t>
            </a:r>
            <a:endParaRPr sz="2400" dirty="0">
              <a:latin typeface="Times New Roman" panose="02020603050405020304" pitchFamily="18" charset="0"/>
              <a:cs typeface="Times New Roman" panose="02020603050405020304" pitchFamily="18" charset="0"/>
            </a:endParaRPr>
          </a:p>
        </p:txBody>
      </p:sp>
      <p:sp>
        <p:nvSpPr>
          <p:cNvPr id="3" name="object 3"/>
          <p:cNvSpPr/>
          <p:nvPr/>
        </p:nvSpPr>
        <p:spPr>
          <a:xfrm>
            <a:off x="2961149" y="618744"/>
            <a:ext cx="7011832" cy="585686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031104" y="334771"/>
            <a:ext cx="163957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Detection</a:t>
            </a:r>
            <a:r>
              <a:rPr sz="1800" spc="-40" dirty="0">
                <a:latin typeface="Carlito"/>
                <a:cs typeface="Carlito"/>
              </a:rPr>
              <a:t> </a:t>
            </a:r>
            <a:r>
              <a:rPr sz="1800" spc="-25" dirty="0">
                <a:latin typeface="Carlito"/>
                <a:cs typeface="Carlito"/>
              </a:rPr>
              <a:t>System</a:t>
            </a:r>
            <a:endParaRPr sz="1800">
              <a:latin typeface="Carlito"/>
              <a:cs typeface="Carlito"/>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1058</TotalTime>
  <Words>1564</Words>
  <Application>Microsoft Office PowerPoint</Application>
  <PresentationFormat>Widescreen</PresentationFormat>
  <Paragraphs>173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Bookman Old Style</vt:lpstr>
      <vt:lpstr>Calibri</vt:lpstr>
      <vt:lpstr>Cambria</vt:lpstr>
      <vt:lpstr>Carlito</vt:lpstr>
      <vt:lpstr>Rockwell</vt:lpstr>
      <vt:lpstr>Times New Roman</vt:lpstr>
      <vt:lpstr>Damask</vt:lpstr>
      <vt:lpstr>PANIMALAR ENGINEERING COLLEGE</vt:lpstr>
      <vt:lpstr>INTRODUCTION</vt:lpstr>
      <vt:lpstr>Literature survey ( IEEE, Springer, Science  Direct )</vt:lpstr>
      <vt:lpstr>PROBLEM STATEMENT</vt:lpstr>
      <vt:lpstr>HARDWARE AND SOFTWARE REQUIREMENTS</vt:lpstr>
      <vt:lpstr>SYSTEM ARCHITECTURE</vt:lpstr>
      <vt:lpstr>E-R DIAGRAM</vt:lpstr>
      <vt:lpstr>DFD DIAGRAM</vt:lpstr>
      <vt:lpstr>USE CASE DIAGRAM</vt:lpstr>
      <vt:lpstr>CLASS DIAGRAM</vt:lpstr>
      <vt:lpstr>MODULE DESCRIPTION</vt:lpstr>
      <vt:lpstr>PowerPoint Presentation</vt:lpstr>
      <vt:lpstr>PowerPoint Presentation</vt:lpstr>
      <vt:lpstr>PowerPoint Presentation</vt:lpstr>
      <vt:lpstr>PowerPoint Presentation</vt:lpstr>
      <vt:lpstr>PowerPoint Presentation</vt:lpstr>
      <vt:lpstr>PowerPoint Presentation</vt:lpstr>
      <vt:lpstr>testing</vt:lpstr>
      <vt:lpstr>SCREEN SHOTS</vt:lpstr>
      <vt:lpstr>PowerPoint Presentation</vt:lpstr>
      <vt:lpstr>PowerPoint Presentation</vt:lpstr>
      <vt:lpstr>PowerPoint Presentation</vt:lpstr>
      <vt:lpstr>CONCLUSION</vt:lpstr>
      <vt:lpstr>REFERENCES</vt:lpstr>
      <vt:lpstr>Plagiarism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dc:title>
  <dc:creator>Ashish</dc:creator>
  <cp:lastModifiedBy>Venkata Sai Prakash Y</cp:lastModifiedBy>
  <cp:revision>10</cp:revision>
  <dcterms:created xsi:type="dcterms:W3CDTF">2022-05-23T10:05:14Z</dcterms:created>
  <dcterms:modified xsi:type="dcterms:W3CDTF">2022-05-24T14:53:22Z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2022-05-17T00:00:00Z</vt:filetime>
  </property>
  <property fmtid="{D5CDD505-2E9C-101B-9397-08002B2CF9AE}" pid="3" name="Creator">
    <vt:lpwstr>Microsoft® PowerPoint® 2016</vt:lpwstr>
  </property>
  <property fmtid="{D5CDD505-2E9C-101B-9397-08002B2CF9AE}" pid="4" name="LastSaved">
    <vt:filetime>2022-05-23T00:00:00Z</vt:filetime>
  </property>
</Properties>
</file>