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4" r:id="rId5"/>
    <p:sldId id="260" r:id="rId6"/>
    <p:sldId id="261" r:id="rId7"/>
    <p:sldId id="288" r:id="rId8"/>
    <p:sldId id="267" r:id="rId9"/>
    <p:sldId id="28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1" r:id="rId27"/>
    <p:sldId id="262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F73"/>
    <a:srgbClr val="118DFF"/>
    <a:srgbClr val="EB7638"/>
    <a:srgbClr val="525576"/>
    <a:srgbClr val="232433"/>
    <a:srgbClr val="E05443"/>
    <a:srgbClr val="DD4348"/>
    <a:srgbClr val="E5693A"/>
    <a:srgbClr val="FFCD00"/>
    <a:srgbClr val="D8E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8709F-88A4-4D84-8690-F85E7164D5A0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51301-FCE3-41D1-B305-F369F8B27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2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561F-B3D7-0F78-3ACF-8AE03281E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6BBF-D181-1C94-6895-665C81252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CDB0-9212-BCF7-BD9C-7411BA03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5DBE8A-F2C5-49EB-98FE-46057943165F}" type="datetime5">
              <a:rPr lang="en-IN" smtClean="0"/>
              <a:pPr/>
              <a:t>27-Feb-23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232B-14A3-EDCA-AFB1-4345A0DF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9D51-C2E9-B47E-C670-E011833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93271906-5928-4251-B06C-8E6E3FE71A2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69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41D-5F54-322C-B92C-A797FF7D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6488A-9308-0340-6F57-40736C0CD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1B31-8699-3B04-DB29-1DF21ACF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6B08-66DE-457E-AAD4-F2D14B89C2F0}" type="datetime5">
              <a:rPr lang="en-IN" smtClean="0"/>
              <a:t>27-Feb-23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E68B-1831-82F3-671F-E871A7D9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22D1-F1A0-C0B4-F794-2BA62BA6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05790-ED07-8201-64C1-8A38F9B9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31AEE-EC12-F6E0-5929-32A71BCA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29A0-33A0-5ADA-F264-9EA7A07E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A3F-237F-4281-8776-D5CCD409DEEE}" type="datetime5">
              <a:rPr lang="en-IN" smtClean="0"/>
              <a:t>27-Feb-23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F676-113D-83C5-D49C-77FA1EB5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6CEC-B929-504F-A645-91B0655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3823-0642-AD42-74D0-6E146CA5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0488-17C1-B950-81C3-B01E579B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1434-BD6B-9549-6D37-BFDAC1EF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19EB-B5A8-4055-A4B8-C46CE10D1506}" type="datetime5">
              <a:rPr lang="en-IN" smtClean="0"/>
              <a:t>27-Feb-23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6FBA-DC71-FCAE-A819-89E283F5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5198-5879-CDFC-4855-FAB90DE7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BE2C-E204-5669-2897-70BF543D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5913-DBB8-E5CC-100C-D1BB8845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500E-E5A0-D222-83DE-D4BC15C3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94F1-1D26-4510-9876-6B5793D9DCF8}" type="datetime5">
              <a:rPr lang="en-IN" smtClean="0"/>
              <a:t>27-Feb-23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C0D0-F9E9-6787-64AF-564F0978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7539-2D9F-0836-6335-28AE21FB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8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331B-8BA3-3FA4-53E9-75ACEA57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72B1-D6E9-3DCB-7070-7C78BD7AA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2ED58-CAAD-8151-74A8-481C413E5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86E2-85E1-90A5-1EC3-A15C5564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257D-8F3C-41DF-AE44-58D2468D5A0B}" type="datetime5">
              <a:rPr lang="en-IN" smtClean="0"/>
              <a:t>27-Feb-23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68B0B-7BC1-C4BF-2A68-ACFDE1E6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DC8D8-F419-EF8F-928B-2B4CFEF5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42B9-7C91-10BA-DE86-A7515A52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4878-05B3-E1CE-DC4F-D3C60D3D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C176B-D6AA-CA41-94FC-C0F3D7196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A1379-B251-997E-0DCC-9E99E782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2E4C8-6D5F-73F4-2554-EB38870A9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54BCD-52C1-85BB-8778-89C69BDE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4D34-258D-4625-9C6E-27D9F6B0460F}" type="datetime5">
              <a:rPr lang="en-IN" smtClean="0"/>
              <a:t>27-Feb-23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54E16-B823-37C3-EC03-AF1F52A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14C87-F45F-BE80-381A-A900A118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2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A09D-1696-AB04-CA29-1D25F0A0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DCFDF-B95C-2C60-D7B9-D49673F2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8703-6710-41DB-8233-120419C8C560}" type="datetime5">
              <a:rPr lang="en-IN" smtClean="0"/>
              <a:t>27-Feb-23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8E9DD-0402-C9AB-FB8B-166A9E3E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2F16-D469-C383-1185-E76579C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6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030D5-D5BD-B678-1065-EE6CF2C6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AC19-3BC2-4224-A594-FE5921267E8D}" type="datetime5">
              <a:rPr lang="en-IN" smtClean="0"/>
              <a:t>27-Feb-23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82403-07D1-12AE-88FF-E6888BF8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A7F63-F76F-CD23-532D-4BCD2ABF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1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6EED-5E24-ECCC-58EF-49CF260F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1986-E78A-B1D1-58EE-B6C97707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E0DDD-3229-7C05-9613-5B0407E2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3E4A-E445-44F2-D1FC-BAFA982D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7244-C0D9-458F-AA2F-A2781CD1F9D6}" type="datetime5">
              <a:rPr lang="en-IN" smtClean="0"/>
              <a:t>27-Feb-23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B9ECA-9E4A-F41E-50B8-7114A304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CB5ED-75D7-76DF-3460-FF7D1810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2D1-21D2-9AD9-D4B7-523FA4F7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79C5C-3DA7-738D-2D5B-81B9980BF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164D-391F-6EAF-7E16-609F60FD5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F34EE-B385-438E-9697-612E88B2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2CB7-CA07-441F-BC10-BDF649DD68A7}" type="datetime5">
              <a:rPr lang="en-IN" smtClean="0"/>
              <a:t>27-Feb-23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32F90-6A98-C404-7DEF-E8D7E597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DEF8-3B27-8416-CBAA-3676A02A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5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A1325-7617-F31B-7471-C7BF14B4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3936-4CC1-1790-24E0-B3F6E7BD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36C5-7D00-9095-968E-D5228271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AD1C2B1-A0AE-40ED-8668-48B03BB51522}" type="datetime5">
              <a:rPr lang="en-IN" smtClean="0"/>
              <a:t>27-Feb-23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45CB-1B07-CA32-68E2-DA6F855C6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FF29-020B-DF10-047A-BD3F3CD7A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3271906-5928-4251-B06C-8E6E3FE71A2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8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E096A-6B22-C804-6B03-7BB91A3073D6}"/>
              </a:ext>
            </a:extLst>
          </p:cNvPr>
          <p:cNvSpPr/>
          <p:nvPr/>
        </p:nvSpPr>
        <p:spPr>
          <a:xfrm>
            <a:off x="0" y="3723588"/>
            <a:ext cx="12192000" cy="313441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684B0B-8709-2AE7-2490-0F6A66FC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32" y1="54605" x2="40132" y2="54605"/>
                        <a14:foregroundMark x1="24342" y1="39474" x2="24342" y2="39474"/>
                        <a14:foregroundMark x1="27632" y1="35526" x2="66447" y2="21711"/>
                        <a14:foregroundMark x1="66447" y1="21711" x2="84211" y2="54605"/>
                        <a14:foregroundMark x1="84211" y1="54605" x2="83553" y2="57895"/>
                        <a14:foregroundMark x1="53289" y1="57895" x2="50658" y2="60526"/>
                        <a14:backgroundMark x1="99342" y1="67105" x2="99342" y2="67105"/>
                        <a14:backgroundMark x1="99342" y1="68421" x2="99342" y2="69737"/>
                        <a14:backgroundMark x1="99342" y1="65132" x2="99342" y2="66447"/>
                        <a14:backgroundMark x1="98684" y1="67763" x2="99342" y2="69079"/>
                        <a14:backgroundMark x1="98684" y1="69079" x2="99342" y2="64474"/>
                        <a14:backgroundMark x1="99342" y1="67763" x2="99342" y2="67763"/>
                        <a14:backgroundMark x1="99342" y1="67763" x2="99342" y2="67763"/>
                        <a14:backgroundMark x1="99342" y1="67763" x2="99342" y2="67763"/>
                        <a14:backgroundMark x1="99342" y1="67763" x2="99342" y2="67763"/>
                        <a14:backgroundMark x1="99342" y1="67763" x2="99342" y2="67763"/>
                        <a14:backgroundMark x1="98684" y1="67763" x2="99342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182"/>
            <a:ext cx="1447800" cy="1447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E89A0E-B25E-650C-BFE8-9A955BE73B0E}"/>
              </a:ext>
            </a:extLst>
          </p:cNvPr>
          <p:cNvSpPr/>
          <p:nvPr/>
        </p:nvSpPr>
        <p:spPr>
          <a:xfrm>
            <a:off x="1447800" y="454059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49E82-C783-2218-FAA1-8A19CAB02346}"/>
              </a:ext>
            </a:extLst>
          </p:cNvPr>
          <p:cNvSpPr txBox="1"/>
          <p:nvPr/>
        </p:nvSpPr>
        <p:spPr>
          <a:xfrm>
            <a:off x="1381026" y="1711594"/>
            <a:ext cx="6999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Consumer Goods</a:t>
            </a: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b="1" dirty="0">
                <a:solidFill>
                  <a:srgbClr val="23243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Ad_Hoc Insights </a:t>
            </a:r>
            <a:endParaRPr lang="en-IN" sz="3200" b="1" dirty="0">
              <a:solidFill>
                <a:srgbClr val="232433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7D241-944C-FC82-2BA9-C3B00D97892E}"/>
              </a:ext>
            </a:extLst>
          </p:cNvPr>
          <p:cNvSpPr txBox="1"/>
          <p:nvPr/>
        </p:nvSpPr>
        <p:spPr>
          <a:xfrm>
            <a:off x="1447798" y="3931135"/>
            <a:ext cx="2662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32433"/>
                </a:solidFill>
                <a:latin typeface="Futura Medium"/>
                <a:ea typeface="Segoe UI Black" panose="020B0A02040204020203" pitchFamily="34" charset="0"/>
              </a:rPr>
              <a:t>Sainath Kollipara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A8A7A5-648C-F5BE-F32C-9788B9532243}"/>
              </a:ext>
            </a:extLst>
          </p:cNvPr>
          <p:cNvSpPr txBox="1"/>
          <p:nvPr/>
        </p:nvSpPr>
        <p:spPr>
          <a:xfrm>
            <a:off x="1447798" y="4269689"/>
            <a:ext cx="3258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232433"/>
                </a:solidFill>
                <a:latin typeface="Futura Medium"/>
                <a:ea typeface="Segoe UI Black" panose="020B0A02040204020203" pitchFamily="34" charset="0"/>
              </a:rPr>
              <a:t>Applicant </a:t>
            </a:r>
            <a:r>
              <a:rPr lang="en-IN" sz="1200" b="1" dirty="0">
                <a:solidFill>
                  <a:srgbClr val="232433"/>
                </a:solidFill>
                <a:latin typeface="Futura Medium"/>
                <a:ea typeface="Segoe UI Black" panose="020B0A02040204020203" pitchFamily="34" charset="0"/>
              </a:rPr>
              <a:t>as </a:t>
            </a:r>
            <a:r>
              <a:rPr lang="en-US" sz="1400" b="1" dirty="0">
                <a:solidFill>
                  <a:srgbClr val="232433"/>
                </a:solidFill>
                <a:latin typeface="Futura Medium"/>
                <a:ea typeface="Segoe UI Black" panose="020B0A02040204020203" pitchFamily="34" charset="0"/>
              </a:rPr>
              <a:t>Junior Data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CA5C9-F7E7-1212-BA07-AE92032C5E49}"/>
              </a:ext>
            </a:extLst>
          </p:cNvPr>
          <p:cNvSpPr txBox="1"/>
          <p:nvPr/>
        </p:nvSpPr>
        <p:spPr>
          <a:xfrm>
            <a:off x="1447798" y="1300043"/>
            <a:ext cx="1447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232433"/>
                </a:solidFill>
                <a:latin typeface="Futura Medium"/>
                <a:ea typeface="Segoe UI Black" panose="020B0A02040204020203" pitchFamily="34" charset="0"/>
              </a:rPr>
              <a:t>A Data Talk </a:t>
            </a:r>
            <a:r>
              <a:rPr lang="en-IN" sz="1200" b="1" dirty="0">
                <a:solidFill>
                  <a:srgbClr val="232433"/>
                </a:solidFill>
                <a:latin typeface="Futura Medium"/>
                <a:ea typeface="Segoe UI Black" panose="020B0A02040204020203" pitchFamily="34" charset="0"/>
              </a:rPr>
              <a:t>on</a:t>
            </a:r>
            <a:endParaRPr lang="en-US" sz="1200" b="1" dirty="0">
              <a:solidFill>
                <a:srgbClr val="232433"/>
              </a:solidFill>
              <a:latin typeface="Futura Medium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DBF3B-CA9C-6DBD-B2E9-8CA3CAC377AD}"/>
              </a:ext>
            </a:extLst>
          </p:cNvPr>
          <p:cNvSpPr txBox="1"/>
          <p:nvPr/>
        </p:nvSpPr>
        <p:spPr>
          <a:xfrm>
            <a:off x="1447798" y="2509355"/>
            <a:ext cx="6055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232433"/>
                </a:solidFill>
                <a:latin typeface="Futura Medium"/>
                <a:ea typeface="Segoe UI Black" panose="020B0A02040204020203" pitchFamily="34" charset="0"/>
              </a:rPr>
              <a:t>A Walkthrough on the business insights </a:t>
            </a:r>
            <a:r>
              <a:rPr lang="en-US" sz="1200" b="1" dirty="0">
                <a:solidFill>
                  <a:srgbClr val="232433"/>
                </a:solidFill>
                <a:latin typeface="Futura Medium"/>
                <a:ea typeface="Segoe UI Black" panose="020B0A02040204020203" pitchFamily="34" charset="0"/>
              </a:rPr>
              <a:t>that adds value and serves to create or improve company growth.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B14997-F618-1699-2B47-3F96515B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</a:t>
            </a:fld>
            <a:endParaRPr lang="en-IN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BC25B46-82AD-4FDB-1548-F80B8722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BE7-4E3F-4215-B5F2-AF9C978CED72}" type="datetime5">
              <a:rPr lang="en-IN" smtClean="0"/>
              <a:t>27-Feb-23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3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BA12E-E6F9-339E-0E9B-9E8318B00D06}"/>
              </a:ext>
            </a:extLst>
          </p:cNvPr>
          <p:cNvSpPr txBox="1"/>
          <p:nvPr/>
        </p:nvSpPr>
        <p:spPr>
          <a:xfrm>
            <a:off x="956451" y="2317772"/>
            <a:ext cx="4950520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Provide a report with all the unique product counts for each segment and sort them in descending order of product counts. The final output contains 2 fields</a:t>
            </a:r>
          </a:p>
          <a:p>
            <a:pPr>
              <a:lnSpc>
                <a:spcPct val="150000"/>
              </a:lnSpc>
            </a:pPr>
            <a:endParaRPr lang="en-US" dirty="0">
              <a:latin typeface="Futura Medium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Futura Medium"/>
              </a:rPr>
              <a:t>Segment,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Futura Medium"/>
              </a:rPr>
              <a:t>product_count</a:t>
            </a:r>
            <a:endParaRPr lang="en-US" dirty="0">
              <a:latin typeface="Futura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E3265-0A6E-8521-59A8-C650AB89EDA7}"/>
              </a:ext>
            </a:extLst>
          </p:cNvPr>
          <p:cNvSpPr txBox="1"/>
          <p:nvPr/>
        </p:nvSpPr>
        <p:spPr>
          <a:xfrm>
            <a:off x="956451" y="1860663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3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99561D-A65E-C8B4-0FD1-A0FE28EC81CF}"/>
              </a:ext>
            </a:extLst>
          </p:cNvPr>
          <p:cNvSpPr/>
          <p:nvPr/>
        </p:nvSpPr>
        <p:spPr>
          <a:xfrm>
            <a:off x="956451" y="15196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4F726-6111-3AC9-A5D5-998D6A2232EC}"/>
              </a:ext>
            </a:extLst>
          </p:cNvPr>
          <p:cNvSpPr/>
          <p:nvPr/>
        </p:nvSpPr>
        <p:spPr>
          <a:xfrm>
            <a:off x="6347012" y="1280807"/>
            <a:ext cx="5844988" cy="5118754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4D5C0-987A-13E7-727A-B05DCBC7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76" y="2691930"/>
            <a:ext cx="3373122" cy="2199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779525-11D9-7A45-BF09-D8CB6297B3E1}"/>
              </a:ext>
            </a:extLst>
          </p:cNvPr>
          <p:cNvSpPr txBox="1"/>
          <p:nvPr/>
        </p:nvSpPr>
        <p:spPr>
          <a:xfrm>
            <a:off x="6585039" y="1860663"/>
            <a:ext cx="1142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581B8-A7DA-5F39-91FA-51AB9172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10</a:t>
            </a:fld>
            <a:endParaRPr lang="en-I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078F883-32F4-616A-B83B-FF161CB9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082D-EEA0-4518-A657-15E7B581FFBB}" type="datetime5">
              <a:rPr lang="en-IN" smtClean="0"/>
              <a:t>27-Feb-23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83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77CF3-A735-FCA0-5F64-58846C4D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11</a:t>
            </a:fld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E58F60-2429-A547-F548-152293CD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1867-B30C-4622-94F4-0CA6B13CB987}" type="datetime5">
              <a:rPr lang="en-IN" smtClean="0"/>
              <a:t>27-Feb-23</a:t>
            </a:fld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CD977-2C49-7038-0D4F-5C272987559F}"/>
              </a:ext>
            </a:extLst>
          </p:cNvPr>
          <p:cNvSpPr/>
          <p:nvPr/>
        </p:nvSpPr>
        <p:spPr>
          <a:xfrm>
            <a:off x="6128208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6DE16-86DF-1C12-396B-5CBA58AD35C1}"/>
              </a:ext>
            </a:extLst>
          </p:cNvPr>
          <p:cNvSpPr txBox="1"/>
          <p:nvPr/>
        </p:nvSpPr>
        <p:spPr>
          <a:xfrm>
            <a:off x="6128208" y="1793049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Output to Visual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AED71-9137-EA1F-C672-B3AB3A8A5FF7}"/>
              </a:ext>
            </a:extLst>
          </p:cNvPr>
          <p:cNvSpPr txBox="1"/>
          <p:nvPr/>
        </p:nvSpPr>
        <p:spPr>
          <a:xfrm>
            <a:off x="7455714" y="2409434"/>
            <a:ext cx="23097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Futura Medium"/>
              </a:rPr>
              <a:t>Unique Products by Segment</a:t>
            </a:r>
            <a:endParaRPr lang="en-IN" sz="1200" b="1" dirty="0">
              <a:latin typeface="Futura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BA81D-C159-9C81-FA39-CD0AAF1B1CD8}"/>
              </a:ext>
            </a:extLst>
          </p:cNvPr>
          <p:cNvSpPr/>
          <p:nvPr/>
        </p:nvSpPr>
        <p:spPr>
          <a:xfrm>
            <a:off x="0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1653F6-86F8-6BB2-3B48-FC58FE6B7915}"/>
              </a:ext>
            </a:extLst>
          </p:cNvPr>
          <p:cNvSpPr txBox="1"/>
          <p:nvPr/>
        </p:nvSpPr>
        <p:spPr>
          <a:xfrm>
            <a:off x="445994" y="2454381"/>
            <a:ext cx="4947753" cy="33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The top 3 segments are Notebook, Accessories and Peripherals with an average of 110 unique products in each segment.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Desktop, Storage and Networking are having less average in production.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Need to focus on increasing product count value and marketing to advertise.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B2A87B-8EAA-6DC4-FBE9-21A782864B1D}"/>
              </a:ext>
            </a:extLst>
          </p:cNvPr>
          <p:cNvSpPr txBox="1"/>
          <p:nvPr/>
        </p:nvSpPr>
        <p:spPr>
          <a:xfrm>
            <a:off x="445994" y="1793939"/>
            <a:ext cx="1335741" cy="36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55500E-620D-5135-830C-68073EEA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208" y="2989546"/>
            <a:ext cx="4491131" cy="33668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0BBA6C-6AD8-70AA-669E-C6DEB042143A}"/>
              </a:ext>
            </a:extLst>
          </p:cNvPr>
          <p:cNvSpPr txBox="1"/>
          <p:nvPr/>
        </p:nvSpPr>
        <p:spPr>
          <a:xfrm>
            <a:off x="6970796" y="2933486"/>
            <a:ext cx="1402977" cy="28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00B050"/>
                </a:solidFill>
                <a:latin typeface="Futura Medium"/>
              </a:rPr>
              <a:t>Average 109.66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F9A310-9D09-DD79-D483-BE3EEBAEA222}"/>
              </a:ext>
            </a:extLst>
          </p:cNvPr>
          <p:cNvSpPr txBox="1"/>
          <p:nvPr/>
        </p:nvSpPr>
        <p:spPr>
          <a:xfrm>
            <a:off x="8829053" y="4668098"/>
            <a:ext cx="14029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  <a:latin typeface="Futura Medium"/>
              </a:rPr>
              <a:t>Average 22.66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4D2BBD-F499-8E18-0556-0CE0C3E3D85D}"/>
              </a:ext>
            </a:extLst>
          </p:cNvPr>
          <p:cNvSpPr/>
          <p:nvPr/>
        </p:nvSpPr>
        <p:spPr>
          <a:xfrm>
            <a:off x="6899815" y="2791223"/>
            <a:ext cx="1473958" cy="56925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B30292-E9EC-1735-19DD-55A05499DDE8}"/>
              </a:ext>
            </a:extLst>
          </p:cNvPr>
          <p:cNvSpPr/>
          <p:nvPr/>
        </p:nvSpPr>
        <p:spPr>
          <a:xfrm>
            <a:off x="8758072" y="4521967"/>
            <a:ext cx="1473958" cy="5692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299BA-F89E-A794-D6BD-83E62C23B8D9}"/>
              </a:ext>
            </a:extLst>
          </p:cNvPr>
          <p:cNvSpPr txBox="1"/>
          <p:nvPr/>
        </p:nvSpPr>
        <p:spPr>
          <a:xfrm>
            <a:off x="956451" y="1860663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4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3CFF2-A6A1-CE07-DC05-7E9488A9A236}"/>
              </a:ext>
            </a:extLst>
          </p:cNvPr>
          <p:cNvSpPr/>
          <p:nvPr/>
        </p:nvSpPr>
        <p:spPr>
          <a:xfrm>
            <a:off x="956451" y="15196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603A61-12FA-F967-57D3-9C05A1D0F180}"/>
              </a:ext>
            </a:extLst>
          </p:cNvPr>
          <p:cNvSpPr/>
          <p:nvPr/>
        </p:nvSpPr>
        <p:spPr>
          <a:xfrm>
            <a:off x="6344240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039825-2213-D3C1-80DC-93128E8C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185" y="2790776"/>
            <a:ext cx="5170174" cy="1618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DBEDE4-1CD3-65FB-EAD6-B79BB896259C}"/>
              </a:ext>
            </a:extLst>
          </p:cNvPr>
          <p:cNvSpPr txBox="1"/>
          <p:nvPr/>
        </p:nvSpPr>
        <p:spPr>
          <a:xfrm>
            <a:off x="6632185" y="1860663"/>
            <a:ext cx="1464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8BAB2-9D8A-86E8-9B21-6FA67F375ADA}"/>
              </a:ext>
            </a:extLst>
          </p:cNvPr>
          <p:cNvSpPr txBox="1"/>
          <p:nvPr/>
        </p:nvSpPr>
        <p:spPr>
          <a:xfrm>
            <a:off x="956451" y="2468862"/>
            <a:ext cx="4891310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Follow-up: Which segment had the most increase in unique products in 2021 vs 2020? The final output contains these fields,</a:t>
            </a:r>
          </a:p>
          <a:p>
            <a:pPr>
              <a:lnSpc>
                <a:spcPct val="150000"/>
              </a:lnSpc>
            </a:pPr>
            <a:endParaRPr lang="en-US" dirty="0">
              <a:latin typeface="Futura Medium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segment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product_count_2020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product_count_2021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difference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6B03A-3225-CD08-4D99-C6408054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12</a:t>
            </a:fld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5686C02-61DB-38D3-D73B-472F35CB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D0B1-49FC-40AA-89BB-64454CC62262}" type="datetime5">
              <a:rPr lang="en-IN" smtClean="0"/>
              <a:t>27-Feb-23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08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0E756-613D-DAE0-DA82-1505765B9818}"/>
              </a:ext>
            </a:extLst>
          </p:cNvPr>
          <p:cNvSpPr/>
          <p:nvPr/>
        </p:nvSpPr>
        <p:spPr>
          <a:xfrm>
            <a:off x="421849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D5F74-C938-CC98-3060-5780E85CB83C}"/>
              </a:ext>
            </a:extLst>
          </p:cNvPr>
          <p:cNvSpPr/>
          <p:nvPr/>
        </p:nvSpPr>
        <p:spPr>
          <a:xfrm>
            <a:off x="0" y="4682581"/>
            <a:ext cx="12192000" cy="2175418"/>
          </a:xfrm>
          <a:prstGeom prst="rect">
            <a:avLst/>
          </a:prstGeom>
          <a:solidFill>
            <a:srgbClr val="F19F7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6B828D5-57B1-3B15-869D-938D2AE8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35" y="2066122"/>
            <a:ext cx="4463916" cy="25647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D9B420-D446-2C77-D9F0-EA39AAC9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9" y="2121597"/>
            <a:ext cx="5001272" cy="250931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6C1FA0-E36C-43FF-26C8-8D5E9D93DD38}"/>
              </a:ext>
            </a:extLst>
          </p:cNvPr>
          <p:cNvSpPr txBox="1"/>
          <p:nvPr/>
        </p:nvSpPr>
        <p:spPr>
          <a:xfrm>
            <a:off x="421849" y="4834232"/>
            <a:ext cx="1182833" cy="372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dirty="0">
              <a:latin typeface="Futura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A0BAE-30CE-7095-C721-590F927ACFC0}"/>
              </a:ext>
            </a:extLst>
          </p:cNvPr>
          <p:cNvSpPr txBox="1"/>
          <p:nvPr/>
        </p:nvSpPr>
        <p:spPr>
          <a:xfrm>
            <a:off x="421848" y="5258182"/>
            <a:ext cx="11510175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Accessories tops the list in unique products in 2021 and where Notebook &amp; Peripherals are contributed same.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Networking &amp; Storage are least on unique products. We have to be more innovative on this.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1E7737-8378-B6DA-1A4D-934127DF20C0}"/>
              </a:ext>
            </a:extLst>
          </p:cNvPr>
          <p:cNvSpPr txBox="1"/>
          <p:nvPr/>
        </p:nvSpPr>
        <p:spPr>
          <a:xfrm>
            <a:off x="7654484" y="1658322"/>
            <a:ext cx="3767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Futura Medium"/>
              </a:rPr>
              <a:t>Increase in Unique Product by Segment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E5E32A-9363-5C86-59A5-9A279F3A8ACA}"/>
              </a:ext>
            </a:extLst>
          </p:cNvPr>
          <p:cNvSpPr txBox="1"/>
          <p:nvPr/>
        </p:nvSpPr>
        <p:spPr>
          <a:xfrm>
            <a:off x="1063165" y="1658323"/>
            <a:ext cx="3718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Futura Medium"/>
              </a:rPr>
              <a:t>Unique Product by Segment 2020 vs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BBC83-3997-1FE6-5E47-D3E0DE77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13</a:t>
            </a:fld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8EAF448-85B3-F023-B09F-2D7F3D2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8070"/>
            <a:ext cx="2743200" cy="365125"/>
          </a:xfrm>
        </p:spPr>
        <p:txBody>
          <a:bodyPr/>
          <a:lstStyle/>
          <a:p>
            <a:fld id="{46B1802F-664F-42B6-8CE7-64BE18351FE8}" type="datetime5">
              <a:rPr lang="en-IN" smtClean="0"/>
              <a:t>27-Feb-23</a:t>
            </a:fld>
            <a:endParaRPr lang="en-IN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D55D85D-4957-EBFA-10B3-01154B427E42}"/>
              </a:ext>
            </a:extLst>
          </p:cNvPr>
          <p:cNvSpPr/>
          <p:nvPr/>
        </p:nvSpPr>
        <p:spPr>
          <a:xfrm>
            <a:off x="7520012" y="2930512"/>
            <a:ext cx="197224" cy="367553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84D2F48-FAE9-ABEF-50DA-FF13F3DC0E4B}"/>
              </a:ext>
            </a:extLst>
          </p:cNvPr>
          <p:cNvSpPr/>
          <p:nvPr/>
        </p:nvSpPr>
        <p:spPr>
          <a:xfrm>
            <a:off x="8776447" y="2483224"/>
            <a:ext cx="179295" cy="3316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BBC294-87AD-FD7A-7888-9304E58533F8}"/>
              </a:ext>
            </a:extLst>
          </p:cNvPr>
          <p:cNvSpPr/>
          <p:nvPr/>
        </p:nvSpPr>
        <p:spPr>
          <a:xfrm>
            <a:off x="10684825" y="2375853"/>
            <a:ext cx="179295" cy="3316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0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246FF30-D0FB-6673-8183-BBB0AC3B5405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1B6ED-4F5F-9A54-8791-A5C037C96B2B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0DCB0-7C65-88D5-834F-6AD4C6BBEB1E}"/>
              </a:ext>
            </a:extLst>
          </p:cNvPr>
          <p:cNvSpPr txBox="1"/>
          <p:nvPr/>
        </p:nvSpPr>
        <p:spPr>
          <a:xfrm>
            <a:off x="956451" y="2317771"/>
            <a:ext cx="4888536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Get the products that have the highest and lowest manufacturing costs. The final output should contain these fields,</a:t>
            </a:r>
          </a:p>
          <a:p>
            <a:pPr>
              <a:lnSpc>
                <a:spcPct val="150000"/>
              </a:lnSpc>
            </a:pPr>
            <a:endParaRPr lang="en-US" dirty="0">
              <a:latin typeface="Futura Medium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product_code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manufacturing_cost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11314-681E-41A4-4AAD-6D697167C7C3}"/>
              </a:ext>
            </a:extLst>
          </p:cNvPr>
          <p:cNvSpPr txBox="1"/>
          <p:nvPr/>
        </p:nvSpPr>
        <p:spPr>
          <a:xfrm>
            <a:off x="956451" y="1860663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5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687AB9-6760-EB05-7D0E-7DCEA525C3F9}"/>
              </a:ext>
            </a:extLst>
          </p:cNvPr>
          <p:cNvSpPr/>
          <p:nvPr/>
        </p:nvSpPr>
        <p:spPr>
          <a:xfrm>
            <a:off x="956451" y="15196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AF2C9-6062-5E6E-FB0D-3594538E111F}"/>
              </a:ext>
            </a:extLst>
          </p:cNvPr>
          <p:cNvSpPr/>
          <p:nvPr/>
        </p:nvSpPr>
        <p:spPr>
          <a:xfrm>
            <a:off x="6347014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3FEFC-7E4C-EA88-DBBC-1EFB4BFA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33" y="3136337"/>
            <a:ext cx="5117726" cy="696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C0DC3-AFD6-B1AA-1AE7-9FBBD06EB438}"/>
              </a:ext>
            </a:extLst>
          </p:cNvPr>
          <p:cNvSpPr txBox="1"/>
          <p:nvPr/>
        </p:nvSpPr>
        <p:spPr>
          <a:xfrm>
            <a:off x="6684633" y="1860663"/>
            <a:ext cx="100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49C7E-A095-7C82-C6B9-DF8B52AD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14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209871-4455-FA98-EAAC-73BE33AF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D99C-AE82-4D12-BD25-F4DE76683D26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6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246FF30-D0FB-6673-8183-BBB0AC3B5405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1B6ED-4F5F-9A54-8791-A5C037C96B2B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E64E2-E848-7D7B-84B8-4B7ADB3A71BC}"/>
              </a:ext>
            </a:extLst>
          </p:cNvPr>
          <p:cNvSpPr txBox="1"/>
          <p:nvPr/>
        </p:nvSpPr>
        <p:spPr>
          <a:xfrm>
            <a:off x="6096000" y="1793049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Output to Visual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59DC4-4521-11A7-86A7-CA549786700C}"/>
              </a:ext>
            </a:extLst>
          </p:cNvPr>
          <p:cNvSpPr txBox="1"/>
          <p:nvPr/>
        </p:nvSpPr>
        <p:spPr>
          <a:xfrm>
            <a:off x="6965230" y="2247047"/>
            <a:ext cx="3818965" cy="36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Futura Medium"/>
              </a:rPr>
              <a:t>Manufacturing Cost on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8C87D-0CCF-C138-340E-2A797F7B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0156"/>
            <a:ext cx="5560360" cy="3664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26BE715-4865-A06B-3D73-57F25CB5A956}"/>
              </a:ext>
            </a:extLst>
          </p:cNvPr>
          <p:cNvSpPr/>
          <p:nvPr/>
        </p:nvSpPr>
        <p:spPr>
          <a:xfrm>
            <a:off x="-19298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30AA94-3216-CB7A-4A52-A5F4DC83C40A}"/>
              </a:ext>
            </a:extLst>
          </p:cNvPr>
          <p:cNvSpPr txBox="1"/>
          <p:nvPr/>
        </p:nvSpPr>
        <p:spPr>
          <a:xfrm>
            <a:off x="426696" y="4915025"/>
            <a:ext cx="4953000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Futura Medium"/>
              </a:rPr>
              <a:t>AQ HOME Allin1 Gen 2 (Plus 3) </a:t>
            </a:r>
            <a:r>
              <a:rPr lang="en-US" dirty="0">
                <a:latin typeface="Futura Medium"/>
              </a:rPr>
              <a:t>has the maximum manufacturing cost on products.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24BBA1-F92A-F3C6-07ED-C0813086D376}"/>
              </a:ext>
            </a:extLst>
          </p:cNvPr>
          <p:cNvSpPr txBox="1"/>
          <p:nvPr/>
        </p:nvSpPr>
        <p:spPr>
          <a:xfrm>
            <a:off x="426696" y="1609273"/>
            <a:ext cx="1335741" cy="36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B34ADE08-3A69-71D9-B357-5C9A90161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682" y="4241058"/>
            <a:ext cx="762177" cy="7621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D8DC09-4746-4981-43D9-2D391540CB14}"/>
              </a:ext>
            </a:extLst>
          </p:cNvPr>
          <p:cNvSpPr txBox="1"/>
          <p:nvPr/>
        </p:nvSpPr>
        <p:spPr>
          <a:xfrm>
            <a:off x="426696" y="2826981"/>
            <a:ext cx="4950758" cy="130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Futura Medium"/>
              </a:rPr>
              <a:t>AQ Master wired x1 Ms (Standard 1) </a:t>
            </a:r>
            <a:r>
              <a:rPr lang="en-US" dirty="0">
                <a:latin typeface="Futura Medium"/>
              </a:rPr>
              <a:t>has the minimum manufacturing cost on products.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88B7D80-70FA-7926-8DA0-BC81E9E23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056" y1="43889" x2="43056" y2="43889"/>
                        <a14:foregroundMark x1="57778" y1="45278" x2="57778" y2="45278"/>
                        <a14:foregroundMark x1="52243" y1="32778" x2="52600" y2="32469"/>
                        <a14:foregroundMark x1="51922" y1="33056" x2="52243" y2="32778"/>
                        <a14:foregroundMark x1="51603" y1="33333" x2="51922" y2="33056"/>
                        <a14:foregroundMark x1="51282" y1="33611" x2="51603" y2="33333"/>
                        <a14:foregroundMark x1="50321" y1="34444" x2="51282" y2="33611"/>
                        <a14:foregroundMark x1="50000" y1="34722" x2="50321" y2="34444"/>
                        <a14:foregroundMark x1="58659" y1="27500" x2="59167" y2="27500"/>
                        <a14:backgroundMark x1="54167" y1="32222" x2="54167" y2="32222"/>
                        <a14:backgroundMark x1="53611" y1="30556" x2="57778" y2="29167"/>
                        <a14:backgroundMark x1="51944" y1="32778" x2="51944" y2="32778"/>
                        <a14:backgroundMark x1="53056" y1="32778" x2="53056" y2="32778"/>
                        <a14:backgroundMark x1="52500" y1="32500" x2="52500" y2="32500"/>
                        <a14:backgroundMark x1="52500" y1="32222" x2="52500" y2="32222"/>
                        <a14:backgroundMark x1="52500" y1="32222" x2="52500" y2="32222"/>
                        <a14:backgroundMark x1="52500" y1="32222" x2="52500" y2="32222"/>
                        <a14:backgroundMark x1="52222" y1="33611" x2="52222" y2="33611"/>
                        <a14:backgroundMark x1="52222" y1="33611" x2="52222" y2="33611"/>
                        <a14:backgroundMark x1="51667" y1="33611" x2="51667" y2="33611"/>
                        <a14:backgroundMark x1="51111" y1="33611" x2="51111" y2="33611"/>
                        <a14:backgroundMark x1="51111" y1="34444" x2="51111" y2="34444"/>
                        <a14:backgroundMark x1="52500" y1="33333" x2="52500" y2="33333"/>
                        <a14:backgroundMark x1="51389" y1="33056" x2="51389" y2="33056"/>
                        <a14:backgroundMark x1="59167" y1="28333" x2="59167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0" y="1993735"/>
            <a:ext cx="885619" cy="88561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81AA167-4747-C3CC-B9AC-10EFD4FDBA2D}"/>
              </a:ext>
            </a:extLst>
          </p:cNvPr>
          <p:cNvSpPr/>
          <p:nvPr/>
        </p:nvSpPr>
        <p:spPr>
          <a:xfrm>
            <a:off x="6096000" y="1443532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5323-8245-961D-85D8-43A1C1EC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15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5C7FC-1D61-E3A4-71B5-02950145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67E-C0B6-4A94-AC38-DC855A055563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6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3DB996-B628-EDA8-446C-0A6051E70AF5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C5460-6DCF-338B-67EE-09E02C3C61C9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F68D1-5A15-5074-89EF-E87B44911C3B}"/>
              </a:ext>
            </a:extLst>
          </p:cNvPr>
          <p:cNvSpPr txBox="1"/>
          <p:nvPr/>
        </p:nvSpPr>
        <p:spPr>
          <a:xfrm>
            <a:off x="956451" y="2317772"/>
            <a:ext cx="5139549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Generate a report which contains the top 5 customers who received an average high pre_invoice_discount_pct for the fiscal year 2021 and in the Indian market. The final output contains these fields,</a:t>
            </a:r>
          </a:p>
          <a:p>
            <a:pPr>
              <a:lnSpc>
                <a:spcPct val="150000"/>
              </a:lnSpc>
            </a:pPr>
            <a:endParaRPr lang="en-US" dirty="0">
              <a:latin typeface="Futura Medium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customer_code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customer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average_discount_percentage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6037C-6B0B-0BDE-E71A-E7E2FD352924}"/>
              </a:ext>
            </a:extLst>
          </p:cNvPr>
          <p:cNvSpPr txBox="1"/>
          <p:nvPr/>
        </p:nvSpPr>
        <p:spPr>
          <a:xfrm>
            <a:off x="956451" y="1860663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</a:t>
            </a:r>
            <a:r>
              <a:rPr lang="en-US" b="1" dirty="0">
                <a:solidFill>
                  <a:srgbClr val="FF0000"/>
                </a:solidFill>
                <a:latin typeface="Futura Medium"/>
              </a:rPr>
              <a:t>6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E933B-321F-7910-43AE-995A2E131DA3}"/>
              </a:ext>
            </a:extLst>
          </p:cNvPr>
          <p:cNvSpPr/>
          <p:nvPr/>
        </p:nvSpPr>
        <p:spPr>
          <a:xfrm>
            <a:off x="956451" y="15196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4BAA1-B19D-DC38-ABFD-E2E77002D23F}"/>
              </a:ext>
            </a:extLst>
          </p:cNvPr>
          <p:cNvSpPr/>
          <p:nvPr/>
        </p:nvSpPr>
        <p:spPr>
          <a:xfrm>
            <a:off x="6347012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2DD85-0398-06E6-E8EE-DB29AFDD37E1}"/>
              </a:ext>
            </a:extLst>
          </p:cNvPr>
          <p:cNvSpPr txBox="1"/>
          <p:nvPr/>
        </p:nvSpPr>
        <p:spPr>
          <a:xfrm>
            <a:off x="6647348" y="1860663"/>
            <a:ext cx="95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A15F2B-FA43-49EA-C1A7-40350BD9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48" y="2790776"/>
            <a:ext cx="5155011" cy="1512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C3040-3C37-C9EF-4095-078D170A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16</a:t>
            </a:fld>
            <a:endParaRPr lang="en-I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A57A191-C9E7-6FAC-4062-3364142F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E782-8AEA-42F6-A9D3-E062F9CB65B2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2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77D24D-A7C7-EC6B-F9E0-1E8571FE3A67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C9790-0171-5047-C9B0-8307C3E16EF0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49819-FE3B-C762-4FAA-685C1CFE8DDC}"/>
              </a:ext>
            </a:extLst>
          </p:cNvPr>
          <p:cNvSpPr/>
          <p:nvPr/>
        </p:nvSpPr>
        <p:spPr>
          <a:xfrm>
            <a:off x="6128208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8CDF0-49C3-2736-E66E-B5178732F16C}"/>
              </a:ext>
            </a:extLst>
          </p:cNvPr>
          <p:cNvSpPr txBox="1"/>
          <p:nvPr/>
        </p:nvSpPr>
        <p:spPr>
          <a:xfrm>
            <a:off x="6128208" y="1793049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Output to Visual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EDD2C-B79F-5D12-8A96-DE06E45EA8AC}"/>
              </a:ext>
            </a:extLst>
          </p:cNvPr>
          <p:cNvSpPr txBox="1"/>
          <p:nvPr/>
        </p:nvSpPr>
        <p:spPr>
          <a:xfrm>
            <a:off x="7452794" y="2416000"/>
            <a:ext cx="3049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Futura Medium"/>
              </a:rPr>
              <a:t>Top 5 Customers by PID %</a:t>
            </a:r>
            <a:endParaRPr lang="en-IN" sz="1800" b="1" dirty="0">
              <a:latin typeface="Futura Medium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45A022-029F-9250-9A4F-72E3517D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352" y="3032385"/>
            <a:ext cx="5650007" cy="336717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743EEB2-A3AC-9DC8-1DB8-96383362AF09}"/>
              </a:ext>
            </a:extLst>
          </p:cNvPr>
          <p:cNvSpPr/>
          <p:nvPr/>
        </p:nvSpPr>
        <p:spPr>
          <a:xfrm>
            <a:off x="0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05B6F7-65DB-8546-EF5F-72C59163D937}"/>
              </a:ext>
            </a:extLst>
          </p:cNvPr>
          <p:cNvSpPr txBox="1"/>
          <p:nvPr/>
        </p:nvSpPr>
        <p:spPr>
          <a:xfrm>
            <a:off x="445994" y="2454382"/>
            <a:ext cx="5009352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  <a:latin typeface="Futura Medium"/>
              </a:rPr>
              <a:t>Flipkart Viveks, Ezone, Croma </a:t>
            </a:r>
            <a:r>
              <a:rPr lang="en-US" dirty="0">
                <a:latin typeface="Futura Medium"/>
              </a:rPr>
              <a:t>and</a:t>
            </a:r>
            <a:r>
              <a:rPr lang="en-US" dirty="0">
                <a:solidFill>
                  <a:srgbClr val="00B050"/>
                </a:solidFill>
                <a:latin typeface="Futura Medium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Futura Medium"/>
              </a:rPr>
              <a:t>Amazon</a:t>
            </a:r>
            <a:r>
              <a:rPr lang="en-US" dirty="0">
                <a:latin typeface="Futura Medium"/>
              </a:rPr>
              <a:t> are received an average high pre invoice discounts percentage for the fiscal year 2021 in India market.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Discount strategies are helps to attract the customers.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028A3C-ACBE-C878-6CDC-8B667332D567}"/>
              </a:ext>
            </a:extLst>
          </p:cNvPr>
          <p:cNvSpPr txBox="1"/>
          <p:nvPr/>
        </p:nvSpPr>
        <p:spPr>
          <a:xfrm>
            <a:off x="445994" y="1793939"/>
            <a:ext cx="1335741" cy="36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E843-3461-3581-0DCB-2C57741B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17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7AB6-DE44-2B8E-E8BC-74D897DC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E1EA-E1AC-40B3-8579-0209D63A86FE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8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7B60E-C9C2-9F44-B23B-7CAEE0EA7D34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8CB47-F4C8-85E9-FCB0-6A1D0A15AB64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5FFB5-82AC-CBD1-A13F-B10844336AB9}"/>
              </a:ext>
            </a:extLst>
          </p:cNvPr>
          <p:cNvSpPr txBox="1"/>
          <p:nvPr/>
        </p:nvSpPr>
        <p:spPr>
          <a:xfrm>
            <a:off x="956451" y="2317772"/>
            <a:ext cx="6170490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Get the complete report of the Gross sales amount for the customer “Atliq Exclusive” for each month. This analysis helps to get an idea of low and high-performing months and take strategic decisions.</a:t>
            </a:r>
          </a:p>
          <a:p>
            <a:pPr>
              <a:lnSpc>
                <a:spcPct val="150000"/>
              </a:lnSpc>
            </a:pPr>
            <a:endParaRPr lang="en-US" dirty="0">
              <a:latin typeface="Futura Medium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The final report contains these columns: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Month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Year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Gross sales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A846C-7CA3-1206-BC9F-97EAFC0D3427}"/>
              </a:ext>
            </a:extLst>
          </p:cNvPr>
          <p:cNvSpPr txBox="1"/>
          <p:nvPr/>
        </p:nvSpPr>
        <p:spPr>
          <a:xfrm>
            <a:off x="956451" y="1860663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7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AF63C-742A-420A-63DC-61B729B4FFDF}"/>
              </a:ext>
            </a:extLst>
          </p:cNvPr>
          <p:cNvSpPr/>
          <p:nvPr/>
        </p:nvSpPr>
        <p:spPr>
          <a:xfrm>
            <a:off x="956451" y="15196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C76F2-72C3-1C53-905A-5D06B432A7A5}"/>
              </a:ext>
            </a:extLst>
          </p:cNvPr>
          <p:cNvSpPr/>
          <p:nvPr/>
        </p:nvSpPr>
        <p:spPr>
          <a:xfrm>
            <a:off x="7126941" y="1246185"/>
            <a:ext cx="5065059" cy="5145650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7373F-5400-5DC7-71F9-6CD6443F9DC5}"/>
              </a:ext>
            </a:extLst>
          </p:cNvPr>
          <p:cNvSpPr txBox="1"/>
          <p:nvPr/>
        </p:nvSpPr>
        <p:spPr>
          <a:xfrm>
            <a:off x="7277323" y="1860663"/>
            <a:ext cx="979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2F1217-CC1C-8EEB-1227-22326F1E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60" y="1765242"/>
            <a:ext cx="2072820" cy="4107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A3EB7-9D26-53C1-9DFD-C3C7E780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18</a:t>
            </a:fld>
            <a:endParaRPr lang="en-I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3B04F5A-0AE6-2864-BAA3-369B382E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0568-23A3-40C5-8A38-523D559594E0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2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0A53C4-F368-EACF-7961-5A75B1FC0ACF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A75D2-FD5C-D899-A7B0-547E240A116E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675D5-0FD2-88ED-46E8-97D24F95637E}"/>
              </a:ext>
            </a:extLst>
          </p:cNvPr>
          <p:cNvSpPr/>
          <p:nvPr/>
        </p:nvSpPr>
        <p:spPr>
          <a:xfrm>
            <a:off x="421849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B60C4-5751-061B-0208-F877E7E8F40A}"/>
              </a:ext>
            </a:extLst>
          </p:cNvPr>
          <p:cNvSpPr/>
          <p:nvPr/>
        </p:nvSpPr>
        <p:spPr>
          <a:xfrm>
            <a:off x="0" y="4682581"/>
            <a:ext cx="12192000" cy="2175418"/>
          </a:xfrm>
          <a:prstGeom prst="rect">
            <a:avLst/>
          </a:prstGeom>
          <a:solidFill>
            <a:srgbClr val="F19F7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D482-2377-644E-D53D-90B76A698A8C}"/>
              </a:ext>
            </a:extLst>
          </p:cNvPr>
          <p:cNvSpPr txBox="1"/>
          <p:nvPr/>
        </p:nvSpPr>
        <p:spPr>
          <a:xfrm>
            <a:off x="421849" y="4834232"/>
            <a:ext cx="1182833" cy="372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dirty="0">
              <a:latin typeface="Futura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A1F73-EA9B-C0D1-9A1E-97239F7BC217}"/>
              </a:ext>
            </a:extLst>
          </p:cNvPr>
          <p:cNvSpPr txBox="1"/>
          <p:nvPr/>
        </p:nvSpPr>
        <p:spPr>
          <a:xfrm>
            <a:off x="421848" y="5258182"/>
            <a:ext cx="11510175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On 2019 &amp; 2020 Sept to Dec Atliq Exclusive sales were increasing and here in both the years November month has the big spike.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Sudden drop on sales trend from March 2020 till Aug 2020 due to pandemic.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82C179-D4BF-085A-5D65-10EB99CC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58" y="1146106"/>
            <a:ext cx="6833493" cy="3398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B2CB09-B525-DE31-6D63-4C621635CEDB}"/>
              </a:ext>
            </a:extLst>
          </p:cNvPr>
          <p:cNvSpPr txBox="1"/>
          <p:nvPr/>
        </p:nvSpPr>
        <p:spPr>
          <a:xfrm>
            <a:off x="4417773" y="1210394"/>
            <a:ext cx="2966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Futura Medium"/>
              </a:rPr>
              <a:t>Atliq Exclusive Gross Sales Trend</a:t>
            </a:r>
            <a:endParaRPr lang="en-IN" sz="1400" b="1" dirty="0">
              <a:latin typeface="Futura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F05C1-A898-2AF7-E2DE-91806BC1546A}"/>
              </a:ext>
            </a:extLst>
          </p:cNvPr>
          <p:cNvSpPr txBox="1"/>
          <p:nvPr/>
        </p:nvSpPr>
        <p:spPr>
          <a:xfrm>
            <a:off x="421848" y="1797322"/>
            <a:ext cx="1944835" cy="378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Output to Visual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E4D178E-BE79-1F0D-DB2E-C2A0BDEBBF82}"/>
              </a:ext>
            </a:extLst>
          </p:cNvPr>
          <p:cNvSpPr/>
          <p:nvPr/>
        </p:nvSpPr>
        <p:spPr>
          <a:xfrm>
            <a:off x="6983506" y="2935941"/>
            <a:ext cx="286870" cy="4930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E46F815-9650-E2D5-F294-80C0DEFD3AD8}"/>
              </a:ext>
            </a:extLst>
          </p:cNvPr>
          <p:cNvSpPr/>
          <p:nvPr/>
        </p:nvSpPr>
        <p:spPr>
          <a:xfrm>
            <a:off x="521035" y="2844424"/>
            <a:ext cx="233082" cy="4567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4F104-2C93-380B-7E8E-A393D485A672}"/>
              </a:ext>
            </a:extLst>
          </p:cNvPr>
          <p:cNvSpPr txBox="1"/>
          <p:nvPr/>
        </p:nvSpPr>
        <p:spPr>
          <a:xfrm>
            <a:off x="760187" y="2839470"/>
            <a:ext cx="3923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Futura Medium"/>
              </a:rPr>
              <a:t>Due to pandemic sales were down but on 2021 we have good spikes as well sudden drops</a:t>
            </a:r>
            <a:endParaRPr lang="en-IN" sz="1200" dirty="0">
              <a:latin typeface="Futura Medium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7B3EA902-B424-CDAA-5C44-BAD73AC0A63A}"/>
              </a:ext>
            </a:extLst>
          </p:cNvPr>
          <p:cNvSpPr/>
          <p:nvPr/>
        </p:nvSpPr>
        <p:spPr>
          <a:xfrm>
            <a:off x="5456897" y="2050349"/>
            <a:ext cx="233082" cy="45671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FDAC646C-F899-18DC-EC96-0F7CB88F0AFB}"/>
              </a:ext>
            </a:extLst>
          </p:cNvPr>
          <p:cNvSpPr/>
          <p:nvPr/>
        </p:nvSpPr>
        <p:spPr>
          <a:xfrm>
            <a:off x="8613524" y="1442938"/>
            <a:ext cx="233082" cy="45671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0560BF66-0340-4570-787B-6606BD67F497}"/>
              </a:ext>
            </a:extLst>
          </p:cNvPr>
          <p:cNvSpPr/>
          <p:nvPr/>
        </p:nvSpPr>
        <p:spPr>
          <a:xfrm>
            <a:off x="521035" y="3618323"/>
            <a:ext cx="233082" cy="45671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4FAE4D-F842-AE4B-DF61-12504B44DDC5}"/>
              </a:ext>
            </a:extLst>
          </p:cNvPr>
          <p:cNvSpPr txBox="1"/>
          <p:nvPr/>
        </p:nvSpPr>
        <p:spPr>
          <a:xfrm>
            <a:off x="762755" y="3615846"/>
            <a:ext cx="3920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Futura Medium"/>
              </a:rPr>
              <a:t>Nov month having constant high spikes on every year.</a:t>
            </a:r>
            <a:endParaRPr lang="en-IN" sz="1200" dirty="0">
              <a:latin typeface="Futura Medium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C18A5C-1312-55F0-7084-D900DFC0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19</a:t>
            </a:fld>
            <a:endParaRPr lang="en-I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68A9F9-67A0-7CA0-5CD3-133AA54F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71A2-2E15-4C91-8FB6-1D2C985C20E2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9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8" y="450417"/>
            <a:ext cx="923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ATLIQ HEALTH SAFETY SECURITY and ENVIRONMENT</a:t>
            </a:r>
            <a:endParaRPr lang="en-IN" sz="2400" b="1" dirty="0">
              <a:latin typeface="Futura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2A814-EDC4-8253-42B2-34CF0EDBBFE8}"/>
              </a:ext>
            </a:extLst>
          </p:cNvPr>
          <p:cNvSpPr/>
          <p:nvPr/>
        </p:nvSpPr>
        <p:spPr>
          <a:xfrm>
            <a:off x="421848" y="144148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AE68939E-A448-C5E5-058D-B467E7B84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85" y="2856825"/>
            <a:ext cx="554609" cy="554609"/>
          </a:xfrm>
          <a:prstGeom prst="rect">
            <a:avLst/>
          </a:prstGeom>
        </p:spPr>
      </p:pic>
      <p:pic>
        <p:nvPicPr>
          <p:cNvPr id="29" name="Graphic 28" descr="Flammable">
            <a:extLst>
              <a:ext uri="{FF2B5EF4-FFF2-40B4-BE49-F238E27FC236}">
                <a16:creationId xmlns:a16="http://schemas.microsoft.com/office/drawing/2014/main" id="{A76C0903-35F1-3A69-01C6-5F44545D9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584" y="3805563"/>
            <a:ext cx="554610" cy="554610"/>
          </a:xfrm>
          <a:prstGeom prst="rect">
            <a:avLst/>
          </a:prstGeom>
        </p:spPr>
      </p:pic>
      <p:pic>
        <p:nvPicPr>
          <p:cNvPr id="31" name="Graphic 30" descr="Headphones">
            <a:extLst>
              <a:ext uri="{FF2B5EF4-FFF2-40B4-BE49-F238E27FC236}">
                <a16:creationId xmlns:a16="http://schemas.microsoft.com/office/drawing/2014/main" id="{FA8B4E50-059E-F3E9-28C1-C90D67556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048" y="4810845"/>
            <a:ext cx="554610" cy="55461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13CD52-40EF-7A01-99FE-6176A7C594FE}"/>
              </a:ext>
            </a:extLst>
          </p:cNvPr>
          <p:cNvCxnSpPr>
            <a:cxnSpLocks/>
          </p:cNvCxnSpPr>
          <p:nvPr/>
        </p:nvCxnSpPr>
        <p:spPr>
          <a:xfrm>
            <a:off x="421848" y="2422690"/>
            <a:ext cx="6997048" cy="0"/>
          </a:xfrm>
          <a:prstGeom prst="line">
            <a:avLst/>
          </a:prstGeom>
          <a:solidFill>
            <a:srgbClr val="EB7638"/>
          </a:solidFill>
          <a:ln>
            <a:solidFill>
              <a:srgbClr val="EB76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0A7C47-0CAF-3CF9-919D-5E219C032CCB}"/>
              </a:ext>
            </a:extLst>
          </p:cNvPr>
          <p:cNvSpPr txBox="1"/>
          <p:nvPr/>
        </p:nvSpPr>
        <p:spPr>
          <a:xfrm>
            <a:off x="1119824" y="173948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Futura Medium"/>
              </a:rPr>
              <a:t>PLEASE REVIEW THE FOLLOWING FOR YOUR LOCATION</a:t>
            </a:r>
            <a:endParaRPr lang="en-IN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39" name="Graphic 38" descr="Building">
            <a:extLst>
              <a:ext uri="{FF2B5EF4-FFF2-40B4-BE49-F238E27FC236}">
                <a16:creationId xmlns:a16="http://schemas.microsoft.com/office/drawing/2014/main" id="{3A2319D8-571A-EE59-7792-8BCD62A3EF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2742" y="2856827"/>
            <a:ext cx="554607" cy="554607"/>
          </a:xfrm>
          <a:prstGeom prst="rect">
            <a:avLst/>
          </a:prstGeom>
        </p:spPr>
      </p:pic>
      <p:pic>
        <p:nvPicPr>
          <p:cNvPr id="41" name="Graphic 40" descr="Receiver">
            <a:extLst>
              <a:ext uri="{FF2B5EF4-FFF2-40B4-BE49-F238E27FC236}">
                <a16:creationId xmlns:a16="http://schemas.microsoft.com/office/drawing/2014/main" id="{C1DE24EC-8DAF-1F03-7D13-426293DFDD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2742" y="3805563"/>
            <a:ext cx="554607" cy="554607"/>
          </a:xfrm>
          <a:prstGeom prst="rect">
            <a:avLst/>
          </a:prstGeom>
        </p:spPr>
      </p:pic>
      <p:pic>
        <p:nvPicPr>
          <p:cNvPr id="43" name="Graphic 42" descr="Medical">
            <a:extLst>
              <a:ext uri="{FF2B5EF4-FFF2-40B4-BE49-F238E27FC236}">
                <a16:creationId xmlns:a16="http://schemas.microsoft.com/office/drawing/2014/main" id="{717D5AEA-3C47-8E0B-283C-D767246C5F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2741" y="4810848"/>
            <a:ext cx="554607" cy="5546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995B047-38CE-FAD1-32D8-5B90267A0A8A}"/>
              </a:ext>
            </a:extLst>
          </p:cNvPr>
          <p:cNvSpPr txBox="1"/>
          <p:nvPr/>
        </p:nvSpPr>
        <p:spPr>
          <a:xfrm>
            <a:off x="1241588" y="2672464"/>
            <a:ext cx="317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utura Medium"/>
              </a:rPr>
              <a:t>Do not take this call while driving, even when using headset or hands-free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2438E1-0972-FCD6-947A-53624D70E00A}"/>
              </a:ext>
            </a:extLst>
          </p:cNvPr>
          <p:cNvSpPr txBox="1"/>
          <p:nvPr/>
        </p:nvSpPr>
        <p:spPr>
          <a:xfrm>
            <a:off x="1241588" y="3759700"/>
            <a:ext cx="2736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Futura Medium"/>
              </a:rPr>
              <a:t>Be familiar with sound of the fire alarm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CAD792-A2E9-1DB6-496B-EF1F129EB4D6}"/>
              </a:ext>
            </a:extLst>
          </p:cNvPr>
          <p:cNvSpPr txBox="1"/>
          <p:nvPr/>
        </p:nvSpPr>
        <p:spPr>
          <a:xfrm>
            <a:off x="1241588" y="4626485"/>
            <a:ext cx="2925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Futura Medium"/>
              </a:rPr>
              <a:t>When using a headset, ensure you are still able to hear the fire alarm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229505-4F25-9BB9-0B21-B165607B3F1D}"/>
              </a:ext>
            </a:extLst>
          </p:cNvPr>
          <p:cNvSpPr txBox="1"/>
          <p:nvPr/>
        </p:nvSpPr>
        <p:spPr>
          <a:xfrm>
            <a:off x="5241302" y="2672474"/>
            <a:ext cx="2780907" cy="944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Futura Medium"/>
              </a:rPr>
              <a:t>Know the name of the building, room and floor number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337A7A-9E2D-CDD6-C1EB-233F540A2789}"/>
              </a:ext>
            </a:extLst>
          </p:cNvPr>
          <p:cNvSpPr txBox="1"/>
          <p:nvPr/>
        </p:nvSpPr>
        <p:spPr>
          <a:xfrm>
            <a:off x="5241301" y="3764118"/>
            <a:ext cx="2639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Futura Medium"/>
              </a:rPr>
              <a:t>Phone number for emergency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82AB6E-1603-4BC3-DB3D-0FFB1148AAAE}"/>
              </a:ext>
            </a:extLst>
          </p:cNvPr>
          <p:cNvSpPr txBox="1"/>
          <p:nvPr/>
        </p:nvSpPr>
        <p:spPr>
          <a:xfrm>
            <a:off x="5241304" y="4719124"/>
            <a:ext cx="2780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Futura Medium"/>
              </a:rPr>
              <a:t>Location of first aid kit and/or first aider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17A2AA-BDC9-E5B0-47BB-768981763535}"/>
              </a:ext>
            </a:extLst>
          </p:cNvPr>
          <p:cNvSpPr/>
          <p:nvPr/>
        </p:nvSpPr>
        <p:spPr>
          <a:xfrm>
            <a:off x="8037163" y="1246185"/>
            <a:ext cx="4154837" cy="5118755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62" name="Graphic 61" descr="Radio microphone">
            <a:extLst>
              <a:ext uri="{FF2B5EF4-FFF2-40B4-BE49-F238E27FC236}">
                <a16:creationId xmlns:a16="http://schemas.microsoft.com/office/drawing/2014/main" id="{D6C63A2A-C736-2D1A-AC00-22852973F2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82263" y="2709609"/>
            <a:ext cx="498572" cy="498572"/>
          </a:xfrm>
          <a:prstGeom prst="rect">
            <a:avLst/>
          </a:prstGeom>
        </p:spPr>
      </p:pic>
      <p:pic>
        <p:nvPicPr>
          <p:cNvPr id="64" name="Graphic 63" descr="Questions">
            <a:extLst>
              <a:ext uri="{FF2B5EF4-FFF2-40B4-BE49-F238E27FC236}">
                <a16:creationId xmlns:a16="http://schemas.microsoft.com/office/drawing/2014/main" id="{549AB596-4687-5FE8-8E34-05ADCECF6F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42201" y="3687266"/>
            <a:ext cx="579744" cy="579744"/>
          </a:xfrm>
          <a:prstGeom prst="rect">
            <a:avLst/>
          </a:prstGeom>
        </p:spPr>
      </p:pic>
      <p:pic>
        <p:nvPicPr>
          <p:cNvPr id="66" name="Graphic 65" descr="Smart Phone">
            <a:extLst>
              <a:ext uri="{FF2B5EF4-FFF2-40B4-BE49-F238E27FC236}">
                <a16:creationId xmlns:a16="http://schemas.microsoft.com/office/drawing/2014/main" id="{FC984400-1F03-F72A-E695-2165EAC9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263" y="4752417"/>
            <a:ext cx="579744" cy="579744"/>
          </a:xfrm>
          <a:prstGeom prst="rect">
            <a:avLst/>
          </a:prstGeom>
        </p:spPr>
      </p:pic>
      <p:pic>
        <p:nvPicPr>
          <p:cNvPr id="68" name="Graphic 67" descr="Close">
            <a:extLst>
              <a:ext uri="{FF2B5EF4-FFF2-40B4-BE49-F238E27FC236}">
                <a16:creationId xmlns:a16="http://schemas.microsoft.com/office/drawing/2014/main" id="{0B5E3221-240A-42B6-D936-5CF48C0B02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24491" y="4876282"/>
            <a:ext cx="332014" cy="33201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41C4D9E-C0D7-C51E-99D0-E2A94A0E91C6}"/>
              </a:ext>
            </a:extLst>
          </p:cNvPr>
          <p:cNvSpPr txBox="1"/>
          <p:nvPr/>
        </p:nvSpPr>
        <p:spPr>
          <a:xfrm>
            <a:off x="8511459" y="2064122"/>
            <a:ext cx="3929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Futura Medium"/>
              </a:rPr>
              <a:t>VIRTUAL MEETING REMINDERS</a:t>
            </a:r>
            <a:endParaRPr lang="en-IN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06344C-692F-8920-07BA-EF18D4676543}"/>
              </a:ext>
            </a:extLst>
          </p:cNvPr>
          <p:cNvSpPr txBox="1"/>
          <p:nvPr/>
        </p:nvSpPr>
        <p:spPr>
          <a:xfrm>
            <a:off x="8856505" y="2543396"/>
            <a:ext cx="3239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utura Medium"/>
              </a:rPr>
              <a:t>Keep you microphones on mute unless you like to ask a question during the Q&amp;A</a:t>
            </a:r>
            <a:endParaRPr lang="en-IN" sz="1600" dirty="0">
              <a:latin typeface="Futura Medium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FB5B6A-A9F0-C7DC-180F-B01A55A0EFBA}"/>
              </a:ext>
            </a:extLst>
          </p:cNvPr>
          <p:cNvSpPr txBox="1"/>
          <p:nvPr/>
        </p:nvSpPr>
        <p:spPr>
          <a:xfrm>
            <a:off x="8856505" y="3561639"/>
            <a:ext cx="3239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utura Medium"/>
              </a:rPr>
              <a:t>You may submit questions at any time by typing a question in the chat box</a:t>
            </a:r>
            <a:endParaRPr lang="en-IN" sz="1600" dirty="0">
              <a:latin typeface="Futura Medium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72B9ED-61A1-2E49-0272-F214767A604B}"/>
              </a:ext>
            </a:extLst>
          </p:cNvPr>
          <p:cNvSpPr txBox="1"/>
          <p:nvPr/>
        </p:nvSpPr>
        <p:spPr>
          <a:xfrm>
            <a:off x="8861615" y="4672651"/>
            <a:ext cx="3007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utura Medium"/>
              </a:rPr>
              <a:t>Please close all other applications to maintain focus</a:t>
            </a:r>
            <a:endParaRPr lang="en-IN" sz="1600" dirty="0">
              <a:latin typeface="Futura Medium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94A0B-DC33-4C0C-D57E-B4E36BB3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</a:t>
            </a:fld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B55D9-21C1-0A3B-FDB7-46E463EC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367-6C74-47B0-A353-48EDF93C6DFB}" type="datetime5">
              <a:rPr lang="en-IN" smtClean="0"/>
              <a:t>27-Feb-23</a:t>
            </a:fld>
            <a:endParaRPr lang="en-IN" dirty="0"/>
          </a:p>
        </p:txBody>
      </p:sp>
      <p:pic>
        <p:nvPicPr>
          <p:cNvPr id="9" name="Graphic 8" descr="No sign">
            <a:extLst>
              <a:ext uri="{FF2B5EF4-FFF2-40B4-BE49-F238E27FC236}">
                <a16:creationId xmlns:a16="http://schemas.microsoft.com/office/drawing/2014/main" id="{AC857D38-D541-B23A-32D1-6DBAA926DD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7164" y="29651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3165F2-C97E-8A2F-6096-7964ADEA07A2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73AB1-DDC0-6EFC-56B1-4A2FA4D396B6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0E11C-4929-29BD-934B-7B990DE6E625}"/>
              </a:ext>
            </a:extLst>
          </p:cNvPr>
          <p:cNvSpPr txBox="1"/>
          <p:nvPr/>
        </p:nvSpPr>
        <p:spPr>
          <a:xfrm>
            <a:off x="956451" y="2468862"/>
            <a:ext cx="5498137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In which quarter of 2020, got the maximum total_sold_quantity? The final output contains these fields sorted by the total_sold_quantity,</a:t>
            </a:r>
          </a:p>
          <a:p>
            <a:pPr>
              <a:lnSpc>
                <a:spcPct val="150000"/>
              </a:lnSpc>
            </a:pPr>
            <a:endParaRPr lang="en-US" dirty="0">
              <a:latin typeface="Futura Medium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Quarter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total_sold_quantity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6DFB8-C24A-C371-9521-43E14897D94B}"/>
              </a:ext>
            </a:extLst>
          </p:cNvPr>
          <p:cNvSpPr txBox="1"/>
          <p:nvPr/>
        </p:nvSpPr>
        <p:spPr>
          <a:xfrm>
            <a:off x="956451" y="1860663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</a:t>
            </a:r>
            <a:r>
              <a:rPr lang="en-US" b="1" dirty="0">
                <a:solidFill>
                  <a:srgbClr val="FF0000"/>
                </a:solidFill>
                <a:latin typeface="Futura Medium"/>
              </a:rPr>
              <a:t>8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BE73E6-7334-CDD5-9A36-46EF305FDD36}"/>
              </a:ext>
            </a:extLst>
          </p:cNvPr>
          <p:cNvSpPr/>
          <p:nvPr/>
        </p:nvSpPr>
        <p:spPr>
          <a:xfrm>
            <a:off x="956451" y="15196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1A532-1158-1485-B00C-072428D55BA5}"/>
              </a:ext>
            </a:extLst>
          </p:cNvPr>
          <p:cNvSpPr/>
          <p:nvPr/>
        </p:nvSpPr>
        <p:spPr>
          <a:xfrm>
            <a:off x="7126941" y="1246185"/>
            <a:ext cx="5065059" cy="5145650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FF665-C2A7-3B6A-94D9-F7AF7B0F8B9B}"/>
              </a:ext>
            </a:extLst>
          </p:cNvPr>
          <p:cNvSpPr txBox="1"/>
          <p:nvPr/>
        </p:nvSpPr>
        <p:spPr>
          <a:xfrm>
            <a:off x="7277323" y="1860663"/>
            <a:ext cx="102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77D61A-5ABB-133C-18A7-824DD779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506" y="2887074"/>
            <a:ext cx="4254853" cy="1685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48592E-CAD2-0F9E-03F6-3EC45809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20</a:t>
            </a:fld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935895E-5D82-CB60-F872-61FE8A15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9CC7-DF62-45B2-9FA8-D62D5CAC5D86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3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DDE1C0-0751-B634-C925-1DEC800476E3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F04CA-6BC4-519A-5E45-850C3494A1B1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0D736-4B4D-D11F-C6D2-EB441B5C72A1}"/>
              </a:ext>
            </a:extLst>
          </p:cNvPr>
          <p:cNvSpPr/>
          <p:nvPr/>
        </p:nvSpPr>
        <p:spPr>
          <a:xfrm>
            <a:off x="6347014" y="1544156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232CA-6B9E-7136-B8D0-ECE220F329C7}"/>
              </a:ext>
            </a:extLst>
          </p:cNvPr>
          <p:cNvSpPr txBox="1"/>
          <p:nvPr/>
        </p:nvSpPr>
        <p:spPr>
          <a:xfrm>
            <a:off x="6347014" y="1917774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Output to Visual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CFBA26-CDBE-8650-44F0-5D4A1753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14" y="2739599"/>
            <a:ext cx="4186515" cy="36943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2CF365C-DBFC-D54C-0DC6-D86050F9E5B5}"/>
              </a:ext>
            </a:extLst>
          </p:cNvPr>
          <p:cNvSpPr txBox="1"/>
          <p:nvPr/>
        </p:nvSpPr>
        <p:spPr>
          <a:xfrm>
            <a:off x="6949716" y="2431822"/>
            <a:ext cx="2981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Futura Medium"/>
              </a:rPr>
              <a:t>Sold Quantity Products on 2020</a:t>
            </a:r>
            <a:endParaRPr lang="en-IN" sz="1400" b="1" dirty="0">
              <a:latin typeface="Futura 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8A25B6-E33F-BB6B-5C2E-F015D0021190}"/>
              </a:ext>
            </a:extLst>
          </p:cNvPr>
          <p:cNvSpPr/>
          <p:nvPr/>
        </p:nvSpPr>
        <p:spPr>
          <a:xfrm>
            <a:off x="0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3D7DD-FC5D-E92D-685A-54B319874470}"/>
              </a:ext>
            </a:extLst>
          </p:cNvPr>
          <p:cNvSpPr txBox="1"/>
          <p:nvPr/>
        </p:nvSpPr>
        <p:spPr>
          <a:xfrm>
            <a:off x="421849" y="1549332"/>
            <a:ext cx="1335741" cy="36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D535C-9F11-7593-6695-3B21362A54E7}"/>
              </a:ext>
            </a:extLst>
          </p:cNvPr>
          <p:cNvSpPr txBox="1"/>
          <p:nvPr/>
        </p:nvSpPr>
        <p:spPr>
          <a:xfrm>
            <a:off x="417818" y="2209775"/>
            <a:ext cx="5009352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Q1 with an </a:t>
            </a:r>
            <a:r>
              <a:rPr lang="en-US" b="1" dirty="0">
                <a:solidFill>
                  <a:srgbClr val="00B050"/>
                </a:solidFill>
                <a:latin typeface="Futura Medium"/>
              </a:rPr>
              <a:t>34%</a:t>
            </a:r>
            <a:r>
              <a:rPr lang="en-US" dirty="0">
                <a:latin typeface="Futura Medium"/>
              </a:rPr>
              <a:t> &amp; Q2 with an </a:t>
            </a:r>
            <a:r>
              <a:rPr lang="en-US" b="1" dirty="0">
                <a:solidFill>
                  <a:srgbClr val="00B050"/>
                </a:solidFill>
                <a:latin typeface="Futura Medium"/>
              </a:rPr>
              <a:t>32%</a:t>
            </a:r>
            <a:r>
              <a:rPr lang="en-US" dirty="0">
                <a:latin typeface="Futura Medium"/>
              </a:rPr>
              <a:t> has the most sold quantity products in the fiscal year 2020.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Sudden trough in Q3 with an </a:t>
            </a:r>
            <a:r>
              <a:rPr lang="en-US" b="1" dirty="0">
                <a:solidFill>
                  <a:srgbClr val="FF0000"/>
                </a:solidFill>
                <a:latin typeface="Futura Medium"/>
              </a:rPr>
              <a:t>10%</a:t>
            </a:r>
            <a:r>
              <a:rPr lang="en-US" dirty="0">
                <a:latin typeface="Futura Medium"/>
              </a:rPr>
              <a:t> sold quantity products due to covid-19 pandemic.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Quick spike on Q4 with an </a:t>
            </a:r>
            <a:r>
              <a:rPr lang="en-US" b="1" dirty="0">
                <a:latin typeface="Futura Medium"/>
              </a:rPr>
              <a:t>25% </a:t>
            </a:r>
            <a:r>
              <a:rPr lang="en-US" dirty="0">
                <a:latin typeface="Futura Medium"/>
              </a:rPr>
              <a:t>on the demand of work from home, online studies many more dependences.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2955C9-E6C7-6DB6-E916-6EDE8354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21</a:t>
            </a:fld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9A1090E-3B5C-6575-957F-9449E5C8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76A-20DD-48CA-9B93-EDC9ED78510E}" type="datetime5">
              <a:rPr lang="en-IN" smtClean="0"/>
              <a:t>27-Feb-23</a:t>
            </a:fld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B6E5D8D-CC51-D72D-828A-E987BA2DD459}"/>
              </a:ext>
            </a:extLst>
          </p:cNvPr>
          <p:cNvSpPr/>
          <p:nvPr/>
        </p:nvSpPr>
        <p:spPr>
          <a:xfrm>
            <a:off x="8857132" y="4358275"/>
            <a:ext cx="206188" cy="5327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2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64F9A-08A6-F6FD-859A-160C7799135D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52E51-30AE-A101-A670-38D3D1621D9F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2A872-20D6-D772-FE8D-B1DDA6DFEE89}"/>
              </a:ext>
            </a:extLst>
          </p:cNvPr>
          <p:cNvSpPr txBox="1"/>
          <p:nvPr/>
        </p:nvSpPr>
        <p:spPr>
          <a:xfrm>
            <a:off x="956451" y="2468862"/>
            <a:ext cx="5928443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Which channel helped to bring more gross sales in the fiscal year 2021 and the percentage of contribution? The final output contains these fields,</a:t>
            </a:r>
          </a:p>
          <a:p>
            <a:pPr>
              <a:lnSpc>
                <a:spcPct val="150000"/>
              </a:lnSpc>
            </a:pPr>
            <a:endParaRPr lang="en-US" dirty="0">
              <a:latin typeface="Futura Medium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gross_sales_mln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23BE9-E8E0-E2DB-6A09-24283F6EC34B}"/>
              </a:ext>
            </a:extLst>
          </p:cNvPr>
          <p:cNvSpPr txBox="1"/>
          <p:nvPr/>
        </p:nvSpPr>
        <p:spPr>
          <a:xfrm>
            <a:off x="956451" y="1860663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9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03172-9524-4FB7-FD78-D4920E770A38}"/>
              </a:ext>
            </a:extLst>
          </p:cNvPr>
          <p:cNvSpPr/>
          <p:nvPr/>
        </p:nvSpPr>
        <p:spPr>
          <a:xfrm>
            <a:off x="956451" y="15196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AF24FF-593A-D03C-E7A2-D47A41748768}"/>
              </a:ext>
            </a:extLst>
          </p:cNvPr>
          <p:cNvSpPr/>
          <p:nvPr/>
        </p:nvSpPr>
        <p:spPr>
          <a:xfrm>
            <a:off x="7126941" y="1246185"/>
            <a:ext cx="5065059" cy="5145650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A2265-4888-98B4-8171-4FDEC456E263}"/>
              </a:ext>
            </a:extLst>
          </p:cNvPr>
          <p:cNvSpPr txBox="1"/>
          <p:nvPr/>
        </p:nvSpPr>
        <p:spPr>
          <a:xfrm>
            <a:off x="7277323" y="1860663"/>
            <a:ext cx="10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FCD8BF-B061-3206-AF52-9040F3AE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277" y="2811766"/>
            <a:ext cx="4526385" cy="1234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6EA6FF7-1EF7-606A-CFEA-93485922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22</a:t>
            </a:fld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9A5311E-3A98-031C-4F9D-BC631C0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2197-1804-409D-A690-2EB23A0DBCC4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3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D32E2-5535-8D3D-E00D-379333D1F27E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D4DFC-A7CB-F0A2-80C9-DA9AC7337D79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256FD-4B29-214A-0440-8DBC014FE6FE}"/>
              </a:ext>
            </a:extLst>
          </p:cNvPr>
          <p:cNvSpPr/>
          <p:nvPr/>
        </p:nvSpPr>
        <p:spPr>
          <a:xfrm>
            <a:off x="6347014" y="1544156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31F16-A5F1-3F4E-1A73-B1FF26A4287A}"/>
              </a:ext>
            </a:extLst>
          </p:cNvPr>
          <p:cNvSpPr txBox="1"/>
          <p:nvPr/>
        </p:nvSpPr>
        <p:spPr>
          <a:xfrm>
            <a:off x="6347014" y="1917774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Output to Visual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FAFA34-159E-7099-DC8E-431DF6A75A72}"/>
              </a:ext>
            </a:extLst>
          </p:cNvPr>
          <p:cNvSpPr/>
          <p:nvPr/>
        </p:nvSpPr>
        <p:spPr>
          <a:xfrm>
            <a:off x="2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56FD4-004B-5778-1D57-BCD19B4C73C8}"/>
              </a:ext>
            </a:extLst>
          </p:cNvPr>
          <p:cNvSpPr txBox="1"/>
          <p:nvPr/>
        </p:nvSpPr>
        <p:spPr>
          <a:xfrm>
            <a:off x="421849" y="1549332"/>
            <a:ext cx="1335741" cy="36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FFDEF-57B3-6CCC-6E87-63255447F608}"/>
              </a:ext>
            </a:extLst>
          </p:cNvPr>
          <p:cNvSpPr txBox="1"/>
          <p:nvPr/>
        </p:nvSpPr>
        <p:spPr>
          <a:xfrm>
            <a:off x="421849" y="2167224"/>
            <a:ext cx="5009352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Retailer channel is having </a:t>
            </a:r>
            <a:r>
              <a:rPr lang="en-US" b="1" dirty="0">
                <a:solidFill>
                  <a:srgbClr val="00B050"/>
                </a:solidFill>
                <a:latin typeface="Futura Medium"/>
              </a:rPr>
              <a:t>73.22% </a:t>
            </a:r>
            <a:r>
              <a:rPr lang="en-US" dirty="0">
                <a:latin typeface="Futura Medium"/>
              </a:rPr>
              <a:t>which bring most gross sales in the fiscal year 2021.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Direct and Distributor channels are having less gross sales in the fiscal year 2021.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24227C-D6F1-60A6-7B5D-B46B71CD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12" y="3307850"/>
            <a:ext cx="4999153" cy="28958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C6253E-E03F-D26E-7F4A-BB84956BB57F}"/>
              </a:ext>
            </a:extLst>
          </p:cNvPr>
          <p:cNvSpPr txBox="1"/>
          <p:nvPr/>
        </p:nvSpPr>
        <p:spPr>
          <a:xfrm>
            <a:off x="7709104" y="2556172"/>
            <a:ext cx="2573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Futura Medium"/>
              </a:rPr>
              <a:t>Gross Sales By Channel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C8F2DD-9E56-02F3-B1D8-627E5307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23</a:t>
            </a:fld>
            <a:endParaRPr lang="en-I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50C25B-D4A9-AECA-C00E-1B650CAD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B038-FCCF-44C6-AB69-5E9CC1E37252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0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7BDC5-C0FE-B88A-7944-DCB9AF2B62FA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A4D12-B24C-CAA5-B629-BBC8D394DB34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DCEB5-178D-4B02-10ED-8E9F554F189C}"/>
              </a:ext>
            </a:extLst>
          </p:cNvPr>
          <p:cNvSpPr txBox="1"/>
          <p:nvPr/>
        </p:nvSpPr>
        <p:spPr>
          <a:xfrm>
            <a:off x="956451" y="2468862"/>
            <a:ext cx="5531225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Which channel helped to bring more gross sales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in the fiscal year 2021 and the percentage of contribution? The final output contains these fields : division, product_code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total_sold_quantity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rank_order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C9BB3-3BED-3990-DBEB-6071B8F34BB7}"/>
              </a:ext>
            </a:extLst>
          </p:cNvPr>
          <p:cNvSpPr txBox="1"/>
          <p:nvPr/>
        </p:nvSpPr>
        <p:spPr>
          <a:xfrm>
            <a:off x="956451" y="1860663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</a:t>
            </a:r>
            <a:r>
              <a:rPr lang="en-US" b="1" dirty="0">
                <a:solidFill>
                  <a:srgbClr val="FF0000"/>
                </a:solidFill>
                <a:latin typeface="Futura Medium"/>
              </a:rPr>
              <a:t>10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2D0F6-BE77-2249-FB39-50DB49B34CD0}"/>
              </a:ext>
            </a:extLst>
          </p:cNvPr>
          <p:cNvSpPr/>
          <p:nvPr/>
        </p:nvSpPr>
        <p:spPr>
          <a:xfrm>
            <a:off x="956451" y="15196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35AE6-9D0A-2C48-5159-60FA47FFFE2C}"/>
              </a:ext>
            </a:extLst>
          </p:cNvPr>
          <p:cNvSpPr/>
          <p:nvPr/>
        </p:nvSpPr>
        <p:spPr>
          <a:xfrm>
            <a:off x="6732493" y="1246185"/>
            <a:ext cx="5459507" cy="506496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C13B6-A8A6-7FA3-4186-20B73225291B}"/>
              </a:ext>
            </a:extLst>
          </p:cNvPr>
          <p:cNvSpPr txBox="1"/>
          <p:nvPr/>
        </p:nvSpPr>
        <p:spPr>
          <a:xfrm>
            <a:off x="6884894" y="1860663"/>
            <a:ext cx="1464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865890-2018-DB2E-C367-B0105EED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84" y="2701381"/>
            <a:ext cx="4945809" cy="1737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14A8AA-FE74-E9C6-64F2-68B6F22C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24</a:t>
            </a:fld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124BB35-6F76-5C48-F2CB-E6BE0F96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C13-B70D-452C-A44D-D8B0F3DF4379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4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B6EB46-2332-E1DB-64F3-6F71BD5FC211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03FF6-F518-D0D0-90A9-3D7B68E17AA8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5F1FD-DD30-6AFB-B24E-4DEF22DD7AA8}"/>
              </a:ext>
            </a:extLst>
          </p:cNvPr>
          <p:cNvSpPr/>
          <p:nvPr/>
        </p:nvSpPr>
        <p:spPr>
          <a:xfrm>
            <a:off x="1" y="1246185"/>
            <a:ext cx="5065059" cy="5145650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603F7-98F6-FF31-BA24-3750D29B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81" y="3429000"/>
            <a:ext cx="6657903" cy="24518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F4FADE-306F-448F-CCF3-B24F9E99DAAC}"/>
              </a:ext>
            </a:extLst>
          </p:cNvPr>
          <p:cNvSpPr/>
          <p:nvPr/>
        </p:nvSpPr>
        <p:spPr>
          <a:xfrm>
            <a:off x="5226770" y="142564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C2882-7860-FB8B-88A7-9375AD806014}"/>
              </a:ext>
            </a:extLst>
          </p:cNvPr>
          <p:cNvSpPr txBox="1"/>
          <p:nvPr/>
        </p:nvSpPr>
        <p:spPr>
          <a:xfrm>
            <a:off x="5226770" y="1945528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Output to Visual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57F73-F37C-CC12-DCC1-21E1A59DFC6C}"/>
              </a:ext>
            </a:extLst>
          </p:cNvPr>
          <p:cNvSpPr txBox="1"/>
          <p:nvPr/>
        </p:nvSpPr>
        <p:spPr>
          <a:xfrm>
            <a:off x="421849" y="1549332"/>
            <a:ext cx="1335741" cy="36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80B97-55F7-E9CE-BEED-DB27F0DD7620}"/>
              </a:ext>
            </a:extLst>
          </p:cNvPr>
          <p:cNvSpPr txBox="1"/>
          <p:nvPr/>
        </p:nvSpPr>
        <p:spPr>
          <a:xfrm>
            <a:off x="421849" y="2142813"/>
            <a:ext cx="4374269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The top 3 selling products in N&amp;S were pen drives, which were around 7 lakh in quantity.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The top 3 selling products in P&amp;A were mouse, which were around 4 lakh in quantity.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The top 3 selling products in PC were personal laptops, which were around 17000 in quantity.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CD89D18-2C57-7399-3205-24381046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25</a:t>
            </a:fld>
            <a:endParaRPr lang="en-IN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E52BFC3-925B-7978-6AF5-B6F31612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202-CC7E-4CD2-98A1-4198C2FA6152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65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1F674C-CF6D-7502-7AE0-4439FEF66DD4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2555-D217-FA0F-8342-994C487430DE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Appendix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ED58-2F36-D0BF-5339-1B110C251AE7}"/>
              </a:ext>
            </a:extLst>
          </p:cNvPr>
          <p:cNvSpPr/>
          <p:nvPr/>
        </p:nvSpPr>
        <p:spPr>
          <a:xfrm>
            <a:off x="421849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C3A9-6E7F-5E48-7E9E-5B559A0F7A35}"/>
              </a:ext>
            </a:extLst>
          </p:cNvPr>
          <p:cNvSpPr txBox="1"/>
          <p:nvPr/>
        </p:nvSpPr>
        <p:spPr>
          <a:xfrm>
            <a:off x="421850" y="1843722"/>
            <a:ext cx="7234010" cy="390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Due to pandemic from Feb-Aug 2020 sales were down, but on 2021 same period having spikes and sudden drops as well – Take this into consideration.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Appreciate our employees efforts and their contribution during pandemic </a:t>
            </a:r>
            <a:r>
              <a:rPr lang="en-US">
                <a:latin typeface="Futura Medium"/>
              </a:rPr>
              <a:t>– Q4 </a:t>
            </a:r>
            <a:r>
              <a:rPr lang="en-US" dirty="0">
                <a:latin typeface="Futura Medium"/>
              </a:rPr>
              <a:t>on 2020 fiscal year.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We can continue to have good coordination on retailers as its contribution is high.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'N &amp; S' division have the highest total sold quantity compared to others.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35C37-8685-1AA6-989D-79F9A6370312}"/>
              </a:ext>
            </a:extLst>
          </p:cNvPr>
          <p:cNvSpPr/>
          <p:nvPr/>
        </p:nvSpPr>
        <p:spPr>
          <a:xfrm>
            <a:off x="8037163" y="1246185"/>
            <a:ext cx="4154837" cy="5118755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5349D7-F5AD-1F87-3D05-F5273B24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26</a:t>
            </a:fld>
            <a:endParaRPr lang="en-I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4D143CC-18E9-EEC2-7154-9C8E75A9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CF0-646E-4467-9F22-6187460A5455}" type="datetime5">
              <a:rPr lang="en-IN" smtClean="0"/>
              <a:t>27-Feb-23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9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Questions &amp; Answers</a:t>
            </a:r>
            <a:endParaRPr lang="en-IN" sz="2400" b="1" dirty="0">
              <a:latin typeface="Futura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2A814-EDC4-8253-42B2-34CF0EDBBFE8}"/>
              </a:ext>
            </a:extLst>
          </p:cNvPr>
          <p:cNvSpPr/>
          <p:nvPr/>
        </p:nvSpPr>
        <p:spPr>
          <a:xfrm>
            <a:off x="421849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1254DB-35CD-A3C9-7776-AB548D9AE935}"/>
              </a:ext>
            </a:extLst>
          </p:cNvPr>
          <p:cNvSpPr/>
          <p:nvPr/>
        </p:nvSpPr>
        <p:spPr>
          <a:xfrm>
            <a:off x="0" y="4487158"/>
            <a:ext cx="12192000" cy="2370841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8E1EA-CEEE-98F6-6160-EE77A0B9D815}"/>
              </a:ext>
            </a:extLst>
          </p:cNvPr>
          <p:cNvSpPr txBox="1"/>
          <p:nvPr/>
        </p:nvSpPr>
        <p:spPr>
          <a:xfrm>
            <a:off x="6466787" y="2098474"/>
            <a:ext cx="57252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EB7638"/>
                </a:solidFill>
                <a:latin typeface="Futura Medium"/>
              </a:rPr>
              <a:t>Q</a:t>
            </a:r>
            <a:r>
              <a:rPr lang="en-US" sz="15000" dirty="0">
                <a:solidFill>
                  <a:srgbClr val="EB7638"/>
                </a:solidFill>
                <a:latin typeface="Futura Medium"/>
              </a:rPr>
              <a:t>&amp;</a:t>
            </a:r>
            <a:r>
              <a:rPr lang="en-US" sz="20000" b="1" dirty="0">
                <a:solidFill>
                  <a:srgbClr val="EB7638"/>
                </a:solidFill>
                <a:latin typeface="Futura Medium"/>
              </a:rPr>
              <a:t>A</a:t>
            </a:r>
            <a:endParaRPr lang="en-IN" sz="20000" dirty="0">
              <a:solidFill>
                <a:srgbClr val="EB763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0D703-1417-51A1-6EAE-696312CDA839}"/>
              </a:ext>
            </a:extLst>
          </p:cNvPr>
          <p:cNvSpPr txBox="1"/>
          <p:nvPr/>
        </p:nvSpPr>
        <p:spPr>
          <a:xfrm>
            <a:off x="421849" y="2672193"/>
            <a:ext cx="596009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Feel free to ask questions in comment section.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Happy to answer.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0062D-E6EA-2F2A-226C-C0C7B73E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27</a:t>
            </a:fld>
            <a:endParaRPr lang="en-I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6C1AA27-814D-9C18-8BB4-C130F85A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43A9-5E8F-4333-8021-2B7F2BC6D138}" type="datetime5">
              <a:rPr lang="en-IN" smtClean="0"/>
              <a:t>27-Feb-23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CECBA-EFEB-4873-504A-BB1D3FE533C9}"/>
              </a:ext>
            </a:extLst>
          </p:cNvPr>
          <p:cNvSpPr txBox="1"/>
          <p:nvPr/>
        </p:nvSpPr>
        <p:spPr>
          <a:xfrm>
            <a:off x="421849" y="1861031"/>
            <a:ext cx="2455823" cy="37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Questions &amp; Answers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060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3D41B-BD75-3DCA-5FAC-ADCCF092CAC1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0FE86-CAAB-DAEB-A451-A3AD8C9D4B81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Thank You</a:t>
            </a:r>
            <a:endParaRPr lang="en-IN" sz="2400" b="1" dirty="0">
              <a:latin typeface="Futura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20F6B-C81D-FE37-EF2E-4E7F0B836CB6}"/>
              </a:ext>
            </a:extLst>
          </p:cNvPr>
          <p:cNvSpPr/>
          <p:nvPr/>
        </p:nvSpPr>
        <p:spPr>
          <a:xfrm>
            <a:off x="421849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B2EBD-4C28-3BAA-DAEF-CBA65D61DFF9}"/>
              </a:ext>
            </a:extLst>
          </p:cNvPr>
          <p:cNvSpPr/>
          <p:nvPr/>
        </p:nvSpPr>
        <p:spPr>
          <a:xfrm>
            <a:off x="0" y="4487158"/>
            <a:ext cx="12192000" cy="2370841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BAFD6-A4DB-1A28-78F1-77A412F4AED4}"/>
              </a:ext>
            </a:extLst>
          </p:cNvPr>
          <p:cNvSpPr txBox="1"/>
          <p:nvPr/>
        </p:nvSpPr>
        <p:spPr>
          <a:xfrm>
            <a:off x="2160309" y="2201817"/>
            <a:ext cx="6580279" cy="162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EB7638"/>
                </a:solidFill>
                <a:latin typeface="Futura Medium"/>
              </a:rPr>
              <a:t>Thank You</a:t>
            </a:r>
            <a:endParaRPr lang="en-IN" sz="10000" dirty="0">
              <a:solidFill>
                <a:srgbClr val="EB7638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666C2-4DAA-810A-69B3-AA53646E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28</a:t>
            </a:fld>
            <a:endParaRPr lang="en-I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340414F-3BBD-9D7D-93FD-1F4D97BF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0CD1-5C9E-4AF1-B0C8-5517859344FC}" type="datetime5">
              <a:rPr lang="en-IN" smtClean="0"/>
              <a:t>27-Feb-23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6537"/>
            <a:ext cx="208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Agenda</a:t>
            </a:r>
            <a:endParaRPr lang="en-IN" sz="2400" b="1" dirty="0">
              <a:latin typeface="Futura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2A814-EDC4-8253-42B2-34CF0EDBBFE8}"/>
              </a:ext>
            </a:extLst>
          </p:cNvPr>
          <p:cNvSpPr/>
          <p:nvPr/>
        </p:nvSpPr>
        <p:spPr>
          <a:xfrm>
            <a:off x="421849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34B57-FC5E-1B7D-08E0-B14C26D09B07}"/>
              </a:ext>
            </a:extLst>
          </p:cNvPr>
          <p:cNvSpPr txBox="1"/>
          <p:nvPr/>
        </p:nvSpPr>
        <p:spPr>
          <a:xfrm>
            <a:off x="421849" y="1857079"/>
            <a:ext cx="9645978" cy="33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Futura Medium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Futura Medium"/>
              </a:rPr>
              <a:t>Problem Statement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Futura Medium"/>
              </a:rPr>
              <a:t>Business Insights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Futura Medium"/>
              </a:rPr>
              <a:t>Appendix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Futura Medium"/>
              </a:rPr>
              <a:t>Q&amp;A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Futura Medium"/>
              </a:rPr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10930-730D-194B-5D3F-9783FE20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3</a:t>
            </a:fld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7203F19-EDC4-E9DE-A671-DD5F7C67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4A39-971B-44B1-B9A9-27E24628C06A}" type="datetime5">
              <a:rPr lang="en-IN" smtClean="0"/>
              <a:t>27-Feb-23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9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8"/>
            <a:ext cx="2783264" cy="45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Introduction</a:t>
            </a:r>
            <a:endParaRPr lang="en-IN" sz="2400" b="1" dirty="0">
              <a:latin typeface="Futura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2A814-EDC4-8253-42B2-34CF0EDBBFE8}"/>
              </a:ext>
            </a:extLst>
          </p:cNvPr>
          <p:cNvSpPr/>
          <p:nvPr/>
        </p:nvSpPr>
        <p:spPr>
          <a:xfrm>
            <a:off x="421849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23DEC-C8AF-BE24-9964-B75C43DABADB}"/>
              </a:ext>
            </a:extLst>
          </p:cNvPr>
          <p:cNvSpPr txBox="1"/>
          <p:nvPr/>
        </p:nvSpPr>
        <p:spPr>
          <a:xfrm>
            <a:off x="421848" y="1905826"/>
            <a:ext cx="627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Futura Medium"/>
              </a:rPr>
              <a:t>Atliq Hardware, </a:t>
            </a:r>
            <a:r>
              <a:rPr lang="en-US" sz="1600" dirty="0">
                <a:latin typeface="Futura Medium"/>
              </a:rPr>
              <a:t>is one of the leading computer hardware producers in India and well expanded in other countries too.</a:t>
            </a:r>
            <a:endParaRPr lang="en-IN" sz="1600" dirty="0">
              <a:latin typeface="Futura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F3FD5-CBB0-8D5E-9AD8-6E9B0464401E}"/>
              </a:ext>
            </a:extLst>
          </p:cNvPr>
          <p:cNvSpPr txBox="1"/>
          <p:nvPr/>
        </p:nvSpPr>
        <p:spPr>
          <a:xfrm>
            <a:off x="421848" y="32801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utura Medium"/>
              </a:rPr>
              <a:t>We highly focus on the customer satisfaction by providing quality products and take an innovative approach to achieve the goal.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76B9D-F828-4499-9816-2A2CD641C07B}"/>
              </a:ext>
            </a:extLst>
          </p:cNvPr>
          <p:cNvSpPr txBox="1"/>
          <p:nvPr/>
        </p:nvSpPr>
        <p:spPr>
          <a:xfrm>
            <a:off x="421848" y="562200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Futura Medium"/>
              </a:rPr>
              <a:t>Our Motive</a:t>
            </a:r>
            <a:r>
              <a:rPr lang="en-IN" sz="1600" dirty="0">
                <a:latin typeface="Futura Medium"/>
              </a:rPr>
              <a:t>, We at </a:t>
            </a:r>
            <a:r>
              <a:rPr lang="en-IN" sz="1600" b="1" dirty="0">
                <a:solidFill>
                  <a:srgbClr val="FF0000"/>
                </a:solidFill>
                <a:latin typeface="Futura Medium"/>
              </a:rPr>
              <a:t>Atliq</a:t>
            </a:r>
            <a:r>
              <a:rPr lang="en-IN" sz="1600" dirty="0">
                <a:latin typeface="Futura Medium"/>
              </a:rPr>
              <a:t> share a set of core values honesty, integrity and respect for people.</a:t>
            </a:r>
            <a:endParaRPr lang="en-US" sz="1600" dirty="0">
              <a:latin typeface="Futura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C8B4F-ABC7-9BF0-FE94-387629D2E77C}"/>
              </a:ext>
            </a:extLst>
          </p:cNvPr>
          <p:cNvSpPr txBox="1"/>
          <p:nvPr/>
        </p:nvSpPr>
        <p:spPr>
          <a:xfrm>
            <a:off x="421848" y="457420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Futura Medium"/>
              </a:rPr>
              <a:t>Our Vision </a:t>
            </a:r>
            <a:r>
              <a:rPr lang="en-IN" sz="1600" dirty="0">
                <a:latin typeface="Futura Medium"/>
              </a:rPr>
              <a:t>is very strong – high in commitment and feels valued, respected and believing on results.</a:t>
            </a:r>
            <a:endParaRPr lang="en-US" sz="1600" dirty="0">
              <a:latin typeface="Futura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482C3-FDDA-F710-27AC-BF32B7E0ABB0}"/>
              </a:ext>
            </a:extLst>
          </p:cNvPr>
          <p:cNvSpPr txBox="1"/>
          <p:nvPr/>
        </p:nvSpPr>
        <p:spPr>
          <a:xfrm>
            <a:off x="421849" y="28504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Futura Medium"/>
              </a:rPr>
              <a:t>Our Goal</a:t>
            </a:r>
            <a:endParaRPr lang="en-US" sz="16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6D2211-24F5-59B0-CE61-AFD22C309E03}"/>
              </a:ext>
            </a:extLst>
          </p:cNvPr>
          <p:cNvSpPr/>
          <p:nvPr/>
        </p:nvSpPr>
        <p:spPr>
          <a:xfrm>
            <a:off x="8037163" y="1246185"/>
            <a:ext cx="4154837" cy="5118755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22D72-1831-7F71-4EF4-07C9EDFCB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42" y="2110644"/>
            <a:ext cx="6388919" cy="425526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184EC-7B46-6A5A-CF64-3793D703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4</a:t>
            </a:fld>
            <a:endParaRPr lang="en-IN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723720-8F38-FF65-CBF6-07E2F5E8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6D0A-A959-4426-BF7B-9E66E0619297}" type="datetime5">
              <a:rPr lang="en-IN" smtClean="0"/>
              <a:t>27-Feb-23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83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Problem Statement</a:t>
            </a:r>
            <a:endParaRPr lang="en-IN" sz="2400" b="1" dirty="0">
              <a:latin typeface="Futura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2A814-EDC4-8253-42B2-34CF0EDBBFE8}"/>
              </a:ext>
            </a:extLst>
          </p:cNvPr>
          <p:cNvSpPr/>
          <p:nvPr/>
        </p:nvSpPr>
        <p:spPr>
          <a:xfrm>
            <a:off x="5470089" y="1494934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FEAC3-0A53-6BA0-BB30-135F1C2BB43D}"/>
              </a:ext>
            </a:extLst>
          </p:cNvPr>
          <p:cNvSpPr/>
          <p:nvPr/>
        </p:nvSpPr>
        <p:spPr>
          <a:xfrm>
            <a:off x="0" y="1280806"/>
            <a:ext cx="4154837" cy="5118755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F8FED-DBCB-7D31-198D-6CB7CA60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44" y="1494934"/>
            <a:ext cx="4589145" cy="4589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DB804-953F-16B0-4934-3C27E19526D2}"/>
              </a:ext>
            </a:extLst>
          </p:cNvPr>
          <p:cNvSpPr txBox="1"/>
          <p:nvPr/>
        </p:nvSpPr>
        <p:spPr>
          <a:xfrm>
            <a:off x="5470088" y="1962078"/>
            <a:ext cx="6332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Futura Medium"/>
              </a:rPr>
              <a:t>After conducting an internal audit</a:t>
            </a:r>
            <a:r>
              <a:rPr lang="en-US" sz="1600" dirty="0">
                <a:latin typeface="Futura Medium"/>
              </a:rPr>
              <a:t> with the Executive Management involved, they have been noticed that there are lots of data stored with no use.</a:t>
            </a:r>
            <a:endParaRPr lang="en-IN" sz="1600" dirty="0">
              <a:latin typeface="Futura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9FDCF-73C7-39C4-7E12-C82140455C21}"/>
              </a:ext>
            </a:extLst>
          </p:cNvPr>
          <p:cNvSpPr txBox="1"/>
          <p:nvPr/>
        </p:nvSpPr>
        <p:spPr>
          <a:xfrm>
            <a:off x="5470088" y="3260219"/>
            <a:ext cx="6332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Futura Medium"/>
              </a:rPr>
              <a:t>The management </a:t>
            </a:r>
            <a:r>
              <a:rPr lang="en-US" sz="1600" dirty="0">
                <a:latin typeface="Futura Medium"/>
              </a:rPr>
              <a:t>observed that they do not get enough insights to make quick and smart data driven decisions.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7669E-0909-9B7F-874A-F9F74110BD6D}"/>
              </a:ext>
            </a:extLst>
          </p:cNvPr>
          <p:cNvSpPr txBox="1"/>
          <p:nvPr/>
        </p:nvSpPr>
        <p:spPr>
          <a:xfrm>
            <a:off x="5470088" y="431213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utura Medium"/>
              </a:rPr>
              <a:t>They realized to use data to guide strategic business decisions that reaches the company </a:t>
            </a:r>
            <a:r>
              <a:rPr lang="en-US" sz="1600" b="1" dirty="0">
                <a:solidFill>
                  <a:srgbClr val="00B050"/>
                </a:solidFill>
                <a:latin typeface="Futura Medium"/>
              </a:rPr>
              <a:t>target goals</a:t>
            </a:r>
            <a:r>
              <a:rPr lang="en-US" sz="1600" b="1" dirty="0">
                <a:latin typeface="Futura Medium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Futura Medium"/>
              </a:rPr>
              <a:t> objectives</a:t>
            </a:r>
            <a:r>
              <a:rPr lang="en-US" sz="1600" b="1" dirty="0">
                <a:solidFill>
                  <a:srgbClr val="FF0000"/>
                </a:solidFill>
                <a:latin typeface="Futura Medium"/>
              </a:rPr>
              <a:t> </a:t>
            </a:r>
            <a:r>
              <a:rPr lang="en-US" sz="1600" dirty="0">
                <a:latin typeface="Futura Medium"/>
              </a:rPr>
              <a:t>and </a:t>
            </a:r>
            <a:r>
              <a:rPr lang="en-US" sz="1600" b="1" dirty="0">
                <a:solidFill>
                  <a:srgbClr val="00B050"/>
                </a:solidFill>
                <a:latin typeface="Futura Medium"/>
              </a:rPr>
              <a:t>initiatives</a:t>
            </a:r>
            <a:r>
              <a:rPr lang="en-US" sz="1600" dirty="0">
                <a:solidFill>
                  <a:srgbClr val="00B050"/>
                </a:solidFill>
                <a:latin typeface="Futura Medium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5C3BB-2DCE-A91A-4007-9022358696FA}"/>
              </a:ext>
            </a:extLst>
          </p:cNvPr>
          <p:cNvSpPr txBox="1"/>
          <p:nvPr/>
        </p:nvSpPr>
        <p:spPr>
          <a:xfrm>
            <a:off x="5467685" y="561126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utura Medium"/>
              </a:rPr>
              <a:t>There are </a:t>
            </a:r>
            <a:r>
              <a:rPr lang="en-US" sz="1600" b="1" dirty="0">
                <a:solidFill>
                  <a:srgbClr val="FF0000"/>
                </a:solidFill>
                <a:latin typeface="Futura Medium"/>
              </a:rPr>
              <a:t>10 requested queries </a:t>
            </a:r>
            <a:r>
              <a:rPr lang="en-US" sz="1600" dirty="0">
                <a:latin typeface="Futura Medium"/>
              </a:rPr>
              <a:t>from management to provide quick insights from given data source.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2E5A9C-6E34-FF2F-4ECB-A17A7241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5</a:t>
            </a:fld>
            <a:endParaRPr lang="en-I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FAF013F-4D77-BE09-D3A5-71ACFD19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7AB4-2008-4D73-9353-114653C40200}" type="datetime5">
              <a:rPr lang="en-IN" smtClean="0"/>
              <a:t>27-Feb-23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28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57FFB-2869-E93C-7088-2ADA0472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6</a:t>
            </a:fld>
            <a:endParaRPr lang="en-I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5C9F639-BBCF-8E88-C97A-2D1459E5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609F-9EAB-4CB8-96E0-34DE59CC3960}" type="datetime5">
              <a:rPr lang="en-IN" smtClean="0"/>
              <a:t>27-Feb-23</a:t>
            </a:fld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6C9481-01A1-186C-69BB-2DCEDA72C14D}"/>
              </a:ext>
            </a:extLst>
          </p:cNvPr>
          <p:cNvSpPr/>
          <p:nvPr/>
        </p:nvSpPr>
        <p:spPr>
          <a:xfrm>
            <a:off x="6347012" y="1280807"/>
            <a:ext cx="5844988" cy="5118754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E77D7-6C87-C020-2A2F-2D2094A4FEB8}"/>
              </a:ext>
            </a:extLst>
          </p:cNvPr>
          <p:cNvSpPr txBox="1"/>
          <p:nvPr/>
        </p:nvSpPr>
        <p:spPr>
          <a:xfrm>
            <a:off x="6585039" y="1860663"/>
            <a:ext cx="1142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A46CF8-1E81-5C5E-5056-1EEE3789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855" y="2283983"/>
            <a:ext cx="2027345" cy="3112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7CF2DA-F0A8-73DE-0A67-32F7ABA00B71}"/>
              </a:ext>
            </a:extLst>
          </p:cNvPr>
          <p:cNvSpPr txBox="1"/>
          <p:nvPr/>
        </p:nvSpPr>
        <p:spPr>
          <a:xfrm>
            <a:off x="421849" y="1769870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1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05B7F-078F-756F-7525-BB789536A6EE}"/>
              </a:ext>
            </a:extLst>
          </p:cNvPr>
          <p:cNvSpPr txBox="1"/>
          <p:nvPr/>
        </p:nvSpPr>
        <p:spPr>
          <a:xfrm>
            <a:off x="421849" y="2368384"/>
            <a:ext cx="5218239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Provide the list of markets in which customer "Atliq Exclusive" operates its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business in the APAC region.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3087D-922E-CC3B-BB0D-BFB33B6118F4}"/>
              </a:ext>
            </a:extLst>
          </p:cNvPr>
          <p:cNvSpPr/>
          <p:nvPr/>
        </p:nvSpPr>
        <p:spPr>
          <a:xfrm>
            <a:off x="421849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00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57FFB-2869-E93C-7088-2ADA0472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7</a:t>
            </a:fld>
            <a:endParaRPr lang="en-I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5C9F639-BBCF-8E88-C97A-2D1459E5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609F-9EAB-4CB8-96E0-34DE59CC3960}" type="datetime5">
              <a:rPr lang="en-IN" smtClean="0"/>
              <a:t>27-Feb-23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4290F-D753-F9AB-0E22-AAF13F5EAB34}"/>
              </a:ext>
            </a:extLst>
          </p:cNvPr>
          <p:cNvSpPr txBox="1"/>
          <p:nvPr/>
        </p:nvSpPr>
        <p:spPr>
          <a:xfrm>
            <a:off x="6096000" y="1793049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Output to Visual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02E7A-8053-7B15-8A7F-85032040A40B}"/>
              </a:ext>
            </a:extLst>
          </p:cNvPr>
          <p:cNvSpPr/>
          <p:nvPr/>
        </p:nvSpPr>
        <p:spPr>
          <a:xfrm>
            <a:off x="-19298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D37AE-D530-D817-EB79-FE0ABD6CD53F}"/>
              </a:ext>
            </a:extLst>
          </p:cNvPr>
          <p:cNvSpPr txBox="1"/>
          <p:nvPr/>
        </p:nvSpPr>
        <p:spPr>
          <a:xfrm>
            <a:off x="421849" y="1600578"/>
            <a:ext cx="1335741" cy="36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ED025-854C-3BB2-715F-841EB759313D}"/>
              </a:ext>
            </a:extLst>
          </p:cNvPr>
          <p:cNvSpPr/>
          <p:nvPr/>
        </p:nvSpPr>
        <p:spPr>
          <a:xfrm>
            <a:off x="6096000" y="1443532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744D5-C99B-9277-F01A-A4A4CDDE4299}"/>
              </a:ext>
            </a:extLst>
          </p:cNvPr>
          <p:cNvSpPr txBox="1"/>
          <p:nvPr/>
        </p:nvSpPr>
        <p:spPr>
          <a:xfrm>
            <a:off x="421849" y="2269716"/>
            <a:ext cx="4929569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In APAC region, ‘Atliq Exclusive’ operates its business in total 8 markets.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India has the highest market value followed by South Korea and Philippines.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Futura Medium"/>
              </a:rPr>
              <a:t>Bangladesh, Japan and New Zealand have low market value.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7F5D47-2FC9-5679-7551-56451B4E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30" y="2454439"/>
            <a:ext cx="3794366" cy="2763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08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0E20F-B6D5-6140-1F39-68E7B079B7C5}"/>
              </a:ext>
            </a:extLst>
          </p:cNvPr>
          <p:cNvSpPr txBox="1"/>
          <p:nvPr/>
        </p:nvSpPr>
        <p:spPr>
          <a:xfrm>
            <a:off x="421849" y="1769870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Request 2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FBB0D-A8D4-E46C-2076-26265AA3CC35}"/>
              </a:ext>
            </a:extLst>
          </p:cNvPr>
          <p:cNvSpPr txBox="1"/>
          <p:nvPr/>
        </p:nvSpPr>
        <p:spPr>
          <a:xfrm>
            <a:off x="421849" y="2363076"/>
            <a:ext cx="5288670" cy="33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What is the percentage of unique product increase in 2021 vs. 2020? The final output contains these fields,</a:t>
            </a:r>
          </a:p>
          <a:p>
            <a:pPr>
              <a:lnSpc>
                <a:spcPct val="150000"/>
              </a:lnSpc>
            </a:pPr>
            <a:endParaRPr lang="en-US" dirty="0">
              <a:latin typeface="Futura Medium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unique_products_2020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unique_products_2021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Futura Medium"/>
              </a:rPr>
              <a:t>percentage_chg</a:t>
            </a:r>
          </a:p>
          <a:p>
            <a:pPr>
              <a:lnSpc>
                <a:spcPct val="150000"/>
              </a:lnSpc>
            </a:pPr>
            <a:endParaRPr lang="en-US" dirty="0">
              <a:latin typeface="Futura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026FB9-9F40-7FE9-6832-36D9A5F43EEA}"/>
              </a:ext>
            </a:extLst>
          </p:cNvPr>
          <p:cNvSpPr/>
          <p:nvPr/>
        </p:nvSpPr>
        <p:spPr>
          <a:xfrm>
            <a:off x="421849" y="1443873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C2AAC-64B0-5308-B43B-AAB87579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085AF-3589-53EF-2B58-BCB22FDB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316-C1DC-4B84-A5B1-F098C0CA1CD7}" type="datetime5">
              <a:rPr lang="en-IN" smtClean="0"/>
              <a:t>27-Feb-23</a:t>
            </a:fld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24B99-54A9-1935-451B-CC82DC8BD59E}"/>
              </a:ext>
            </a:extLst>
          </p:cNvPr>
          <p:cNvSpPr/>
          <p:nvPr/>
        </p:nvSpPr>
        <p:spPr>
          <a:xfrm>
            <a:off x="6347012" y="1280807"/>
            <a:ext cx="5844988" cy="5118754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11CBB-3527-FDF5-506B-7873B4B0A6C5}"/>
              </a:ext>
            </a:extLst>
          </p:cNvPr>
          <p:cNvSpPr txBox="1"/>
          <p:nvPr/>
        </p:nvSpPr>
        <p:spPr>
          <a:xfrm>
            <a:off x="6585039" y="1860663"/>
            <a:ext cx="1142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Output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326ACC-D55D-FA56-58EB-5C54E27E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208" y="3108489"/>
            <a:ext cx="4812595" cy="641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318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29CD7-5F52-ED0B-0216-FD11817EB56B}"/>
              </a:ext>
            </a:extLst>
          </p:cNvPr>
          <p:cNvSpPr/>
          <p:nvPr/>
        </p:nvSpPr>
        <p:spPr>
          <a:xfrm>
            <a:off x="0" y="366859"/>
            <a:ext cx="11802359" cy="641022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31B2-0884-E182-68FF-17EDD1C6A225}"/>
              </a:ext>
            </a:extLst>
          </p:cNvPr>
          <p:cNvSpPr txBox="1"/>
          <p:nvPr/>
        </p:nvSpPr>
        <p:spPr>
          <a:xfrm>
            <a:off x="421849" y="458439"/>
            <a:ext cx="460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utura Medium"/>
              </a:rPr>
              <a:t>Business Insights</a:t>
            </a:r>
            <a:endParaRPr lang="en-IN" sz="2400" b="1" dirty="0">
              <a:latin typeface="Futura Mediu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7C3ED1-562C-E668-8340-EF1C31FB0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4" b="95208" l="9651" r="89733">
                        <a14:foregroundMark x1="36550" y1="42492" x2="35318" y2="82428"/>
                        <a14:foregroundMark x1="35318" y1="82428" x2="41273" y2="92173"/>
                        <a14:foregroundMark x1="41273" y1="92173" x2="44353" y2="91853"/>
                        <a14:foregroundMark x1="62012" y1="94888" x2="30390" y2="95208"/>
                        <a14:foregroundMark x1="51540" y1="13419" x2="62012" y2="13419"/>
                        <a14:foregroundMark x1="54415" y1="12939" x2="52977" y2="14377"/>
                        <a14:foregroundMark x1="36345" y1="34345" x2="36345" y2="34345"/>
                        <a14:foregroundMark x1="36345" y1="35144" x2="36345" y2="35144"/>
                        <a14:foregroundMark x1="34702" y1="34185" x2="34702" y2="34185"/>
                        <a14:foregroundMark x1="34702" y1="34185" x2="34702" y2="34185"/>
                        <a14:foregroundMark x1="34702" y1="34185" x2="34702" y2="34185"/>
                        <a14:foregroundMark x1="34702" y1="34185" x2="34702" y2="34185"/>
                        <a14:foregroundMark x1="34702" y1="34185" x2="34702" y2="34185"/>
                        <a14:foregroundMark x1="33265" y1="34185" x2="37988" y2="35463"/>
                        <a14:foregroundMark x1="34908" y1="34026" x2="34908" y2="34026"/>
                        <a14:foregroundMark x1="35729" y1="34026" x2="35729" y2="34026"/>
                        <a14:foregroundMark x1="36756" y1="34026" x2="36756" y2="34026"/>
                        <a14:foregroundMark x1="38193" y1="34026" x2="38193" y2="34026"/>
                        <a14:foregroundMark x1="37372" y1="33866" x2="37372" y2="33866"/>
                        <a14:foregroundMark x1="38809" y1="34185" x2="38809" y2="34185"/>
                        <a14:foregroundMark x1="38809" y1="34185" x2="39220" y2="34665"/>
                        <a14:foregroundMark x1="39630" y1="35463" x2="39630" y2="35463"/>
                        <a14:foregroundMark x1="39630" y1="35623" x2="39630" y2="35623"/>
                        <a14:foregroundMark x1="39425" y1="35623" x2="38604" y2="35783"/>
                        <a14:foregroundMark x1="38193" y1="35783" x2="38193" y2="35783"/>
                        <a14:foregroundMark x1="37577" y1="35783" x2="37577" y2="35783"/>
                        <a14:foregroundMark x1="36961" y1="35783" x2="35934" y2="35783"/>
                        <a14:foregroundMark x1="34497" y1="35783" x2="34497" y2="35783"/>
                        <a14:foregroundMark x1="34086" y1="35942" x2="34086" y2="35942"/>
                        <a14:foregroundMark x1="33676" y1="35783" x2="33676" y2="35783"/>
                        <a14:foregroundMark x1="33470" y1="35144" x2="33470" y2="35144"/>
                        <a14:foregroundMark x1="33470" y1="34665" x2="33470" y2="34665"/>
                        <a14:foregroundMark x1="33470" y1="35623" x2="33265" y2="35942"/>
                        <a14:foregroundMark x1="33265" y1="35942" x2="33265" y2="35942"/>
                        <a14:foregroundMark x1="39014" y1="33706" x2="38809" y2="33706"/>
                        <a14:foregroundMark x1="38604" y1="33706" x2="38604" y2="33706"/>
                        <a14:foregroundMark x1="37988" y1="33706" x2="36550" y2="33866"/>
                        <a14:foregroundMark x1="35729" y1="33866" x2="35729" y2="33866"/>
                        <a14:foregroundMark x1="35729" y1="33866" x2="34908" y2="34026"/>
                        <a14:foregroundMark x1="34497" y1="34026" x2="34497" y2="34026"/>
                        <a14:foregroundMark x1="33676" y1="34026" x2="33265" y2="34026"/>
                        <a14:foregroundMark x1="33265" y1="34026" x2="33265" y2="34026"/>
                        <a14:foregroundMark x1="33470" y1="34026" x2="33470" y2="34026"/>
                        <a14:foregroundMark x1="33470" y1="34026" x2="34292" y2="33866"/>
                        <a14:foregroundMark x1="34292" y1="33866" x2="34292" y2="33866"/>
                        <a14:foregroundMark x1="34497" y1="33866" x2="34497" y2="33866"/>
                        <a14:foregroundMark x1="35113" y1="33866" x2="35113" y2="33866"/>
                        <a14:foregroundMark x1="35113" y1="33866" x2="32444" y2="33706"/>
                        <a14:foregroundMark x1="34292" y1="33387" x2="34292" y2="33387"/>
                        <a14:foregroundMark x1="34292" y1="33387" x2="34292" y2="33387"/>
                        <a14:foregroundMark x1="34497" y1="33706" x2="34908" y2="33706"/>
                        <a14:foregroundMark x1="39425" y1="33546" x2="39425" y2="33546"/>
                        <a14:foregroundMark x1="39425" y1="33866" x2="39425" y2="33866"/>
                        <a14:foregroundMark x1="52977" y1="11821" x2="52977" y2="11821"/>
                        <a14:foregroundMark x1="52977" y1="11821" x2="52772" y2="11981"/>
                        <a14:foregroundMark x1="53183" y1="11981" x2="53388" y2="11981"/>
                        <a14:foregroundMark x1="54620" y1="12141" x2="54620" y2="12141"/>
                        <a14:foregroundMark x1="54620" y1="12141" x2="54620" y2="12141"/>
                        <a14:foregroundMark x1="54620" y1="12141" x2="54620" y2="12141"/>
                        <a14:foregroundMark x1="53799" y1="12141" x2="53799" y2="12141"/>
                        <a14:foregroundMark x1="53799" y1="12141" x2="53799" y2="12141"/>
                        <a14:foregroundMark x1="53799" y1="14377" x2="53799" y2="14377"/>
                        <a14:foregroundMark x1="53799" y1="14377" x2="53799" y2="14377"/>
                        <a14:foregroundMark x1="54415" y1="14058" x2="54415" y2="14058"/>
                        <a14:foregroundMark x1="54415" y1="14058" x2="54415" y2="14058"/>
                        <a14:foregroundMark x1="55236" y1="14217" x2="55236" y2="14217"/>
                        <a14:foregroundMark x1="55236" y1="14217" x2="55441" y2="14217"/>
                        <a14:foregroundMark x1="56468" y1="14217" x2="56468" y2="14217"/>
                        <a14:foregroundMark x1="56468" y1="14217" x2="56468" y2="14217"/>
                        <a14:foregroundMark x1="56468" y1="14217" x2="56468" y2="14217"/>
                        <a14:foregroundMark x1="55647" y1="14696" x2="55647" y2="14696"/>
                        <a14:foregroundMark x1="57495" y1="14217" x2="57495" y2="14217"/>
                        <a14:foregroundMark x1="57495" y1="14217" x2="57495" y2="14217"/>
                        <a14:foregroundMark x1="60780" y1="13099" x2="60370" y2="13099"/>
                        <a14:foregroundMark x1="58727" y1="12939" x2="58727" y2="12939"/>
                        <a14:foregroundMark x1="58727" y1="12939" x2="58727" y2="12939"/>
                        <a14:foregroundMark x1="57906" y1="12300" x2="57906" y2="12300"/>
                        <a14:foregroundMark x1="56879" y1="12141" x2="56879" y2="12141"/>
                        <a14:foregroundMark x1="55852" y1="12141" x2="55852" y2="12141"/>
                        <a14:foregroundMark x1="55441" y1="12141" x2="55441" y2="12141"/>
                        <a14:foregroundMark x1="55236" y1="12141" x2="55647" y2="12141"/>
                        <a14:foregroundMark x1="56674" y1="12141" x2="56674" y2="12141"/>
                        <a14:foregroundMark x1="57290" y1="12300" x2="57290" y2="12300"/>
                        <a14:foregroundMark x1="55236" y1="11981" x2="55236" y2="11981"/>
                        <a14:foregroundMark x1="54825" y1="11981" x2="54825" y2="11981"/>
                        <a14:foregroundMark x1="46201" y1="15655" x2="51951" y2="15495"/>
                        <a14:foregroundMark x1="45996" y1="15335" x2="59343" y2="15335"/>
                        <a14:foregroundMark x1="59343" y1="15335" x2="65298" y2="15335"/>
                        <a14:foregroundMark x1="58111" y1="11981" x2="58111" y2="11981"/>
                        <a14:foregroundMark x1="58932" y1="12141" x2="59138" y2="12141"/>
                        <a14:foregroundMark x1="59138" y1="12141" x2="59138" y2="12141"/>
                        <a14:foregroundMark x1="57906" y1="12141" x2="55852" y2="11981"/>
                        <a14:foregroundMark x1="54209" y1="11821" x2="54209" y2="11821"/>
                        <a14:foregroundMark x1="54209" y1="11821" x2="54004" y2="11821"/>
                        <a14:foregroundMark x1="53183" y1="11821" x2="53183" y2="11821"/>
                        <a14:foregroundMark x1="65298" y1="15815" x2="64887" y2="384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1265" y="2500091"/>
            <a:ext cx="2985253" cy="3837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9D2C9E-86AA-E679-ADA0-C16134818CA4}"/>
              </a:ext>
            </a:extLst>
          </p:cNvPr>
          <p:cNvSpPr txBox="1"/>
          <p:nvPr/>
        </p:nvSpPr>
        <p:spPr>
          <a:xfrm>
            <a:off x="7399763" y="2405307"/>
            <a:ext cx="2421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Futura Medium"/>
              </a:rPr>
              <a:t>Unique Products 2020 vs 2021</a:t>
            </a:r>
            <a:endParaRPr lang="en-IN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FA6B47-9838-5D13-1654-1AA1B8745C21}"/>
              </a:ext>
            </a:extLst>
          </p:cNvPr>
          <p:cNvSpPr txBox="1"/>
          <p:nvPr/>
        </p:nvSpPr>
        <p:spPr>
          <a:xfrm>
            <a:off x="7904558" y="6240934"/>
            <a:ext cx="57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Futura Medium"/>
              </a:rPr>
              <a:t>2020</a:t>
            </a:r>
            <a:endParaRPr lang="en-IN" sz="9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BE486-BE51-CB76-DDC7-F7658A9C54DC}"/>
              </a:ext>
            </a:extLst>
          </p:cNvPr>
          <p:cNvSpPr txBox="1"/>
          <p:nvPr/>
        </p:nvSpPr>
        <p:spPr>
          <a:xfrm>
            <a:off x="8610600" y="6240934"/>
            <a:ext cx="57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Futura Medium"/>
              </a:rPr>
              <a:t>2021</a:t>
            </a:r>
            <a:endParaRPr lang="en-IN" sz="9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5131FF-9007-7A1B-2A48-09B85B6A4C6E}"/>
              </a:ext>
            </a:extLst>
          </p:cNvPr>
          <p:cNvSpPr/>
          <p:nvPr/>
        </p:nvSpPr>
        <p:spPr>
          <a:xfrm>
            <a:off x="6366312" y="2901664"/>
            <a:ext cx="951136" cy="960112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B593AB-8A84-75B8-4CEB-6E436E1533BC}"/>
              </a:ext>
            </a:extLst>
          </p:cNvPr>
          <p:cNvSpPr txBox="1"/>
          <p:nvPr/>
        </p:nvSpPr>
        <p:spPr>
          <a:xfrm>
            <a:off x="6366312" y="3197054"/>
            <a:ext cx="102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Futura Medium"/>
              </a:rPr>
              <a:t>36.33%</a:t>
            </a:r>
            <a:endParaRPr lang="en-IN" sz="1800" b="1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261D4C-5F1F-141F-A867-57C7A71F0459}"/>
              </a:ext>
            </a:extLst>
          </p:cNvPr>
          <p:cNvSpPr txBox="1"/>
          <p:nvPr/>
        </p:nvSpPr>
        <p:spPr>
          <a:xfrm>
            <a:off x="9564766" y="3238724"/>
            <a:ext cx="150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Futura Medium"/>
              </a:rPr>
              <a:t>89 </a:t>
            </a:r>
            <a:r>
              <a:rPr lang="en-US" sz="1100" b="1" dirty="0">
                <a:solidFill>
                  <a:srgbClr val="00B050"/>
                </a:solidFill>
                <a:latin typeface="Futura Medium"/>
              </a:rPr>
              <a:t>New Products</a:t>
            </a:r>
            <a:endParaRPr lang="en-IN" sz="11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C2AAC-64B0-5308-B43B-AAB87579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1906-5928-4251-B06C-8E6E3FE71A22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085AF-3589-53EF-2B58-BCB22FDB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327E-272B-4352-A0F7-8762D5C37AFC}" type="datetime5">
              <a:rPr lang="en-IN" smtClean="0"/>
              <a:t>27-Feb-23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3B106-C13B-1A32-D170-D516B8EEAC42}"/>
              </a:ext>
            </a:extLst>
          </p:cNvPr>
          <p:cNvSpPr txBox="1"/>
          <p:nvPr/>
        </p:nvSpPr>
        <p:spPr>
          <a:xfrm>
            <a:off x="6096000" y="1793049"/>
            <a:ext cx="197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tura Medium"/>
              </a:rPr>
              <a:t>Output to Visual</a:t>
            </a:r>
            <a:endParaRPr lang="en-IN" sz="1800" b="1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F6392-02AA-0329-7065-27D1B23145DC}"/>
              </a:ext>
            </a:extLst>
          </p:cNvPr>
          <p:cNvSpPr/>
          <p:nvPr/>
        </p:nvSpPr>
        <p:spPr>
          <a:xfrm>
            <a:off x="-19298" y="1299882"/>
            <a:ext cx="5844988" cy="5065058"/>
          </a:xfrm>
          <a:prstGeom prst="rect">
            <a:avLst/>
          </a:prstGeom>
          <a:solidFill>
            <a:srgbClr val="EB763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rgbClr val="FF0000"/>
              </a:solidFill>
              <a:latin typeface="Futura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0BB7-09A3-4E6B-61B4-88B8B0686C8E}"/>
              </a:ext>
            </a:extLst>
          </p:cNvPr>
          <p:cNvSpPr txBox="1"/>
          <p:nvPr/>
        </p:nvSpPr>
        <p:spPr>
          <a:xfrm>
            <a:off x="426696" y="1609273"/>
            <a:ext cx="1335741" cy="36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Futura Medium"/>
              </a:rPr>
              <a:t>Insights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8F4054-BFE2-525C-CB1E-F622DC3A8B74}"/>
              </a:ext>
            </a:extLst>
          </p:cNvPr>
          <p:cNvSpPr/>
          <p:nvPr/>
        </p:nvSpPr>
        <p:spPr>
          <a:xfrm>
            <a:off x="6096000" y="1443532"/>
            <a:ext cx="1738460" cy="102123"/>
          </a:xfrm>
          <a:prstGeom prst="rect">
            <a:avLst/>
          </a:prstGeom>
          <a:solidFill>
            <a:srgbClr val="EB763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D83BF-CCCE-7392-0747-A2933F78E88C}"/>
              </a:ext>
            </a:extLst>
          </p:cNvPr>
          <p:cNvSpPr txBox="1"/>
          <p:nvPr/>
        </p:nvSpPr>
        <p:spPr>
          <a:xfrm>
            <a:off x="421849" y="2454439"/>
            <a:ext cx="4929569" cy="2117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There are 89 new products were launched in the year 2021.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Futura Medium"/>
              </a:rPr>
              <a:t>We could see the raise of 36.33% on unique products in year 2021 when compared to year 2020.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E362982-C70A-D6AD-D423-6F4C0F6EEBE5}"/>
              </a:ext>
            </a:extLst>
          </p:cNvPr>
          <p:cNvSpPr/>
          <p:nvPr/>
        </p:nvSpPr>
        <p:spPr>
          <a:xfrm>
            <a:off x="9189720" y="3083859"/>
            <a:ext cx="196327" cy="77791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5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1451</Words>
  <Application>Microsoft Office PowerPoint</Application>
  <PresentationFormat>Widescreen</PresentationFormat>
  <Paragraphs>250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Futura Medium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Sainath Kollipara</dc:creator>
  <cp:lastModifiedBy>Venkata Sainath Kollipara</cp:lastModifiedBy>
  <cp:revision>284</cp:revision>
  <dcterms:created xsi:type="dcterms:W3CDTF">2023-02-17T16:57:41Z</dcterms:created>
  <dcterms:modified xsi:type="dcterms:W3CDTF">2023-02-26T19:29:08Z</dcterms:modified>
</cp:coreProperties>
</file>