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2"/>
  </p:notesMasterIdLst>
  <p:handoutMasterIdLst>
    <p:handoutMasterId r:id="rId23"/>
  </p:handoutMasterIdLst>
  <p:sldIdLst>
    <p:sldId id="338" r:id="rId5"/>
    <p:sldId id="327" r:id="rId6"/>
    <p:sldId id="315" r:id="rId7"/>
    <p:sldId id="340" r:id="rId8"/>
    <p:sldId id="341" r:id="rId9"/>
    <p:sldId id="329" r:id="rId10"/>
    <p:sldId id="302" r:id="rId11"/>
    <p:sldId id="339" r:id="rId12"/>
    <p:sldId id="355" r:id="rId13"/>
    <p:sldId id="356" r:id="rId14"/>
    <p:sldId id="357" r:id="rId15"/>
    <p:sldId id="358" r:id="rId16"/>
    <p:sldId id="359" r:id="rId17"/>
    <p:sldId id="353" r:id="rId18"/>
    <p:sldId id="304" r:id="rId19"/>
    <p:sldId id="352" r:id="rId20"/>
    <p:sldId id="35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snapToGrid="0">
      <p:cViewPr varScale="1">
        <p:scale>
          <a:sx n="82" d="100"/>
          <a:sy n="82" d="100"/>
        </p:scale>
        <p:origin x="470"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mailto:2200032432@kluniversity.in"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enkataSatyaSrikarParvatha/VOIS" TargetMode="External"/><Relationship Id="rId2" Type="http://schemas.openxmlformats.org/officeDocument/2006/relationships/image" Target="../media/image1.jfif"/><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hyperlink" Target="https://github.com/VenkataSatyaSrikarParvatha/VOIS/blob/main/STU64de3bbf62a131692285887_VENKATA%20SATYA%20SRIKAR%20PARVATHA.pbi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analyticsinsight.net/ecommerce/e-commerce-analytics-with-power-bi-a-guide" TargetMode="External"/><Relationship Id="rId2" Type="http://schemas.openxmlformats.org/officeDocument/2006/relationships/image" Target="../media/image1.jfif"/><Relationship Id="rId1" Type="http://schemas.openxmlformats.org/officeDocument/2006/relationships/slideLayout" Target="../slideLayouts/slideLayout20.xml"/><Relationship Id="rId6" Type="http://schemas.openxmlformats.org/officeDocument/2006/relationships/hyperlink" Target="https://databox.com/ecommerce-reports" TargetMode="External"/><Relationship Id="rId5" Type="http://schemas.openxmlformats.org/officeDocument/2006/relationships/hyperlink" Target="https://zebrabi.com/guide/how-to-create-an-e-commerce-sales-report-in-power-bi/" TargetMode="External"/><Relationship Id="rId4" Type="http://schemas.openxmlformats.org/officeDocument/2006/relationships/hyperlink" Target="https://zebrabi.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034778" cy="2522961"/>
          </a:xfrm>
        </p:spPr>
        <p:txBody>
          <a:bodyPr/>
          <a:lstStyle/>
          <a:p>
            <a:pPr algn="r"/>
            <a:r>
              <a:rPr lang="en-US" sz="2400" b="0" dirty="0">
                <a:solidFill>
                  <a:srgbClr val="7030A0"/>
                </a:solidFill>
              </a:rPr>
              <a:t>VENKATA</a:t>
            </a:r>
            <a:r>
              <a:rPr lang="en-US" b="0" dirty="0">
                <a:solidFill>
                  <a:srgbClr val="7030A0"/>
                </a:solidFill>
              </a:rPr>
              <a:t> </a:t>
            </a:r>
            <a:r>
              <a:rPr lang="en-US" sz="2400" b="0" dirty="0">
                <a:solidFill>
                  <a:srgbClr val="7030A0"/>
                </a:solidFill>
              </a:rPr>
              <a:t>SATYA</a:t>
            </a:r>
            <a:r>
              <a:rPr lang="en-US" b="0" dirty="0">
                <a:solidFill>
                  <a:srgbClr val="7030A0"/>
                </a:solidFill>
              </a:rPr>
              <a:t> </a:t>
            </a:r>
            <a:r>
              <a:rPr lang="en-US" sz="2400" b="0" dirty="0">
                <a:solidFill>
                  <a:srgbClr val="7030A0"/>
                </a:solidFill>
              </a:rPr>
              <a:t>SRIKAR</a:t>
            </a:r>
            <a:r>
              <a:rPr lang="en-US" b="0" dirty="0">
                <a:solidFill>
                  <a:srgbClr val="7030A0"/>
                </a:solidFill>
              </a:rPr>
              <a:t> PARVATHA</a:t>
            </a:r>
          </a:p>
          <a:p>
            <a:pPr algn="r"/>
            <a:endParaRPr lang="en-US" b="0" dirty="0">
              <a:solidFill>
                <a:srgbClr val="7030A0"/>
              </a:solidFill>
            </a:endParaRPr>
          </a:p>
          <a:p>
            <a:pPr algn="r"/>
            <a:r>
              <a:rPr lang="en-US" b="0" dirty="0">
                <a:hlinkClick r:id="rId2">
                  <a:extLst>
                    <a:ext uri="{A12FA001-AC4F-418D-AE19-62706E023703}">
                      <ahyp:hlinkClr xmlns:ahyp="http://schemas.microsoft.com/office/drawing/2018/hyperlinkcolor" val="tx"/>
                    </a:ext>
                  </a:extLst>
                </a:hlinkClick>
              </a:rPr>
              <a:t>2200032432@kluniversity.in</a:t>
            </a:r>
            <a:endParaRPr lang="en-US" b="0" dirty="0"/>
          </a:p>
          <a:p>
            <a:pPr algn="r"/>
            <a:endParaRPr lang="en-US" b="0" dirty="0"/>
          </a:p>
          <a:p>
            <a:pPr algn="r"/>
            <a:r>
              <a:rPr lang="en-US" b="0" dirty="0"/>
              <a:t>STU64de3bbf62a131692285887</a:t>
            </a:r>
          </a:p>
          <a:p>
            <a:pPr algn="r"/>
            <a:endParaRPr lang="en-US" b="0" dirty="0">
              <a:solidFill>
                <a:srgbClr val="7030A0"/>
              </a:solidFill>
            </a:endParaRPr>
          </a:p>
          <a:p>
            <a:pPr algn="r"/>
            <a:endParaRPr lang="en-IN" b="0" dirty="0">
              <a:solidFill>
                <a:srgbClr val="7030A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643431" y="2050553"/>
            <a:ext cx="6826898" cy="1604945"/>
          </a:xfrm>
        </p:spPr>
        <p:txBody>
          <a:bodyPr>
            <a:normAutofit/>
          </a:bodyPr>
          <a:lstStyle/>
          <a:p>
            <a:r>
              <a:rPr lang="en-US" sz="3200" dirty="0">
                <a:solidFill>
                  <a:srgbClr val="FF0000"/>
                </a:solidFill>
              </a:rPr>
              <a:t>Explorative Data Analysis </a:t>
            </a:r>
            <a:br>
              <a:rPr lang="en-US" sz="3200" dirty="0">
                <a:solidFill>
                  <a:srgbClr val="FF0000"/>
                </a:solidFill>
              </a:rPr>
            </a:br>
            <a:r>
              <a:rPr lang="en-US" sz="3200" dirty="0">
                <a:solidFill>
                  <a:srgbClr val="FF0000"/>
                </a:solidFill>
              </a:rPr>
              <a:t>				</a:t>
            </a:r>
            <a:r>
              <a:rPr lang="en-US" sz="3200" dirty="0">
                <a:solidFill>
                  <a:schemeClr val="accent5"/>
                </a:solidFill>
              </a:rPr>
              <a:t>for E-commerce </a:t>
            </a:r>
            <a:r>
              <a:rPr lang="en-US" sz="3200" dirty="0" err="1">
                <a:solidFill>
                  <a:schemeClr val="accent5"/>
                </a:solidFill>
              </a:rPr>
              <a:t>Buisness</a:t>
            </a:r>
            <a:endParaRPr lang="en-IN" sz="3200" dirty="0">
              <a:solidFill>
                <a:schemeClr val="accent5"/>
              </a:solidFil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FE1C6D-182B-2584-0C34-9A2863C0684B}"/>
              </a:ext>
            </a:extLst>
          </p:cNvPr>
          <p:cNvPicPr>
            <a:picLocks noChangeAspect="1"/>
          </p:cNvPicPr>
          <p:nvPr/>
        </p:nvPicPr>
        <p:blipFill>
          <a:blip r:embed="rId2"/>
          <a:stretch>
            <a:fillRect/>
          </a:stretch>
        </p:blipFill>
        <p:spPr>
          <a:xfrm>
            <a:off x="484632" y="1797885"/>
            <a:ext cx="3517119" cy="3256083"/>
          </a:xfrm>
          <a:prstGeom prst="rect">
            <a:avLst/>
          </a:prstGeom>
        </p:spPr>
      </p:pic>
      <p:cxnSp>
        <p:nvCxnSpPr>
          <p:cNvPr id="13" name="Straight Connector 12">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012171D-1B66-6DD1-44B7-4C956D331AAF}"/>
              </a:ext>
            </a:extLst>
          </p:cNvPr>
          <p:cNvPicPr>
            <a:picLocks noChangeAspect="1"/>
          </p:cNvPicPr>
          <p:nvPr/>
        </p:nvPicPr>
        <p:blipFill>
          <a:blip r:embed="rId3"/>
          <a:stretch>
            <a:fillRect/>
          </a:stretch>
        </p:blipFill>
        <p:spPr>
          <a:xfrm>
            <a:off x="4310676" y="1913997"/>
            <a:ext cx="3537345" cy="3023859"/>
          </a:xfrm>
          <a:prstGeom prst="rect">
            <a:avLst/>
          </a:prstGeom>
        </p:spPr>
      </p:pic>
      <p:cxnSp>
        <p:nvCxnSpPr>
          <p:cNvPr id="15" name="Straight Connector 1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D0D25D7-19CD-4E2F-EE0F-5577E6E79018}"/>
              </a:ext>
            </a:extLst>
          </p:cNvPr>
          <p:cNvPicPr>
            <a:picLocks noChangeAspect="1"/>
          </p:cNvPicPr>
          <p:nvPr/>
        </p:nvPicPr>
        <p:blipFill>
          <a:blip r:embed="rId4"/>
          <a:stretch>
            <a:fillRect/>
          </a:stretch>
        </p:blipFill>
        <p:spPr>
          <a:xfrm>
            <a:off x="8162336" y="1892463"/>
            <a:ext cx="3517120" cy="3066929"/>
          </a:xfrm>
          <a:prstGeom prst="rect">
            <a:avLst/>
          </a:prstGeom>
        </p:spPr>
      </p:pic>
      <p:sp>
        <p:nvSpPr>
          <p:cNvPr id="2" name="Slide Number Placeholder 1">
            <a:extLst>
              <a:ext uri="{FF2B5EF4-FFF2-40B4-BE49-F238E27FC236}">
                <a16:creationId xmlns:a16="http://schemas.microsoft.com/office/drawing/2014/main" id="{05780C32-B59C-3335-C29B-038CE10919FB}"/>
              </a:ext>
            </a:extLst>
          </p:cNvPr>
          <p:cNvSpPr>
            <a:spLocks noGrp="1"/>
          </p:cNvSpPr>
          <p:nvPr>
            <p:ph type="sldNum" sz="quarter" idx="12"/>
          </p:nvPr>
        </p:nvSpPr>
        <p:spPr>
          <a:xfrm>
            <a:off x="8610600" y="6356350"/>
            <a:ext cx="2743200" cy="365125"/>
          </a:xfrm>
        </p:spPr>
        <p:txBody>
          <a:bodyPr>
            <a:normAutofit/>
          </a:bodyPr>
          <a:lstStyle/>
          <a:p>
            <a:pPr>
              <a:spcAft>
                <a:spcPts val="600"/>
              </a:spcAft>
            </a:pPr>
            <a:fld id="{D57F1E4F-1CFF-5643-939E-217C01CDF565}" type="slidenum">
              <a:rPr lang="en-US" smtClean="0"/>
              <a:pPr>
                <a:spcAft>
                  <a:spcPts val="600"/>
                </a:spcAft>
              </a:pPr>
              <a:t>10</a:t>
            </a:fld>
            <a:endParaRPr lang="en-US"/>
          </a:p>
        </p:txBody>
      </p:sp>
    </p:spTree>
    <p:extLst>
      <p:ext uri="{BB962C8B-B14F-4D97-AF65-F5344CB8AC3E}">
        <p14:creationId xmlns:p14="http://schemas.microsoft.com/office/powerpoint/2010/main" val="21970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1226F-41E4-4B63-A038-BDC25FE62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CA6385C-6ED9-4DF6-B57A-300CF6D1B59D}"/>
              </a:ext>
            </a:extLst>
          </p:cNvPr>
          <p:cNvPicPr>
            <a:picLocks noChangeAspect="1"/>
          </p:cNvPicPr>
          <p:nvPr/>
        </p:nvPicPr>
        <p:blipFill>
          <a:blip r:embed="rId2"/>
          <a:stretch>
            <a:fillRect/>
          </a:stretch>
        </p:blipFill>
        <p:spPr>
          <a:xfrm>
            <a:off x="643467" y="2456374"/>
            <a:ext cx="4010829" cy="1945252"/>
          </a:xfrm>
          <a:prstGeom prst="rect">
            <a:avLst/>
          </a:prstGeom>
        </p:spPr>
      </p:pic>
      <p:pic>
        <p:nvPicPr>
          <p:cNvPr id="4" name="Picture 3">
            <a:extLst>
              <a:ext uri="{FF2B5EF4-FFF2-40B4-BE49-F238E27FC236}">
                <a16:creationId xmlns:a16="http://schemas.microsoft.com/office/drawing/2014/main" id="{13D9DF2F-8E3E-09C2-CBAB-E600147BF96B}"/>
              </a:ext>
            </a:extLst>
          </p:cNvPr>
          <p:cNvPicPr>
            <a:picLocks noChangeAspect="1"/>
          </p:cNvPicPr>
          <p:nvPr/>
        </p:nvPicPr>
        <p:blipFill>
          <a:blip r:embed="rId3"/>
          <a:stretch>
            <a:fillRect/>
          </a:stretch>
        </p:blipFill>
        <p:spPr>
          <a:xfrm>
            <a:off x="4976028" y="1876246"/>
            <a:ext cx="6572505" cy="3105507"/>
          </a:xfrm>
          <a:prstGeom prst="rect">
            <a:avLst/>
          </a:prstGeom>
        </p:spPr>
      </p:pic>
      <p:sp>
        <p:nvSpPr>
          <p:cNvPr id="2" name="Slide Number Placeholder 1">
            <a:extLst>
              <a:ext uri="{FF2B5EF4-FFF2-40B4-BE49-F238E27FC236}">
                <a16:creationId xmlns:a16="http://schemas.microsoft.com/office/drawing/2014/main" id="{EC4C4AF3-3D7C-C7FA-4830-49DB80E67028}"/>
              </a:ext>
            </a:extLst>
          </p:cNvPr>
          <p:cNvSpPr>
            <a:spLocks noGrp="1"/>
          </p:cNvSpPr>
          <p:nvPr>
            <p:ph type="sldNum" sz="quarter" idx="12"/>
          </p:nvPr>
        </p:nvSpPr>
        <p:spPr>
          <a:xfrm>
            <a:off x="10865194" y="6254496"/>
            <a:ext cx="683339" cy="365125"/>
          </a:xfrm>
        </p:spPr>
        <p:txBody>
          <a:bodyPr>
            <a:normAutofit/>
          </a:bodyPr>
          <a:lstStyle/>
          <a:p>
            <a:pPr>
              <a:spcAft>
                <a:spcPts val="600"/>
              </a:spcAft>
            </a:pPr>
            <a:fld id="{D57F1E4F-1CFF-5643-939E-217C01CDF565}" type="slidenum">
              <a:rPr lang="en-US" smtClean="0"/>
              <a:pPr>
                <a:spcAft>
                  <a:spcPts val="600"/>
                </a:spcAft>
              </a:pPr>
              <a:t>11</a:t>
            </a:fld>
            <a:endParaRPr lang="en-US"/>
          </a:p>
        </p:txBody>
      </p:sp>
    </p:spTree>
    <p:extLst>
      <p:ext uri="{BB962C8B-B14F-4D97-AF65-F5344CB8AC3E}">
        <p14:creationId xmlns:p14="http://schemas.microsoft.com/office/powerpoint/2010/main" val="85323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D9C4A1E0-B30B-4F81-873C-F7771033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Freeform: Shape 18">
            <a:extLst>
              <a:ext uri="{FF2B5EF4-FFF2-40B4-BE49-F238E27FC236}">
                <a16:creationId xmlns:a16="http://schemas.microsoft.com/office/drawing/2014/main" id="{2884BC28-8C65-4886-B01A-667342EB7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1B030BB6-5308-7F17-AC79-8264F125FE19}"/>
              </a:ext>
            </a:extLst>
          </p:cNvPr>
          <p:cNvPicPr>
            <a:picLocks noChangeAspect="1"/>
          </p:cNvPicPr>
          <p:nvPr/>
        </p:nvPicPr>
        <p:blipFill>
          <a:blip r:embed="rId2"/>
          <a:stretch>
            <a:fillRect/>
          </a:stretch>
        </p:blipFill>
        <p:spPr>
          <a:xfrm>
            <a:off x="2103419" y="492126"/>
            <a:ext cx="2136589" cy="2994877"/>
          </a:xfrm>
          <a:prstGeom prst="rect">
            <a:avLst/>
          </a:prstGeom>
        </p:spPr>
      </p:pic>
      <p:sp>
        <p:nvSpPr>
          <p:cNvPr id="21" name="Freeform: Shape 20">
            <a:extLst>
              <a:ext uri="{FF2B5EF4-FFF2-40B4-BE49-F238E27FC236}">
                <a16:creationId xmlns:a16="http://schemas.microsoft.com/office/drawing/2014/main" id="{0FC820FD-F8C0-4426-A38A-5B80A2E5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22">
            <a:extLst>
              <a:ext uri="{FF2B5EF4-FFF2-40B4-BE49-F238E27FC236}">
                <a16:creationId xmlns:a16="http://schemas.microsoft.com/office/drawing/2014/main" id="{E1DAA296-54E3-4547-B36F-E8B35335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8"/>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26C8298-827C-57A7-CDF8-3CD82272B916}"/>
              </a:ext>
            </a:extLst>
          </p:cNvPr>
          <p:cNvPicPr>
            <a:picLocks noChangeAspect="1"/>
          </p:cNvPicPr>
          <p:nvPr/>
        </p:nvPicPr>
        <p:blipFill>
          <a:blip r:embed="rId3"/>
          <a:stretch>
            <a:fillRect/>
          </a:stretch>
        </p:blipFill>
        <p:spPr>
          <a:xfrm>
            <a:off x="1273622" y="5226460"/>
            <a:ext cx="3803345" cy="703618"/>
          </a:xfrm>
          <a:prstGeom prst="rect">
            <a:avLst/>
          </a:prstGeom>
        </p:spPr>
      </p:pic>
      <p:pic>
        <p:nvPicPr>
          <p:cNvPr id="10" name="Picture 9">
            <a:extLst>
              <a:ext uri="{FF2B5EF4-FFF2-40B4-BE49-F238E27FC236}">
                <a16:creationId xmlns:a16="http://schemas.microsoft.com/office/drawing/2014/main" id="{A9DD95B5-BBD1-0E72-BD75-56EDBEF89197}"/>
              </a:ext>
            </a:extLst>
          </p:cNvPr>
          <p:cNvPicPr>
            <a:picLocks noChangeAspect="1"/>
          </p:cNvPicPr>
          <p:nvPr/>
        </p:nvPicPr>
        <p:blipFill>
          <a:blip r:embed="rId4"/>
          <a:stretch>
            <a:fillRect/>
          </a:stretch>
        </p:blipFill>
        <p:spPr>
          <a:xfrm>
            <a:off x="7173121" y="643467"/>
            <a:ext cx="3452439" cy="5115888"/>
          </a:xfrm>
          <a:prstGeom prst="rect">
            <a:avLst/>
          </a:prstGeom>
        </p:spPr>
      </p:pic>
      <p:sp>
        <p:nvSpPr>
          <p:cNvPr id="2" name="Slide Number Placeholder 1">
            <a:extLst>
              <a:ext uri="{FF2B5EF4-FFF2-40B4-BE49-F238E27FC236}">
                <a16:creationId xmlns:a16="http://schemas.microsoft.com/office/drawing/2014/main" id="{5E9E20D6-BCC5-B8EF-F5CC-E11B8609CAC3}"/>
              </a:ext>
            </a:extLst>
          </p:cNvPr>
          <p:cNvSpPr>
            <a:spLocks noGrp="1"/>
          </p:cNvSpPr>
          <p:nvPr>
            <p:ph type="sldNum" sz="quarter" idx="12"/>
          </p:nvPr>
        </p:nvSpPr>
        <p:spPr>
          <a:xfrm>
            <a:off x="10657906" y="6441134"/>
            <a:ext cx="695893" cy="365125"/>
          </a:xfrm>
        </p:spPr>
        <p:txBody>
          <a:bodyPr>
            <a:normAutofit/>
          </a:bodyPr>
          <a:lstStyle/>
          <a:p>
            <a:pPr>
              <a:spcAft>
                <a:spcPts val="600"/>
              </a:spcAft>
            </a:pPr>
            <a:fld id="{D57F1E4F-1CFF-5643-939E-217C01CDF565}" type="slidenum">
              <a:rPr lang="en-US" smtClean="0"/>
              <a:pPr>
                <a:spcAft>
                  <a:spcPts val="600"/>
                </a:spcAft>
              </a:pPr>
              <a:t>12</a:t>
            </a:fld>
            <a:endParaRPr lang="en-US"/>
          </a:p>
        </p:txBody>
      </p:sp>
    </p:spTree>
    <p:extLst>
      <p:ext uri="{BB962C8B-B14F-4D97-AF65-F5344CB8AC3E}">
        <p14:creationId xmlns:p14="http://schemas.microsoft.com/office/powerpoint/2010/main" val="338039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ECF13-E69B-82D7-529A-89AF5C02A7F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41BE8654-6441-09BE-2688-9DB3209C59A9}"/>
              </a:ext>
            </a:extLst>
          </p:cNvPr>
          <p:cNvPicPr>
            <a:picLocks noChangeAspect="1"/>
          </p:cNvPicPr>
          <p:nvPr/>
        </p:nvPicPr>
        <p:blipFill>
          <a:blip r:embed="rId2"/>
          <a:stretch>
            <a:fillRect/>
          </a:stretch>
        </p:blipFill>
        <p:spPr>
          <a:xfrm>
            <a:off x="3560698" y="274008"/>
            <a:ext cx="4315636" cy="6309983"/>
          </a:xfrm>
          <a:prstGeom prst="rect">
            <a:avLst/>
          </a:prstGeom>
        </p:spPr>
      </p:pic>
    </p:spTree>
    <p:extLst>
      <p:ext uri="{BB962C8B-B14F-4D97-AF65-F5344CB8AC3E}">
        <p14:creationId xmlns:p14="http://schemas.microsoft.com/office/powerpoint/2010/main" val="290993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Project File &amp; Data Sets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548882" y="2052735"/>
            <a:ext cx="8920065" cy="4157565"/>
          </a:xfrm>
        </p:spPr>
        <p:txBody>
          <a:bodyPr>
            <a:normAutofit/>
          </a:bodyPr>
          <a:lstStyle/>
          <a:p>
            <a:r>
              <a:rPr lang="en-IN" dirty="0"/>
              <a:t>Git Hub – </a:t>
            </a:r>
          </a:p>
          <a:p>
            <a:pPr marL="342900" indent="-342900">
              <a:buFont typeface="Wingdings" panose="05000000000000000000" pitchFamily="2" charset="2"/>
              <a:buChar char="q"/>
            </a:pPr>
            <a:r>
              <a:rPr lang="en-IN" dirty="0" err="1">
                <a:hlinkClick r:id="rId3"/>
              </a:rPr>
              <a:t>VenkataSatyaSrikarParvatha</a:t>
            </a:r>
            <a:r>
              <a:rPr lang="en-IN" dirty="0">
                <a:hlinkClick r:id="rId3"/>
              </a:rPr>
              <a:t>/VOIS (github.com)</a:t>
            </a:r>
            <a:endParaRPr lang="en-IN" dirty="0">
              <a:hlinkClick r:id="rId4"/>
            </a:endParaRPr>
          </a:p>
          <a:p>
            <a:pPr marL="342900" indent="-342900">
              <a:buFont typeface="Wingdings" panose="05000000000000000000" pitchFamily="2" charset="2"/>
              <a:buChar char="q"/>
            </a:pPr>
            <a:r>
              <a:rPr lang="en-IN" dirty="0">
                <a:hlinkClick r:id="rId4"/>
              </a:rPr>
              <a:t>https://github.com/VenkataSatyaSrikarParvatha/VOIS/blob/main/STU64de3bbf62a131692285887_VENKATA%20SATYA%20SRIKAR%20PARVATHA.pbix</a:t>
            </a:r>
            <a:endParaRPr lang="en-IN" dirty="0"/>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à"/>
            </a:pPr>
            <a:endParaRPr lang="en-IN" dirty="0">
              <a:sym typeface="Wingdings" panose="05000000000000000000" pitchFamily="2" charset="2"/>
            </a:endParaRPr>
          </a:p>
          <a:p>
            <a:pPr marL="342900" indent="-342900">
              <a:buFont typeface="Wingdings" panose="05000000000000000000" pitchFamily="2" charset="2"/>
              <a:buChar char="à"/>
            </a:pPr>
            <a:r>
              <a:rPr lang="en-IN" dirty="0">
                <a:sym typeface="Wingdings" panose="05000000000000000000" pitchFamily="2" charset="2"/>
              </a:rPr>
              <a:t>Visit the link by – ctrl + click</a:t>
            </a:r>
          </a:p>
          <a:p>
            <a:pPr marL="342900" indent="-342900">
              <a:buFont typeface="Wingdings" panose="05000000000000000000" pitchFamily="2" charset="2"/>
              <a:buChar char="à"/>
            </a:pPr>
            <a:r>
              <a:rPr lang="en-IN" dirty="0">
                <a:sym typeface="Wingdings" panose="05000000000000000000" pitchFamily="2" charset="2"/>
              </a:rPr>
              <a:t>It contains a reference data set taken </a:t>
            </a:r>
          </a:p>
          <a:p>
            <a:pPr marL="342900" indent="-342900">
              <a:buFont typeface="Wingdings" panose="05000000000000000000" pitchFamily="2" charset="2"/>
              <a:buChar char="à"/>
            </a:pPr>
            <a:r>
              <a:rPr lang="en-IN" dirty="0">
                <a:sym typeface="Wingdings" panose="05000000000000000000" pitchFamily="2" charset="2"/>
              </a:rPr>
              <a:t>A Power BI Executed, for the reference of execution</a:t>
            </a:r>
            <a:endParaRPr lang="en-IN" dirty="0"/>
          </a:p>
        </p:txBody>
      </p:sp>
      <p:pic>
        <p:nvPicPr>
          <p:cNvPr id="2" name="Picture 1">
            <a:extLst>
              <a:ext uri="{FF2B5EF4-FFF2-40B4-BE49-F238E27FC236}">
                <a16:creationId xmlns:a16="http://schemas.microsoft.com/office/drawing/2014/main" id="{9B1059AA-695F-4254-E3EB-90E7FB88FA7F}"/>
              </a:ext>
            </a:extLst>
          </p:cNvPr>
          <p:cNvPicPr>
            <a:picLocks noChangeAspect="1"/>
          </p:cNvPicPr>
          <p:nvPr/>
        </p:nvPicPr>
        <p:blipFill>
          <a:blip r:embed="rId5"/>
          <a:stretch>
            <a:fillRect/>
          </a:stretch>
        </p:blipFill>
        <p:spPr>
          <a:xfrm flipH="1">
            <a:off x="432000" y="83734"/>
            <a:ext cx="1727200" cy="3010024"/>
          </a:xfrm>
          <a:prstGeom prst="rect">
            <a:avLst/>
          </a:prstGeom>
        </p:spPr>
      </p:pic>
    </p:spTree>
    <p:extLst>
      <p:ext uri="{BB962C8B-B14F-4D97-AF65-F5344CB8AC3E}">
        <p14:creationId xmlns:p14="http://schemas.microsoft.com/office/powerpoint/2010/main" val="35112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References</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 name="Picture 1">
            <a:extLst>
              <a:ext uri="{FF2B5EF4-FFF2-40B4-BE49-F238E27FC236}">
                <a16:creationId xmlns:a16="http://schemas.microsoft.com/office/drawing/2014/main" id="{C7EB3C2D-82B6-3094-1904-C29E5875CC54}"/>
              </a:ext>
            </a:extLst>
          </p:cNvPr>
          <p:cNvPicPr>
            <a:picLocks noChangeAspect="1"/>
          </p:cNvPicPr>
          <p:nvPr/>
        </p:nvPicPr>
        <p:blipFill>
          <a:blip r:embed="rId3"/>
          <a:stretch>
            <a:fillRect/>
          </a:stretch>
        </p:blipFill>
        <p:spPr>
          <a:xfrm>
            <a:off x="8547946" y="3136108"/>
            <a:ext cx="2760758" cy="3264409"/>
          </a:xfrm>
          <a:prstGeom prst="rect">
            <a:avLst/>
          </a:prstGeom>
        </p:spPr>
      </p:pic>
      <p:sp>
        <p:nvSpPr>
          <p:cNvPr id="4" name="AutoShape 2" descr="Zebra BI logo">
            <a:hlinkClick r:id="rId4"/>
            <a:extLst>
              <a:ext uri="{FF2B5EF4-FFF2-40B4-BE49-F238E27FC236}">
                <a16:creationId xmlns:a16="http://schemas.microsoft.com/office/drawing/2014/main" id="{F09372B6-A84F-3DFD-87E0-2352E7914897}"/>
              </a:ext>
            </a:extLst>
          </p:cNvPr>
          <p:cNvSpPr>
            <a:spLocks noGrp="1" noChangeAspect="1" noChangeArrowheads="1"/>
          </p:cNvSpPr>
          <p:nvPr>
            <p:ph type="body" sz="quarter" idx="12"/>
          </p:nvPr>
        </p:nvSpPr>
        <p:spPr bwMode="auto">
          <a:xfrm>
            <a:off x="1082675" y="1347788"/>
            <a:ext cx="8667750" cy="4679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Zebra BI - </a:t>
            </a:r>
            <a:r>
              <a:rPr lang="en-US" b="1" i="0" dirty="0">
                <a:solidFill>
                  <a:srgbClr val="000000"/>
                </a:solidFill>
                <a:effectLst/>
                <a:highlight>
                  <a:srgbClr val="FFFFFF"/>
                </a:highlight>
                <a:latin typeface="Open Sans" panose="020B0606030504020204" pitchFamily="34" charset="0"/>
              </a:rPr>
              <a:t>How to Create an E-commerce Sales Report in Power BI</a:t>
            </a:r>
          </a:p>
          <a:p>
            <a:r>
              <a:rPr lang="en-US" dirty="0">
                <a:hlinkClick r:id="rId5"/>
              </a:rPr>
              <a:t>How to Create an E-commerce Sales Report in Power BI - Zebra BI</a:t>
            </a:r>
            <a:endParaRPr lang="en-US" dirty="0"/>
          </a:p>
          <a:p>
            <a:endParaRPr lang="en-US" dirty="0"/>
          </a:p>
          <a:p>
            <a:r>
              <a:rPr lang="en-IN" dirty="0"/>
              <a:t>databox.com</a:t>
            </a:r>
            <a:r>
              <a:rPr lang="en-US" dirty="0"/>
              <a:t> - </a:t>
            </a:r>
            <a:r>
              <a:rPr lang="en-US" b="0" i="0" dirty="0">
                <a:solidFill>
                  <a:srgbClr val="1B2024"/>
                </a:solidFill>
                <a:effectLst/>
                <a:highlight>
                  <a:srgbClr val="FFFFFF"/>
                </a:highlight>
                <a:latin typeface="Geist"/>
              </a:rPr>
              <a:t>9 Best Ecommerce Reports to Boost Online Sales (Sourced from 30+ Pros)</a:t>
            </a:r>
          </a:p>
          <a:p>
            <a:r>
              <a:rPr lang="en-US" dirty="0">
                <a:hlinkClick r:id="rId6"/>
              </a:rPr>
              <a:t>9 Best Ecommerce Reports to Boost Online Sales (Sourced from 30+ Pros) | Databox</a:t>
            </a:r>
            <a:endParaRPr lang="en-IN" dirty="0"/>
          </a:p>
          <a:p>
            <a:endParaRPr lang="en-IN" dirty="0"/>
          </a:p>
          <a:p>
            <a:r>
              <a:rPr lang="en-US" dirty="0"/>
              <a:t>analyticsinsight.net</a:t>
            </a:r>
            <a:r>
              <a:rPr lang="en-IN" dirty="0"/>
              <a:t> - </a:t>
            </a:r>
            <a:r>
              <a:rPr lang="en-US" b="1" i="0" dirty="0">
                <a:solidFill>
                  <a:schemeClr val="tx1"/>
                </a:solidFill>
                <a:effectLst/>
                <a:highlight>
                  <a:srgbClr val="FFFFFF"/>
                </a:highlight>
                <a:latin typeface="Lora" panose="020F0502020204030204" pitchFamily="2" charset="0"/>
              </a:rPr>
              <a:t>E-Commerce Analytics with Power BI: A Guide</a:t>
            </a:r>
          </a:p>
          <a:p>
            <a:r>
              <a:rPr lang="en-US" dirty="0">
                <a:hlinkClick r:id="rId7"/>
              </a:rPr>
              <a:t>E-Commerce Analytics with Power BI: A Guide (analyticsinsight.net)</a:t>
            </a:r>
            <a:endParaRPr lang="en-US"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IN" sz="4800" dirty="0"/>
              <a:t>Conclusion</a:t>
            </a:r>
            <a:endParaRPr lang="en-US" sz="4800" b="1" dirty="0">
              <a:solidFill>
                <a:schemeClr val="tx1"/>
              </a:solidFill>
            </a:endParaRP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Box 4">
            <a:extLst>
              <a:ext uri="{FF2B5EF4-FFF2-40B4-BE49-F238E27FC236}">
                <a16:creationId xmlns:a16="http://schemas.microsoft.com/office/drawing/2014/main" id="{005C6330-95EC-02BA-5412-5E4A7590EB85}"/>
              </a:ext>
            </a:extLst>
          </p:cNvPr>
          <p:cNvSpPr txBox="1"/>
          <p:nvPr/>
        </p:nvSpPr>
        <p:spPr>
          <a:xfrm>
            <a:off x="1222309" y="1632857"/>
            <a:ext cx="8826759" cy="6463308"/>
          </a:xfrm>
          <a:prstGeom prst="rect">
            <a:avLst/>
          </a:prstGeom>
          <a:noFill/>
        </p:spPr>
        <p:txBody>
          <a:bodyPr wrap="square">
            <a:spAutoFit/>
          </a:bodyPr>
          <a:lstStyle/>
          <a:p>
            <a:r>
              <a:rPr lang="en-IN" dirty="0"/>
              <a:t>	The successful implementation of a comprehensive data analysis and visualization solution using Power BI will significantly enhance the decision-making capabilities of the e-commerce business. By integrating data from multiple sources and transforming it into meaningful insights, the project will address key challenges in sales analysis, customer insights, inventory management, and web traffic analysis.</a:t>
            </a:r>
          </a:p>
          <a:p>
            <a:endParaRPr lang="en-IN" dirty="0"/>
          </a:p>
          <a:p>
            <a:r>
              <a:rPr lang="en-IN" dirty="0"/>
              <a:t>	Interactive dashboards will provide stakeholders with real-time, actionable insights, enabling them to make informed decisions, optimize operations, and improve customer satisfaction. The use of advanced technologies such as Power BI Desktop, Power BI Service, DAX, Power Query Editor, SQL, and web analytics tools ensures that the data is accurate, consistent, and effectively presented.</a:t>
            </a:r>
          </a:p>
          <a:p>
            <a:endParaRPr lang="en-IN" dirty="0"/>
          </a:p>
          <a:p>
            <a:r>
              <a:rPr lang="en-IN" dirty="0"/>
              <a:t>	Ultimately, this project will empower the e-commerce business to leverage its data assets fully, driving growth and maintaining a competitive edge in the market. The continuous monitoring and iterative improvements will ensure that the solution remains relevant and valuable, adapting to the evolving needs of the business.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834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20033" y="2843113"/>
            <a:ext cx="8935934" cy="700114"/>
          </a:xfrm>
          <a:prstGeom prst="rect">
            <a:avLst/>
          </a:prstGeom>
        </p:spPr>
        <p:txBody>
          <a:bodyPr anchor="ctr">
            <a:noAutofit/>
          </a:bodyPr>
          <a:lstStyle/>
          <a:p>
            <a:pPr algn="ctr"/>
            <a:r>
              <a:rPr lang="en-US" sz="16600" b="1" dirty="0">
                <a:solidFill>
                  <a:schemeClr val="bg1">
                    <a:lumMod val="50000"/>
                  </a:schemeClr>
                </a:solidFill>
              </a:rPr>
              <a:t>Thank </a:t>
            </a:r>
            <a:br>
              <a:rPr lang="en-US" sz="16600" b="1" dirty="0">
                <a:solidFill>
                  <a:schemeClr val="bg1">
                    <a:lumMod val="50000"/>
                  </a:schemeClr>
                </a:solidFill>
              </a:rPr>
            </a:br>
            <a:r>
              <a:rPr lang="en-US" sz="16600" b="1" dirty="0">
                <a:solidFill>
                  <a:schemeClr val="bg1">
                    <a:lumMod val="50000"/>
                  </a:schemeClr>
                </a:solidFill>
              </a:rPr>
              <a:t>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 name="Picture 1">
            <a:extLst>
              <a:ext uri="{FF2B5EF4-FFF2-40B4-BE49-F238E27FC236}">
                <a16:creationId xmlns:a16="http://schemas.microsoft.com/office/drawing/2014/main" id="{8909CBFC-0568-3646-A309-9B3665A1C9EB}"/>
              </a:ext>
            </a:extLst>
          </p:cNvPr>
          <p:cNvPicPr>
            <a:picLocks noChangeAspect="1"/>
          </p:cNvPicPr>
          <p:nvPr/>
        </p:nvPicPr>
        <p:blipFill>
          <a:blip r:embed="rId3"/>
          <a:stretch>
            <a:fillRect/>
          </a:stretch>
        </p:blipFill>
        <p:spPr>
          <a:xfrm>
            <a:off x="8235695" y="383577"/>
            <a:ext cx="2760758" cy="3264409"/>
          </a:xfrm>
          <a:prstGeom prst="rect">
            <a:avLst/>
          </a:prstGeom>
        </p:spPr>
      </p:pic>
      <p:pic>
        <p:nvPicPr>
          <p:cNvPr id="4" name="Picture 3">
            <a:extLst>
              <a:ext uri="{FF2B5EF4-FFF2-40B4-BE49-F238E27FC236}">
                <a16:creationId xmlns:a16="http://schemas.microsoft.com/office/drawing/2014/main" id="{8EF50CFB-5533-EA02-04E6-17558BEB7A78}"/>
              </a:ext>
            </a:extLst>
          </p:cNvPr>
          <p:cNvPicPr>
            <a:picLocks noChangeAspect="1"/>
          </p:cNvPicPr>
          <p:nvPr/>
        </p:nvPicPr>
        <p:blipFill>
          <a:blip r:embed="rId4"/>
          <a:stretch>
            <a:fillRect/>
          </a:stretch>
        </p:blipFill>
        <p:spPr>
          <a:xfrm flipH="1">
            <a:off x="1446109" y="3691230"/>
            <a:ext cx="1727200" cy="3010024"/>
          </a:xfrm>
          <a:prstGeom prst="rect">
            <a:avLst/>
          </a:prstGeom>
        </p:spPr>
      </p:pic>
    </p:spTree>
    <p:extLst>
      <p:ext uri="{BB962C8B-B14F-4D97-AF65-F5344CB8AC3E}">
        <p14:creationId xmlns:p14="http://schemas.microsoft.com/office/powerpoint/2010/main" val="176271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7211112" cy="4432027"/>
          </a:xfrm>
        </p:spPr>
        <p:txBody>
          <a:bodyPr>
            <a:normAutofit fontScale="77500" lnSpcReduction="20000"/>
          </a:bodyPr>
          <a:lstStyle/>
          <a:p>
            <a:pPr marL="0" indent="0">
              <a:lnSpc>
                <a:spcPct val="150000"/>
              </a:lnSpc>
              <a:buNone/>
            </a:pPr>
            <a:r>
              <a:rPr lang="en-US" sz="2800" dirty="0"/>
              <a:t>The e-commerce industry generates vast amounts of data daily, encompassing sales transactions, customer interactions, inventory movements, and web traffic. </a:t>
            </a:r>
          </a:p>
          <a:p>
            <a:pPr marL="0" indent="0">
              <a:lnSpc>
                <a:spcPct val="150000"/>
              </a:lnSpc>
              <a:buNone/>
            </a:pPr>
            <a:r>
              <a:rPr lang="en-US" sz="2800" dirty="0"/>
              <a:t>				Despite the availability of this data, many e-commerce businesses struggle to harness its full potential due to challenges in data integration, analysis, and visualization. This leads to suboptimal decision-making, inefficient operations, and missed opportunities for growth and customer engagement.</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a:bodyPr>
          <a:lstStyle/>
          <a:p>
            <a:r>
              <a:rPr lang="en-GB" dirty="0"/>
              <a:t>Project Description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Rectangle 2">
            <a:extLst>
              <a:ext uri="{FF2B5EF4-FFF2-40B4-BE49-F238E27FC236}">
                <a16:creationId xmlns:a16="http://schemas.microsoft.com/office/drawing/2014/main" id="{AB58F7AB-32B4-1D7B-D98F-BCB6930ED8CF}"/>
              </a:ext>
            </a:extLst>
          </p:cNvPr>
          <p:cNvSpPr>
            <a:spLocks noChangeArrowheads="1"/>
          </p:cNvSpPr>
          <p:nvPr/>
        </p:nvSpPr>
        <p:spPr bwMode="auto">
          <a:xfrm>
            <a:off x="15557" y="1928597"/>
            <a:ext cx="969761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e-commerce industry generates vast amounts of data from various sources, including sales transactions, customer interactions, inventory levels, and web analytics. This project aims to utilize Power BI to integrate, analyze, and visualize this data, transforming it into actionable insights that can drive strategic decisions, optimize operations, and enhance customer satisfaction. By developing a comprehensive data analysis and visualization solution, the project seeks to address key business challenges and provide a clear view of performance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The project will involve connecting to multiple data sources such as SQL databases, CRM systems, inventory management platforms, and web analytics tools. Using Power Query Editor, the data will be cleaned and transformed to ensure accuracy and consistency. A robust data model will be developed, establishing relationships between different datasets and creating calculated columns and measures using DAX (Data Analysis Expressions). This will enable detailed analysis of sales trends, customer behavior, inventory management, and web traffic patterns.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Interactive dashboards will be designed to present the analyzed data in an easily understandable and visually appealing manner. These dashboards will include various visual elements like bar charts, line graphs, pie charts, and maps, and will feature slicers, filters, and drill-through capabilities to enhance user interactivity. The dashboards will be published to the Power BI Service, allowing stakeholders to access real-time insights and collaborate effectively. Continuous monitoring and feedback collection will ensure the dashboards remain relevant and valuable, driving data-driven decision-making across the e-commerce business.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3200" dirty="0"/>
              <a:t>Objectives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13" name="TextBox 12">
            <a:extLst>
              <a:ext uri="{FF2B5EF4-FFF2-40B4-BE49-F238E27FC236}">
                <a16:creationId xmlns:a16="http://schemas.microsoft.com/office/drawing/2014/main" id="{EDA14D09-DF77-63F4-F2F7-ADD0FD127984}"/>
              </a:ext>
            </a:extLst>
          </p:cNvPr>
          <p:cNvSpPr txBox="1"/>
          <p:nvPr/>
        </p:nvSpPr>
        <p:spPr>
          <a:xfrm>
            <a:off x="466530" y="1362269"/>
            <a:ext cx="10347649" cy="5355312"/>
          </a:xfrm>
          <a:prstGeom prst="rect">
            <a:avLst/>
          </a:prstGeom>
          <a:noFill/>
        </p:spPr>
        <p:txBody>
          <a:bodyPr wrap="square">
            <a:spAutoFit/>
          </a:bodyPr>
          <a:lstStyle/>
          <a:p>
            <a:pPr marL="285750" indent="-285750">
              <a:buFont typeface="Wingdings" panose="05000000000000000000" pitchFamily="2" charset="2"/>
              <a:buChar char="q"/>
            </a:pPr>
            <a:r>
              <a:rPr lang="en-IN" b="1" dirty="0"/>
              <a:t>Sales Analysis</a:t>
            </a:r>
            <a:endParaRPr lang="en-IN" dirty="0"/>
          </a:p>
          <a:p>
            <a:pPr marL="342900" indent="-342900">
              <a:buFont typeface="Arial" panose="020B0604020202020204" pitchFamily="34" charset="0"/>
              <a:buChar char="•"/>
            </a:pPr>
            <a:r>
              <a:rPr lang="en-IN" dirty="0"/>
              <a:t>Track sales performance over time</a:t>
            </a:r>
          </a:p>
          <a:p>
            <a:pPr marL="342900" indent="-342900">
              <a:buFont typeface="Arial" panose="020B0604020202020204" pitchFamily="34" charset="0"/>
              <a:buChar char="•"/>
            </a:pPr>
            <a:r>
              <a:rPr lang="en-IN" dirty="0"/>
              <a:t>Identify best-selling products and seasonal trends</a:t>
            </a:r>
          </a:p>
          <a:p>
            <a:pPr marL="342900" indent="-342900">
              <a:buFont typeface="+mj-lt"/>
              <a:buAutoNum type="arabicPeriod"/>
            </a:pPr>
            <a:endParaRPr lang="en-IN" dirty="0"/>
          </a:p>
          <a:p>
            <a:pPr marL="285750" indent="-285750">
              <a:buFont typeface="Wingdings" panose="05000000000000000000" pitchFamily="2" charset="2"/>
              <a:buChar char="q"/>
            </a:pPr>
            <a:r>
              <a:rPr lang="en-IN" b="1" dirty="0"/>
              <a:t>Customer Insights</a:t>
            </a:r>
          </a:p>
          <a:p>
            <a:pPr marL="285750" indent="-285750">
              <a:buFont typeface="Arial" panose="020B0604020202020204" pitchFamily="34" charset="0"/>
              <a:buChar char="•"/>
            </a:pPr>
            <a:r>
              <a:rPr lang="en-IN" dirty="0"/>
              <a:t>Segment customers based on purchasing </a:t>
            </a:r>
            <a:r>
              <a:rPr lang="en-IN" dirty="0" err="1"/>
              <a:t>behavior</a:t>
            </a:r>
            <a:r>
              <a:rPr lang="en-IN" dirty="0"/>
              <a:t> and demographics</a:t>
            </a:r>
          </a:p>
          <a:p>
            <a:pPr marL="285750" indent="-285750">
              <a:buFont typeface="Arial" panose="020B0604020202020204" pitchFamily="34" charset="0"/>
              <a:buChar char="•"/>
            </a:pPr>
            <a:r>
              <a:rPr lang="en-IN" dirty="0" err="1"/>
              <a:t>Analyze</a:t>
            </a:r>
            <a:r>
              <a:rPr lang="en-IN" dirty="0"/>
              <a:t> customer lifetime value and retention rates</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q"/>
            </a:pPr>
            <a:r>
              <a:rPr lang="en-IN" b="1" dirty="0"/>
              <a:t>Inventory Management</a:t>
            </a:r>
          </a:p>
          <a:p>
            <a:pPr marL="285750" indent="-285750">
              <a:buFont typeface="Arial" panose="020B0604020202020204" pitchFamily="34" charset="0"/>
              <a:buChar char="•"/>
            </a:pPr>
            <a:r>
              <a:rPr lang="en-IN" dirty="0"/>
              <a:t>Monitor inventory levels and stock movements</a:t>
            </a:r>
          </a:p>
          <a:p>
            <a:pPr marL="285750" indent="-285750">
              <a:buFont typeface="Arial" panose="020B0604020202020204" pitchFamily="34" charset="0"/>
              <a:buChar char="•"/>
            </a:pPr>
            <a:r>
              <a:rPr lang="en-IN" dirty="0"/>
              <a:t>Identify slow-moving products and forecast demand</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q"/>
            </a:pPr>
            <a:r>
              <a:rPr lang="en-IN" b="1" dirty="0"/>
              <a:t>Web Traffic and Conversion</a:t>
            </a:r>
          </a:p>
          <a:p>
            <a:pPr marL="285750" indent="-285750">
              <a:buFont typeface="Arial" panose="020B0604020202020204" pitchFamily="34" charset="0"/>
              <a:buChar char="•"/>
            </a:pPr>
            <a:r>
              <a:rPr lang="en-IN" dirty="0" err="1"/>
              <a:t>Analyze</a:t>
            </a:r>
            <a:r>
              <a:rPr lang="en-IN" dirty="0"/>
              <a:t> website traffic patterns and user </a:t>
            </a:r>
            <a:r>
              <a:rPr lang="en-IN" dirty="0" err="1"/>
              <a:t>behavior</a:t>
            </a:r>
            <a:endParaRPr lang="en-IN" dirty="0"/>
          </a:p>
          <a:p>
            <a:pPr marL="285750" indent="-285750">
              <a:buFont typeface="Arial" panose="020B0604020202020204" pitchFamily="34" charset="0"/>
              <a:buChar char="•"/>
            </a:pPr>
            <a:r>
              <a:rPr lang="en-IN" dirty="0"/>
              <a:t>Improve conversion rates through better understanding of user interactions</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q"/>
            </a:pPr>
            <a:r>
              <a:rPr lang="en-IN" b="1" dirty="0"/>
              <a:t>Operational Efficiency</a:t>
            </a:r>
          </a:p>
          <a:p>
            <a:pPr marL="285750" indent="-285750">
              <a:buFont typeface="Arial" panose="020B0604020202020204" pitchFamily="34" charset="0"/>
              <a:buChar char="•"/>
            </a:pPr>
            <a:r>
              <a:rPr lang="en-IN" dirty="0"/>
              <a:t>Develop interactive dashboards to monitor key performance indicators (KPIs)</a:t>
            </a:r>
          </a:p>
          <a:p>
            <a:pPr marL="285750" indent="-285750">
              <a:buFont typeface="Arial" panose="020B0604020202020204" pitchFamily="34" charset="0"/>
              <a:buChar char="•"/>
            </a:pPr>
            <a:r>
              <a:rPr lang="en-IN" dirty="0"/>
              <a:t>Enable real-time performance monitoring and data-driven decision-making</a:t>
            </a:r>
          </a:p>
        </p:txBody>
      </p:sp>
    </p:spTree>
    <p:extLst>
      <p:ext uri="{BB962C8B-B14F-4D97-AF65-F5344CB8AC3E}">
        <p14:creationId xmlns:p14="http://schemas.microsoft.com/office/powerpoint/2010/main" val="22896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3200" dirty="0"/>
              <a:t>Methodology</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2" name="Text Placeholder 1">
            <a:extLst>
              <a:ext uri="{FF2B5EF4-FFF2-40B4-BE49-F238E27FC236}">
                <a16:creationId xmlns:a16="http://schemas.microsoft.com/office/drawing/2014/main" id="{779C32B3-1D2B-7D7C-6A2F-5FA513D2004A}"/>
              </a:ext>
            </a:extLst>
          </p:cNvPr>
          <p:cNvSpPr>
            <a:spLocks noGrp="1"/>
          </p:cNvSpPr>
          <p:nvPr>
            <p:ph type="body" sz="quarter" idx="12"/>
          </p:nvPr>
        </p:nvSpPr>
        <p:spPr>
          <a:xfrm>
            <a:off x="620008" y="1763486"/>
            <a:ext cx="9625004" cy="5290457"/>
          </a:xfrm>
        </p:spPr>
        <p:txBody>
          <a:bodyPr>
            <a:normAutofit fontScale="92500" lnSpcReduction="20000"/>
          </a:bodyPr>
          <a:lstStyle/>
          <a:p>
            <a:pPr>
              <a:buFont typeface="Wingdings" panose="05000000000000000000" pitchFamily="2" charset="2"/>
              <a:buChar char="q"/>
            </a:pPr>
            <a:r>
              <a:rPr lang="en-US" sz="1400" b="1" dirty="0"/>
              <a:t>Requirements Gathering</a:t>
            </a:r>
          </a:p>
          <a:p>
            <a:pPr marL="0" indent="0">
              <a:buNone/>
            </a:pPr>
            <a:r>
              <a:rPr lang="en-US" sz="1400" dirty="0"/>
              <a:t>Conduct meetings with stakeholders to understand their needs and goals. Define the scope, deliverables, and timeline for the project</a:t>
            </a:r>
          </a:p>
          <a:p>
            <a:pPr>
              <a:buFont typeface="Wingdings" panose="05000000000000000000" pitchFamily="2" charset="2"/>
              <a:buChar char="q"/>
            </a:pPr>
            <a:r>
              <a:rPr lang="en-US" sz="1400" b="1" dirty="0"/>
              <a:t>Data Preparation</a:t>
            </a:r>
          </a:p>
          <a:p>
            <a:pPr marL="0" indent="0">
              <a:buNone/>
            </a:pPr>
            <a:r>
              <a:rPr lang="en-US" sz="1400" dirty="0"/>
              <a:t>Identify data sources and establish connections. Clean and transform data using Power Query Editor to ensure quality and consistency</a:t>
            </a:r>
          </a:p>
          <a:p>
            <a:pPr>
              <a:buFont typeface="Wingdings" panose="05000000000000000000" pitchFamily="2" charset="2"/>
              <a:buChar char="q"/>
            </a:pPr>
            <a:r>
              <a:rPr lang="en-US" sz="1400" b="1" dirty="0"/>
              <a:t>Data Modeling</a:t>
            </a:r>
          </a:p>
          <a:p>
            <a:pPr marL="0" indent="0">
              <a:buNone/>
            </a:pPr>
            <a:r>
              <a:rPr lang="en-US" sz="1400" dirty="0"/>
              <a:t>Design the data model, establishing relationships and creating necessary measures and calculated columns using DAX .Optimize the model for performance and scalability</a:t>
            </a:r>
          </a:p>
          <a:p>
            <a:pPr>
              <a:buFont typeface="Wingdings" panose="05000000000000000000" pitchFamily="2" charset="2"/>
              <a:buChar char="q"/>
            </a:pPr>
            <a:r>
              <a:rPr lang="en-US" sz="1400" b="1" dirty="0"/>
              <a:t>Visualization Design</a:t>
            </a:r>
          </a:p>
          <a:p>
            <a:pPr marL="0" indent="0">
              <a:buNone/>
            </a:pPr>
            <a:r>
              <a:rPr lang="en-US" sz="1400" dirty="0"/>
              <a:t>Develop wireframes and design mockups for dashboards and reports. Create interactive visuals using Power BI’s visualization tools</a:t>
            </a:r>
          </a:p>
          <a:p>
            <a:pPr>
              <a:buFont typeface="Wingdings" panose="05000000000000000000" pitchFamily="2" charset="2"/>
              <a:buChar char="q"/>
            </a:pPr>
            <a:r>
              <a:rPr lang="en-US" sz="1400" b="1" dirty="0"/>
              <a:t>Implementation and Testing</a:t>
            </a:r>
          </a:p>
          <a:p>
            <a:pPr marL="0" indent="0">
              <a:buNone/>
            </a:pPr>
            <a:r>
              <a:rPr lang="en-US" sz="1400" dirty="0"/>
              <a:t>Build and configure dashboards with slicers, filters, and drill-through functionality. Test dashboards with sample data and refine based on feedback</a:t>
            </a:r>
          </a:p>
          <a:p>
            <a:pPr>
              <a:buFont typeface="Wingdings" panose="05000000000000000000" pitchFamily="2" charset="2"/>
              <a:buChar char="q"/>
            </a:pPr>
            <a:r>
              <a:rPr lang="en-US" sz="1400" b="1" dirty="0"/>
              <a:t>Deployment and Sharing</a:t>
            </a:r>
          </a:p>
          <a:p>
            <a:pPr marL="0" indent="0">
              <a:buNone/>
            </a:pPr>
            <a:r>
              <a:rPr lang="en-US" sz="1400" dirty="0"/>
              <a:t>Publish reports to Power BI Service. Configure data refresh schedules and set up user access and permissions</a:t>
            </a:r>
          </a:p>
          <a:p>
            <a:pPr>
              <a:buFont typeface="Wingdings" panose="05000000000000000000" pitchFamily="2" charset="2"/>
              <a:buChar char="q"/>
            </a:pPr>
            <a:r>
              <a:rPr lang="en-US" sz="1400" b="1" dirty="0"/>
              <a:t>Monitoring and Maintenance</a:t>
            </a:r>
          </a:p>
          <a:p>
            <a:pPr marL="0" indent="0">
              <a:buNone/>
            </a:pPr>
            <a:r>
              <a:rPr lang="en-US" sz="1400" dirty="0"/>
              <a:t>Set up monitoring for data refresh failures and performance issues. Collect user feedback and make iterative improvements to dashboards</a:t>
            </a:r>
            <a:endParaRPr lang="en-IN" sz="1400" dirty="0"/>
          </a:p>
        </p:txBody>
      </p:sp>
    </p:spTree>
    <p:extLst>
      <p:ext uri="{BB962C8B-B14F-4D97-AF65-F5344CB8AC3E}">
        <p14:creationId xmlns:p14="http://schemas.microsoft.com/office/powerpoint/2010/main" val="13986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7" name="Rectangle 2">
            <a:extLst>
              <a:ext uri="{FF2B5EF4-FFF2-40B4-BE49-F238E27FC236}">
                <a16:creationId xmlns:a16="http://schemas.microsoft.com/office/drawing/2014/main" id="{6FBC042D-503B-3A95-F655-149B2F25E4F7}"/>
              </a:ext>
            </a:extLst>
          </p:cNvPr>
          <p:cNvSpPr>
            <a:spLocks noGrp="1" noChangeArrowheads="1"/>
          </p:cNvSpPr>
          <p:nvPr>
            <p:ph type="body" sz="quarter" idx="12"/>
          </p:nvPr>
        </p:nvSpPr>
        <p:spPr bwMode="auto">
          <a:xfrm>
            <a:off x="660400" y="1384653"/>
            <a:ext cx="85022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Executive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high-level dashboards to monitor overall business performance and strategic KPIs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Sales and Marketing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sales trends, customer segments, and campaign performance to optimize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Inventory 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Track inventory levels and movements to ensure efficient stock management and reduce costs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Customer Support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Gain insights into customer behavior and satisfaction to improve service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Web Analytics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website traffic and user behavior to enhance user experience and increase conversions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10" name="TextBox 9">
            <a:extLst>
              <a:ext uri="{FF2B5EF4-FFF2-40B4-BE49-F238E27FC236}">
                <a16:creationId xmlns:a16="http://schemas.microsoft.com/office/drawing/2014/main" id="{6A277ED5-2CDB-ED2B-B34C-916F4C250612}"/>
              </a:ext>
            </a:extLst>
          </p:cNvPr>
          <p:cNvSpPr txBox="1"/>
          <p:nvPr/>
        </p:nvSpPr>
        <p:spPr>
          <a:xfrm>
            <a:off x="1632857" y="1129004"/>
            <a:ext cx="10559143" cy="5904801"/>
          </a:xfrm>
          <a:prstGeom prst="rect">
            <a:avLst/>
          </a:prstGeom>
          <a:noFill/>
        </p:spPr>
        <p:txBody>
          <a:bodyPr wrap="square">
            <a:spAutoFit/>
          </a:bodyPr>
          <a:lstStyle/>
          <a:p>
            <a:pPr marL="171450" indent="-171450">
              <a:buFont typeface="Wingdings" panose="05000000000000000000" pitchFamily="2" charset="2"/>
              <a:buChar char="q"/>
            </a:pPr>
            <a:r>
              <a:rPr lang="en-IN" sz="1600" b="1" dirty="0"/>
              <a:t>Power BI Desktop</a:t>
            </a:r>
          </a:p>
          <a:p>
            <a:r>
              <a:rPr lang="en-IN" sz="1600" dirty="0"/>
              <a:t>Used for data preparation, </a:t>
            </a:r>
            <a:r>
              <a:rPr lang="en-IN" sz="1600" dirty="0" err="1"/>
              <a:t>modeling</a:t>
            </a:r>
            <a:r>
              <a:rPr lang="en-IN" sz="1600" dirty="0"/>
              <a:t>, and visualization. Allows for creating interactive reports and dashboards. Features Power Query Editor for data cleaning and transformation. Supports DAX (Data Analysis Expressions) for creating measures and calculated columns.</a:t>
            </a:r>
          </a:p>
          <a:p>
            <a:pPr marL="171450" indent="-171450">
              <a:buFont typeface="Wingdings" panose="05000000000000000000" pitchFamily="2" charset="2"/>
              <a:buChar char="q"/>
            </a:pPr>
            <a:r>
              <a:rPr lang="en-IN" sz="1600" b="1" dirty="0"/>
              <a:t>Power BI Service</a:t>
            </a:r>
          </a:p>
          <a:p>
            <a:r>
              <a:rPr lang="en-IN" sz="1600" dirty="0"/>
              <a:t>Enables publishing, sharing, and collaboration on Power BI reports and dashboards. Facilitates scheduled data refreshes to keep reports up-to-date. Provides secure access to reports and dashboards for stakeholders. Supports data alerts and notifications for real-time monitoring.</a:t>
            </a:r>
          </a:p>
          <a:p>
            <a:pPr marL="171450" indent="-171450">
              <a:buFont typeface="Wingdings" panose="05000000000000000000" pitchFamily="2" charset="2"/>
              <a:buChar char="q"/>
            </a:pPr>
            <a:r>
              <a:rPr lang="en-IN" sz="1600" b="1" dirty="0"/>
              <a:t>DAX (Data Analysis Expressions)</a:t>
            </a:r>
          </a:p>
          <a:p>
            <a:r>
              <a:rPr lang="en-IN" sz="1600" dirty="0"/>
              <a:t>Used for defining custom calculations and aggregations in Power BI. Enables creation of complex measures and calculated columns. Enhances data analysis capabilities within Power BI by allowing sophisticated data manipulations.</a:t>
            </a:r>
          </a:p>
          <a:p>
            <a:pPr marL="171450" indent="-171450">
              <a:buFont typeface="Wingdings" panose="05000000000000000000" pitchFamily="2" charset="2"/>
              <a:buChar char="q"/>
            </a:pPr>
            <a:r>
              <a:rPr lang="en-IN" sz="1600" b="1" dirty="0"/>
              <a:t>Power Query Editor</a:t>
            </a:r>
          </a:p>
          <a:p>
            <a:r>
              <a:rPr lang="en-IN" sz="1600" dirty="0"/>
              <a:t>Integral part of Power BI Desktop for data extraction, transformation, and loading (ETL). Provides a user-friendly interface for cleaning and shaping data. Supports advanced data transformation techniques, such as merging and appending queries, pivoting, and unpivoting data.</a:t>
            </a:r>
          </a:p>
          <a:p>
            <a:pPr marL="171450" indent="-171450">
              <a:buFont typeface="Wingdings" panose="05000000000000000000" pitchFamily="2" charset="2"/>
              <a:buChar char="q"/>
            </a:pPr>
            <a:r>
              <a:rPr lang="en-IN" sz="1600" b="1" dirty="0"/>
              <a:t>SQL</a:t>
            </a:r>
          </a:p>
          <a:p>
            <a:r>
              <a:rPr lang="en-IN" sz="1600" dirty="0"/>
              <a:t>Utilized for querying and extracting data from relational databases. Essential for integrating data from various sources such as sales databases, CRM systems, and inventory management systems. Allows for complex data retrieval and manipulation to prepare data for analysis in Power BI.</a:t>
            </a:r>
          </a:p>
          <a:p>
            <a:pPr marL="171450" indent="-171450">
              <a:buFont typeface="Wingdings" panose="05000000000000000000" pitchFamily="2" charset="2"/>
              <a:buChar char="q"/>
            </a:pPr>
            <a:r>
              <a:rPr lang="en-IN" sz="1600" b="1" dirty="0"/>
              <a:t>Web Analytics Tools (e.g., Google Analytics)</a:t>
            </a:r>
          </a:p>
          <a:p>
            <a:r>
              <a:rPr lang="en-IN" sz="1600" dirty="0"/>
              <a:t>Source of web traffic and user </a:t>
            </a:r>
            <a:r>
              <a:rPr lang="en-IN" sz="1600" dirty="0" err="1"/>
              <a:t>behavior</a:t>
            </a:r>
            <a:r>
              <a:rPr lang="en-IN" sz="1600" dirty="0"/>
              <a:t> data. Provides insights into website performance, user interactions, and conversion rates. Data from these tools can be integrated into Power BI for comprehensive analysis.</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4"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30">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solidFill>
                  <a:schemeClr val="accent1"/>
                </a:solidFill>
              </a:rPr>
              <a:t>RESULTS </a:t>
            </a:r>
          </a:p>
        </p:txBody>
      </p:sp>
      <p:sp>
        <p:nvSpPr>
          <p:cNvPr id="36" name="Isosceles Triangle 35">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888603" y="3335676"/>
            <a:ext cx="4887354" cy="186648"/>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5EBBB5-ECE0-1B84-7D0C-98FF2B2352E3}"/>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a:extLst>
              <a:ext uri="{FF2B5EF4-FFF2-40B4-BE49-F238E27FC236}">
                <a16:creationId xmlns:a16="http://schemas.microsoft.com/office/drawing/2014/main" id="{FEE51A39-D74A-89A8-515B-2646B1F7D13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04484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794</TotalTime>
  <Words>1339</Words>
  <Application>Microsoft Office PowerPoint</Application>
  <PresentationFormat>Widescreen</PresentationFormat>
  <Paragraphs>121</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Geist</vt:lpstr>
      <vt:lpstr>Lora</vt:lpstr>
      <vt:lpstr>Open Sans</vt:lpstr>
      <vt:lpstr>Trebuchet MS</vt:lpstr>
      <vt:lpstr>Wingdings</vt:lpstr>
      <vt:lpstr>Wingdings 3</vt:lpstr>
      <vt:lpstr>Facet</vt:lpstr>
      <vt:lpstr>Explorative Data Analysis      for E-commerce Buisness</vt:lpstr>
      <vt:lpstr>PROBLEM  STATEMENT</vt:lpstr>
      <vt:lpstr>Project Description</vt:lpstr>
      <vt:lpstr>Objectives</vt:lpstr>
      <vt:lpstr>Methodology</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Project File &amp; Data Sets</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VENKATA SATYA  SRIKAR PARVATHA</cp:lastModifiedBy>
  <cp:revision>75</cp:revision>
  <dcterms:created xsi:type="dcterms:W3CDTF">2021-07-11T13:13:15Z</dcterms:created>
  <dcterms:modified xsi:type="dcterms:W3CDTF">2024-07-25T12:00:17Z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