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3"/>
  </p:notesMasterIdLst>
  <p:handoutMasterIdLst>
    <p:handoutMasterId r:id="rId24"/>
  </p:handoutMasterIdLst>
  <p:sldIdLst>
    <p:sldId id="338" r:id="rId5"/>
    <p:sldId id="327" r:id="rId6"/>
    <p:sldId id="315" r:id="rId7"/>
    <p:sldId id="340" r:id="rId8"/>
    <p:sldId id="341" r:id="rId9"/>
    <p:sldId id="329" r:id="rId10"/>
    <p:sldId id="302" r:id="rId11"/>
    <p:sldId id="344" r:id="rId12"/>
    <p:sldId id="346" r:id="rId13"/>
    <p:sldId id="339" r:id="rId14"/>
    <p:sldId id="349" r:id="rId15"/>
    <p:sldId id="350" r:id="rId16"/>
    <p:sldId id="348" r:id="rId17"/>
    <p:sldId id="351" r:id="rId18"/>
    <p:sldId id="353" r:id="rId19"/>
    <p:sldId id="304" r:id="rId20"/>
    <p:sldId id="352" r:id="rId21"/>
    <p:sldId id="35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snapToGrid="0">
      <p:cViewPr varScale="1">
        <p:scale>
          <a:sx n="82" d="100"/>
          <a:sy n="82" d="100"/>
        </p:scale>
        <p:origin x="4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enkataSatyaSrikarParvatha/VOIS" TargetMode="External"/><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geekculture/data-analysis-on-vehicle-dataset-from-car-dekho-using-python-libraries-fab93fc52d50" TargetMode="External"/><Relationship Id="rId2" Type="http://schemas.openxmlformats.org/officeDocument/2006/relationships/image" Target="../media/image1.jfif"/><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hyperlink" Target="https://www.kaggle.com/code/mdejazulhassan/vehicle-dataset-from-cardekho"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sz="2400" b="0" dirty="0">
                <a:solidFill>
                  <a:srgbClr val="7030A0"/>
                </a:solidFill>
              </a:rPr>
              <a:t>VENKATA</a:t>
            </a:r>
            <a:r>
              <a:rPr lang="en-US" b="0" dirty="0">
                <a:solidFill>
                  <a:srgbClr val="7030A0"/>
                </a:solidFill>
              </a:rPr>
              <a:t> </a:t>
            </a:r>
            <a:r>
              <a:rPr lang="en-US" sz="2400" b="0" dirty="0">
                <a:solidFill>
                  <a:srgbClr val="7030A0"/>
                </a:solidFill>
              </a:rPr>
              <a:t>SATYA</a:t>
            </a:r>
            <a:r>
              <a:rPr lang="en-US" b="0" dirty="0">
                <a:solidFill>
                  <a:srgbClr val="7030A0"/>
                </a:solidFill>
              </a:rPr>
              <a:t> </a:t>
            </a:r>
            <a:r>
              <a:rPr lang="en-US" sz="2400" b="0" dirty="0">
                <a:solidFill>
                  <a:srgbClr val="7030A0"/>
                </a:solidFill>
              </a:rPr>
              <a:t>SRIKAR</a:t>
            </a:r>
            <a:r>
              <a:rPr lang="en-US" b="0" dirty="0">
                <a:solidFill>
                  <a:srgbClr val="7030A0"/>
                </a:solidFill>
              </a:rPr>
              <a:t> PARVATHA</a:t>
            </a:r>
            <a:endParaRPr lang="en-IN" b="0" dirty="0">
              <a:solidFill>
                <a:srgbClr val="7030A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643431" y="2050553"/>
            <a:ext cx="6826898" cy="1604945"/>
          </a:xfrm>
        </p:spPr>
        <p:txBody>
          <a:bodyPr>
            <a:normAutofit/>
          </a:bodyPr>
          <a:lstStyle/>
          <a:p>
            <a:r>
              <a:rPr lang="en-US" b="1" dirty="0">
                <a:solidFill>
                  <a:srgbClr val="FF0000"/>
                </a:solidFill>
              </a:rPr>
              <a:t>Car Market Trends Analysis </a:t>
            </a:r>
            <a:br>
              <a:rPr lang="en-US" b="1" dirty="0"/>
            </a:br>
            <a:r>
              <a:rPr lang="en-US" b="1" dirty="0"/>
              <a:t>				</a:t>
            </a:r>
            <a:r>
              <a:rPr lang="en-US" b="1" dirty="0">
                <a:solidFill>
                  <a:schemeClr val="accent5"/>
                </a:solidFill>
              </a:rPr>
              <a:t>with Car Dekho Data</a:t>
            </a:r>
            <a:r>
              <a:rPr lang="en-US" dirty="0">
                <a:solidFill>
                  <a:schemeClr val="accent5"/>
                </a:solidFill>
              </a:rPr>
              <a:t> </a:t>
            </a:r>
            <a:r>
              <a:rPr lang="en-GB" sz="3200" dirty="0">
                <a:solidFill>
                  <a:schemeClr val="accent5"/>
                </a:solidFill>
              </a:rPr>
              <a:t>-</a:t>
            </a:r>
            <a:endParaRPr lang="en-IN" sz="3200" dirty="0">
              <a:solidFill>
                <a:schemeClr val="accent5"/>
              </a:solidFil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p:txBody>
          <a:bodyPr>
            <a:normAutofit/>
          </a:bodyPr>
          <a:lstStyle/>
          <a:p>
            <a:r>
              <a:rPr lang="en-GB" dirty="0"/>
              <a:t>EDA RESULTS </a:t>
            </a:r>
            <a:endParaRPr lang="en-IN" dirty="0"/>
          </a:p>
        </p:txBody>
      </p:sp>
      <p:pic>
        <p:nvPicPr>
          <p:cNvPr id="9" name="Content Placeholder 8">
            <a:extLst>
              <a:ext uri="{FF2B5EF4-FFF2-40B4-BE49-F238E27FC236}">
                <a16:creationId xmlns:a16="http://schemas.microsoft.com/office/drawing/2014/main" id="{50021ECD-0D71-EA73-8C33-8D39E9E7FE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275" y="2770918"/>
            <a:ext cx="4184650" cy="3237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9AECD7FC-C775-81E7-1F18-DC06DD009D7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219275" y="2736850"/>
            <a:ext cx="3923562"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3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p:txBody>
          <a:bodyPr>
            <a:normAutofit/>
          </a:bodyPr>
          <a:lstStyle/>
          <a:p>
            <a:r>
              <a:rPr lang="en-GB"/>
              <a:t>EDA RESULTS </a:t>
            </a:r>
            <a:endParaRPr lang="en-IN" dirty="0"/>
          </a:p>
        </p:txBody>
      </p:sp>
      <p:pic>
        <p:nvPicPr>
          <p:cNvPr id="14340" name="Picture 4">
            <a:extLst>
              <a:ext uri="{FF2B5EF4-FFF2-40B4-BE49-F238E27FC236}">
                <a16:creationId xmlns:a16="http://schemas.microsoft.com/office/drawing/2014/main" id="{5E97BF88-3D37-610C-6F93-FC9485830DE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0130" y="2736850"/>
            <a:ext cx="413694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a:extLst>
              <a:ext uri="{FF2B5EF4-FFF2-40B4-BE49-F238E27FC236}">
                <a16:creationId xmlns:a16="http://schemas.microsoft.com/office/drawing/2014/main" id="{C65F6774-B363-D59C-049D-D8AC8F1D4ED3}"/>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127178" y="2736850"/>
            <a:ext cx="4107756"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8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p:txBody>
          <a:bodyPr>
            <a:normAutofit/>
          </a:bodyPr>
          <a:lstStyle/>
          <a:p>
            <a:r>
              <a:rPr lang="en-GB"/>
              <a:t>EDA RESULTS </a:t>
            </a:r>
            <a:endParaRPr lang="en-IN" dirty="0"/>
          </a:p>
        </p:txBody>
      </p:sp>
      <p:pic>
        <p:nvPicPr>
          <p:cNvPr id="13316" name="Picture 4">
            <a:extLst>
              <a:ext uri="{FF2B5EF4-FFF2-40B4-BE49-F238E27FC236}">
                <a16:creationId xmlns:a16="http://schemas.microsoft.com/office/drawing/2014/main" id="{E3B3D3B7-F605-61A7-6215-CC3FD929DD5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275" y="2835247"/>
            <a:ext cx="4184650" cy="310838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A6C0D68C-3D66-BA15-1FE0-92104330D230}"/>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087938" y="2797434"/>
            <a:ext cx="4186237" cy="318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9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a:xfrm>
            <a:off x="676275" y="369888"/>
            <a:ext cx="3531831" cy="831850"/>
          </a:xfrm>
        </p:spPr>
        <p:txBody>
          <a:bodyPr>
            <a:normAutofit fontScale="90000"/>
          </a:bodyPr>
          <a:lstStyle/>
          <a:p>
            <a:r>
              <a:rPr lang="en-GB" dirty="0"/>
              <a:t>EDA RESULTS </a:t>
            </a:r>
            <a:endParaRPr lang="en-IN" dirty="0"/>
          </a:p>
        </p:txBody>
      </p:sp>
      <p:pic>
        <p:nvPicPr>
          <p:cNvPr id="15362" name="Picture 2">
            <a:extLst>
              <a:ext uri="{FF2B5EF4-FFF2-40B4-BE49-F238E27FC236}">
                <a16:creationId xmlns:a16="http://schemas.microsoft.com/office/drawing/2014/main" id="{FBD97552-B31A-FB0B-9B55-47184D806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5520"/>
            <a:ext cx="12192000" cy="585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68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a:xfrm>
            <a:off x="676275" y="369888"/>
            <a:ext cx="3531831" cy="831850"/>
          </a:xfrm>
        </p:spPr>
        <p:txBody>
          <a:bodyPr>
            <a:normAutofit fontScale="90000"/>
          </a:bodyPr>
          <a:lstStyle/>
          <a:p>
            <a:r>
              <a:rPr lang="en-GB" dirty="0"/>
              <a:t>EDA RESULTS </a:t>
            </a:r>
            <a:endParaRPr lang="en-IN" dirty="0"/>
          </a:p>
        </p:txBody>
      </p:sp>
      <p:pic>
        <p:nvPicPr>
          <p:cNvPr id="17410" name="Picture 2">
            <a:extLst>
              <a:ext uri="{FF2B5EF4-FFF2-40B4-BE49-F238E27FC236}">
                <a16:creationId xmlns:a16="http://schemas.microsoft.com/office/drawing/2014/main" id="{D2484615-B59E-D851-4E76-1FF4580CF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1738"/>
            <a:ext cx="12192000" cy="565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Code Execution &amp; Data Sets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548882" y="2052735"/>
            <a:ext cx="8920065" cy="4157565"/>
          </a:xfrm>
        </p:spPr>
        <p:txBody>
          <a:bodyPr>
            <a:normAutofit/>
          </a:bodyPr>
          <a:lstStyle/>
          <a:p>
            <a:r>
              <a:rPr lang="en-IN" dirty="0"/>
              <a:t>Git Hub – </a:t>
            </a:r>
          </a:p>
          <a:p>
            <a:r>
              <a:rPr lang="en-IN" dirty="0" err="1">
                <a:hlinkClick r:id="rId3"/>
              </a:rPr>
              <a:t>VenkataSatyaSrikarParvatha</a:t>
            </a:r>
            <a:r>
              <a:rPr lang="en-IN" dirty="0">
                <a:hlinkClick r:id="rId3"/>
              </a:rPr>
              <a:t>/VOIS (github.com)</a:t>
            </a:r>
            <a:endParaRPr lang="en-IN" dirty="0"/>
          </a:p>
          <a:p>
            <a:pPr marL="342900" indent="-342900">
              <a:buFont typeface="Wingdings" panose="05000000000000000000" pitchFamily="2" charset="2"/>
              <a:buChar char="à"/>
            </a:pPr>
            <a:endParaRPr lang="en-IN" dirty="0">
              <a:sym typeface="Wingdings" panose="05000000000000000000" pitchFamily="2" charset="2"/>
            </a:endParaRPr>
          </a:p>
          <a:p>
            <a:pPr marL="342900" indent="-342900">
              <a:buFont typeface="Wingdings" panose="05000000000000000000" pitchFamily="2" charset="2"/>
              <a:buChar char="à"/>
            </a:pPr>
            <a:r>
              <a:rPr lang="en-IN" dirty="0">
                <a:sym typeface="Wingdings" panose="05000000000000000000" pitchFamily="2" charset="2"/>
              </a:rPr>
              <a:t>Visit the link by – ctrl + click</a:t>
            </a:r>
          </a:p>
          <a:p>
            <a:pPr marL="342900" indent="-342900">
              <a:buFont typeface="Wingdings" panose="05000000000000000000" pitchFamily="2" charset="2"/>
              <a:buChar char="à"/>
            </a:pPr>
            <a:r>
              <a:rPr lang="en-IN" dirty="0">
                <a:sym typeface="Wingdings" panose="05000000000000000000" pitchFamily="2" charset="2"/>
              </a:rPr>
              <a:t>It contains a reference data set taken from car </a:t>
            </a:r>
            <a:r>
              <a:rPr lang="en-IN" dirty="0" err="1">
                <a:sym typeface="Wingdings" panose="05000000000000000000" pitchFamily="2" charset="2"/>
              </a:rPr>
              <a:t>deko</a:t>
            </a:r>
            <a:endParaRPr lang="en-IN" dirty="0">
              <a:sym typeface="Wingdings" panose="05000000000000000000" pitchFamily="2" charset="2"/>
            </a:endParaRPr>
          </a:p>
          <a:p>
            <a:pPr marL="342900" indent="-342900">
              <a:buFont typeface="Wingdings" panose="05000000000000000000" pitchFamily="2" charset="2"/>
              <a:buChar char="à"/>
            </a:pPr>
            <a:r>
              <a:rPr lang="en-IN" dirty="0">
                <a:sym typeface="Wingdings" panose="05000000000000000000" pitchFamily="2" charset="2"/>
              </a:rPr>
              <a:t>A </a:t>
            </a:r>
            <a:r>
              <a:rPr lang="en-IN" dirty="0" err="1">
                <a:sym typeface="Wingdings" panose="05000000000000000000" pitchFamily="2" charset="2"/>
              </a:rPr>
              <a:t>Jupyter</a:t>
            </a:r>
            <a:r>
              <a:rPr lang="en-IN" dirty="0">
                <a:sym typeface="Wingdings" panose="05000000000000000000" pitchFamily="2" charset="2"/>
              </a:rPr>
              <a:t> Notebook Executed python code for the reference of execution</a:t>
            </a:r>
            <a:endParaRPr lang="en-IN" dirty="0"/>
          </a:p>
        </p:txBody>
      </p:sp>
      <p:pic>
        <p:nvPicPr>
          <p:cNvPr id="2" name="Picture 1">
            <a:extLst>
              <a:ext uri="{FF2B5EF4-FFF2-40B4-BE49-F238E27FC236}">
                <a16:creationId xmlns:a16="http://schemas.microsoft.com/office/drawing/2014/main" id="{9B1059AA-695F-4254-E3EB-90E7FB88FA7F}"/>
              </a:ext>
            </a:extLst>
          </p:cNvPr>
          <p:cNvPicPr>
            <a:picLocks noChangeAspect="1"/>
          </p:cNvPicPr>
          <p:nvPr/>
        </p:nvPicPr>
        <p:blipFill>
          <a:blip r:embed="rId4"/>
          <a:stretch>
            <a:fillRect/>
          </a:stretch>
        </p:blipFill>
        <p:spPr>
          <a:xfrm flipH="1">
            <a:off x="432000" y="83734"/>
            <a:ext cx="1727200" cy="3010024"/>
          </a:xfrm>
          <a:prstGeom prst="rect">
            <a:avLst/>
          </a:prstGeom>
        </p:spPr>
      </p:pic>
    </p:spTree>
    <p:extLst>
      <p:ext uri="{BB962C8B-B14F-4D97-AF65-F5344CB8AC3E}">
        <p14:creationId xmlns:p14="http://schemas.microsoft.com/office/powerpoint/2010/main" val="35112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References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082351" y="1347814"/>
            <a:ext cx="8668140" cy="4679762"/>
          </a:xfrm>
        </p:spPr>
        <p:txBody>
          <a:bodyPr>
            <a:normAutofit/>
          </a:bodyPr>
          <a:lstStyle/>
          <a:p>
            <a:r>
              <a:rPr lang="en-IN" dirty="0"/>
              <a:t>Medium - </a:t>
            </a:r>
            <a:r>
              <a:rPr lang="en-US" b="1" i="0" dirty="0">
                <a:solidFill>
                  <a:srgbClr val="242424"/>
                </a:solidFill>
                <a:effectLst/>
                <a:highlight>
                  <a:srgbClr val="FFFFFF"/>
                </a:highlight>
                <a:latin typeface="sohne"/>
              </a:rPr>
              <a:t>Data Analysis on vehicle Dataset from Car-Dekho using Python Libraries.</a:t>
            </a:r>
          </a:p>
          <a:p>
            <a:r>
              <a:rPr lang="en-IN" dirty="0">
                <a:hlinkClick r:id="rId3"/>
              </a:rPr>
              <a:t>Data Analysis on vehicle Dataset from Car-Dekho using Python Libraries. | by Vikrant Balwant </a:t>
            </a:r>
            <a:r>
              <a:rPr lang="en-IN" dirty="0" err="1">
                <a:hlinkClick r:id="rId3"/>
              </a:rPr>
              <a:t>Nikumbhe</a:t>
            </a:r>
            <a:r>
              <a:rPr lang="en-IN" dirty="0">
                <a:hlinkClick r:id="rId3"/>
              </a:rPr>
              <a:t> | Geek Culture | Medium</a:t>
            </a:r>
            <a:endParaRPr lang="en-IN" dirty="0"/>
          </a:p>
          <a:p>
            <a:endParaRPr lang="en-IN" dirty="0"/>
          </a:p>
          <a:p>
            <a:r>
              <a:rPr lang="en-IN" dirty="0"/>
              <a:t>Vehicle dataset from </a:t>
            </a:r>
            <a:r>
              <a:rPr lang="en-IN" dirty="0" err="1"/>
              <a:t>cardekho</a:t>
            </a:r>
            <a:r>
              <a:rPr lang="en-IN" dirty="0"/>
              <a:t> – </a:t>
            </a:r>
            <a:r>
              <a:rPr lang="en-US" b="1" i="0" dirty="0">
                <a:solidFill>
                  <a:srgbClr val="242424"/>
                </a:solidFill>
                <a:effectLst/>
                <a:highlight>
                  <a:srgbClr val="FFFFFF"/>
                </a:highlight>
                <a:latin typeface="sohne"/>
              </a:rPr>
              <a:t>Kaggle Data Set.</a:t>
            </a:r>
          </a:p>
          <a:p>
            <a:r>
              <a:rPr lang="en-IN" dirty="0">
                <a:hlinkClick r:id="rId4"/>
              </a:rPr>
              <a:t>Vehicle dataset from </a:t>
            </a:r>
            <a:r>
              <a:rPr lang="en-IN" dirty="0" err="1">
                <a:hlinkClick r:id="rId4"/>
              </a:rPr>
              <a:t>cardekho</a:t>
            </a:r>
            <a:r>
              <a:rPr lang="en-IN" dirty="0">
                <a:hlinkClick r:id="rId4"/>
              </a:rPr>
              <a:t> (kaggle.com)</a:t>
            </a:r>
            <a:endParaRPr lang="en-IN" dirty="0"/>
          </a:p>
        </p:txBody>
      </p:sp>
      <p:pic>
        <p:nvPicPr>
          <p:cNvPr id="2" name="Picture 1">
            <a:extLst>
              <a:ext uri="{FF2B5EF4-FFF2-40B4-BE49-F238E27FC236}">
                <a16:creationId xmlns:a16="http://schemas.microsoft.com/office/drawing/2014/main" id="{C7EB3C2D-82B6-3094-1904-C29E5875CC54}"/>
              </a:ext>
            </a:extLst>
          </p:cNvPr>
          <p:cNvPicPr>
            <a:picLocks noChangeAspect="1"/>
          </p:cNvPicPr>
          <p:nvPr/>
        </p:nvPicPr>
        <p:blipFill>
          <a:blip r:embed="rId5"/>
          <a:stretch>
            <a:fillRect/>
          </a:stretch>
        </p:blipFill>
        <p:spPr>
          <a:xfrm>
            <a:off x="8547946" y="3136108"/>
            <a:ext cx="2760758" cy="3264409"/>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IN" sz="4800" dirty="0"/>
              <a:t>Conclusion</a:t>
            </a:r>
            <a:endParaRPr lang="en-US" sz="4800" b="1" dirty="0">
              <a:solidFill>
                <a:schemeClr val="tx1"/>
              </a:solidFill>
            </a:endParaRP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6" name="TextBox 5">
            <a:extLst>
              <a:ext uri="{FF2B5EF4-FFF2-40B4-BE49-F238E27FC236}">
                <a16:creationId xmlns:a16="http://schemas.microsoft.com/office/drawing/2014/main" id="{CF121BC2-6DD5-5246-BA0F-13698F96FE8B}"/>
              </a:ext>
            </a:extLst>
          </p:cNvPr>
          <p:cNvSpPr txBox="1"/>
          <p:nvPr/>
        </p:nvSpPr>
        <p:spPr>
          <a:xfrm>
            <a:off x="1306285" y="1763486"/>
            <a:ext cx="8192277" cy="4031873"/>
          </a:xfrm>
          <a:prstGeom prst="rect">
            <a:avLst/>
          </a:prstGeom>
          <a:noFill/>
        </p:spPr>
        <p:txBody>
          <a:bodyPr wrap="square">
            <a:spAutoFit/>
          </a:bodyPr>
          <a:lstStyle/>
          <a:p>
            <a:r>
              <a:rPr lang="en-US" sz="3200" dirty="0"/>
              <a:t>This project will provide a detailed analysis of the Car Dekho dataset, offering valuable insights into the car market. By understanding the factors that influence car prices and identifying market trends, stakeholders can make more informed decisions, leading to better outcomes in the automotive industry.</a:t>
            </a:r>
            <a:endParaRPr lang="en-IN" sz="3200" dirty="0"/>
          </a:p>
        </p:txBody>
      </p:sp>
    </p:spTree>
    <p:extLst>
      <p:ext uri="{BB962C8B-B14F-4D97-AF65-F5344CB8AC3E}">
        <p14:creationId xmlns:p14="http://schemas.microsoft.com/office/powerpoint/2010/main" val="31834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20033" y="2843113"/>
            <a:ext cx="8935934" cy="700114"/>
          </a:xfrm>
          <a:prstGeom prst="rect">
            <a:avLst/>
          </a:prstGeom>
        </p:spPr>
        <p:txBody>
          <a:bodyPr anchor="ctr">
            <a:noAutofit/>
          </a:bodyPr>
          <a:lstStyle/>
          <a:p>
            <a:pPr algn="ctr"/>
            <a:r>
              <a:rPr lang="en-US" sz="16600" b="1" dirty="0">
                <a:solidFill>
                  <a:schemeClr val="bg1">
                    <a:lumMod val="50000"/>
                  </a:schemeClr>
                </a:solidFill>
              </a:rPr>
              <a:t>Thank </a:t>
            </a:r>
            <a:br>
              <a:rPr lang="en-US" sz="16600" b="1" dirty="0">
                <a:solidFill>
                  <a:schemeClr val="bg1">
                    <a:lumMod val="50000"/>
                  </a:schemeClr>
                </a:solidFill>
              </a:rPr>
            </a:br>
            <a:r>
              <a:rPr lang="en-US" sz="16600" b="1" dirty="0">
                <a:solidFill>
                  <a:schemeClr val="bg1">
                    <a:lumMod val="50000"/>
                  </a:schemeClr>
                </a:solidFill>
              </a:rPr>
              <a:t>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 name="Picture 1">
            <a:extLst>
              <a:ext uri="{FF2B5EF4-FFF2-40B4-BE49-F238E27FC236}">
                <a16:creationId xmlns:a16="http://schemas.microsoft.com/office/drawing/2014/main" id="{8909CBFC-0568-3646-A309-9B3665A1C9EB}"/>
              </a:ext>
            </a:extLst>
          </p:cNvPr>
          <p:cNvPicPr>
            <a:picLocks noChangeAspect="1"/>
          </p:cNvPicPr>
          <p:nvPr/>
        </p:nvPicPr>
        <p:blipFill>
          <a:blip r:embed="rId3"/>
          <a:stretch>
            <a:fillRect/>
          </a:stretch>
        </p:blipFill>
        <p:spPr>
          <a:xfrm>
            <a:off x="8235695" y="383577"/>
            <a:ext cx="2760758" cy="3264409"/>
          </a:xfrm>
          <a:prstGeom prst="rect">
            <a:avLst/>
          </a:prstGeom>
        </p:spPr>
      </p:pic>
      <p:pic>
        <p:nvPicPr>
          <p:cNvPr id="4" name="Picture 3">
            <a:extLst>
              <a:ext uri="{FF2B5EF4-FFF2-40B4-BE49-F238E27FC236}">
                <a16:creationId xmlns:a16="http://schemas.microsoft.com/office/drawing/2014/main" id="{8EF50CFB-5533-EA02-04E6-17558BEB7A78}"/>
              </a:ext>
            </a:extLst>
          </p:cNvPr>
          <p:cNvPicPr>
            <a:picLocks noChangeAspect="1"/>
          </p:cNvPicPr>
          <p:nvPr/>
        </p:nvPicPr>
        <p:blipFill>
          <a:blip r:embed="rId4"/>
          <a:stretch>
            <a:fillRect/>
          </a:stretch>
        </p:blipFill>
        <p:spPr>
          <a:xfrm flipH="1">
            <a:off x="1446109" y="3691230"/>
            <a:ext cx="1727200" cy="3010024"/>
          </a:xfrm>
          <a:prstGeom prst="rect">
            <a:avLst/>
          </a:prstGeom>
        </p:spPr>
      </p:pic>
    </p:spTree>
    <p:extLst>
      <p:ext uri="{BB962C8B-B14F-4D97-AF65-F5344CB8AC3E}">
        <p14:creationId xmlns:p14="http://schemas.microsoft.com/office/powerpoint/2010/main" val="176271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7211112" cy="4432027"/>
          </a:xfrm>
        </p:spPr>
        <p:txBody>
          <a:bodyPr>
            <a:normAutofit fontScale="70000" lnSpcReduction="20000"/>
          </a:bodyPr>
          <a:lstStyle/>
          <a:p>
            <a:pPr marL="0" indent="0">
              <a:lnSpc>
                <a:spcPct val="150000"/>
              </a:lnSpc>
              <a:buNone/>
            </a:pPr>
            <a:r>
              <a:rPr lang="en-US" sz="2800" dirty="0"/>
              <a:t>	Analyze the Car Dekho dataset to identify key trends and insights in the car market. The analysis should focus on understanding the factors influencing car prices, identifying popular car features, and examining market dynamics over time. </a:t>
            </a:r>
          </a:p>
          <a:p>
            <a:pPr marL="0" indent="0">
              <a:lnSpc>
                <a:spcPct val="150000"/>
              </a:lnSpc>
              <a:buNone/>
            </a:pPr>
            <a:r>
              <a:rPr lang="en-US" sz="2800" dirty="0"/>
              <a:t>	This information will help stakeholders, including buyers, sellers, and manufacturers, make informed decisions. Key tasks include data cleaning, exploratory data analysis (EDA), data visualization, and deriving actionable insights from the data.</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a:bodyPr>
          <a:lstStyle/>
          <a:p>
            <a:r>
              <a:rPr lang="en-GB" dirty="0"/>
              <a:t>Project Description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0DF8448A-3257-78F2-A13A-591FD420FFFD}"/>
              </a:ext>
            </a:extLst>
          </p:cNvPr>
          <p:cNvSpPr txBox="1"/>
          <p:nvPr/>
        </p:nvSpPr>
        <p:spPr>
          <a:xfrm>
            <a:off x="365133" y="2241352"/>
            <a:ext cx="8853512" cy="4616648"/>
          </a:xfrm>
          <a:prstGeom prst="rect">
            <a:avLst/>
          </a:prstGeom>
          <a:noFill/>
        </p:spPr>
        <p:txBody>
          <a:bodyPr wrap="square" rtlCol="0">
            <a:spAutoFit/>
          </a:bodyPr>
          <a:lstStyle/>
          <a:p>
            <a:r>
              <a:rPr lang="en-US" sz="1400" dirty="0"/>
              <a:t>	The automotive industry is rapidly evolving, influenced by shifting consumer preferences, technological advancements, and economic factors. This project focuses on analyzing the Car Dekho dataset, which encompasses detailed information about various car models, their specifications, prices, and other relevant attributes. By examining this dataset, we aim to extract meaningful insights that can help stakeholders, including manufacturers, dealers, and consumers, understand the current trends and dynamics in the car market.</a:t>
            </a:r>
          </a:p>
          <a:p>
            <a:endParaRPr lang="en-US" sz="1400" dirty="0"/>
          </a:p>
          <a:p>
            <a:r>
              <a:rPr lang="en-US" sz="1400" dirty="0"/>
              <a:t>	The analysis begins with data cleaning and preprocessing to ensure the dataset is accurate and consistent. This involves handling missing values, correcting data types, and removing any duplicates. Following this, exploratory data analysis (EDA) will be conducted to uncover patterns and relationships within the data. Key features such as brand, year, mileage, and fuel type will be examined to determine their impact on car prices. Additionally, the project will analyze market trends over time, identifying popular car models and features, and studying depreciation trends to understand how car values change with age and usage.</a:t>
            </a:r>
          </a:p>
          <a:p>
            <a:endParaRPr lang="en-US" sz="1400" dirty="0"/>
          </a:p>
          <a:p>
            <a:r>
              <a:rPr lang="en-US" sz="1400" dirty="0"/>
              <a:t>	The insights derived from this analysis will be presented using various visualization techniques, making it easier to communicate the findings effectively. The final outcome of this project will include actionable recommendations for stakeholders, such as identifying the best time to buy or sell a car, understanding which features add the most value, and anticipating future market trends. These insights will enable better decision-making, ultimately benefiting all parties involved in the automotive industry.</a:t>
            </a:r>
          </a:p>
          <a:p>
            <a:endParaRPr lang="en-IN" sz="14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3200" dirty="0"/>
              <a:t>Objectives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5" name="TextBox 4">
            <a:extLst>
              <a:ext uri="{FF2B5EF4-FFF2-40B4-BE49-F238E27FC236}">
                <a16:creationId xmlns:a16="http://schemas.microsoft.com/office/drawing/2014/main" id="{954EA63E-6B57-20B6-DB49-B2DA5547F253}"/>
              </a:ext>
            </a:extLst>
          </p:cNvPr>
          <p:cNvSpPr txBox="1"/>
          <p:nvPr/>
        </p:nvSpPr>
        <p:spPr>
          <a:xfrm>
            <a:off x="352585" y="1781012"/>
            <a:ext cx="9425897" cy="5223418"/>
          </a:xfrm>
          <a:prstGeom prst="rect">
            <a:avLst/>
          </a:prstGeom>
          <a:noFill/>
        </p:spPr>
        <p:txBody>
          <a:bodyPr wrap="square">
            <a:spAutoFit/>
          </a:bodyPr>
          <a:lstStyle/>
          <a:p>
            <a:pPr marL="0" indent="0">
              <a:lnSpc>
                <a:spcPct val="150000"/>
              </a:lnSpc>
              <a:buNone/>
            </a:pPr>
            <a:r>
              <a:rPr lang="en-US" sz="1400" dirty="0"/>
              <a:t>The primary objectives of this project are:</a:t>
            </a:r>
          </a:p>
          <a:p>
            <a:pPr>
              <a:lnSpc>
                <a:spcPct val="150000"/>
              </a:lnSpc>
            </a:pPr>
            <a:r>
              <a:rPr lang="en-US" sz="1400" b="1" dirty="0"/>
              <a:t>Data Cleaning and Preprocessing</a:t>
            </a:r>
            <a:r>
              <a:rPr lang="en-US" sz="1400" dirty="0"/>
              <a:t>: Ensure the dataset is clean and consistent by handling missing values, correcting data types, and removing duplicates.</a:t>
            </a:r>
          </a:p>
          <a:p>
            <a:pPr>
              <a:lnSpc>
                <a:spcPct val="150000"/>
              </a:lnSpc>
            </a:pPr>
            <a:r>
              <a:rPr lang="en-US" sz="1400" b="1" dirty="0"/>
              <a:t>Exploratory Data Analysis (EDA)</a:t>
            </a:r>
            <a:r>
              <a:rPr lang="en-US" sz="1400" dirty="0"/>
              <a:t>: Conduct thorough EDA to understand the distribution of variables, identify patterns, and uncover initial insights.</a:t>
            </a:r>
          </a:p>
          <a:p>
            <a:pPr>
              <a:lnSpc>
                <a:spcPct val="150000"/>
              </a:lnSpc>
            </a:pPr>
            <a:r>
              <a:rPr lang="en-US" sz="1400" b="1" dirty="0"/>
              <a:t>Feature Analysis</a:t>
            </a:r>
            <a:r>
              <a:rPr lang="en-US" sz="1400" dirty="0"/>
              <a:t>: Examine the relationship between car prices and various features such as brand, year, mileage, fuel type, and more. Determine which features have the most significant impact on car prices.</a:t>
            </a:r>
          </a:p>
          <a:p>
            <a:pPr>
              <a:lnSpc>
                <a:spcPct val="150000"/>
              </a:lnSpc>
            </a:pPr>
            <a:r>
              <a:rPr lang="en-US" sz="1400" b="1" dirty="0"/>
              <a:t>Market Trends and Dynamics</a:t>
            </a:r>
            <a:r>
              <a:rPr lang="en-US" sz="1400" dirty="0"/>
              <a:t>: Analyze trends over time to understand how the popularity of different car models and features has evolved. Identify the most and least popular car features.</a:t>
            </a:r>
          </a:p>
          <a:p>
            <a:pPr>
              <a:lnSpc>
                <a:spcPct val="150000"/>
              </a:lnSpc>
            </a:pPr>
            <a:r>
              <a:rPr lang="en-US" sz="1400" b="1" dirty="0"/>
              <a:t>Depreciation Analysis</a:t>
            </a:r>
            <a:r>
              <a:rPr lang="en-US" sz="1400" dirty="0"/>
              <a:t>: Investigate how car values depreciate over time, considering factors like age, mileage, and condition.</a:t>
            </a:r>
          </a:p>
          <a:p>
            <a:pPr>
              <a:lnSpc>
                <a:spcPct val="150000"/>
              </a:lnSpc>
            </a:pPr>
            <a:r>
              <a:rPr lang="en-US" sz="1400" b="1" dirty="0"/>
              <a:t>Data Visualization</a:t>
            </a:r>
            <a:r>
              <a:rPr lang="en-US" sz="1400" dirty="0"/>
              <a:t>: Use matplotlib and other visualization tools to create clear and informative visual representations of the data, highlighting key insights.</a:t>
            </a:r>
          </a:p>
          <a:p>
            <a:pPr>
              <a:lnSpc>
                <a:spcPct val="150000"/>
              </a:lnSpc>
            </a:pPr>
            <a:r>
              <a:rPr lang="en-US" sz="1400" b="1" dirty="0"/>
              <a:t>Conclusions and Recommendations</a:t>
            </a:r>
            <a:r>
              <a:rPr lang="en-US" sz="1400" dirty="0"/>
              <a:t>: Summarize the findings from the analysis and provide actionable insights for various stakeholders, including car buyers, sellers, and manufacturers.</a:t>
            </a:r>
          </a:p>
          <a:p>
            <a:pPr marL="0" indent="0" algn="just">
              <a:lnSpc>
                <a:spcPct val="150000"/>
              </a:lnSpc>
              <a:buNone/>
            </a:pPr>
            <a:endParaRPr lang="en-IN" sz="1400" dirty="0"/>
          </a:p>
        </p:txBody>
      </p:sp>
    </p:spTree>
    <p:extLst>
      <p:ext uri="{BB962C8B-B14F-4D97-AF65-F5344CB8AC3E}">
        <p14:creationId xmlns:p14="http://schemas.microsoft.com/office/powerpoint/2010/main" val="22896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3200" dirty="0"/>
              <a:t>Methodology</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1F5D9948-10DF-5F55-202E-027257FCCF13}"/>
              </a:ext>
            </a:extLst>
          </p:cNvPr>
          <p:cNvSpPr>
            <a:spLocks noGrp="1" noChangeArrowheads="1"/>
          </p:cNvSpPr>
          <p:nvPr>
            <p:ph type="body" sz="quarter" idx="12"/>
          </p:nvPr>
        </p:nvSpPr>
        <p:spPr bwMode="auto">
          <a:xfrm>
            <a:off x="292099" y="2035205"/>
            <a:ext cx="101949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Cleaning</a:t>
            </a:r>
            <a:r>
              <a:rPr kumimoji="0" lang="en-US" altLang="en-US" sz="2400" b="0" i="0" u="none" strike="noStrike" cap="none" normalizeH="0" baseline="0" dirty="0">
                <a:ln>
                  <a:noFill/>
                </a:ln>
                <a:solidFill>
                  <a:schemeClr val="tx1"/>
                </a:solidFill>
                <a:effectLst/>
                <a:latin typeface="Arial" panose="020B0604020202020204" pitchFamily="34" charset="0"/>
              </a:rPr>
              <a:t>: Handle missing values, correct data types, and remove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Exploratory Data Analysis</a:t>
            </a:r>
            <a:r>
              <a:rPr kumimoji="0" lang="en-US" altLang="en-US" sz="2400" b="0" i="0" u="none" strike="noStrike" cap="none" normalizeH="0" baseline="0" dirty="0">
                <a:ln>
                  <a:noFill/>
                </a:ln>
                <a:solidFill>
                  <a:schemeClr val="tx1"/>
                </a:solidFill>
                <a:effectLst/>
                <a:latin typeface="Arial" panose="020B0604020202020204" pitchFamily="34" charset="0"/>
              </a:rPr>
              <a:t>: Use pandas and </a:t>
            </a:r>
            <a:r>
              <a:rPr kumimoji="0" lang="en-US" altLang="en-US" sz="2400" b="0" i="0" u="none" strike="noStrike" cap="none" normalizeH="0" baseline="0" dirty="0" err="1">
                <a:ln>
                  <a:noFill/>
                </a:ln>
                <a:solidFill>
                  <a:schemeClr val="tx1"/>
                </a:solidFill>
                <a:effectLst/>
                <a:latin typeface="Arial" panose="020B0604020202020204" pitchFamily="34" charset="0"/>
              </a:rPr>
              <a:t>numpy</a:t>
            </a:r>
            <a:r>
              <a:rPr kumimoji="0" lang="en-US" altLang="en-US" sz="2400" b="0" i="0" u="none" strike="noStrike" cap="none" normalizeH="0" baseline="0" dirty="0">
                <a:ln>
                  <a:noFill/>
                </a:ln>
                <a:solidFill>
                  <a:schemeClr val="tx1"/>
                </a:solidFill>
                <a:effectLst/>
                <a:latin typeface="Arial" panose="020B0604020202020204" pitchFamily="34" charset="0"/>
              </a:rPr>
              <a:t> for data manipulation and summary statistics. Utilize matplotlib for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 Engineering</a:t>
            </a:r>
            <a:r>
              <a:rPr kumimoji="0" lang="en-US" altLang="en-US" sz="2400" b="0" i="0" u="none" strike="noStrike" cap="none" normalizeH="0" baseline="0" dirty="0">
                <a:ln>
                  <a:noFill/>
                </a:ln>
                <a:solidFill>
                  <a:schemeClr val="tx1"/>
                </a:solidFill>
                <a:effectLst/>
                <a:latin typeface="Arial" panose="020B0604020202020204" pitchFamily="34" charset="0"/>
              </a:rPr>
              <a:t>: Create new features that might be useful for analysis or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Develop various plots (scatter plots, bar charts, histograms, etc.) to visualize data distributions and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Analysis and Insights</a:t>
            </a:r>
            <a:r>
              <a:rPr kumimoji="0" lang="en-US" altLang="en-US" sz="2400" b="0" i="0" u="none" strike="noStrike" cap="none" normalizeH="0" baseline="0" dirty="0">
                <a:ln>
                  <a:noFill/>
                </a:ln>
                <a:solidFill>
                  <a:schemeClr val="tx1"/>
                </a:solidFill>
                <a:effectLst/>
                <a:latin typeface="Arial" panose="020B0604020202020204" pitchFamily="34" charset="0"/>
              </a:rPr>
              <a:t>: Conduct in-depth analysis to understand the factors affecting car prices and market trends. </a:t>
            </a:r>
          </a:p>
        </p:txBody>
      </p:sp>
    </p:spTree>
    <p:extLst>
      <p:ext uri="{BB962C8B-B14F-4D97-AF65-F5344CB8AC3E}">
        <p14:creationId xmlns:p14="http://schemas.microsoft.com/office/powerpoint/2010/main" val="13986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836AA9BC-6C9D-EAD8-BEC7-6135C4EAAFF1}"/>
              </a:ext>
            </a:extLst>
          </p:cNvPr>
          <p:cNvSpPr>
            <a:spLocks noGrp="1" noChangeArrowheads="1"/>
          </p:cNvSpPr>
          <p:nvPr>
            <p:ph type="body" sz="quarter" idx="12"/>
          </p:nvPr>
        </p:nvSpPr>
        <p:spPr bwMode="auto">
          <a:xfrm>
            <a:off x="478129" y="2122875"/>
            <a:ext cx="8955120"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Car Buyers</a:t>
            </a:r>
            <a:r>
              <a:rPr kumimoji="0" lang="en-US" altLang="en-US" sz="1700" b="0" i="0" u="none" strike="noStrike" cap="none" normalizeH="0" baseline="0" dirty="0">
                <a:ln>
                  <a:noFill/>
                </a:ln>
                <a:solidFill>
                  <a:schemeClr val="tx1"/>
                </a:solidFill>
                <a:effectLst/>
                <a:latin typeface="Arial" panose="020B0604020202020204" pitchFamily="34" charset="0"/>
              </a:rPr>
              <a:t>: Individuals looking to purchase a car can use the insights to make informed decisions about which models offer the best value, understand depreciation trends, and identify the most desirable features.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Car Sellers and Dealers</a:t>
            </a:r>
            <a:r>
              <a:rPr kumimoji="0" lang="en-US" altLang="en-US" sz="1700" b="0" i="0" u="none" strike="noStrike" cap="none" normalizeH="0" baseline="0" dirty="0">
                <a:ln>
                  <a:noFill/>
                </a:ln>
                <a:solidFill>
                  <a:schemeClr val="tx1"/>
                </a:solidFill>
                <a:effectLst/>
                <a:latin typeface="Arial" panose="020B0604020202020204" pitchFamily="34" charset="0"/>
              </a:rPr>
              <a:t>: Dealerships and individual sellers can leverage the analysis to price their vehicles competitively, understand market demand, and identify which features and models are most popular among buyers.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Car Manufacturers</a:t>
            </a:r>
            <a:r>
              <a:rPr kumimoji="0" lang="en-US" altLang="en-US" sz="1700" b="0" i="0" u="none" strike="noStrike" cap="none" normalizeH="0" baseline="0" dirty="0">
                <a:ln>
                  <a:noFill/>
                </a:ln>
                <a:solidFill>
                  <a:schemeClr val="tx1"/>
                </a:solidFill>
                <a:effectLst/>
                <a:latin typeface="Arial" panose="020B0604020202020204" pitchFamily="34" charset="0"/>
              </a:rPr>
              <a:t>: Manufacturers can use the data to gain insights into consumer preferences, identify trends in the market, and make strategic decisions regarding production and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Market Analysts and Researchers</a:t>
            </a:r>
            <a:r>
              <a:rPr kumimoji="0" lang="en-US" altLang="en-US" sz="1700" b="0" i="0" u="none" strike="noStrike" cap="none" normalizeH="0" baseline="0" dirty="0">
                <a:ln>
                  <a:noFill/>
                </a:ln>
                <a:solidFill>
                  <a:schemeClr val="tx1"/>
                </a:solidFill>
                <a:effectLst/>
                <a:latin typeface="Arial" panose="020B0604020202020204" pitchFamily="34" charset="0"/>
              </a:rPr>
              <a:t>: Analysts and researchers studying the automotive market can use the findings to understand broader trends, forecast future developments, and provide advice to stakeholders in the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700" b="0" i="0" u="none" strike="noStrike" cap="none" normalizeH="0" baseline="0" dirty="0">
                <a:ln>
                  <a:noFill/>
                </a:ln>
                <a:solidFill>
                  <a:schemeClr val="tx1"/>
                </a:solidFill>
                <a:effectLst/>
                <a:latin typeface="Arial" panose="020B0604020202020204" pitchFamily="34" charset="0"/>
              </a:rPr>
              <a:t>: Banks and lending institutions can benefit from understanding car depreciation trends and market values, aiding in the valuation of car loans and leases.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Policy Makers</a:t>
            </a:r>
            <a:r>
              <a:rPr kumimoji="0" lang="en-US" altLang="en-US" sz="1700" b="0" i="0" u="none" strike="noStrike" cap="none" normalizeH="0" baseline="0" dirty="0">
                <a:ln>
                  <a:noFill/>
                </a:ln>
                <a:solidFill>
                  <a:schemeClr val="tx1"/>
                </a:solidFill>
                <a:effectLst/>
                <a:latin typeface="Arial" panose="020B0604020202020204" pitchFamily="34" charset="0"/>
              </a:rPr>
              <a:t>: Government agencies and policy makers can use the insights to inform decisions related to transportation policies, environmental regulations, and economic planning.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93C24446-0380-4C8A-7A29-4B771214637B}"/>
              </a:ext>
            </a:extLst>
          </p:cNvPr>
          <p:cNvSpPr>
            <a:spLocks noGrp="1" noChangeArrowheads="1"/>
          </p:cNvSpPr>
          <p:nvPr>
            <p:ph type="body" sz="quarter" idx="12"/>
          </p:nvPr>
        </p:nvSpPr>
        <p:spPr bwMode="auto">
          <a:xfrm>
            <a:off x="1632857" y="1352620"/>
            <a:ext cx="864947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Python</a:t>
            </a:r>
            <a:r>
              <a:rPr kumimoji="0" lang="en-US" altLang="en-US" sz="1800" b="0" i="0" u="none" strike="noStrike" cap="none" normalizeH="0" baseline="0">
                <a:ln>
                  <a:noFill/>
                </a:ln>
                <a:solidFill>
                  <a:schemeClr val="tx1"/>
                </a:solidFill>
                <a:effectLst/>
                <a:latin typeface="Arial" panose="020B0604020202020204" pitchFamily="34" charset="0"/>
              </a:rPr>
              <a:t>: The primary programming language used for data analysis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Pandas</a:t>
            </a:r>
            <a:r>
              <a:rPr kumimoji="0" lang="en-US" altLang="en-US" sz="1800" b="0" i="0" u="none" strike="noStrike" cap="none" normalizeH="0" baseline="0">
                <a:ln>
                  <a:noFill/>
                </a:ln>
                <a:solidFill>
                  <a:schemeClr val="tx1"/>
                </a:solidFill>
                <a:effectLst/>
                <a:latin typeface="Arial" panose="020B0604020202020204" pitchFamily="34" charset="0"/>
              </a:rPr>
              <a:t>: A powerful data manipulation and analysis library in Python used for data cleaning, preprocessing, and 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NumPy</a:t>
            </a:r>
            <a:r>
              <a:rPr kumimoji="0" lang="en-US" altLang="en-US" sz="1800" b="0" i="0" u="none" strike="noStrike" cap="none" normalizeH="0" baseline="0">
                <a:ln>
                  <a:noFill/>
                </a:ln>
                <a:solidFill>
                  <a:schemeClr val="tx1"/>
                </a:solidFill>
                <a:effectLst/>
                <a:latin typeface="Arial" panose="020B0604020202020204" pitchFamily="34" charset="0"/>
              </a:rPr>
              <a:t>: A library for numerical operations in Python, providing support for arrays, matrices, and a collection of mathematical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Matplotlib</a:t>
            </a:r>
            <a:r>
              <a:rPr kumimoji="0" lang="en-US" altLang="en-US" sz="1800" b="0" i="0" u="none" strike="noStrike" cap="none" normalizeH="0" baseline="0">
                <a:ln>
                  <a:noFill/>
                </a:ln>
                <a:solidFill>
                  <a:schemeClr val="tx1"/>
                </a:solidFill>
                <a:effectLst/>
                <a:latin typeface="Arial" panose="020B0604020202020204" pitchFamily="34" charset="0"/>
              </a:rPr>
              <a:t>: A plotting library in Python used for creating static, interactive, and animated visualizations to represent the data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Jupyter Notebook</a:t>
            </a:r>
            <a:r>
              <a:rPr kumimoji="0" lang="en-US" altLang="en-US" sz="1800" b="0" i="0" u="none" strike="noStrike" cap="none" normalizeH="0" baseline="0">
                <a:ln>
                  <a:noFill/>
                </a:ln>
                <a:solidFill>
                  <a:schemeClr val="tx1"/>
                </a:solidFill>
                <a:effectLst/>
                <a:latin typeface="Arial" panose="020B0604020202020204" pitchFamily="34" charset="0"/>
              </a:rPr>
              <a:t>: An open-source web application that allows the creation and sharing of documents containing live code, equations, visualizations, and narrative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Seaborn</a:t>
            </a:r>
            <a:r>
              <a:rPr kumimoji="0" lang="en-US" altLang="en-US" sz="1800" b="0" i="0" u="none" strike="noStrike" cap="none" normalizeH="0" baseline="0">
                <a:ln>
                  <a:noFill/>
                </a:ln>
                <a:solidFill>
                  <a:schemeClr val="tx1"/>
                </a:solidFill>
                <a:effectLst/>
                <a:latin typeface="Arial" panose="020B0604020202020204" pitchFamily="34" charset="0"/>
              </a:rPr>
              <a:t>: A Python visualization library based on matplotlib that provides a high-level interface for drawing attractive and informative statistical 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Scikit-learn</a:t>
            </a:r>
            <a:r>
              <a:rPr kumimoji="0" lang="en-US" altLang="en-US" sz="1800" b="0" i="0" u="none" strike="noStrike" cap="none" normalizeH="0" baseline="0">
                <a:ln>
                  <a:noFill/>
                </a:ln>
                <a:solidFill>
                  <a:schemeClr val="tx1"/>
                </a:solidFill>
                <a:effectLst/>
                <a:latin typeface="Arial" panose="020B0604020202020204" pitchFamily="34" charset="0"/>
              </a:rPr>
              <a:t>: A machine learning library in Python used for implementing machine learning algorithms, which may be utilized for advanced analysis such as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Google Colab</a:t>
            </a:r>
            <a:r>
              <a:rPr kumimoji="0" lang="en-US" altLang="en-US" sz="1800" b="0" i="0" u="none" strike="noStrike" cap="none" normalizeH="0" baseline="0">
                <a:ln>
                  <a:noFill/>
                </a:ln>
                <a:solidFill>
                  <a:schemeClr val="tx1"/>
                </a:solidFill>
                <a:effectLst/>
                <a:latin typeface="Arial" panose="020B0604020202020204" pitchFamily="34" charset="0"/>
              </a:rPr>
              <a:t>: A cloud service that supports Jupyter notebooks and provides free access to computational resources, often used for coding and running Python notebooks.</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3945204" cy="830997"/>
          </a:xfrm>
        </p:spPr>
        <p:txBody>
          <a:bodyPr>
            <a:normAutofit/>
          </a:bodyPr>
          <a:lstStyle/>
          <a:p>
            <a:r>
              <a:rPr lang="en-GB" dirty="0"/>
              <a:t>EDA 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5122" name="Picture 2">
            <a:extLst>
              <a:ext uri="{FF2B5EF4-FFF2-40B4-BE49-F238E27FC236}">
                <a16:creationId xmlns:a16="http://schemas.microsoft.com/office/drawing/2014/main" id="{D036E4A8-2F93-C2F1-7C46-50BDEBD8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54" y="0"/>
            <a:ext cx="769464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382BB38-643B-7079-2584-FAF8AFA98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82" y="1661864"/>
            <a:ext cx="4277070" cy="310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3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01" name="Group 8200">
            <a:extLst>
              <a:ext uri="{FF2B5EF4-FFF2-40B4-BE49-F238E27FC236}">
                <a16:creationId xmlns:a16="http://schemas.microsoft.com/office/drawing/2014/main" id="{ABA25A55-2C70-4BF4-84B3-DAB0B6A0F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202" name="Freeform 14">
              <a:extLst>
                <a:ext uri="{FF2B5EF4-FFF2-40B4-BE49-F238E27FC236}">
                  <a16:creationId xmlns:a16="http://schemas.microsoft.com/office/drawing/2014/main" id="{34DDEB77-23C4-4B9F-A228-97B5599B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8203" name="Straight Connector 8202">
              <a:extLst>
                <a:ext uri="{FF2B5EF4-FFF2-40B4-BE49-F238E27FC236}">
                  <a16:creationId xmlns:a16="http://schemas.microsoft.com/office/drawing/2014/main" id="{D58851FF-DCF2-43C7-8970-B7045ED75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223" name="Straight Connector 8222">
              <a:extLst>
                <a:ext uri="{FF2B5EF4-FFF2-40B4-BE49-F238E27FC236}">
                  <a16:creationId xmlns:a16="http://schemas.microsoft.com/office/drawing/2014/main" id="{406852C5-306E-46FB-844A-7632E6D390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205" name="Rectangle 23">
              <a:extLst>
                <a:ext uri="{FF2B5EF4-FFF2-40B4-BE49-F238E27FC236}">
                  <a16:creationId xmlns:a16="http://schemas.microsoft.com/office/drawing/2014/main" id="{F40C9C1B-A82E-4755-816B-C827A271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5">
              <a:extLst>
                <a:ext uri="{FF2B5EF4-FFF2-40B4-BE49-F238E27FC236}">
                  <a16:creationId xmlns:a16="http://schemas.microsoft.com/office/drawing/2014/main" id="{8E7D1B95-1664-47D2-9F1E-5AE3B8F8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Isosceles Triangle 8206">
              <a:extLst>
                <a:ext uri="{FF2B5EF4-FFF2-40B4-BE49-F238E27FC236}">
                  <a16:creationId xmlns:a16="http://schemas.microsoft.com/office/drawing/2014/main" id="{C63FECDE-6D49-477E-896A-AEFD1909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Rectangle 27">
              <a:extLst>
                <a:ext uri="{FF2B5EF4-FFF2-40B4-BE49-F238E27FC236}">
                  <a16:creationId xmlns:a16="http://schemas.microsoft.com/office/drawing/2014/main" id="{42502F9E-0DC0-454C-8CBC-937053820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Rectangle 28">
              <a:extLst>
                <a:ext uri="{FF2B5EF4-FFF2-40B4-BE49-F238E27FC236}">
                  <a16:creationId xmlns:a16="http://schemas.microsoft.com/office/drawing/2014/main" id="{E4139BD5-2F4F-48E5-930B-BF6BCAF6E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9">
              <a:extLst>
                <a:ext uri="{FF2B5EF4-FFF2-40B4-BE49-F238E27FC236}">
                  <a16:creationId xmlns:a16="http://schemas.microsoft.com/office/drawing/2014/main" id="{B12DD939-5D79-4EC3-A014-5385FA54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1" name="Isosceles Triangle 8210">
              <a:extLst>
                <a:ext uri="{FF2B5EF4-FFF2-40B4-BE49-F238E27FC236}">
                  <a16:creationId xmlns:a16="http://schemas.microsoft.com/office/drawing/2014/main" id="{1E730207-4624-4450-B869-9F04E05BF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4" name="Title 3">
            <a:extLst>
              <a:ext uri="{FF2B5EF4-FFF2-40B4-BE49-F238E27FC236}">
                <a16:creationId xmlns:a16="http://schemas.microsoft.com/office/drawing/2014/main" id="{9464507D-B8A8-63E3-E226-B58B77B847AE}"/>
              </a:ext>
            </a:extLst>
          </p:cNvPr>
          <p:cNvSpPr>
            <a:spLocks noGrp="1"/>
          </p:cNvSpPr>
          <p:nvPr>
            <p:ph type="title"/>
          </p:nvPr>
        </p:nvSpPr>
        <p:spPr>
          <a:xfrm>
            <a:off x="6324806" y="1722427"/>
            <a:ext cx="2968188" cy="2328409"/>
          </a:xfrm>
        </p:spPr>
        <p:txBody>
          <a:bodyPr vert="horz" lIns="91440" tIns="45720" rIns="91440" bIns="45720" rtlCol="0" anchor="b">
            <a:normAutofit/>
          </a:bodyPr>
          <a:lstStyle/>
          <a:p>
            <a:pPr algn="r"/>
            <a:r>
              <a:rPr lang="en-US" sz="5400">
                <a:solidFill>
                  <a:schemeClr val="accent1"/>
                </a:solidFill>
              </a:rPr>
              <a:t>EDA RESULTS </a:t>
            </a:r>
          </a:p>
        </p:txBody>
      </p:sp>
      <p:pic>
        <p:nvPicPr>
          <p:cNvPr id="8194" name="Picture 2">
            <a:extLst>
              <a:ext uri="{FF2B5EF4-FFF2-40B4-BE49-F238E27FC236}">
                <a16:creationId xmlns:a16="http://schemas.microsoft.com/office/drawing/2014/main" id="{584CEBFD-A281-C861-C145-7C6F525B09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4500" y="835016"/>
            <a:ext cx="4612246" cy="29864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3"/>
          <a:srcRect t="96181"/>
          <a:stretch/>
        </p:blipFill>
        <p:spPr>
          <a:xfrm>
            <a:off x="888629" y="4998631"/>
            <a:ext cx="2485900" cy="94936"/>
          </a:xfrm>
          <a:prstGeom prst="rect">
            <a:avLst/>
          </a:prstGeom>
        </p:spPr>
      </p:pic>
      <p:pic>
        <p:nvPicPr>
          <p:cNvPr id="8196" name="Picture 4">
            <a:extLst>
              <a:ext uri="{FF2B5EF4-FFF2-40B4-BE49-F238E27FC236}">
                <a16:creationId xmlns:a16="http://schemas.microsoft.com/office/drawing/2014/main" id="{780A1582-1CB8-9883-7548-6BD85BD4BDF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33823" y="4050441"/>
            <a:ext cx="2037387" cy="199131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250867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635</TotalTime>
  <Words>1242</Words>
  <Application>Microsoft Office PowerPoint</Application>
  <PresentationFormat>Widescreen</PresentationFormat>
  <Paragraphs>74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sohne</vt:lpstr>
      <vt:lpstr>Trebuchet MS</vt:lpstr>
      <vt:lpstr>Wingdings</vt:lpstr>
      <vt:lpstr>Wingdings 3</vt:lpstr>
      <vt:lpstr>Facet</vt:lpstr>
      <vt:lpstr>Car Market Trends Analysis      with Car Dekho Data -</vt:lpstr>
      <vt:lpstr>PROBLEM  STATEMENT</vt:lpstr>
      <vt:lpstr>Project Description</vt:lpstr>
      <vt:lpstr>Objectives</vt:lpstr>
      <vt:lpstr>Methodology</vt:lpstr>
      <vt:lpstr>WHO ARE THE END USERS?</vt:lpstr>
      <vt:lpstr>Technology Used</vt:lpstr>
      <vt:lpstr>EDA RESULTS </vt:lpstr>
      <vt:lpstr>EDA RESULTS </vt:lpstr>
      <vt:lpstr>EDA RESULTS </vt:lpstr>
      <vt:lpstr>EDA RESULTS </vt:lpstr>
      <vt:lpstr>EDA RESULTS </vt:lpstr>
      <vt:lpstr>EDA RESULTS </vt:lpstr>
      <vt:lpstr>EDA RESULTS </vt:lpstr>
      <vt:lpstr>Code Execution &amp; Data Sets</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VENKATA SATYA  SRIKAR PARVATHA</cp:lastModifiedBy>
  <cp:revision>74</cp:revision>
  <dcterms:created xsi:type="dcterms:W3CDTF">2021-07-11T13:13:15Z</dcterms:created>
  <dcterms:modified xsi:type="dcterms:W3CDTF">2024-07-13T05:29:06Z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