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383" r:id="rId6"/>
    <p:sldId id="391" r:id="rId7"/>
    <p:sldId id="411" r:id="rId8"/>
    <p:sldId id="389" r:id="rId9"/>
    <p:sldId id="412" r:id="rId10"/>
    <p:sldId id="413" r:id="rId11"/>
    <p:sldId id="397" r:id="rId12"/>
    <p:sldId id="414" r:id="rId13"/>
    <p:sldId id="415" r:id="rId14"/>
    <p:sldId id="416"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6327" autoAdjust="0"/>
  </p:normalViewPr>
  <p:slideViewPr>
    <p:cSldViewPr snapToGrid="0">
      <p:cViewPr varScale="1">
        <p:scale>
          <a:sx n="96" d="100"/>
          <a:sy n="96" d="100"/>
        </p:scale>
        <p:origin x="612"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2/29/2024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E6607-D7FD-6863-0B18-471A48B02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23432B-F2A7-2235-70F8-04A26A41A3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A91BFD-F428-CD57-3FB0-E76B2488B8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700543-EA6D-3DC0-311E-5AC35ACD1419}"/>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9989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8B2BA-19A6-2F09-B7D4-7C7049EC0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7D5BF8-CBAF-59BE-BF39-7851546A3F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A213E4-0E05-62FA-29AE-791EAB57F8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782F1F-7814-483D-B412-04688DCB6BA8}"/>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813648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22BD9-032F-008B-A36C-6C96821059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8B26DA-B358-26F4-DA2D-E24F4060D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D8CCD-F236-1165-48CC-F3E0F2A0F0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78596B-5C74-090B-F73A-65133E7722E9}"/>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858064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AC4B9-FFE3-3412-D36A-4838D1910F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B01FF-7519-8EF4-E803-8C7C898A7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6F2D7B-9673-2196-2CCA-A5B01699BB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E27907-85B4-AAE5-D4CE-56245DAF808A}"/>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91614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2B6BB-D341-5217-BBBB-20114F21E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30056-3E74-5BE5-2B57-8089753076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573FB6-8AA9-0B66-CDA2-157059D14A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BA1166-3382-35DC-4F70-4EA1A19580CD}"/>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1637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54C11-6BD1-1FBA-F1C3-DCECA4C50E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C6DC8-C275-62B4-3ACB-10677EC46A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01CBB6-9615-BAC7-5D70-488F09A4E1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31B4BA-1B84-E2E6-0585-5B3B1DBF7359}"/>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59107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856383" y="411479"/>
            <a:ext cx="7939921" cy="3291840"/>
          </a:xfrm>
        </p:spPr>
        <p:txBody>
          <a:bodyPr/>
          <a:lstStyle/>
          <a:p>
            <a:pPr algn="ctr">
              <a:lnSpc>
                <a:spcPct val="107000"/>
              </a:lnSpc>
              <a:spcAft>
                <a:spcPts val="800"/>
              </a:spcAft>
            </a:pPr>
            <a:r>
              <a:rPr lang="en-IN" kern="100" dirty="0">
                <a:effectLst/>
                <a:latin typeface="Book Antiqua" panose="02040602050305030304" pitchFamily="18" charset="0"/>
                <a:ea typeface="Calibri" panose="020F0502020204030204" pitchFamily="34" charset="0"/>
                <a:cs typeface="Times New Roman" panose="02020603050405020304" pitchFamily="18" charset="0"/>
              </a:rPr>
              <a:t>Streamline Data Flow</a:t>
            </a:r>
          </a:p>
        </p:txBody>
      </p:sp>
      <p:sp>
        <p:nvSpPr>
          <p:cNvPr id="4" name="TextBox 3">
            <a:extLst>
              <a:ext uri="{FF2B5EF4-FFF2-40B4-BE49-F238E27FC236}">
                <a16:creationId xmlns:a16="http://schemas.microsoft.com/office/drawing/2014/main" id="{7F61C0C2-8D5A-27E3-8E5A-0E4482E7BDA8}"/>
              </a:ext>
            </a:extLst>
          </p:cNvPr>
          <p:cNvSpPr txBox="1"/>
          <p:nvPr/>
        </p:nvSpPr>
        <p:spPr>
          <a:xfrm>
            <a:off x="8302487" y="4306957"/>
            <a:ext cx="3352800" cy="461665"/>
          </a:xfrm>
          <a:prstGeom prst="rect">
            <a:avLst/>
          </a:prstGeom>
          <a:noFill/>
        </p:spPr>
        <p:txBody>
          <a:bodyPr wrap="square">
            <a:spAutoFit/>
          </a:bodyPr>
          <a:lstStyle/>
          <a:p>
            <a:r>
              <a:rPr 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By V Venkata Sri Prasad</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7F6AC-FC1C-22C3-4A85-7AEA558360C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06583CE-2BE1-B1AC-342E-737C42EFBC3B}"/>
              </a:ext>
            </a:extLst>
          </p:cNvPr>
          <p:cNvSpPr>
            <a:spLocks noGrp="1"/>
          </p:cNvSpPr>
          <p:nvPr>
            <p:ph type="title"/>
          </p:nvPr>
        </p:nvSpPr>
        <p:spPr>
          <a:xfrm>
            <a:off x="594360" y="102875"/>
            <a:ext cx="10873740" cy="1064013"/>
          </a:xfrm>
        </p:spPr>
        <p:txBody>
          <a:bodyPr/>
          <a:lstStyle/>
          <a:p>
            <a:r>
              <a:rPr lang="en-US" sz="4400" dirty="0">
                <a:latin typeface="Calibri" panose="020F0502020204030204" pitchFamily="34" charset="0"/>
                <a:ea typeface="Calibri" panose="020F0502020204030204" pitchFamily="34" charset="0"/>
                <a:cs typeface="Calibri" panose="020F0502020204030204" pitchFamily="34" charset="0"/>
              </a:rPr>
              <a:t>6.2 </a:t>
            </a:r>
            <a:r>
              <a:rPr lang="en-US" dirty="0">
                <a:latin typeface="Calibri" panose="020F0502020204030204" pitchFamily="34" charset="0"/>
                <a:ea typeface="Calibri" panose="020F0502020204030204" pitchFamily="34" charset="0"/>
                <a:cs typeface="Calibri" panose="020F0502020204030204" pitchFamily="34" charset="0"/>
              </a:rPr>
              <a:t>Azure Data Factory</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2F33ADC2-0893-E21C-0CC5-B244304BD90D}"/>
              </a:ext>
            </a:extLst>
          </p:cNvPr>
          <p:cNvSpPr>
            <a:spLocks noGrp="1"/>
          </p:cNvSpPr>
          <p:nvPr>
            <p:ph sz="quarter" idx="13"/>
          </p:nvPr>
        </p:nvSpPr>
        <p:spPr>
          <a:xfrm>
            <a:off x="1186070" y="1239078"/>
            <a:ext cx="10282030" cy="4742622"/>
          </a:xfrm>
        </p:spPr>
        <p:txBody>
          <a:bodyPr>
            <a:normAutofit/>
          </a:bodyPr>
          <a:lstStyle/>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Create a Azure Data Factory account and Open the workspace</a:t>
            </a:r>
          </a:p>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Create Pipeline with notebook in it.</a:t>
            </a:r>
          </a:p>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Provide the access key for the pipeline connection.</a:t>
            </a:r>
          </a:p>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Validate and debug the pipeline which we have created</a:t>
            </a:r>
          </a:p>
        </p:txBody>
      </p:sp>
      <p:grpSp>
        <p:nvGrpSpPr>
          <p:cNvPr id="19" name="Group 18">
            <a:extLst>
              <a:ext uri="{FF2B5EF4-FFF2-40B4-BE49-F238E27FC236}">
                <a16:creationId xmlns:a16="http://schemas.microsoft.com/office/drawing/2014/main" id="{7F780F6C-099B-0915-1329-8093E10F9F08}"/>
              </a:ext>
              <a:ext uri="{C183D7F6-B498-43B3-948B-1728B52AA6E4}">
                <adec:decorative xmlns:adec="http://schemas.microsoft.com/office/drawing/2017/decorative" val="1"/>
              </a:ext>
            </a:extLst>
          </p:cNvPr>
          <p:cNvGrpSpPr>
            <a:grpSpLocks/>
          </p:cNvGrpSpPr>
          <p:nvPr/>
        </p:nvGrpSpPr>
        <p:grpSpPr bwMode="auto">
          <a:xfrm rot="16200000" flipV="1">
            <a:off x="-826943" y="4727075"/>
            <a:ext cx="2959226" cy="1305339"/>
            <a:chOff x="0" y="12289"/>
            <a:chExt cx="3550" cy="3551"/>
          </a:xfrm>
        </p:grpSpPr>
        <p:sp>
          <p:nvSpPr>
            <p:cNvPr id="20" name="Freeform 19">
              <a:extLst>
                <a:ext uri="{FF2B5EF4-FFF2-40B4-BE49-F238E27FC236}">
                  <a16:creationId xmlns:a16="http://schemas.microsoft.com/office/drawing/2014/main" id="{58AC1DCF-B46E-4953-175A-8479877D92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7D1C244D-790E-F5B1-EE76-79DE6BC241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9F65AC50-F5D1-D328-4A48-74884BBE9D7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5" name="Straight Arrow Connector 14">
            <a:extLst>
              <a:ext uri="{FF2B5EF4-FFF2-40B4-BE49-F238E27FC236}">
                <a16:creationId xmlns:a16="http://schemas.microsoft.com/office/drawing/2014/main" id="{BA2F8415-C306-5E5F-D9D2-DED28E217A44}"/>
              </a:ext>
            </a:extLst>
          </p:cNvPr>
          <p:cNvCxnSpPr>
            <a:cxnSpLocks/>
          </p:cNvCxnSpPr>
          <p:nvPr/>
        </p:nvCxnSpPr>
        <p:spPr>
          <a:xfrm flipV="1">
            <a:off x="2850549" y="4069511"/>
            <a:ext cx="826781" cy="7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74A4A88-06C8-0599-90AD-C960BBAC2C7A}"/>
              </a:ext>
            </a:extLst>
          </p:cNvPr>
          <p:cNvCxnSpPr>
            <a:cxnSpLocks/>
          </p:cNvCxnSpPr>
          <p:nvPr/>
        </p:nvCxnSpPr>
        <p:spPr>
          <a:xfrm flipV="1">
            <a:off x="7011941" y="4062338"/>
            <a:ext cx="883076" cy="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C1CF1139-E189-534D-B0C3-E3C4AA5B4DAC}"/>
              </a:ext>
            </a:extLst>
          </p:cNvPr>
          <p:cNvCxnSpPr>
            <a:cxnSpLocks/>
          </p:cNvCxnSpPr>
          <p:nvPr/>
        </p:nvCxnSpPr>
        <p:spPr>
          <a:xfrm rot="5400000">
            <a:off x="7494701" y="4204944"/>
            <a:ext cx="1570986" cy="23128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CDBFD9AD-A3C6-B2C5-877C-F91672DC6E3B}"/>
              </a:ext>
            </a:extLst>
          </p:cNvPr>
          <p:cNvPicPr>
            <a:picLocks noChangeAspect="1"/>
          </p:cNvPicPr>
          <p:nvPr/>
        </p:nvPicPr>
        <p:blipFill>
          <a:blip r:embed="rId3"/>
          <a:stretch>
            <a:fillRect/>
          </a:stretch>
        </p:blipFill>
        <p:spPr>
          <a:xfrm>
            <a:off x="226745" y="3369675"/>
            <a:ext cx="2810451" cy="142096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79823F74-79F5-2172-DB5C-58B4F2B4BD09}"/>
              </a:ext>
            </a:extLst>
          </p:cNvPr>
          <p:cNvPicPr>
            <a:picLocks noChangeAspect="1"/>
          </p:cNvPicPr>
          <p:nvPr/>
        </p:nvPicPr>
        <p:blipFill>
          <a:blip r:embed="rId4"/>
          <a:stretch>
            <a:fillRect/>
          </a:stretch>
        </p:blipFill>
        <p:spPr>
          <a:xfrm>
            <a:off x="3653750" y="3399423"/>
            <a:ext cx="3376118" cy="1413131"/>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4B8B1854-0BBB-69F3-9087-311377ABDA85}"/>
              </a:ext>
            </a:extLst>
          </p:cNvPr>
          <p:cNvPicPr>
            <a:picLocks noChangeAspect="1"/>
          </p:cNvPicPr>
          <p:nvPr/>
        </p:nvPicPr>
        <p:blipFill>
          <a:blip r:embed="rId5"/>
          <a:stretch>
            <a:fillRect/>
          </a:stretch>
        </p:blipFill>
        <p:spPr>
          <a:xfrm>
            <a:off x="7807093" y="3399423"/>
            <a:ext cx="3898670" cy="1473719"/>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64FB8715-5CB3-B3F5-20E2-0529060AE1AE}"/>
              </a:ext>
            </a:extLst>
          </p:cNvPr>
          <p:cNvPicPr>
            <a:picLocks noChangeAspect="1"/>
          </p:cNvPicPr>
          <p:nvPr/>
        </p:nvPicPr>
        <p:blipFill>
          <a:blip r:embed="rId6"/>
          <a:stretch>
            <a:fillRect/>
          </a:stretch>
        </p:blipFill>
        <p:spPr>
          <a:xfrm>
            <a:off x="3916566" y="5139374"/>
            <a:ext cx="3207225" cy="16157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394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D936-A6F4-46C8-66B6-12058E3C011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38E260-00D3-D5BD-6222-4FA322CCEB04}"/>
              </a:ext>
            </a:extLst>
          </p:cNvPr>
          <p:cNvSpPr>
            <a:spLocks noGrp="1"/>
          </p:cNvSpPr>
          <p:nvPr>
            <p:ph type="title"/>
          </p:nvPr>
        </p:nvSpPr>
        <p:spPr>
          <a:xfrm>
            <a:off x="427149" y="1016450"/>
            <a:ext cx="11040951" cy="938246"/>
          </a:xfrm>
        </p:spPr>
        <p:txBody>
          <a:bodyPr/>
          <a:lstStyle/>
          <a:p>
            <a:r>
              <a:rPr lang="en-US" sz="4400" dirty="0">
                <a:latin typeface="Calibri" panose="020F0502020204030204" pitchFamily="34" charset="0"/>
                <a:ea typeface="Calibri" panose="020F0502020204030204" pitchFamily="34" charset="0"/>
                <a:cs typeface="Calibri" panose="020F0502020204030204" pitchFamily="34" charset="0"/>
              </a:rPr>
              <a:t>Reference</a:t>
            </a:r>
          </a:p>
        </p:txBody>
      </p:sp>
      <p:sp>
        <p:nvSpPr>
          <p:cNvPr id="7" name="Text Placeholder 6">
            <a:extLst>
              <a:ext uri="{FF2B5EF4-FFF2-40B4-BE49-F238E27FC236}">
                <a16:creationId xmlns:a16="http://schemas.microsoft.com/office/drawing/2014/main" id="{84F03665-8003-14AB-7AE7-7D8AA4CE8238}"/>
              </a:ext>
            </a:extLst>
          </p:cNvPr>
          <p:cNvSpPr>
            <a:spLocks noGrp="1"/>
          </p:cNvSpPr>
          <p:nvPr>
            <p:ph sz="quarter" idx="13"/>
          </p:nvPr>
        </p:nvSpPr>
        <p:spPr>
          <a:xfrm>
            <a:off x="755374" y="2511286"/>
            <a:ext cx="10712726" cy="1219201"/>
          </a:xfrm>
        </p:spPr>
        <p:txBody>
          <a:bodyPr>
            <a:normAutofit/>
          </a:bodyPr>
          <a:lstStyle/>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https://learn.microsoft.com/en-us/azure/data-factory/transform-data-using-databricks-notebook</a:t>
            </a:r>
          </a:p>
        </p:txBody>
      </p:sp>
      <p:grpSp>
        <p:nvGrpSpPr>
          <p:cNvPr id="19" name="Group 18">
            <a:extLst>
              <a:ext uri="{FF2B5EF4-FFF2-40B4-BE49-F238E27FC236}">
                <a16:creationId xmlns:a16="http://schemas.microsoft.com/office/drawing/2014/main" id="{22609AE3-FAAD-5878-7D1F-6A125C40E139}"/>
              </a:ext>
              <a:ext uri="{C183D7F6-B498-43B3-948B-1728B52AA6E4}">
                <adec:decorative xmlns:adec="http://schemas.microsoft.com/office/drawing/2017/decorative" val="1"/>
              </a:ext>
            </a:extLst>
          </p:cNvPr>
          <p:cNvGrpSpPr>
            <a:grpSpLocks/>
          </p:cNvGrpSpPr>
          <p:nvPr/>
        </p:nvGrpSpPr>
        <p:grpSpPr bwMode="auto">
          <a:xfrm rot="16200000" flipV="1">
            <a:off x="-826943" y="4727075"/>
            <a:ext cx="2959226" cy="1305339"/>
            <a:chOff x="0" y="12289"/>
            <a:chExt cx="3550" cy="3551"/>
          </a:xfrm>
        </p:grpSpPr>
        <p:sp>
          <p:nvSpPr>
            <p:cNvPr id="20" name="Freeform 19">
              <a:extLst>
                <a:ext uri="{FF2B5EF4-FFF2-40B4-BE49-F238E27FC236}">
                  <a16:creationId xmlns:a16="http://schemas.microsoft.com/office/drawing/2014/main" id="{2E5E9B65-A9B3-2C7D-660C-E3D49975774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180B9395-EDBC-B353-0B86-2C7032FC732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84084C9-AA8E-9B5B-4D43-8D150DEC41E2}"/>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77765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Autofit/>
          </a:bodyPr>
          <a:lstStyle/>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Project Statement</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Project Overview</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Process Flow</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Azure Resource Used</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Project Requirements</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Implementation</a:t>
            </a:r>
          </a:p>
          <a:p>
            <a:pPr marL="457200" indent="-45720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Reference</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pPr marL="457200" indent="-457200">
              <a:buFont typeface="+mj-lt"/>
              <a:buAutoNum type="arabicPeriod"/>
            </a:pPr>
            <a:r>
              <a:rPr lang="en-US" sz="4400" dirty="0">
                <a:latin typeface="Calibri" panose="020F0502020204030204" pitchFamily="34" charset="0"/>
                <a:ea typeface="Calibri" panose="020F0502020204030204" pitchFamily="34" charset="0"/>
                <a:cs typeface="Calibri" panose="020F0502020204030204" pitchFamily="34" charset="0"/>
              </a:rPr>
              <a:t>Project Statement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1186070" y="2281238"/>
            <a:ext cx="10282030" cy="3700462"/>
          </a:xfrm>
        </p:spPr>
        <p:txBody>
          <a:bodyPr>
            <a:normAutofit/>
          </a:bodyPr>
          <a:lstStyle/>
          <a:p>
            <a:r>
              <a:rPr lang="en-US" dirty="0"/>
              <a:t>Create a solution for real-time data processing where Azure Data Factory is used to ingest streaming data, and Azure Databricks processes and analyzes the data in near-real-time using Spark streaming.</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8A388-D948-C568-481A-2307AB3790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25D9E8-AF06-5102-91E8-A3DE607A31F2}"/>
              </a:ext>
            </a:extLst>
          </p:cNvPr>
          <p:cNvSpPr>
            <a:spLocks noGrp="1"/>
          </p:cNvSpPr>
          <p:nvPr>
            <p:ph type="title"/>
          </p:nvPr>
        </p:nvSpPr>
        <p:spPr>
          <a:xfrm>
            <a:off x="594360" y="102875"/>
            <a:ext cx="10873740" cy="1680205"/>
          </a:xfrm>
        </p:spPr>
        <p:txBody>
          <a:bodyPr/>
          <a:lstStyle/>
          <a:p>
            <a:r>
              <a:rPr lang="en-US" sz="4400" dirty="0">
                <a:latin typeface="Calibri" panose="020F0502020204030204" pitchFamily="34" charset="0"/>
                <a:ea typeface="Calibri" panose="020F0502020204030204" pitchFamily="34" charset="0"/>
                <a:cs typeface="Calibri" panose="020F0502020204030204" pitchFamily="34" charset="0"/>
              </a:rPr>
              <a:t>2. Project Overview</a:t>
            </a:r>
          </a:p>
        </p:txBody>
      </p:sp>
      <p:sp>
        <p:nvSpPr>
          <p:cNvPr id="7" name="Text Placeholder 6">
            <a:extLst>
              <a:ext uri="{FF2B5EF4-FFF2-40B4-BE49-F238E27FC236}">
                <a16:creationId xmlns:a16="http://schemas.microsoft.com/office/drawing/2014/main" id="{87018FF6-446A-AA47-DA91-0537F8217A02}"/>
              </a:ext>
            </a:extLst>
          </p:cNvPr>
          <p:cNvSpPr>
            <a:spLocks noGrp="1"/>
          </p:cNvSpPr>
          <p:nvPr>
            <p:ph sz="quarter" idx="13"/>
          </p:nvPr>
        </p:nvSpPr>
        <p:spPr>
          <a:xfrm>
            <a:off x="1186070" y="2281238"/>
            <a:ext cx="10282030" cy="3700462"/>
          </a:xfrm>
        </p:spPr>
        <p:txBody>
          <a:bodyPr>
            <a:normAutofit lnSpcReduction="10000"/>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This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project aims to build a real-time data processing solution leveraging Azure Data Factory for ingesting streaming data and Azure Databricks for processing and analysing the data in near-real-time using Spark streaming.</a:t>
            </a:r>
          </a:p>
          <a:p>
            <a:r>
              <a:rPr lang="en-US" b="1" dirty="0">
                <a:latin typeface="Calibri" panose="020F0502020204030204" pitchFamily="34" charset="0"/>
                <a:ea typeface="Calibri" panose="020F0502020204030204" pitchFamily="34" charset="0"/>
                <a:cs typeface="Calibri" panose="020F0502020204030204" pitchFamily="34" charset="0"/>
              </a:rPr>
              <a:t>Key Components: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Azure Data Factory (ADF):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Azure Databricks: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Data Factory ensures that data flows seamlessly from source to destination in real-time, allowing businesses to stay up-to-date with the latest information.</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Databricks enables organizations to analyze and derive insights from streaming data as it arrives, empowering them to make informed decisions and take immediate actions based on the most current data available.</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0DD9ABB4-AED2-A578-F663-16F8BA09A04E}"/>
              </a:ext>
              <a:ext uri="{C183D7F6-B498-43B3-948B-1728B52AA6E4}">
                <adec:decorative xmlns:adec="http://schemas.microsoft.com/office/drawing/2017/decorative" val="1"/>
              </a:ext>
            </a:extLst>
          </p:cNvPr>
          <p:cNvGrpSpPr>
            <a:grpSpLocks/>
          </p:cNvGrpSpPr>
          <p:nvPr/>
        </p:nvGrpSpPr>
        <p:grpSpPr bwMode="auto">
          <a:xfrm rot="16200000" flipV="1">
            <a:off x="-826943" y="4727075"/>
            <a:ext cx="2959226" cy="1305339"/>
            <a:chOff x="0" y="12289"/>
            <a:chExt cx="3550" cy="3551"/>
          </a:xfrm>
        </p:grpSpPr>
        <p:sp>
          <p:nvSpPr>
            <p:cNvPr id="20" name="Freeform 19">
              <a:extLst>
                <a:ext uri="{FF2B5EF4-FFF2-40B4-BE49-F238E27FC236}">
                  <a16:creationId xmlns:a16="http://schemas.microsoft.com/office/drawing/2014/main" id="{FF75EEB7-52A6-4491-F914-6217AB6069E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F700F2A1-9B00-7A80-82D7-3946CFD83CD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782EADCF-A110-4B19-D6AE-63D8346B45C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51332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01346A-01F1-3FC4-C916-F084E8203C2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
        <p:nvSpPr>
          <p:cNvPr id="14" name="Rectangle 13">
            <a:extLst>
              <a:ext uri="{FF2B5EF4-FFF2-40B4-BE49-F238E27FC236}">
                <a16:creationId xmlns:a16="http://schemas.microsoft.com/office/drawing/2014/main" id="{C964A923-95B6-7A22-0532-CA1FD89F32CB}"/>
              </a:ext>
            </a:extLst>
          </p:cNvPr>
          <p:cNvSpPr/>
          <p:nvPr/>
        </p:nvSpPr>
        <p:spPr>
          <a:xfrm>
            <a:off x="6606208" y="0"/>
            <a:ext cx="5585792" cy="31738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Calibri" panose="020F0502020204030204" pitchFamily="34" charset="0"/>
                <a:ea typeface="Calibri" panose="020F0502020204030204" pitchFamily="34" charset="0"/>
                <a:cs typeface="Calibri" panose="020F0502020204030204" pitchFamily="34" charset="0"/>
              </a:rPr>
              <a:t>3. Architecture Diagram:</a:t>
            </a:r>
          </a:p>
          <a:p>
            <a:pPr algn="ctr"/>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Step 1. Data travels from source to </a:t>
            </a:r>
            <a:r>
              <a:rPr lang="en-IN" sz="1400" dirty="0" err="1">
                <a:latin typeface="Calibri" panose="020F0502020204030204" pitchFamily="34" charset="0"/>
                <a:ea typeface="Calibri" panose="020F0502020204030204" pitchFamily="34" charset="0"/>
                <a:cs typeface="Calibri" panose="020F0502020204030204" pitchFamily="34" charset="0"/>
              </a:rPr>
              <a:t>databricks</a:t>
            </a:r>
            <a:r>
              <a:rPr lang="en-IN" sz="1400" dirty="0">
                <a:latin typeface="Calibri" panose="020F0502020204030204" pitchFamily="34" charset="0"/>
                <a:ea typeface="Calibri" panose="020F0502020204030204" pitchFamily="34" charset="0"/>
                <a:cs typeface="Calibri" panose="020F0502020204030204" pitchFamily="34" charset="0"/>
              </a:rPr>
              <a:t> notebook</a:t>
            </a:r>
          </a:p>
          <a:p>
            <a:r>
              <a:rPr lang="en-IN" sz="1400" dirty="0">
                <a:latin typeface="Calibri" panose="020F0502020204030204" pitchFamily="34" charset="0"/>
                <a:ea typeface="Calibri" panose="020F0502020204030204" pitchFamily="34" charset="0"/>
                <a:cs typeface="Calibri" panose="020F0502020204030204" pitchFamily="34" charset="0"/>
              </a:rPr>
              <a:t>Step 2. Databricks performs the necessary transformations.</a:t>
            </a:r>
          </a:p>
          <a:p>
            <a:r>
              <a:rPr lang="en-IN" sz="1400" dirty="0">
                <a:latin typeface="Calibri" panose="020F0502020204030204" pitchFamily="34" charset="0"/>
                <a:ea typeface="Calibri" panose="020F0502020204030204" pitchFamily="34" charset="0"/>
                <a:cs typeface="Calibri" panose="020F0502020204030204" pitchFamily="34" charset="0"/>
              </a:rPr>
              <a:t>Step 3. Using sparking streaming , streaming will be initialised</a:t>
            </a:r>
          </a:p>
          <a:p>
            <a:r>
              <a:rPr lang="en-IN" sz="1400" dirty="0">
                <a:latin typeface="Calibri" panose="020F0502020204030204" pitchFamily="34" charset="0"/>
                <a:ea typeface="Calibri" panose="020F0502020204030204" pitchFamily="34" charset="0"/>
                <a:cs typeface="Calibri" panose="020F0502020204030204" pitchFamily="34" charset="0"/>
              </a:rPr>
              <a:t>Step 4. Using a pipeline , Notebook data will be ingested into </a:t>
            </a:r>
            <a:r>
              <a:rPr lang="en-IN" sz="1400" dirty="0" err="1">
                <a:latin typeface="Calibri" panose="020F0502020204030204" pitchFamily="34" charset="0"/>
                <a:ea typeface="Calibri" panose="020F0502020204030204" pitchFamily="34" charset="0"/>
                <a:cs typeface="Calibri" panose="020F0502020204030204" pitchFamily="34" charset="0"/>
              </a:rPr>
              <a:t>datafactory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87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5E15A-D0C1-D0AB-F2B2-4E024DC1F9C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A51A5C9-CC6C-D255-F480-68B2E3227F24}"/>
              </a:ext>
            </a:extLst>
          </p:cNvPr>
          <p:cNvSpPr>
            <a:spLocks noGrp="1"/>
          </p:cNvSpPr>
          <p:nvPr>
            <p:ph type="title"/>
          </p:nvPr>
        </p:nvSpPr>
        <p:spPr>
          <a:xfrm>
            <a:off x="594360" y="102875"/>
            <a:ext cx="10873740" cy="168020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4</a:t>
            </a:r>
            <a:r>
              <a:rPr lang="en-US" sz="4400" dirty="0">
                <a:latin typeface="Calibri" panose="020F0502020204030204" pitchFamily="34" charset="0"/>
                <a:ea typeface="Calibri" panose="020F0502020204030204" pitchFamily="34" charset="0"/>
                <a:cs typeface="Calibri" panose="020F0502020204030204" pitchFamily="34" charset="0"/>
              </a:rPr>
              <a:t>. Azure Resources Used</a:t>
            </a:r>
          </a:p>
        </p:txBody>
      </p:sp>
      <p:sp>
        <p:nvSpPr>
          <p:cNvPr id="7" name="Text Placeholder 6">
            <a:extLst>
              <a:ext uri="{FF2B5EF4-FFF2-40B4-BE49-F238E27FC236}">
                <a16:creationId xmlns:a16="http://schemas.microsoft.com/office/drawing/2014/main" id="{7D442776-A27C-409F-FC4C-5E7FC148D5F3}"/>
              </a:ext>
            </a:extLst>
          </p:cNvPr>
          <p:cNvSpPr>
            <a:spLocks noGrp="1"/>
          </p:cNvSpPr>
          <p:nvPr>
            <p:ph sz="quarter" idx="13"/>
          </p:nvPr>
        </p:nvSpPr>
        <p:spPr>
          <a:xfrm>
            <a:off x="4538869" y="2354874"/>
            <a:ext cx="7224879" cy="4020171"/>
          </a:xfrm>
        </p:spPr>
        <p:txBody>
          <a:bodyPr>
            <a:normAutofit fontScale="85000" lnSpcReduction="10000"/>
          </a:bodyPr>
          <a:lstStyle/>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Azure Data Factory: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Cloud-based data integration service for creating, scheduling, and managing data pipelines.</a:t>
            </a: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Azure Blob Storage: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Scalable object storage service for storing and managing unstructured data in the cloud.</a:t>
            </a: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Azure Databricks: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Apache Spark-based analytics platform optimized for Microsoft Azure.</a:t>
            </a: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Delta Lake or Delta Table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Open-source storage layer providing ACID transactions, data versioning, and schema enforcement to Apache Spark workloads.</a:t>
            </a: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Spark Streaming: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Extension of Spark API enabling scalable, fault-tolerant stream processing of live data streams.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32904F6E-BE7A-DC29-D295-B537993F0E87}"/>
              </a:ext>
              <a:ext uri="{C183D7F6-B498-43B3-948B-1728B52AA6E4}">
                <adec:decorative xmlns:adec="http://schemas.microsoft.com/office/drawing/2017/decorative" val="1"/>
              </a:ext>
            </a:extLst>
          </p:cNvPr>
          <p:cNvGrpSpPr>
            <a:grpSpLocks/>
          </p:cNvGrpSpPr>
          <p:nvPr/>
        </p:nvGrpSpPr>
        <p:grpSpPr bwMode="auto">
          <a:xfrm rot="16200000" flipV="1">
            <a:off x="-826943" y="4727075"/>
            <a:ext cx="2959226" cy="1305339"/>
            <a:chOff x="0" y="12289"/>
            <a:chExt cx="3550" cy="3551"/>
          </a:xfrm>
        </p:grpSpPr>
        <p:sp>
          <p:nvSpPr>
            <p:cNvPr id="20" name="Freeform 19">
              <a:extLst>
                <a:ext uri="{FF2B5EF4-FFF2-40B4-BE49-F238E27FC236}">
                  <a16:creationId xmlns:a16="http://schemas.microsoft.com/office/drawing/2014/main" id="{28E4B3F8-DBBB-FD27-8D8A-C4B29A74BD9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A978D0E-2D54-167B-6C29-9384153BB883}"/>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93090FA0-58D2-782C-E8A1-F1761BF7B0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57FD47DC-3F50-E411-3FE4-FDBAB1328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75" y="2570435"/>
            <a:ext cx="3293765" cy="3070344"/>
          </a:xfrm>
          <a:prstGeom prst="rect">
            <a:avLst/>
          </a:prstGeom>
        </p:spPr>
      </p:pic>
    </p:spTree>
    <p:extLst>
      <p:ext uri="{BB962C8B-B14F-4D97-AF65-F5344CB8AC3E}">
        <p14:creationId xmlns:p14="http://schemas.microsoft.com/office/powerpoint/2010/main" val="403843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C72B8-0373-EB19-C77B-B9F9AFF03C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36B45D1-2FB1-003E-4509-504922629F69}"/>
              </a:ext>
            </a:extLst>
          </p:cNvPr>
          <p:cNvSpPr>
            <a:spLocks noGrp="1"/>
          </p:cNvSpPr>
          <p:nvPr>
            <p:ph type="title"/>
          </p:nvPr>
        </p:nvSpPr>
        <p:spPr>
          <a:xfrm>
            <a:off x="594360" y="102875"/>
            <a:ext cx="10873740" cy="168020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5</a:t>
            </a:r>
            <a:r>
              <a:rPr lang="en-US" sz="4400" dirty="0">
                <a:latin typeface="Calibri" panose="020F0502020204030204" pitchFamily="34" charset="0"/>
                <a:ea typeface="Calibri" panose="020F0502020204030204" pitchFamily="34" charset="0"/>
                <a:cs typeface="Calibri" panose="020F0502020204030204" pitchFamily="34" charset="0"/>
              </a:rPr>
              <a:t>. Project Requirements</a:t>
            </a:r>
          </a:p>
        </p:txBody>
      </p:sp>
      <p:sp>
        <p:nvSpPr>
          <p:cNvPr id="7" name="Text Placeholder 6">
            <a:extLst>
              <a:ext uri="{FF2B5EF4-FFF2-40B4-BE49-F238E27FC236}">
                <a16:creationId xmlns:a16="http://schemas.microsoft.com/office/drawing/2014/main" id="{B5A03092-68F0-F816-B9A6-8244B26EA242}"/>
              </a:ext>
            </a:extLst>
          </p:cNvPr>
          <p:cNvSpPr>
            <a:spLocks noGrp="1"/>
          </p:cNvSpPr>
          <p:nvPr>
            <p:ph sz="quarter" idx="13"/>
          </p:nvPr>
        </p:nvSpPr>
        <p:spPr>
          <a:xfrm>
            <a:off x="1186070" y="2281238"/>
            <a:ext cx="10282030" cy="3700462"/>
          </a:xfrm>
        </p:spPr>
        <p:txBody>
          <a:bodyPr>
            <a:normAutofit fontScale="92500" lnSpcReduction="10000"/>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Streaming Data Source: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Utilize Azure Data Factory to ingest streaming data from Delta table</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Transformation and Preprocessing: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Implement data preprocessing tasks within Azure Data Factory to cleanse, transform, and enrich the incoming streaming data.</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Integration with Azure Databricks: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Establish integration between Azure Data Factory and Azure Databricks to seamlessly transfer the pre-processed streaming data for further analysis. </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Near-Real-Time Analysis: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Leverage Azure Databricks to perform near-real-time analysis on the streaming data. </a:t>
            </a: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Scalability and Performance: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Design the solution to be highly scalable to handle varying data volumes and processing demands.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E9E0D0C9-160C-9E05-E953-EB7175E5AAA7}"/>
              </a:ext>
              <a:ext uri="{C183D7F6-B498-43B3-948B-1728B52AA6E4}">
                <adec:decorative xmlns:adec="http://schemas.microsoft.com/office/drawing/2017/decorative" val="1"/>
              </a:ext>
            </a:extLst>
          </p:cNvPr>
          <p:cNvGrpSpPr>
            <a:grpSpLocks/>
          </p:cNvGrpSpPr>
          <p:nvPr/>
        </p:nvGrpSpPr>
        <p:grpSpPr bwMode="auto">
          <a:xfrm rot="16200000" flipV="1">
            <a:off x="-826943" y="4727075"/>
            <a:ext cx="2959226" cy="1305339"/>
            <a:chOff x="0" y="12289"/>
            <a:chExt cx="3550" cy="3551"/>
          </a:xfrm>
        </p:grpSpPr>
        <p:sp>
          <p:nvSpPr>
            <p:cNvPr id="20" name="Freeform 19">
              <a:extLst>
                <a:ext uri="{FF2B5EF4-FFF2-40B4-BE49-F238E27FC236}">
                  <a16:creationId xmlns:a16="http://schemas.microsoft.com/office/drawing/2014/main" id="{D3F449B3-528B-3A92-F938-274F7260056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108898D9-F44C-BE64-F0BB-F4AFFDABAA6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66EE8BF9-3C32-E17C-6E45-848EB2EB3D9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06683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5082209" y="411479"/>
            <a:ext cx="6714095" cy="3291840"/>
          </a:xfrm>
        </p:spPr>
        <p:txBody>
          <a:bodyPr/>
          <a:lstStyle/>
          <a:p>
            <a:r>
              <a:rPr lang="en-US" dirty="0"/>
              <a:t>6. Implementation</a:t>
            </a:r>
          </a:p>
        </p:txBody>
      </p:sp>
    </p:spTree>
    <p:extLst>
      <p:ext uri="{BB962C8B-B14F-4D97-AF65-F5344CB8AC3E}">
        <p14:creationId xmlns:p14="http://schemas.microsoft.com/office/powerpoint/2010/main" val="20390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9E9AD-7B22-71A0-938A-B26B2240CF6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A7DD286-7FF6-D93D-BA36-F6369A1B764C}"/>
              </a:ext>
            </a:extLst>
          </p:cNvPr>
          <p:cNvSpPr>
            <a:spLocks noGrp="1"/>
          </p:cNvSpPr>
          <p:nvPr>
            <p:ph type="title"/>
          </p:nvPr>
        </p:nvSpPr>
        <p:spPr>
          <a:xfrm>
            <a:off x="594360" y="102875"/>
            <a:ext cx="10873740" cy="1064013"/>
          </a:xfrm>
        </p:spPr>
        <p:txBody>
          <a:bodyPr/>
          <a:lstStyle/>
          <a:p>
            <a:r>
              <a:rPr lang="en-US" sz="4400" dirty="0">
                <a:latin typeface="Calibri" panose="020F0502020204030204" pitchFamily="34" charset="0"/>
                <a:ea typeface="Calibri" panose="020F0502020204030204" pitchFamily="34" charset="0"/>
                <a:cs typeface="Calibri" panose="020F0502020204030204" pitchFamily="34" charset="0"/>
              </a:rPr>
              <a:t>6.1 </a:t>
            </a:r>
            <a:r>
              <a:rPr lang="en-US" dirty="0">
                <a:latin typeface="Calibri" panose="020F0502020204030204" pitchFamily="34" charset="0"/>
                <a:ea typeface="Calibri" panose="020F0502020204030204" pitchFamily="34" charset="0"/>
                <a:cs typeface="Calibri" panose="020F0502020204030204" pitchFamily="34" charset="0"/>
              </a:rPr>
              <a:t>Azure Databricks</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01E951EF-6FA4-1C13-E921-BE90349039D2}"/>
              </a:ext>
            </a:extLst>
          </p:cNvPr>
          <p:cNvSpPr>
            <a:spLocks noGrp="1"/>
          </p:cNvSpPr>
          <p:nvPr>
            <p:ph sz="quarter" idx="13"/>
          </p:nvPr>
        </p:nvSpPr>
        <p:spPr>
          <a:xfrm>
            <a:off x="1186070" y="1239078"/>
            <a:ext cx="10282030" cy="4742622"/>
          </a:xfrm>
        </p:spPr>
        <p:txBody>
          <a:bodyPr>
            <a:normAutofit/>
          </a:bodyPr>
          <a:lstStyle/>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Create a Azure Databricks account and Open the workspace</a:t>
            </a:r>
          </a:p>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Create a Cluster and notebook</a:t>
            </a:r>
          </a:p>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For data source we will be creating a Delta table and insert views in the table </a:t>
            </a:r>
          </a:p>
          <a:p>
            <a:pPr marL="342900" indent="-342900">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Perform transformation, cleaning and using spark streaming initialize the visualization</a:t>
            </a:r>
          </a:p>
        </p:txBody>
      </p:sp>
      <p:grpSp>
        <p:nvGrpSpPr>
          <p:cNvPr id="19" name="Group 18">
            <a:extLst>
              <a:ext uri="{FF2B5EF4-FFF2-40B4-BE49-F238E27FC236}">
                <a16:creationId xmlns:a16="http://schemas.microsoft.com/office/drawing/2014/main" id="{9397EBEC-63C5-E751-4CA8-D22F6EF3EC49}"/>
              </a:ext>
              <a:ext uri="{C183D7F6-B498-43B3-948B-1728B52AA6E4}">
                <adec:decorative xmlns:adec="http://schemas.microsoft.com/office/drawing/2017/decorative" val="1"/>
              </a:ext>
            </a:extLst>
          </p:cNvPr>
          <p:cNvGrpSpPr>
            <a:grpSpLocks/>
          </p:cNvGrpSpPr>
          <p:nvPr/>
        </p:nvGrpSpPr>
        <p:grpSpPr bwMode="auto">
          <a:xfrm rot="16200000" flipV="1">
            <a:off x="-826943" y="4727075"/>
            <a:ext cx="2959226" cy="1305339"/>
            <a:chOff x="0" y="12289"/>
            <a:chExt cx="3550" cy="3551"/>
          </a:xfrm>
        </p:grpSpPr>
        <p:sp>
          <p:nvSpPr>
            <p:cNvPr id="20" name="Freeform 19">
              <a:extLst>
                <a:ext uri="{FF2B5EF4-FFF2-40B4-BE49-F238E27FC236}">
                  <a16:creationId xmlns:a16="http://schemas.microsoft.com/office/drawing/2014/main" id="{FCFBAE0B-743A-EE61-B7E3-AD1975FE407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136F5781-08FA-CF2A-F494-5DD4E25D2D5D}"/>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816785EF-EAA2-02FD-2B78-C40B790A5E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532DED3F-BF72-876E-DC82-221EFD571A49}"/>
              </a:ext>
            </a:extLst>
          </p:cNvPr>
          <p:cNvPicPr>
            <a:picLocks noChangeAspect="1"/>
          </p:cNvPicPr>
          <p:nvPr/>
        </p:nvPicPr>
        <p:blipFill>
          <a:blip r:embed="rId3"/>
          <a:stretch>
            <a:fillRect/>
          </a:stretch>
        </p:blipFill>
        <p:spPr>
          <a:xfrm>
            <a:off x="172278" y="3484597"/>
            <a:ext cx="2929722" cy="113645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560071AF-CA83-F033-8515-676CBCEB7C9F}"/>
              </a:ext>
            </a:extLst>
          </p:cNvPr>
          <p:cNvPicPr>
            <a:picLocks noChangeAspect="1"/>
          </p:cNvPicPr>
          <p:nvPr/>
        </p:nvPicPr>
        <p:blipFill>
          <a:blip r:embed="rId4"/>
          <a:stretch>
            <a:fillRect/>
          </a:stretch>
        </p:blipFill>
        <p:spPr>
          <a:xfrm>
            <a:off x="3874652" y="3517770"/>
            <a:ext cx="3137289" cy="1090197"/>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D09F400-75EE-34A9-BF5D-0DECE62F5DC1}"/>
              </a:ext>
            </a:extLst>
          </p:cNvPr>
          <p:cNvPicPr>
            <a:picLocks noChangeAspect="1"/>
          </p:cNvPicPr>
          <p:nvPr/>
        </p:nvPicPr>
        <p:blipFill>
          <a:blip r:embed="rId5"/>
          <a:stretch>
            <a:fillRect/>
          </a:stretch>
        </p:blipFill>
        <p:spPr>
          <a:xfrm>
            <a:off x="7895017" y="3484597"/>
            <a:ext cx="3083160" cy="1091257"/>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33B96B8B-4675-0A26-C1A0-D7F9E24838F6}"/>
              </a:ext>
            </a:extLst>
          </p:cNvPr>
          <p:cNvPicPr>
            <a:picLocks noChangeAspect="1"/>
          </p:cNvPicPr>
          <p:nvPr/>
        </p:nvPicPr>
        <p:blipFill>
          <a:blip r:embed="rId6"/>
          <a:stretch>
            <a:fillRect/>
          </a:stretch>
        </p:blipFill>
        <p:spPr>
          <a:xfrm>
            <a:off x="3201195" y="5270539"/>
            <a:ext cx="3810746" cy="1422321"/>
          </a:xfrm>
          <a:prstGeom prst="rect">
            <a:avLst/>
          </a:prstGeom>
          <a:ln>
            <a:noFill/>
          </a:ln>
          <a:effectLst>
            <a:outerShdw blurRad="190500" algn="tl" rotWithShape="0">
              <a:srgbClr val="000000">
                <a:alpha val="70000"/>
              </a:srgbClr>
            </a:outerShdw>
          </a:effectLst>
        </p:spPr>
      </p:pic>
      <p:cxnSp>
        <p:nvCxnSpPr>
          <p:cNvPr id="15" name="Straight Arrow Connector 14">
            <a:extLst>
              <a:ext uri="{FF2B5EF4-FFF2-40B4-BE49-F238E27FC236}">
                <a16:creationId xmlns:a16="http://schemas.microsoft.com/office/drawing/2014/main" id="{C05BD1F5-BFB5-AC9D-D9AC-F9FC7D5C2547}"/>
              </a:ext>
            </a:extLst>
          </p:cNvPr>
          <p:cNvCxnSpPr>
            <a:cxnSpLocks/>
            <a:stCxn id="4" idx="3"/>
          </p:cNvCxnSpPr>
          <p:nvPr/>
        </p:nvCxnSpPr>
        <p:spPr>
          <a:xfrm flipV="1">
            <a:off x="3102000" y="4044993"/>
            <a:ext cx="826781" cy="7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D652FE3-1921-3E9C-ADB6-6127EA50F1B0}"/>
              </a:ext>
            </a:extLst>
          </p:cNvPr>
          <p:cNvCxnSpPr>
            <a:stCxn id="6" idx="3"/>
          </p:cNvCxnSpPr>
          <p:nvPr/>
        </p:nvCxnSpPr>
        <p:spPr>
          <a:xfrm flipV="1">
            <a:off x="7011941" y="4062338"/>
            <a:ext cx="883076" cy="5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A8D0BDE6-79BD-6B1D-7EA0-6A0D84DE1D37}"/>
              </a:ext>
            </a:extLst>
          </p:cNvPr>
          <p:cNvCxnSpPr>
            <a:cxnSpLocks/>
            <a:stCxn id="11" idx="2"/>
            <a:endCxn id="13" idx="3"/>
          </p:cNvCxnSpPr>
          <p:nvPr/>
        </p:nvCxnSpPr>
        <p:spPr>
          <a:xfrm rot="5400000">
            <a:off x="7521346" y="4066449"/>
            <a:ext cx="1405846" cy="24246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1006287"/>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133</TotalTime>
  <Words>528</Words>
  <Application>Microsoft Office PowerPoint</Application>
  <PresentationFormat>Widescreen</PresentationFormat>
  <Paragraphs>63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Calibri</vt:lpstr>
      <vt:lpstr>Franklin Gothic Book</vt:lpstr>
      <vt:lpstr>Franklin Gothic Demi</vt:lpstr>
      <vt:lpstr>Custom</vt:lpstr>
      <vt:lpstr>Streamline Data Flow</vt:lpstr>
      <vt:lpstr>Agenda</vt:lpstr>
      <vt:lpstr>Project Statement</vt:lpstr>
      <vt:lpstr>2. Project Overview</vt:lpstr>
      <vt:lpstr>PowerPoint Presentation</vt:lpstr>
      <vt:lpstr>4. Azure Resources Used</vt:lpstr>
      <vt:lpstr>5. Project Requirements</vt:lpstr>
      <vt:lpstr>6. Implementation</vt:lpstr>
      <vt:lpstr>6.1 Azure Databricks</vt:lpstr>
      <vt:lpstr>6.2 Azure Data Factory</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Streamline Data Flow</dc:title>
  <dc:creator>Venkata Sri Prasad V</dc:creator>
  <cp:lastModifiedBy>Venkata Sri Prasad V</cp:lastModifiedBy>
  <cp:revision>9</cp:revision>
  <dcterms:created xsi:type="dcterms:W3CDTF">2024-02-28T04:29:55Z</dcterms:created>
  <dcterms:modified xsi:type="dcterms:W3CDTF">2024-02-29T13:57:21Z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