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chivo Black" panose="020B0604020202020204" charset="0"/>
      <p:regular r:id="rId15"/>
    </p:embeddedFont>
    <p:embeddedFont>
      <p:font typeface="DM Sans" pitchFamily="2" charset="0"/>
      <p:regular r:id="rId16"/>
    </p:embeddedFont>
    <p:embeddedFont>
      <p:font typeface="DM Sans Bold" charset="0"/>
      <p:regular r:id="rId17"/>
    </p:embeddedFont>
    <p:embeddedFont>
      <p:font typeface="Open Sauce" panose="020B0604020202020204" charset="0"/>
      <p:regular r:id="rId18"/>
    </p:embeddedFont>
    <p:embeddedFont>
      <p:font typeface="Oswal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68602" y="3499933"/>
            <a:ext cx="9904959" cy="2745985"/>
            <a:chOff x="0" y="0"/>
            <a:chExt cx="2608713" cy="7232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08713" cy="723222"/>
            </a:xfrm>
            <a:custGeom>
              <a:avLst/>
              <a:gdLst/>
              <a:ahLst/>
              <a:cxnLst/>
              <a:rect l="l" t="t" r="r" b="b"/>
              <a:pathLst>
                <a:path w="2608713" h="723222">
                  <a:moveTo>
                    <a:pt x="0" y="0"/>
                  </a:moveTo>
                  <a:lnTo>
                    <a:pt x="2608713" y="0"/>
                  </a:lnTo>
                  <a:lnTo>
                    <a:pt x="2608713" y="723222"/>
                  </a:lnTo>
                  <a:lnTo>
                    <a:pt x="0" y="7232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608713" cy="7422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191521" y="6937923"/>
            <a:ext cx="9904959" cy="680751"/>
          </a:xfrm>
          <a:custGeom>
            <a:avLst/>
            <a:gdLst/>
            <a:ahLst/>
            <a:cxnLst/>
            <a:rect l="l" t="t" r="r" b="b"/>
            <a:pathLst>
              <a:path w="9904959" h="680751">
                <a:moveTo>
                  <a:pt x="0" y="0"/>
                </a:moveTo>
                <a:lnTo>
                  <a:pt x="9904958" y="0"/>
                </a:lnTo>
                <a:lnTo>
                  <a:pt x="9904958" y="680752"/>
                </a:lnTo>
                <a:lnTo>
                  <a:pt x="0" y="68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736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68602" y="3417120"/>
            <a:ext cx="9904959" cy="369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7"/>
              </a:lnSpc>
            </a:pPr>
            <a:r>
              <a:rPr lang="en-US" sz="7128" spc="99">
                <a:solidFill>
                  <a:srgbClr val="040506"/>
                </a:solidFill>
                <a:latin typeface="Archivo Black"/>
              </a:rPr>
              <a:t> DATA MOVEMENT AND TRANSFORMATION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0" y="3510391"/>
            <a:ext cx="18288000" cy="6531861"/>
            <a:chOff x="0" y="0"/>
            <a:chExt cx="3531710" cy="12614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31710" cy="1261409"/>
            </a:xfrm>
            <a:custGeom>
              <a:avLst/>
              <a:gdLst/>
              <a:ahLst/>
              <a:cxnLst/>
              <a:rect l="l" t="t" r="r" b="b"/>
              <a:pathLst>
                <a:path w="3531710" h="1261409">
                  <a:moveTo>
                    <a:pt x="0" y="0"/>
                  </a:moveTo>
                  <a:lnTo>
                    <a:pt x="3531710" y="0"/>
                  </a:lnTo>
                  <a:lnTo>
                    <a:pt x="3531710" y="1261409"/>
                  </a:lnTo>
                  <a:lnTo>
                    <a:pt x="0" y="12614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531710" cy="1280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1420" y="3765003"/>
            <a:ext cx="17732872" cy="5473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086" lvl="1" indent="-375543">
              <a:lnSpc>
                <a:spcPts val="4800"/>
              </a:lnSpc>
              <a:buFont typeface="Arial"/>
              <a:buChar char="•"/>
            </a:pPr>
            <a:r>
              <a:rPr lang="en-US" sz="3478" spc="340">
                <a:solidFill>
                  <a:srgbClr val="231F20"/>
                </a:solidFill>
                <a:latin typeface="DM Sans Bold"/>
              </a:rPr>
              <a:t>AZURE DATAFACTORY:</a:t>
            </a:r>
          </a:p>
          <a:p>
            <a:pPr marL="751086" lvl="1" indent="-375543">
              <a:lnSpc>
                <a:spcPts val="4800"/>
              </a:lnSpc>
              <a:buFont typeface="Arial"/>
              <a:buChar char="•"/>
            </a:pPr>
            <a:r>
              <a:rPr lang="en-US" sz="3478" spc="340">
                <a:solidFill>
                  <a:srgbClr val="231F20"/>
                </a:solidFill>
                <a:latin typeface="DM Sans"/>
              </a:rPr>
              <a:t>Set up Azure Data Factory by creating a resource group, source storage account, and containers and Establish a destination storage account. </a:t>
            </a:r>
          </a:p>
          <a:p>
            <a:pPr marL="751086" lvl="1" indent="-375543">
              <a:lnSpc>
                <a:spcPts val="4800"/>
              </a:lnSpc>
              <a:buFont typeface="Arial"/>
              <a:buChar char="•"/>
            </a:pPr>
            <a:r>
              <a:rPr lang="en-US" sz="3478" spc="340">
                <a:solidFill>
                  <a:srgbClr val="231F20"/>
                </a:solidFill>
                <a:latin typeface="DM Sans"/>
              </a:rPr>
              <a:t>Utilize Data Factory to design pipelines for data ingestion. </a:t>
            </a:r>
          </a:p>
          <a:p>
            <a:pPr marL="751086" lvl="1" indent="-375543">
              <a:lnSpc>
                <a:spcPts val="4800"/>
              </a:lnSpc>
              <a:buFont typeface="Arial"/>
              <a:buChar char="•"/>
            </a:pPr>
            <a:r>
              <a:rPr lang="en-US" sz="3478" spc="340">
                <a:solidFill>
                  <a:srgbClr val="231F20"/>
                </a:solidFill>
                <a:latin typeface="DM Sans"/>
              </a:rPr>
              <a:t> Configure source and target settings, create a "Copy Data" task, and set up scheduling.</a:t>
            </a:r>
          </a:p>
          <a:p>
            <a:pPr marL="751086" lvl="1" indent="-375543">
              <a:lnSpc>
                <a:spcPts val="4800"/>
              </a:lnSpc>
              <a:buFont typeface="Arial"/>
              <a:buChar char="•"/>
            </a:pPr>
            <a:r>
              <a:rPr lang="en-US" sz="3478" spc="340">
                <a:solidFill>
                  <a:srgbClr val="231F20"/>
                </a:solidFill>
                <a:latin typeface="DM Sans"/>
              </a:rPr>
              <a:t>Monitor and validate successful data transfer for a streamlined and automated process.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03597" y="3510391"/>
            <a:ext cx="17455298" cy="6389026"/>
            <a:chOff x="0" y="0"/>
            <a:chExt cx="3370902" cy="12338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70902" cy="1233825"/>
            </a:xfrm>
            <a:custGeom>
              <a:avLst/>
              <a:gdLst/>
              <a:ahLst/>
              <a:cxnLst/>
              <a:rect l="l" t="t" r="r" b="b"/>
              <a:pathLst>
                <a:path w="3370902" h="1233825">
                  <a:moveTo>
                    <a:pt x="0" y="0"/>
                  </a:moveTo>
                  <a:lnTo>
                    <a:pt x="3370902" y="0"/>
                  </a:lnTo>
                  <a:lnTo>
                    <a:pt x="3370902" y="1233825"/>
                  </a:lnTo>
                  <a:lnTo>
                    <a:pt x="0" y="12338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370902" cy="1252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94698" y="3878738"/>
            <a:ext cx="16993376" cy="5295174"/>
          </a:xfrm>
          <a:custGeom>
            <a:avLst/>
            <a:gdLst/>
            <a:ahLst/>
            <a:cxnLst/>
            <a:rect l="l" t="t" r="r" b="b"/>
            <a:pathLst>
              <a:path w="16993376" h="5295174">
                <a:moveTo>
                  <a:pt x="0" y="0"/>
                </a:moveTo>
                <a:lnTo>
                  <a:pt x="16993377" y="0"/>
                </a:lnTo>
                <a:lnTo>
                  <a:pt x="16993377" y="5295174"/>
                </a:lnTo>
                <a:lnTo>
                  <a:pt x="0" y="5295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" r="-1071" b="-3310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7616477"/>
            <a:ext cx="4579019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storage accounts and containers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47585" y="7602507"/>
            <a:ext cx="2947085" cy="71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setup datafactory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  <a:endParaRPr lang="en-US" sz="2199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057629" y="7602507"/>
            <a:ext cx="2393393" cy="71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copy activity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  <a:endParaRPr lang="en-US" sz="2199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147862" y="7616477"/>
            <a:ext cx="3374827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validating and debuuging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CONCLUSION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05232" y="3394454"/>
            <a:ext cx="17077536" cy="6812719"/>
            <a:chOff x="0" y="0"/>
            <a:chExt cx="3297950" cy="131564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97950" cy="1315647"/>
            </a:xfrm>
            <a:custGeom>
              <a:avLst/>
              <a:gdLst/>
              <a:ahLst/>
              <a:cxnLst/>
              <a:rect l="l" t="t" r="r" b="b"/>
              <a:pathLst>
                <a:path w="3297950" h="1315647">
                  <a:moveTo>
                    <a:pt x="0" y="0"/>
                  </a:moveTo>
                  <a:lnTo>
                    <a:pt x="3297950" y="0"/>
                  </a:lnTo>
                  <a:lnTo>
                    <a:pt x="3297950" y="1315647"/>
                  </a:lnTo>
                  <a:lnTo>
                    <a:pt x="0" y="13156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3297950" cy="13346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28747" y="3327779"/>
            <a:ext cx="15375560" cy="3867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3752" lvl="1" indent="-401876">
              <a:lnSpc>
                <a:spcPts val="5137"/>
              </a:lnSpc>
              <a:buFont typeface="Arial"/>
              <a:buChar char="•"/>
            </a:pPr>
            <a:r>
              <a:rPr lang="en-US" sz="3722" spc="364">
                <a:solidFill>
                  <a:srgbClr val="231F20"/>
                </a:solidFill>
                <a:latin typeface="DM Sans"/>
              </a:rPr>
              <a:t>This real-time data processing solution combines the strengths of Azure Data Factory and Azure Databricks, creating a dynamic and scalable architecture. It empowers organizations to derive actionable intelligence from streaming data sources in near-real-time, facilitating informed decision-making.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REFERENCES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03597" y="3510391"/>
            <a:ext cx="17376802" cy="6363389"/>
            <a:chOff x="0" y="0"/>
            <a:chExt cx="3355743" cy="12288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55743" cy="1228874"/>
            </a:xfrm>
            <a:custGeom>
              <a:avLst/>
              <a:gdLst/>
              <a:ahLst/>
              <a:cxnLst/>
              <a:rect l="l" t="t" r="r" b="b"/>
              <a:pathLst>
                <a:path w="3355743" h="1228874">
                  <a:moveTo>
                    <a:pt x="0" y="0"/>
                  </a:moveTo>
                  <a:lnTo>
                    <a:pt x="3355743" y="0"/>
                  </a:lnTo>
                  <a:lnTo>
                    <a:pt x="3355743" y="1228874"/>
                  </a:lnTo>
                  <a:lnTo>
                    <a:pt x="0" y="12288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355743" cy="12479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95567" y="3738731"/>
            <a:ext cx="15758630" cy="131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660" lvl="1" indent="-414830">
              <a:lnSpc>
                <a:spcPts val="5303"/>
              </a:lnSpc>
              <a:buFont typeface="Arial"/>
              <a:buChar char="•"/>
            </a:pPr>
            <a:r>
              <a:rPr lang="en-US" sz="3842" spc="376">
                <a:solidFill>
                  <a:srgbClr val="231F20"/>
                </a:solidFill>
                <a:latin typeface="DM Sans Bold"/>
              </a:rPr>
              <a:t>https://learn.microsoft.com/en-us/azure/data-factory/quickstart-create-data-factory-powershell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STATEMENT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OVERVIEW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9666347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PROCESS FLOW/ARCHITECTURE DIAGRAM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AZURE RESOURCE USED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REQUIRMENTS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IMPLEMENTATION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PROJECT STATEMENT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03597" y="3510391"/>
            <a:ext cx="17435086" cy="6450814"/>
            <a:chOff x="0" y="0"/>
            <a:chExt cx="3366999" cy="12457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66999" cy="1245757"/>
            </a:xfrm>
            <a:custGeom>
              <a:avLst/>
              <a:gdLst/>
              <a:ahLst/>
              <a:cxnLst/>
              <a:rect l="l" t="t" r="r" b="b"/>
              <a:pathLst>
                <a:path w="3366999" h="1245757">
                  <a:moveTo>
                    <a:pt x="0" y="0"/>
                  </a:moveTo>
                  <a:lnTo>
                    <a:pt x="3366999" y="0"/>
                  </a:lnTo>
                  <a:lnTo>
                    <a:pt x="3366999" y="1245757"/>
                  </a:lnTo>
                  <a:lnTo>
                    <a:pt x="0" y="1245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366999" cy="1264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3738731"/>
            <a:ext cx="16230600" cy="4905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47"/>
              </a:lnSpc>
            </a:pPr>
            <a:r>
              <a:rPr lang="en-US" sz="3730" spc="365">
                <a:solidFill>
                  <a:srgbClr val="231F20"/>
                </a:solidFill>
                <a:latin typeface="DM Sans"/>
              </a:rPr>
              <a:t>The project includes real-time data processing through Azure services. Azure Data Factory facilitates seamless streaming data ingestion, while Azure Databricks processes and analyzes the data in near-real-time using Spark streaming. This synergistic approach enables organizations to derive timely insights and actionable intelligence from streaming data sources.</a:t>
            </a:r>
          </a:p>
          <a:p>
            <a:pPr>
              <a:lnSpc>
                <a:spcPts val="2939"/>
              </a:lnSpc>
            </a:pPr>
            <a:endParaRPr lang="en-US" sz="3730" spc="365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PROJECT OVERVIEW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03597" y="3510391"/>
            <a:ext cx="17551652" cy="6509097"/>
            <a:chOff x="0" y="0"/>
            <a:chExt cx="3389510" cy="125701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389509" cy="1257013"/>
            </a:xfrm>
            <a:custGeom>
              <a:avLst/>
              <a:gdLst/>
              <a:ahLst/>
              <a:cxnLst/>
              <a:rect l="l" t="t" r="r" b="b"/>
              <a:pathLst>
                <a:path w="3389509" h="1257013">
                  <a:moveTo>
                    <a:pt x="0" y="0"/>
                  </a:moveTo>
                  <a:lnTo>
                    <a:pt x="3389509" y="0"/>
                  </a:lnTo>
                  <a:lnTo>
                    <a:pt x="3389509" y="1257013"/>
                  </a:lnTo>
                  <a:lnTo>
                    <a:pt x="0" y="12570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3389510" cy="1276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84355" y="3622164"/>
            <a:ext cx="14930282" cy="666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9"/>
              </a:lnSpc>
            </a:pPr>
            <a:r>
              <a:rPr lang="en-US" sz="3499" spc="342">
                <a:solidFill>
                  <a:srgbClr val="231F20"/>
                </a:solidFill>
                <a:latin typeface="DM Sans"/>
              </a:rPr>
              <a:t>In this project, we aim to implement a robust real-time data processing solution leveraging the capabilities of Azure Data Factory (ADF) and Azure Databricks. The primary objective is to ingest streaming data seamlessly through ADF and conduct near-real-time processing and analysis using Spark streaming in Azure Databricks.</a:t>
            </a:r>
          </a:p>
          <a:p>
            <a:pPr>
              <a:lnSpc>
                <a:spcPts val="2676"/>
              </a:lnSpc>
            </a:pPr>
            <a:endParaRPr lang="en-US" sz="3499" spc="342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2676"/>
              </a:lnSpc>
            </a:pPr>
            <a:endParaRPr lang="en-US" sz="3499" spc="342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2676"/>
              </a:lnSpc>
            </a:pPr>
            <a:endParaRPr lang="en-US" sz="3499" spc="342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2676"/>
              </a:lnSpc>
            </a:pPr>
            <a:endParaRPr lang="en-US" sz="3499" spc="342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2676"/>
              </a:lnSpc>
            </a:pPr>
            <a:endParaRPr lang="en-US" sz="3499" spc="342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2676"/>
              </a:lnSpc>
            </a:pPr>
            <a:endParaRPr lang="en-US" sz="3499" spc="342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2676"/>
              </a:lnSpc>
            </a:pPr>
            <a:endParaRPr lang="en-US" sz="3499" spc="342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2676"/>
              </a:lnSpc>
            </a:pPr>
            <a:endParaRPr lang="en-US" sz="3499" spc="342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2676"/>
              </a:lnSpc>
            </a:pPr>
            <a:endParaRPr lang="en-US" sz="3499" spc="342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93550" y="3442596"/>
            <a:ext cx="17259300" cy="5747909"/>
            <a:chOff x="0" y="0"/>
            <a:chExt cx="3333052" cy="11100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33052" cy="1110015"/>
            </a:xfrm>
            <a:custGeom>
              <a:avLst/>
              <a:gdLst/>
              <a:ahLst/>
              <a:cxnLst/>
              <a:rect l="l" t="t" r="r" b="b"/>
              <a:pathLst>
                <a:path w="3333052" h="1110015">
                  <a:moveTo>
                    <a:pt x="0" y="0"/>
                  </a:moveTo>
                  <a:lnTo>
                    <a:pt x="3333052" y="0"/>
                  </a:lnTo>
                  <a:lnTo>
                    <a:pt x="3333052" y="1110015"/>
                  </a:lnTo>
                  <a:lnTo>
                    <a:pt x="0" y="11100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333052" cy="11290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386696" y="3624288"/>
            <a:ext cx="16432256" cy="5315393"/>
          </a:xfrm>
          <a:custGeom>
            <a:avLst/>
            <a:gdLst/>
            <a:ahLst/>
            <a:cxnLst/>
            <a:rect l="l" t="t" r="r" b="b"/>
            <a:pathLst>
              <a:path w="16432256" h="5315393">
                <a:moveTo>
                  <a:pt x="0" y="0"/>
                </a:moveTo>
                <a:lnTo>
                  <a:pt x="16432256" y="0"/>
                </a:lnTo>
                <a:lnTo>
                  <a:pt x="16432256" y="5315393"/>
                </a:lnTo>
                <a:lnTo>
                  <a:pt x="0" y="5315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9875" b="-9875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179166" y="1531486"/>
            <a:ext cx="15288067" cy="945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0"/>
              </a:lnSpc>
            </a:pPr>
            <a:r>
              <a:rPr lang="en-US" sz="5609" spc="549">
                <a:solidFill>
                  <a:srgbClr val="FFFFFF"/>
                </a:solidFill>
                <a:latin typeface="Oswald Bold"/>
              </a:rPr>
              <a:t>PROCESS FLOW /ARCHITECTURE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79166" y="1232286"/>
            <a:ext cx="13945834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AZURE RESOURCE USED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07455" y="3510391"/>
            <a:ext cx="17310669" cy="6450814"/>
            <a:chOff x="0" y="0"/>
            <a:chExt cx="3342972" cy="12457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42972" cy="1245757"/>
            </a:xfrm>
            <a:custGeom>
              <a:avLst/>
              <a:gdLst/>
              <a:ahLst/>
              <a:cxnLst/>
              <a:rect l="l" t="t" r="r" b="b"/>
              <a:pathLst>
                <a:path w="3342972" h="1245757">
                  <a:moveTo>
                    <a:pt x="0" y="0"/>
                  </a:moveTo>
                  <a:lnTo>
                    <a:pt x="3342972" y="0"/>
                  </a:lnTo>
                  <a:lnTo>
                    <a:pt x="3342972" y="1245757"/>
                  </a:lnTo>
                  <a:lnTo>
                    <a:pt x="0" y="1245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342972" cy="1264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7455" y="3884439"/>
            <a:ext cx="16755703" cy="501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2498" lvl="1" indent="-391249">
              <a:lnSpc>
                <a:spcPts val="5001"/>
              </a:lnSpc>
              <a:buFont typeface="Arial"/>
              <a:buChar char="•"/>
            </a:pPr>
            <a:r>
              <a:rPr lang="en-US" sz="3624" spc="355">
                <a:solidFill>
                  <a:srgbClr val="231F20"/>
                </a:solidFill>
                <a:latin typeface="DM Sans Bold"/>
              </a:rPr>
              <a:t>Azure Data Factory: </a:t>
            </a:r>
            <a:r>
              <a:rPr lang="en-US" sz="3624" spc="355">
                <a:solidFill>
                  <a:srgbClr val="231F20"/>
                </a:solidFill>
                <a:latin typeface="DM Sans"/>
              </a:rPr>
              <a:t>Cloud-based data integration service for creating, scheduling, and managing data pipelines.</a:t>
            </a:r>
          </a:p>
          <a:p>
            <a:pPr marL="782498" lvl="1" indent="-391249">
              <a:lnSpc>
                <a:spcPts val="5001"/>
              </a:lnSpc>
              <a:buFont typeface="Arial"/>
              <a:buChar char="•"/>
            </a:pPr>
            <a:r>
              <a:rPr lang="en-US" sz="3624" spc="355">
                <a:solidFill>
                  <a:srgbClr val="231F20"/>
                </a:solidFill>
                <a:latin typeface="DM Sans Bold"/>
              </a:rPr>
              <a:t>Azure Blob Storage</a:t>
            </a:r>
            <a:r>
              <a:rPr lang="en-US" sz="3624" spc="355">
                <a:solidFill>
                  <a:srgbClr val="231F20"/>
                </a:solidFill>
                <a:latin typeface="DM Sans"/>
              </a:rPr>
              <a:t>: Scalable object storage service for storing and managing unstructured data in the cloud.</a:t>
            </a:r>
          </a:p>
          <a:p>
            <a:pPr marL="782498" lvl="1" indent="-391249">
              <a:lnSpc>
                <a:spcPts val="5001"/>
              </a:lnSpc>
              <a:buFont typeface="Arial"/>
              <a:buChar char="•"/>
            </a:pPr>
            <a:r>
              <a:rPr lang="en-US" sz="3624" spc="355">
                <a:solidFill>
                  <a:srgbClr val="231F20"/>
                </a:solidFill>
                <a:latin typeface="DM Sans Bold"/>
              </a:rPr>
              <a:t>Azure Databricks:</a:t>
            </a:r>
            <a:r>
              <a:rPr lang="en-US" sz="3624" spc="355">
                <a:solidFill>
                  <a:srgbClr val="231F20"/>
                </a:solidFill>
                <a:latin typeface="DM Sans"/>
              </a:rPr>
              <a:t> Apache Spark-based analytics platform optimized for Microsoft Azure.</a:t>
            </a:r>
          </a:p>
          <a:p>
            <a:pPr marL="782498" lvl="1" indent="-391249">
              <a:lnSpc>
                <a:spcPts val="5001"/>
              </a:lnSpc>
              <a:buFont typeface="Arial"/>
              <a:buChar char="•"/>
            </a:pPr>
            <a:r>
              <a:rPr lang="en-US" sz="3624" spc="355">
                <a:solidFill>
                  <a:srgbClr val="231F20"/>
                </a:solidFill>
                <a:latin typeface="DM Sans Bold"/>
              </a:rPr>
              <a:t>Spark Streaming:</a:t>
            </a:r>
            <a:r>
              <a:rPr lang="en-US" sz="3624" spc="355">
                <a:solidFill>
                  <a:srgbClr val="231F20"/>
                </a:solidFill>
                <a:latin typeface="DM Sans"/>
              </a:rPr>
              <a:t> Extension of Spark API enabling scalable, fault-tolerant stream processing of live data streams.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10357" y="1232286"/>
            <a:ext cx="13614643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PROJECT REQUIRMENTS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3510391"/>
            <a:ext cx="18055250" cy="6217680"/>
            <a:chOff x="0" y="0"/>
            <a:chExt cx="3486762" cy="12007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86762" cy="1200735"/>
            </a:xfrm>
            <a:custGeom>
              <a:avLst/>
              <a:gdLst/>
              <a:ahLst/>
              <a:cxnLst/>
              <a:rect l="l" t="t" r="r" b="b"/>
              <a:pathLst>
                <a:path w="3486762" h="1200735">
                  <a:moveTo>
                    <a:pt x="0" y="0"/>
                  </a:moveTo>
                  <a:lnTo>
                    <a:pt x="3486762" y="0"/>
                  </a:lnTo>
                  <a:lnTo>
                    <a:pt x="3486762" y="1200735"/>
                  </a:lnTo>
                  <a:lnTo>
                    <a:pt x="0" y="120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486762" cy="1219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0" y="3394971"/>
            <a:ext cx="17588895" cy="602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36"/>
              </a:lnSpc>
            </a:pPr>
            <a:endParaRPr/>
          </a:p>
          <a:p>
            <a:pPr marL="777371" lvl="1" indent="-388686">
              <a:lnSpc>
                <a:spcPts val="4968"/>
              </a:lnSpc>
              <a:buFont typeface="Arial"/>
              <a:buChar char="•"/>
            </a:pPr>
            <a:r>
              <a:rPr lang="en-US" sz="3600" spc="352">
                <a:solidFill>
                  <a:srgbClr val="231F20"/>
                </a:solidFill>
                <a:latin typeface="DM Sans Bold"/>
              </a:rPr>
              <a:t>Azure Subscription: </a:t>
            </a:r>
            <a:r>
              <a:rPr lang="en-US" sz="3600" spc="352">
                <a:solidFill>
                  <a:srgbClr val="231F20"/>
                </a:solidFill>
                <a:latin typeface="DM Sans"/>
              </a:rPr>
              <a:t>Ensure access to an Azure subscription with the necessary permissions to create and manage resources.</a:t>
            </a:r>
          </a:p>
          <a:p>
            <a:pPr marL="777371" lvl="1" indent="-388686">
              <a:lnSpc>
                <a:spcPts val="4968"/>
              </a:lnSpc>
              <a:buFont typeface="Arial"/>
              <a:buChar char="•"/>
            </a:pPr>
            <a:r>
              <a:rPr lang="en-US" sz="3600" spc="352">
                <a:solidFill>
                  <a:srgbClr val="231F20"/>
                </a:solidFill>
                <a:latin typeface="DM Sans Bold"/>
              </a:rPr>
              <a:t>Data Sources: </a:t>
            </a:r>
            <a:r>
              <a:rPr lang="en-US" sz="3600" spc="352">
                <a:solidFill>
                  <a:srgbClr val="231F20"/>
                </a:solidFill>
                <a:latin typeface="DM Sans"/>
              </a:rPr>
              <a:t>Identify and configure the streaming data sources that will be ingested using Azure Data Factory.</a:t>
            </a:r>
          </a:p>
          <a:p>
            <a:pPr marL="777371" lvl="1" indent="-388686">
              <a:lnSpc>
                <a:spcPts val="4968"/>
              </a:lnSpc>
              <a:buFont typeface="Arial"/>
              <a:buChar char="•"/>
            </a:pPr>
            <a:r>
              <a:rPr lang="en-US" sz="3600" spc="352">
                <a:solidFill>
                  <a:srgbClr val="231F20"/>
                </a:solidFill>
                <a:latin typeface="DM Sans Bold"/>
              </a:rPr>
              <a:t>Databricks Workspace: </a:t>
            </a:r>
            <a:r>
              <a:rPr lang="en-US" sz="3600" spc="352">
                <a:solidFill>
                  <a:srgbClr val="231F20"/>
                </a:solidFill>
                <a:latin typeface="DM Sans"/>
              </a:rPr>
              <a:t>Set up a Databricks workspace and configure Spark clusters for real-time data processing.</a:t>
            </a:r>
          </a:p>
          <a:p>
            <a:pPr marL="777371" lvl="1" indent="-388686">
              <a:lnSpc>
                <a:spcPts val="4968"/>
              </a:lnSpc>
              <a:buFont typeface="Arial"/>
              <a:buChar char="•"/>
            </a:pPr>
            <a:r>
              <a:rPr lang="en-US" sz="3600" spc="352">
                <a:solidFill>
                  <a:srgbClr val="231F20"/>
                </a:solidFill>
                <a:latin typeface="DM Sans Bold"/>
              </a:rPr>
              <a:t>Storage Configuration: </a:t>
            </a:r>
            <a:r>
              <a:rPr lang="en-US" sz="3600" spc="352">
                <a:solidFill>
                  <a:srgbClr val="231F20"/>
                </a:solidFill>
                <a:latin typeface="DM Sans"/>
              </a:rPr>
              <a:t>Configure the Azure Storage Account to store the ingested and processed data.</a:t>
            </a:r>
          </a:p>
          <a:p>
            <a:pPr>
              <a:lnSpc>
                <a:spcPts val="4968"/>
              </a:lnSpc>
            </a:pPr>
            <a:endParaRPr lang="en-US" sz="3600" spc="352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IMPLEMENTATION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78313" y="3510391"/>
            <a:ext cx="17896870" cy="6776609"/>
            <a:chOff x="0" y="0"/>
            <a:chExt cx="3456177" cy="13086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56177" cy="1308673"/>
            </a:xfrm>
            <a:custGeom>
              <a:avLst/>
              <a:gdLst/>
              <a:ahLst/>
              <a:cxnLst/>
              <a:rect l="l" t="t" r="r" b="b"/>
              <a:pathLst>
                <a:path w="3456177" h="1308673">
                  <a:moveTo>
                    <a:pt x="0" y="0"/>
                  </a:moveTo>
                  <a:lnTo>
                    <a:pt x="3456177" y="0"/>
                  </a:lnTo>
                  <a:lnTo>
                    <a:pt x="3456177" y="1308673"/>
                  </a:lnTo>
                  <a:lnTo>
                    <a:pt x="0" y="1308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456177" cy="1327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03597" y="3748256"/>
            <a:ext cx="16988065" cy="5618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0624" lvl="1" indent="-405312">
              <a:lnSpc>
                <a:spcPts val="5181"/>
              </a:lnSpc>
              <a:buFont typeface="Arial"/>
              <a:buChar char="•"/>
            </a:pPr>
            <a:r>
              <a:rPr lang="en-US" sz="3754" spc="367">
                <a:solidFill>
                  <a:srgbClr val="231F20"/>
                </a:solidFill>
                <a:latin typeface="DM Sans Bold"/>
              </a:rPr>
              <a:t>AZURE DATABRICKS :  </a:t>
            </a:r>
          </a:p>
          <a:p>
            <a:pPr>
              <a:lnSpc>
                <a:spcPts val="5181"/>
              </a:lnSpc>
            </a:pPr>
            <a:r>
              <a:rPr lang="en-US" sz="3754" spc="367">
                <a:solidFill>
                  <a:srgbClr val="231F20"/>
                </a:solidFill>
                <a:latin typeface="DM Sans"/>
              </a:rPr>
              <a:t>1.Create a Azure Databricks account and Open the workspace</a:t>
            </a:r>
          </a:p>
          <a:p>
            <a:pPr>
              <a:lnSpc>
                <a:spcPts val="5181"/>
              </a:lnSpc>
            </a:pPr>
            <a:endParaRPr lang="en-US" sz="3754" spc="367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5181"/>
              </a:lnSpc>
            </a:pPr>
            <a:r>
              <a:rPr lang="en-US" sz="3754" spc="367">
                <a:solidFill>
                  <a:srgbClr val="231F20"/>
                </a:solidFill>
                <a:latin typeface="DM Sans"/>
              </a:rPr>
              <a:t>2. Create a Cluster and notebook</a:t>
            </a:r>
          </a:p>
          <a:p>
            <a:pPr>
              <a:lnSpc>
                <a:spcPts val="5181"/>
              </a:lnSpc>
            </a:pPr>
            <a:endParaRPr lang="en-US" sz="3754" spc="367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5181"/>
              </a:lnSpc>
            </a:pPr>
            <a:r>
              <a:rPr lang="en-US" sz="3754" spc="367">
                <a:solidFill>
                  <a:srgbClr val="231F20"/>
                </a:solidFill>
                <a:latin typeface="DM Sans"/>
              </a:rPr>
              <a:t>3. Create a Delta table and insert views in the table</a:t>
            </a:r>
          </a:p>
          <a:p>
            <a:pPr>
              <a:lnSpc>
                <a:spcPts val="5181"/>
              </a:lnSpc>
            </a:pPr>
            <a:endParaRPr lang="en-US" sz="3754" spc="367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5181"/>
              </a:lnSpc>
            </a:pPr>
            <a:r>
              <a:rPr lang="en-US" sz="3754" spc="367">
                <a:solidFill>
                  <a:srgbClr val="231F20"/>
                </a:solidFill>
                <a:latin typeface="DM Sans"/>
              </a:rPr>
              <a:t>4 Perform transformation, cleaning and using spark streaming</a:t>
            </a:r>
          </a:p>
          <a:p>
            <a:pPr>
              <a:lnSpc>
                <a:spcPts val="2973"/>
              </a:lnSpc>
            </a:pPr>
            <a:endParaRPr lang="en-US" sz="3754" spc="367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14514" y="3086100"/>
            <a:ext cx="17784403" cy="7259143"/>
            <a:chOff x="0" y="0"/>
            <a:chExt cx="3434457" cy="14018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34457" cy="1401859"/>
            </a:xfrm>
            <a:custGeom>
              <a:avLst/>
              <a:gdLst/>
              <a:ahLst/>
              <a:cxnLst/>
              <a:rect l="l" t="t" r="r" b="b"/>
              <a:pathLst>
                <a:path w="3434457" h="1401859">
                  <a:moveTo>
                    <a:pt x="0" y="0"/>
                  </a:moveTo>
                  <a:lnTo>
                    <a:pt x="3434457" y="0"/>
                  </a:lnTo>
                  <a:lnTo>
                    <a:pt x="3434457" y="1401859"/>
                  </a:lnTo>
                  <a:lnTo>
                    <a:pt x="0" y="14018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434457" cy="1420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375179" y="2983067"/>
            <a:ext cx="10983951" cy="6811361"/>
          </a:xfrm>
          <a:custGeom>
            <a:avLst/>
            <a:gdLst/>
            <a:ahLst/>
            <a:cxnLst/>
            <a:rect l="l" t="t" r="r" b="b"/>
            <a:pathLst>
              <a:path w="10983951" h="6811361">
                <a:moveTo>
                  <a:pt x="0" y="0"/>
                </a:moveTo>
                <a:lnTo>
                  <a:pt x="10983950" y="0"/>
                </a:lnTo>
                <a:lnTo>
                  <a:pt x="10983950" y="6811361"/>
                </a:lnTo>
                <a:lnTo>
                  <a:pt x="0" y="6811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72" b="-67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642442" y="6035687"/>
            <a:ext cx="2999929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databricks workspace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732033" y="6035687"/>
            <a:ext cx="2127721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creating cluster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54870" y="9544401"/>
            <a:ext cx="2070795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visulazing 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02723" y="9655094"/>
            <a:ext cx="3744307" cy="269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1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Open Sauce"/>
              </a:rPr>
              <a:t>performing transformations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Archivo Black</vt:lpstr>
      <vt:lpstr>Open Sauce</vt:lpstr>
      <vt:lpstr>Oswald Bold</vt:lpstr>
      <vt:lpstr>Arial</vt:lpstr>
      <vt:lpstr>DM Sans</vt:lpstr>
      <vt:lpstr>Oswald Bold Italics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ppt</dc:title>
  <cp:lastModifiedBy>Venkata Sri Prasad V</cp:lastModifiedBy>
  <cp:revision>3</cp:revision>
  <dcterms:created xsi:type="dcterms:W3CDTF">2006-08-16T00:00:00Z</dcterms:created>
  <dcterms:modified xsi:type="dcterms:W3CDTF">2024-02-29T13:58:09Z</dcterms:modified>
  <dc:identifier>DAF-DeRBaic</dc:identifier>
</cp:coreProperties>
</file>