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7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37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2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91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7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08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8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8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4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8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4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9F62EB-A7AD-4AC8-8713-24BB7CCEEAC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33EB4-0076-4EE6-850F-C8298B8A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99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1.5/modules/generated/sklearn.ensemble.RandomForestClassifier.html" TargetMode="External"/><Relationship Id="rId2" Type="http://schemas.openxmlformats.org/officeDocument/2006/relationships/hyperlink" Target="https://scikit-learn.org/1.5/modules/generated/sklearn.tree.DecisionTreeClassifi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gboost.readthedocs.io/en/latest/python/python_api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Microsoft : Classifying Cybersecurity Incidents with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2091" y="4686257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Submitted by</a:t>
            </a:r>
          </a:p>
          <a:p>
            <a:pPr algn="r"/>
            <a:r>
              <a:rPr lang="en-US" dirty="0" err="1" smtClean="0"/>
              <a:t>VenkataSubramanian</a:t>
            </a:r>
            <a:r>
              <a:rPr lang="en-US" dirty="0" smtClean="0"/>
              <a:t> S</a:t>
            </a:r>
          </a:p>
          <a:p>
            <a:pPr algn="r"/>
            <a:r>
              <a:rPr lang="en-US" dirty="0" smtClean="0"/>
              <a:t>MD112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9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Selection and Data Split: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Feature Selection:</a:t>
            </a:r>
          </a:p>
          <a:p>
            <a:pPr lvl="1"/>
            <a:r>
              <a:rPr lang="en-US" dirty="0" smtClean="0"/>
              <a:t>The most important features are extracted using the Random Forest Classifier model</a:t>
            </a:r>
          </a:p>
          <a:p>
            <a:pPr lvl="1"/>
            <a:r>
              <a:rPr lang="en-US" dirty="0" smtClean="0"/>
              <a:t>Important features:</a:t>
            </a:r>
          </a:p>
          <a:p>
            <a:pPr lvl="2"/>
            <a:r>
              <a:rPr lang="en-US" sz="1800" dirty="0"/>
              <a:t>['</a:t>
            </a:r>
            <a:r>
              <a:rPr lang="en-US" sz="1800" dirty="0" err="1"/>
              <a:t>OrgId</a:t>
            </a:r>
            <a:r>
              <a:rPr lang="en-US" sz="1800" dirty="0"/>
              <a:t>', '</a:t>
            </a:r>
            <a:r>
              <a:rPr lang="en-US" sz="1800" dirty="0" err="1"/>
              <a:t>IncidentId</a:t>
            </a:r>
            <a:r>
              <a:rPr lang="en-US" sz="1800" dirty="0"/>
              <a:t>', '</a:t>
            </a:r>
            <a:r>
              <a:rPr lang="en-US" sz="1800" dirty="0" err="1"/>
              <a:t>AlertId</a:t>
            </a:r>
            <a:r>
              <a:rPr lang="en-US" sz="1800" dirty="0"/>
              <a:t>', '</a:t>
            </a:r>
            <a:r>
              <a:rPr lang="en-US" sz="1800" dirty="0" err="1"/>
              <a:t>AlertTitle</a:t>
            </a:r>
            <a:r>
              <a:rPr lang="en-US" sz="1800" dirty="0"/>
              <a:t>', 'Day', 'Time', 'Category', 'Hour', '</a:t>
            </a:r>
            <a:r>
              <a:rPr lang="en-US" sz="1800" dirty="0" err="1"/>
              <a:t>EntityType</a:t>
            </a:r>
            <a:r>
              <a:rPr lang="en-US" sz="1800" dirty="0"/>
              <a:t>', '</a:t>
            </a:r>
            <a:r>
              <a:rPr lang="en-US" sz="1800" dirty="0" err="1"/>
              <a:t>IpAddress</a:t>
            </a:r>
            <a:r>
              <a:rPr lang="en-US" sz="1800" dirty="0"/>
              <a:t>', 'City', '</a:t>
            </a:r>
            <a:r>
              <a:rPr lang="en-US" sz="1800" dirty="0" err="1"/>
              <a:t>Url</a:t>
            </a:r>
            <a:r>
              <a:rPr lang="en-US" sz="1800" dirty="0"/>
              <a:t>', '</a:t>
            </a:r>
            <a:r>
              <a:rPr lang="en-US" sz="1800" dirty="0" err="1"/>
              <a:t>EvidenceRole</a:t>
            </a:r>
            <a:r>
              <a:rPr lang="en-US" sz="1800" dirty="0"/>
              <a:t>', '</a:t>
            </a:r>
            <a:r>
              <a:rPr lang="en-US" sz="1800" dirty="0" err="1"/>
              <a:t>ApplicationId</a:t>
            </a:r>
            <a:r>
              <a:rPr lang="en-US" sz="1800" dirty="0"/>
              <a:t>', 'Year</a:t>
            </a:r>
            <a:r>
              <a:rPr lang="en-US" sz="1800" dirty="0" smtClean="0"/>
              <a:t>']</a:t>
            </a:r>
          </a:p>
          <a:p>
            <a:r>
              <a:rPr lang="en-US" sz="2600" u="sng" dirty="0" smtClean="0"/>
              <a:t>Train Validation Split:</a:t>
            </a:r>
          </a:p>
          <a:p>
            <a:pPr lvl="1"/>
            <a:r>
              <a:rPr lang="en-US" dirty="0" smtClean="0"/>
              <a:t>The data is split into </a:t>
            </a: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 using the </a:t>
            </a:r>
            <a:r>
              <a:rPr lang="en-US" b="1" dirty="0" err="1" smtClean="0"/>
              <a:t>train_test_split</a:t>
            </a:r>
            <a:endParaRPr lang="en-US" b="1" dirty="0" smtClean="0"/>
          </a:p>
          <a:p>
            <a:pPr lvl="1"/>
            <a:r>
              <a:rPr lang="en-US" dirty="0" smtClean="0"/>
              <a:t>It is split as 80/20 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8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DecisionTreeClassifier</a:t>
            </a:r>
            <a:r>
              <a:rPr lang="en-US" b="1" dirty="0" smtClean="0"/>
              <a:t> Model: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3320"/>
            <a:ext cx="8946541" cy="4195481"/>
          </a:xfrm>
        </p:spPr>
        <p:txBody>
          <a:bodyPr/>
          <a:lstStyle/>
          <a:p>
            <a:r>
              <a:rPr lang="en-US" dirty="0" smtClean="0"/>
              <a:t>Parameters used: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=8,random_state=100,min_samples_split=10,min_samples_leaf=5,max_features="</a:t>
            </a:r>
            <a:r>
              <a:rPr lang="en-US" dirty="0" err="1" smtClean="0"/>
              <a:t>sqrt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Metrics: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1827"/>
              </p:ext>
            </p:extLst>
          </p:nvPr>
        </p:nvGraphicFramePr>
        <p:xfrm>
          <a:off x="1587860" y="3227737"/>
          <a:ext cx="80264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031">
                  <a:extLst>
                    <a:ext uri="{9D8B030D-6E8A-4147-A177-3AD203B41FA5}">
                      <a16:colId xmlns:a16="http://schemas.microsoft.com/office/drawing/2014/main" val="1413161236"/>
                    </a:ext>
                  </a:extLst>
                </a:gridCol>
                <a:gridCol w="1776549">
                  <a:extLst>
                    <a:ext uri="{9D8B030D-6E8A-4147-A177-3AD203B41FA5}">
                      <a16:colId xmlns:a16="http://schemas.microsoft.com/office/drawing/2014/main" val="1719221839"/>
                    </a:ext>
                  </a:extLst>
                </a:gridCol>
                <a:gridCol w="1606731">
                  <a:extLst>
                    <a:ext uri="{9D8B030D-6E8A-4147-A177-3AD203B41FA5}">
                      <a16:colId xmlns:a16="http://schemas.microsoft.com/office/drawing/2014/main" val="584146817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3142938096"/>
                    </a:ext>
                  </a:extLst>
                </a:gridCol>
                <a:gridCol w="1711235">
                  <a:extLst>
                    <a:ext uri="{9D8B030D-6E8A-4147-A177-3AD203B41FA5}">
                      <a16:colId xmlns:a16="http://schemas.microsoft.com/office/drawing/2014/main" val="1874884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Training(train)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Testing(train)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Training(test)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Testing(test)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7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Accuracy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0.673822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0.672911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0.661122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0.660534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343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Precision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0.728810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0.727882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0.699994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0.700987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2551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Recall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0.674016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0.672124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0.661220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0.660117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8627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Macro F1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0.679167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0.678370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0.666219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0.665148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25663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27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RandomForestClassifier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Used:</a:t>
            </a:r>
          </a:p>
          <a:p>
            <a:pPr lvl="1"/>
            <a:r>
              <a:rPr lang="en-US" dirty="0"/>
              <a:t>criterion='entropy',</a:t>
            </a:r>
            <a:r>
              <a:rPr lang="en-US" dirty="0" err="1"/>
              <a:t>max_depth</a:t>
            </a:r>
            <a:r>
              <a:rPr lang="en-US" dirty="0"/>
              <a:t>=10,n_estimators=200,n_jobs=-1,random_state=100</a:t>
            </a:r>
          </a:p>
          <a:p>
            <a:r>
              <a:rPr lang="en-US" dirty="0" smtClean="0"/>
              <a:t>Metrics: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15994"/>
              </p:ext>
            </p:extLst>
          </p:nvPr>
        </p:nvGraphicFramePr>
        <p:xfrm>
          <a:off x="1692363" y="3716503"/>
          <a:ext cx="8104781" cy="197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716">
                  <a:extLst>
                    <a:ext uri="{9D8B030D-6E8A-4147-A177-3AD203B41FA5}">
                      <a16:colId xmlns:a16="http://schemas.microsoft.com/office/drawing/2014/main" val="1413161236"/>
                    </a:ext>
                  </a:extLst>
                </a:gridCol>
                <a:gridCol w="1846658">
                  <a:extLst>
                    <a:ext uri="{9D8B030D-6E8A-4147-A177-3AD203B41FA5}">
                      <a16:colId xmlns:a16="http://schemas.microsoft.com/office/drawing/2014/main" val="1719221839"/>
                    </a:ext>
                  </a:extLst>
                </a:gridCol>
                <a:gridCol w="1701564">
                  <a:extLst>
                    <a:ext uri="{9D8B030D-6E8A-4147-A177-3AD203B41FA5}">
                      <a16:colId xmlns:a16="http://schemas.microsoft.com/office/drawing/2014/main" val="584146817"/>
                    </a:ext>
                  </a:extLst>
                </a:gridCol>
                <a:gridCol w="1638110">
                  <a:extLst>
                    <a:ext uri="{9D8B030D-6E8A-4147-A177-3AD203B41FA5}">
                      <a16:colId xmlns:a16="http://schemas.microsoft.com/office/drawing/2014/main" val="3142938096"/>
                    </a:ext>
                  </a:extLst>
                </a:gridCol>
                <a:gridCol w="1606733">
                  <a:extLst>
                    <a:ext uri="{9D8B030D-6E8A-4147-A177-3AD203B41FA5}">
                      <a16:colId xmlns:a16="http://schemas.microsoft.com/office/drawing/2014/main" val="1874884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Training(train)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Testing(train)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Training(test)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Testing(test)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7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Accuracy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0.783912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0.775289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0.796007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0.785029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343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Precision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0.839771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0.831795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0.851990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0.843731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25515294"/>
                  </a:ext>
                </a:extLst>
              </a:tr>
              <a:tr h="48756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Recall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0.784161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0.774276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0.796183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0.784286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8627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Macro F1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0.788256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0.779681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0.800594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0.789289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25663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28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XGB Classifier: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Used: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=200,learning_rate=0.1,random_state=100,n_jobs=-1,max_depth=8</a:t>
            </a:r>
          </a:p>
          <a:p>
            <a:r>
              <a:rPr lang="en-US" dirty="0" smtClean="0"/>
              <a:t>Metrics: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63779"/>
              </p:ext>
            </p:extLst>
          </p:nvPr>
        </p:nvGraphicFramePr>
        <p:xfrm>
          <a:off x="1692363" y="3716503"/>
          <a:ext cx="8026404" cy="197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031">
                  <a:extLst>
                    <a:ext uri="{9D8B030D-6E8A-4147-A177-3AD203B41FA5}">
                      <a16:colId xmlns:a16="http://schemas.microsoft.com/office/drawing/2014/main" val="1413161236"/>
                    </a:ext>
                  </a:extLst>
                </a:gridCol>
                <a:gridCol w="1724297">
                  <a:extLst>
                    <a:ext uri="{9D8B030D-6E8A-4147-A177-3AD203B41FA5}">
                      <a16:colId xmlns:a16="http://schemas.microsoft.com/office/drawing/2014/main" val="171922183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84146817"/>
                    </a:ext>
                  </a:extLst>
                </a:gridCol>
                <a:gridCol w="1619795">
                  <a:extLst>
                    <a:ext uri="{9D8B030D-6E8A-4147-A177-3AD203B41FA5}">
                      <a16:colId xmlns:a16="http://schemas.microsoft.com/office/drawing/2014/main" val="3142938096"/>
                    </a:ext>
                  </a:extLst>
                </a:gridCol>
                <a:gridCol w="1737361">
                  <a:extLst>
                    <a:ext uri="{9D8B030D-6E8A-4147-A177-3AD203B41FA5}">
                      <a16:colId xmlns:a16="http://schemas.microsoft.com/office/drawing/2014/main" val="1874884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Training(train)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Testing(train)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Training(test)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Testing(test)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7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Accuracy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0.961558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0.921018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0.966517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0.925541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343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Precision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0.961778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0.921903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0.966749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0.926537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25515294"/>
                  </a:ext>
                </a:extLst>
              </a:tr>
              <a:tr h="48756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Recall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0.961572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0.920922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0.966511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0.925614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8627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Macro F1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0.961564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0.921112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0.966539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0.925682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25663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67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References: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https://scikit-learn.org/1.5/modules/generated/sklearn.tree.DecisionTreeClassifier.html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https://scikit-learn.org/1.5/modules/generated/sklearn.ensemble.RandomForestClassifier.html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https://xgboost.readthedocs.io/en/latest/python/python_api.html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9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to classify the cybersecurity Incidents with the help of Machine Learning</a:t>
            </a:r>
          </a:p>
          <a:p>
            <a:r>
              <a:rPr lang="en-US" dirty="0" smtClean="0"/>
              <a:t>Uses various classifier algorithms as below:</a:t>
            </a:r>
          </a:p>
          <a:p>
            <a:pPr lvl="1"/>
            <a:r>
              <a:rPr lang="en-US" dirty="0" err="1" smtClean="0"/>
              <a:t>RandomForestClassifier</a:t>
            </a:r>
            <a:endParaRPr lang="en-US" dirty="0" smtClean="0"/>
          </a:p>
          <a:p>
            <a:pPr lvl="1"/>
            <a:r>
              <a:rPr lang="en-US" dirty="0" err="1" smtClean="0"/>
              <a:t>DecisionTreeClassifier</a:t>
            </a:r>
            <a:endParaRPr lang="en-US" dirty="0" smtClean="0"/>
          </a:p>
          <a:p>
            <a:pPr lvl="1"/>
            <a:r>
              <a:rPr lang="en-US" dirty="0" err="1" smtClean="0"/>
              <a:t>XGBClassifier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19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Enhancing </a:t>
            </a:r>
            <a:r>
              <a:rPr lang="en-US" dirty="0"/>
              <a:t>the efficiency of Security Operation Centers (SOCs) by developing a machine learning model that can accurately predict the triage grade of cybersecurity </a:t>
            </a:r>
            <a:r>
              <a:rPr lang="en-US" dirty="0" smtClean="0"/>
              <a:t>incidents</a:t>
            </a:r>
          </a:p>
          <a:p>
            <a:r>
              <a:rPr lang="en-US" dirty="0" smtClean="0"/>
              <a:t>To </a:t>
            </a:r>
            <a:r>
              <a:rPr lang="en-US" dirty="0"/>
              <a:t>create a classification model that categorizes incidents as true positive (TP), benign positive (BP), or false positive (FP) based on historical evidence and customer </a:t>
            </a:r>
            <a:r>
              <a:rPr lang="en-US" dirty="0" smtClean="0"/>
              <a:t>responses</a:t>
            </a:r>
          </a:p>
          <a:p>
            <a:r>
              <a:rPr lang="en-US" dirty="0" smtClean="0"/>
              <a:t>T</a:t>
            </a:r>
            <a:r>
              <a:rPr lang="en-US" dirty="0"/>
              <a:t>o train the model using the </a:t>
            </a:r>
            <a:r>
              <a:rPr lang="en-US" b="1" dirty="0"/>
              <a:t>train.csv</a:t>
            </a:r>
            <a:r>
              <a:rPr lang="en-US" dirty="0"/>
              <a:t> dataset and provide evaluation metrics—macro-F1 score, precision, and recall—based on the model's performance on the </a:t>
            </a:r>
            <a:r>
              <a:rPr lang="en-US" b="1" dirty="0"/>
              <a:t>test.csv</a:t>
            </a:r>
            <a:r>
              <a:rPr lang="en-US" dirty="0"/>
              <a:t> dataset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3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Libraries Used: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</a:t>
            </a:r>
          </a:p>
          <a:p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err="1" smtClean="0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Data </a:t>
            </a:r>
            <a:r>
              <a:rPr lang="en-US" b="1" dirty="0"/>
              <a:t>Exploration and Understanding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 used in dataset: 	</a:t>
            </a:r>
          </a:p>
          <a:p>
            <a:pPr lvl="1"/>
            <a:r>
              <a:rPr lang="en-US" dirty="0" smtClean="0"/>
              <a:t>float64(1</a:t>
            </a:r>
            <a:r>
              <a:rPr lang="en-US" dirty="0"/>
              <a:t>), int64(30), </a:t>
            </a:r>
            <a:r>
              <a:rPr lang="en-US" dirty="0" smtClean="0"/>
              <a:t>object(15)</a:t>
            </a:r>
          </a:p>
          <a:p>
            <a:r>
              <a:rPr lang="en-US" dirty="0" smtClean="0"/>
              <a:t>Data shape:</a:t>
            </a:r>
          </a:p>
          <a:p>
            <a:pPr lvl="1"/>
            <a:r>
              <a:rPr lang="en-US" dirty="0"/>
              <a:t>(50000, 36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Distribution of Target:</a:t>
            </a:r>
          </a:p>
          <a:p>
            <a:pPr lvl="1"/>
            <a:r>
              <a:rPr lang="en-US" u="sng" dirty="0" err="1" smtClean="0"/>
              <a:t>IncidentGrade</a:t>
            </a:r>
            <a:endParaRPr lang="en-US" u="sng" dirty="0" smtClean="0"/>
          </a:p>
          <a:p>
            <a:pPr lvl="1"/>
            <a:r>
              <a:rPr lang="en-US" dirty="0" smtClean="0"/>
              <a:t>Benign Positive = 21018</a:t>
            </a:r>
          </a:p>
          <a:p>
            <a:pPr lvl="1"/>
            <a:r>
              <a:rPr lang="en-US" dirty="0" smtClean="0"/>
              <a:t>True Positive = 17985</a:t>
            </a:r>
          </a:p>
          <a:p>
            <a:pPr lvl="1"/>
            <a:r>
              <a:rPr lang="en-US" dirty="0" smtClean="0"/>
              <a:t>False Positive = 10959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355" y="2651760"/>
            <a:ext cx="5125946" cy="40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2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(EDA):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Incident Grades v/s Days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1" y="2454961"/>
            <a:ext cx="6849564" cy="37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0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 (EDA):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 Count by Incident Grade: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6" y="2571689"/>
            <a:ext cx="8938327" cy="41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 (EDA):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Type counts by Incident Grade: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49" y="2460264"/>
            <a:ext cx="10860902" cy="42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Data Preprocessing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61032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Handling Missing Data:</a:t>
            </a:r>
          </a:p>
          <a:p>
            <a:pPr lvl="1"/>
            <a:r>
              <a:rPr lang="en-US" dirty="0" smtClean="0"/>
              <a:t>Removed the columns which are having more than 50% missing values</a:t>
            </a:r>
          </a:p>
          <a:p>
            <a:pPr lvl="1"/>
            <a:r>
              <a:rPr lang="en-US" dirty="0" smtClean="0"/>
              <a:t>Removed the duplicated columns and the </a:t>
            </a:r>
            <a:r>
              <a:rPr lang="en-US" dirty="0" err="1" smtClean="0"/>
              <a:t>NaN</a:t>
            </a:r>
            <a:r>
              <a:rPr lang="en-US" dirty="0" smtClean="0"/>
              <a:t> values count is 0</a:t>
            </a:r>
          </a:p>
          <a:p>
            <a:pPr lvl="1"/>
            <a:r>
              <a:rPr lang="en-US" dirty="0" smtClean="0"/>
              <a:t>For the Target value, the missing values is replaced by the mode of the data</a:t>
            </a:r>
          </a:p>
          <a:p>
            <a:r>
              <a:rPr lang="en-US" u="sng" dirty="0"/>
              <a:t>Feature </a:t>
            </a:r>
            <a:r>
              <a:rPr lang="en-US" u="sng" dirty="0" smtClean="0"/>
              <a:t>Engineering:</a:t>
            </a:r>
          </a:p>
          <a:p>
            <a:pPr lvl="1"/>
            <a:r>
              <a:rPr lang="en-US" dirty="0" smtClean="0"/>
              <a:t>The Timestamp is split into Year, Month, Day, Hours and time</a:t>
            </a:r>
          </a:p>
          <a:p>
            <a:pPr lvl="1"/>
            <a:r>
              <a:rPr lang="en-US" dirty="0" smtClean="0"/>
              <a:t>The columns with same value is removed from the data frame</a:t>
            </a:r>
          </a:p>
          <a:p>
            <a:pPr lvl="1"/>
            <a:r>
              <a:rPr lang="en-US" dirty="0" smtClean="0"/>
              <a:t>With correlation matrix, high correlated features are dropped</a:t>
            </a:r>
          </a:p>
          <a:p>
            <a:pPr lvl="1"/>
            <a:r>
              <a:rPr lang="en-US" dirty="0" smtClean="0"/>
              <a:t>Categorical columns are encoded using Label Encoder</a:t>
            </a:r>
          </a:p>
          <a:p>
            <a:pPr lvl="1"/>
            <a:r>
              <a:rPr lang="en-US" dirty="0" smtClean="0"/>
              <a:t>The Target values are resampled using the </a:t>
            </a:r>
            <a:r>
              <a:rPr lang="en-US" dirty="0" err="1" smtClean="0"/>
              <a:t>RandomOverSampler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23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497</Words>
  <Application>Microsoft Office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Microsoft : Classifying Cybersecurity Incidents with Machine Learning</vt:lpstr>
      <vt:lpstr>Introduction:</vt:lpstr>
      <vt:lpstr>Objectives:</vt:lpstr>
      <vt:lpstr>Libraries Used:</vt:lpstr>
      <vt:lpstr>Data Exploration and Understanding:</vt:lpstr>
      <vt:lpstr>Exploratory Data Analysis (EDA): </vt:lpstr>
      <vt:lpstr>Exploratory Data Analysis (EDA): </vt:lpstr>
      <vt:lpstr>Exploratory Data Analysis (EDA): </vt:lpstr>
      <vt:lpstr>Data Preprocessing:</vt:lpstr>
      <vt:lpstr>Features Selection and Data Split:</vt:lpstr>
      <vt:lpstr>DecisionTreeClassifier Model:</vt:lpstr>
      <vt:lpstr>RandomForestClassifier:</vt:lpstr>
      <vt:lpstr>XGB Classifier:</vt:lpstr>
      <vt:lpstr>References: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: Classifying Cybersecurity Incidents with Machine Learning</dc:title>
  <dc:creator>mypc</dc:creator>
  <cp:lastModifiedBy>mypc</cp:lastModifiedBy>
  <cp:revision>7</cp:revision>
  <dcterms:created xsi:type="dcterms:W3CDTF">2024-12-06T18:49:42Z</dcterms:created>
  <dcterms:modified xsi:type="dcterms:W3CDTF">2024-12-06T19:35:55Z</dcterms:modified>
</cp:coreProperties>
</file>