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  <p:sldMasterId id="2147483685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8" r:id="rId4"/>
    <p:sldId id="274" r:id="rId5"/>
    <p:sldId id="269" r:id="rId6"/>
    <p:sldId id="270" r:id="rId7"/>
    <p:sldId id="271" r:id="rId8"/>
    <p:sldId id="277" r:id="rId9"/>
    <p:sldId id="278" r:id="rId10"/>
    <p:sldId id="281" r:id="rId11"/>
    <p:sldId id="280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49F99"/>
    <a:srgbClr val="34C8CC"/>
    <a:srgbClr val="861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9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C8BB0D-700D-4D72-BFF1-C1762947E2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0491-FA5E-456E-B3D7-723E4C3709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FC1F5-31F6-42DA-8750-A2B9B6EC7C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F01E-F767-4A3A-B893-FDE5A82D7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37324-C077-4785-A3C5-F09FB5F0D4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A8A1F-82E0-4C67-BFF0-BC1F01A4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3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F9BE1-5091-46A0-82C2-8EA5C97BD1FD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6AA43-1C63-408E-9248-F98F10CA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1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4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784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8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37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65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8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66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96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76" y="142749"/>
            <a:ext cx="9603275" cy="435001"/>
          </a:xfrm>
        </p:spPr>
        <p:txBody>
          <a:bodyPr>
            <a:normAutofit/>
          </a:bodyPr>
          <a:lstStyle>
            <a:lvl1pPr>
              <a:defRPr sz="18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1560576" y="587248"/>
            <a:ext cx="62179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8CFB0-2EE9-4047-B432-471127CA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3538" y="6406050"/>
            <a:ext cx="35007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6F095-7335-41A4-9D2A-F2B73135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06049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67079-AB50-4EB1-A700-CC37A7B7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6453" y="6472160"/>
            <a:ext cx="811019" cy="503578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06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9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45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07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247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53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5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5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2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45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3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0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jNT9R3IuH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VenkataVanga/MSDS-6306-CaseStudy02-Attri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E620-F937-2641-AD85-2BF7045E8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Study 02 -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Attrition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78DFA-4F60-7544-8410-37C5ADCF2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99384"/>
          </a:xfrm>
        </p:spPr>
        <p:txBody>
          <a:bodyPr>
            <a:normAutofit/>
          </a:bodyPr>
          <a:lstStyle/>
          <a:p>
            <a:r>
              <a:rPr lang="en-US" dirty="0"/>
              <a:t>By:  VENKATA-MG-VANGA </a:t>
            </a:r>
          </a:p>
          <a:p>
            <a:br>
              <a:rPr lang="en-US" dirty="0"/>
            </a:br>
            <a:r>
              <a:rPr lang="en-US" dirty="0"/>
              <a:t>Dec-05-2020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5AA69-9A4F-400F-883B-77BA8B1E79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7870808" y="5997436"/>
            <a:ext cx="4087542" cy="85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0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7521-16DB-4767-BE3E-7FF55520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5F77D-EB08-411C-9454-F66176B4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AF057-58CA-4C8A-B5DA-4002B1DF247B}"/>
              </a:ext>
            </a:extLst>
          </p:cNvPr>
          <p:cNvSpPr txBox="1"/>
          <p:nvPr/>
        </p:nvSpPr>
        <p:spPr>
          <a:xfrm>
            <a:off x="1458097" y="1058215"/>
            <a:ext cx="782594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FF"/>
                </a:solidFill>
              </a:rPr>
              <a:t>Based on data male employees have a ~3% more probability of attrition than females.</a:t>
            </a:r>
            <a:endParaRPr lang="en-US" sz="1800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FF"/>
                </a:solidFill>
              </a:rPr>
              <a:t>Age groups between 27 – 35 years are having probability for attrition.</a:t>
            </a:r>
            <a:endParaRPr lang="en-US" sz="1800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FF"/>
                </a:solidFill>
              </a:rPr>
              <a:t>Given data suggests that job level 1 has the highest percentage of attrition.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FF"/>
                </a:solidFill>
              </a:rPr>
              <a:t>Job involvement category 1 &amp; 2 also has the high percentage of attrition based on given data.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FF"/>
                </a:solidFill>
              </a:rPr>
              <a:t>The monthly income shows a decrease for every unit increase in number of years experience. Also attrition is more prominent in the low income employees.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FF"/>
                </a:solidFill>
              </a:rPr>
              <a:t>Employers shows concentrate more on these attributes while considering how to reduce attrition.</a:t>
            </a:r>
            <a:endParaRPr lang="en-US" sz="1800" b="1" dirty="0">
              <a:solidFill>
                <a:srgbClr val="0000FF"/>
              </a:solidFill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7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3A8A0-DAC8-498B-87FE-77CFA9A18467}"/>
              </a:ext>
            </a:extLst>
          </p:cNvPr>
          <p:cNvSpPr/>
          <p:nvPr/>
        </p:nvSpPr>
        <p:spPr>
          <a:xfrm>
            <a:off x="3545748" y="2571918"/>
            <a:ext cx="510050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0304FE-D714-4440-AF2A-F61C84E154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7606349" y="5486443"/>
            <a:ext cx="4087542" cy="85305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93FD33-CFE4-4EF4-AB1E-E724A82AB737}"/>
              </a:ext>
            </a:extLst>
          </p:cNvPr>
          <p:cNvSpPr txBox="1"/>
          <p:nvPr/>
        </p:nvSpPr>
        <p:spPr>
          <a:xfrm>
            <a:off x="770781" y="3786518"/>
            <a:ext cx="8490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YouTube Link: </a:t>
            </a:r>
            <a:r>
              <a:rPr lang="en-US" dirty="0">
                <a:hlinkClick r:id="rId3"/>
              </a:rPr>
              <a:t>https://youtu.be/xjNT9R3IuH4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4"/>
              </a:rPr>
              <a:t>https://github.com/VenkataVanga/MSDS-6306-CaseStudy02-Attrition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2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812A-A43C-4D5E-A84E-F40E1DDF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data -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E13D0-023E-42A3-B8DF-C912A563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05682-A1F3-D04D-BF9F-C4AD9F980CA7}"/>
              </a:ext>
            </a:extLst>
          </p:cNvPr>
          <p:cNvSpPr txBox="1"/>
          <p:nvPr/>
        </p:nvSpPr>
        <p:spPr>
          <a:xfrm>
            <a:off x="9897035" y="1549931"/>
            <a:ext cx="22747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There are 36 variables in total.</a:t>
            </a:r>
          </a:p>
          <a:p>
            <a:pPr marL="290513" indent="-290513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Major attributes which are contributing for attrition upon evaluation are Highlighted in Red.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The data is biased towards non-attrition than attrition.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There are no missing values in the variables.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A5AA9C-4BD1-49FB-B399-CF7DA26A372F}"/>
              </a:ext>
            </a:extLst>
          </p:cNvPr>
          <p:cNvCxnSpPr>
            <a:cxnSpLocks/>
          </p:cNvCxnSpPr>
          <p:nvPr/>
        </p:nvCxnSpPr>
        <p:spPr>
          <a:xfrm>
            <a:off x="5020882" y="860612"/>
            <a:ext cx="0" cy="593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6408AB-8A28-491E-AE6F-A9DB579364C4}"/>
              </a:ext>
            </a:extLst>
          </p:cNvPr>
          <p:cNvCxnSpPr>
            <a:cxnSpLocks/>
          </p:cNvCxnSpPr>
          <p:nvPr/>
        </p:nvCxnSpPr>
        <p:spPr>
          <a:xfrm flipH="1">
            <a:off x="52338" y="3781029"/>
            <a:ext cx="9931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DD88A78-66CB-406B-AE4B-BBD052F63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89" y="3828328"/>
            <a:ext cx="4911680" cy="28923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256001-D464-48D6-B2DC-08ADF0551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6" y="3836676"/>
            <a:ext cx="4911680" cy="28923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F4CF71-8A4F-4E76-8687-EAC1873F1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89" y="858062"/>
            <a:ext cx="4911680" cy="28923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2073AA3-BEE0-4AEB-A9B9-EF2ED4C61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8" y="849714"/>
            <a:ext cx="4911680" cy="289238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287C9F9-2464-4B49-896F-7D7256EA6DB0}"/>
              </a:ext>
            </a:extLst>
          </p:cNvPr>
          <p:cNvSpPr/>
          <p:nvPr/>
        </p:nvSpPr>
        <p:spPr>
          <a:xfrm>
            <a:off x="1855694" y="1000793"/>
            <a:ext cx="1452282" cy="882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F36363-C9CE-469E-A7D2-77E1C30502CF}"/>
              </a:ext>
            </a:extLst>
          </p:cNvPr>
          <p:cNvSpPr/>
          <p:nvPr/>
        </p:nvSpPr>
        <p:spPr>
          <a:xfrm>
            <a:off x="295341" y="1000794"/>
            <a:ext cx="1452282" cy="87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E789E2-B7F9-41E3-9412-4A0AF7E4B4B7}"/>
              </a:ext>
            </a:extLst>
          </p:cNvPr>
          <p:cNvSpPr/>
          <p:nvPr/>
        </p:nvSpPr>
        <p:spPr>
          <a:xfrm>
            <a:off x="1882268" y="3861717"/>
            <a:ext cx="1452282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07343B-C195-4AB1-B937-38334A4C26BB}"/>
              </a:ext>
            </a:extLst>
          </p:cNvPr>
          <p:cNvSpPr/>
          <p:nvPr/>
        </p:nvSpPr>
        <p:spPr>
          <a:xfrm>
            <a:off x="8480280" y="1903933"/>
            <a:ext cx="1452282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8E74B5-0A03-40DF-ADF0-D20353574116}"/>
              </a:ext>
            </a:extLst>
          </p:cNvPr>
          <p:cNvSpPr/>
          <p:nvPr/>
        </p:nvSpPr>
        <p:spPr>
          <a:xfrm>
            <a:off x="8480280" y="960165"/>
            <a:ext cx="1452282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10462E-1BED-4A35-94B8-FA20C197A63F}"/>
              </a:ext>
            </a:extLst>
          </p:cNvPr>
          <p:cNvSpPr/>
          <p:nvPr/>
        </p:nvSpPr>
        <p:spPr>
          <a:xfrm>
            <a:off x="5306139" y="2754102"/>
            <a:ext cx="1452282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65972F4-5A01-4D3F-A5DD-2A7627373EFA}"/>
              </a:ext>
            </a:extLst>
          </p:cNvPr>
          <p:cNvSpPr/>
          <p:nvPr/>
        </p:nvSpPr>
        <p:spPr>
          <a:xfrm rot="8493440">
            <a:off x="3064332" y="772287"/>
            <a:ext cx="682311" cy="315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1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11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11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1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24DF-58C9-4934-AE08-4A979E25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data - Gender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06CC8-0E07-4D56-99CA-FE4287C4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B3233-9194-4109-94D6-23B57A3F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8" y="696429"/>
            <a:ext cx="9305143" cy="546514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9C0B7F-24BD-4561-92D2-72EF6C6363B2}"/>
              </a:ext>
            </a:extLst>
          </p:cNvPr>
          <p:cNvCxnSpPr>
            <a:cxnSpLocks/>
          </p:cNvCxnSpPr>
          <p:nvPr/>
        </p:nvCxnSpPr>
        <p:spPr>
          <a:xfrm>
            <a:off x="6741457" y="896471"/>
            <a:ext cx="18825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3FAE0-BEE0-42D1-9E47-80A1B554B24C}"/>
              </a:ext>
            </a:extLst>
          </p:cNvPr>
          <p:cNvSpPr/>
          <p:nvPr/>
        </p:nvSpPr>
        <p:spPr>
          <a:xfrm>
            <a:off x="8430811" y="3514367"/>
            <a:ext cx="565767" cy="5685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62142-3ABE-4057-A8E2-18F4B7A27B51}"/>
              </a:ext>
            </a:extLst>
          </p:cNvPr>
          <p:cNvSpPr txBox="1"/>
          <p:nvPr/>
        </p:nvSpPr>
        <p:spPr>
          <a:xfrm>
            <a:off x="9897035" y="2397949"/>
            <a:ext cx="22747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There is a ~3% </a:t>
            </a:r>
            <a:r>
              <a:rPr lang="en-US" sz="1600" b="1" dirty="0">
                <a:solidFill>
                  <a:srgbClr val="FF0000"/>
                </a:solidFill>
              </a:rPr>
              <a:t>increase</a:t>
            </a:r>
            <a:r>
              <a:rPr lang="en-US" sz="1600" b="1" dirty="0"/>
              <a:t> in attrition of males and the attrition of females </a:t>
            </a:r>
            <a:r>
              <a:rPr lang="en-US" sz="1600" b="1" dirty="0">
                <a:solidFill>
                  <a:srgbClr val="0000FF"/>
                </a:solidFill>
              </a:rPr>
              <a:t>decreased</a:t>
            </a:r>
            <a:r>
              <a:rPr lang="en-US" sz="1600" b="1" dirty="0"/>
              <a:t> ~3% based on the data.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08CCC-6AC8-464F-A82A-EDE20BD89F76}"/>
              </a:ext>
            </a:extLst>
          </p:cNvPr>
          <p:cNvSpPr/>
          <p:nvPr/>
        </p:nvSpPr>
        <p:spPr>
          <a:xfrm>
            <a:off x="7211611" y="4255822"/>
            <a:ext cx="565767" cy="56858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F6464-94A2-4B50-8E33-BC6B2ECE89C9}"/>
              </a:ext>
            </a:extLst>
          </p:cNvPr>
          <p:cNvCxnSpPr/>
          <p:nvPr/>
        </p:nvCxnSpPr>
        <p:spPr>
          <a:xfrm>
            <a:off x="5505062" y="3694921"/>
            <a:ext cx="2892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7E45A2-9DD8-4E7F-B418-3FD0248D85B7}"/>
              </a:ext>
            </a:extLst>
          </p:cNvPr>
          <p:cNvCxnSpPr/>
          <p:nvPr/>
        </p:nvCxnSpPr>
        <p:spPr>
          <a:xfrm>
            <a:off x="2379305" y="3666928"/>
            <a:ext cx="2892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953795-96F6-46D9-8871-71C8C58C04E3}"/>
              </a:ext>
            </a:extLst>
          </p:cNvPr>
          <p:cNvCxnSpPr/>
          <p:nvPr/>
        </p:nvCxnSpPr>
        <p:spPr>
          <a:xfrm>
            <a:off x="4276531" y="4323181"/>
            <a:ext cx="2892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A8EC74-C99D-470C-85E3-6D374ECBCEE7}"/>
              </a:ext>
            </a:extLst>
          </p:cNvPr>
          <p:cNvCxnSpPr/>
          <p:nvPr/>
        </p:nvCxnSpPr>
        <p:spPr>
          <a:xfrm>
            <a:off x="1160105" y="4341843"/>
            <a:ext cx="2892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0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5B03A8-939D-489D-9C7E-563D727C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Attrition data - 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218021-FFA0-43D1-94D8-8B5018EA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94A2CE-E3B4-4D43-B156-7992FD967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8976"/>
            <a:ext cx="4227045" cy="2580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BF67E-49B5-48EF-8D91-BCB848C10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016" y="2106102"/>
            <a:ext cx="4449748" cy="2645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12FD61-8CA1-4883-8C44-23CBA95B5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50" y="3588519"/>
            <a:ext cx="4205395" cy="25005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DE4699-A98A-444D-B9CC-61F4CC065B77}"/>
              </a:ext>
            </a:extLst>
          </p:cNvPr>
          <p:cNvSpPr txBox="1"/>
          <p:nvPr/>
        </p:nvSpPr>
        <p:spPr>
          <a:xfrm>
            <a:off x="9897035" y="2397949"/>
            <a:ext cx="2274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From the histogram of age for the attrition an average of </a:t>
            </a:r>
            <a:br>
              <a:rPr lang="en-US" sz="1600" b="1" dirty="0"/>
            </a:br>
            <a:r>
              <a:rPr lang="en-US" sz="1600" b="1" dirty="0">
                <a:solidFill>
                  <a:srgbClr val="FF0000"/>
                </a:solidFill>
              </a:rPr>
              <a:t>27 - 35</a:t>
            </a:r>
            <a:r>
              <a:rPr lang="en-US" sz="1600" b="1" dirty="0"/>
              <a:t> years is the where more percentage of attrition takes place.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5212F4-F9AA-49D5-B02B-7B4502C30D3B}"/>
              </a:ext>
            </a:extLst>
          </p:cNvPr>
          <p:cNvSpPr/>
          <p:nvPr/>
        </p:nvSpPr>
        <p:spPr>
          <a:xfrm>
            <a:off x="6176682" y="2277036"/>
            <a:ext cx="1192306" cy="618564"/>
          </a:xfrm>
          <a:prstGeom prst="ellipse">
            <a:avLst/>
          </a:prstGeom>
          <a:solidFill>
            <a:srgbClr val="92D05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F12F34-4C46-456B-960E-83DC8F32BA9F}"/>
              </a:ext>
            </a:extLst>
          </p:cNvPr>
          <p:cNvSpPr/>
          <p:nvPr/>
        </p:nvSpPr>
        <p:spPr>
          <a:xfrm>
            <a:off x="1541930" y="3738283"/>
            <a:ext cx="1192306" cy="618564"/>
          </a:xfrm>
          <a:prstGeom prst="ellipse">
            <a:avLst/>
          </a:prstGeom>
          <a:solidFill>
            <a:srgbClr val="92D05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004B64-842E-437D-B942-062F36EB5875}"/>
              </a:ext>
            </a:extLst>
          </p:cNvPr>
          <p:cNvSpPr/>
          <p:nvPr/>
        </p:nvSpPr>
        <p:spPr>
          <a:xfrm>
            <a:off x="1416430" y="923366"/>
            <a:ext cx="1192306" cy="618564"/>
          </a:xfrm>
          <a:prstGeom prst="ellipse">
            <a:avLst/>
          </a:prstGeom>
          <a:solidFill>
            <a:srgbClr val="92D05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2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3FA952-A949-4B38-9868-ABB6D684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Attrition data – Job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8AA65-B6A1-417C-83C9-607F91A7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F4A547-3D13-4B09-9F49-6B2A0247C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5" y="919286"/>
            <a:ext cx="8941714" cy="5019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B90B84-5132-464E-80EC-FEE044B435A1}"/>
              </a:ext>
            </a:extLst>
          </p:cNvPr>
          <p:cNvSpPr txBox="1"/>
          <p:nvPr/>
        </p:nvSpPr>
        <p:spPr>
          <a:xfrm>
            <a:off x="9382125" y="1782396"/>
            <a:ext cx="27896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There are more employees with job level 1 and 2.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There is a ~30% </a:t>
            </a:r>
            <a:r>
              <a:rPr lang="en-US" sz="1600" b="1" dirty="0">
                <a:solidFill>
                  <a:srgbClr val="FF0000"/>
                </a:solidFill>
              </a:rPr>
              <a:t>increase</a:t>
            </a:r>
            <a:r>
              <a:rPr lang="en-US" sz="1600" b="1" dirty="0"/>
              <a:t> in the attrition for job level 1. </a:t>
            </a:r>
            <a:br>
              <a:rPr lang="en-US" sz="1600" b="1" dirty="0"/>
            </a:br>
            <a:r>
              <a:rPr lang="en-US" sz="1600" b="1" dirty="0"/>
              <a:t>This makes job level one of the major attribute for predicting attrition.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93236-9141-4EC5-AFF3-D6894F17944D}"/>
              </a:ext>
            </a:extLst>
          </p:cNvPr>
          <p:cNvSpPr/>
          <p:nvPr/>
        </p:nvSpPr>
        <p:spPr>
          <a:xfrm>
            <a:off x="6508376" y="1900518"/>
            <a:ext cx="573742" cy="3612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DA2C65-7647-4E2D-A0ED-A7EC17B82830}"/>
              </a:ext>
            </a:extLst>
          </p:cNvPr>
          <p:cNvCxnSpPr>
            <a:cxnSpLocks/>
          </p:cNvCxnSpPr>
          <p:nvPr/>
        </p:nvCxnSpPr>
        <p:spPr>
          <a:xfrm>
            <a:off x="6446977" y="1111962"/>
            <a:ext cx="12822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21DDD7-DFA5-4CBC-90B4-73F605EB94A0}"/>
              </a:ext>
            </a:extLst>
          </p:cNvPr>
          <p:cNvSpPr txBox="1"/>
          <p:nvPr/>
        </p:nvSpPr>
        <p:spPr>
          <a:xfrm>
            <a:off x="5814203" y="5938714"/>
            <a:ext cx="39629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* Note: There is a difference in count (y-axis) scale for attrition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903525-CD1D-4372-B8BD-13B2E2922C48}"/>
              </a:ext>
            </a:extLst>
          </p:cNvPr>
          <p:cNvCxnSpPr>
            <a:cxnSpLocks/>
          </p:cNvCxnSpPr>
          <p:nvPr/>
        </p:nvCxnSpPr>
        <p:spPr>
          <a:xfrm>
            <a:off x="838623" y="1226076"/>
            <a:ext cx="0" cy="4719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485BB7-624F-45DD-9A01-5769392344DF}"/>
              </a:ext>
            </a:extLst>
          </p:cNvPr>
          <p:cNvCxnSpPr>
            <a:cxnSpLocks/>
          </p:cNvCxnSpPr>
          <p:nvPr/>
        </p:nvCxnSpPr>
        <p:spPr>
          <a:xfrm>
            <a:off x="1333146" y="1428555"/>
            <a:ext cx="0" cy="4719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9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3EF2A-71C4-486D-BBFC-D08A5E90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Attrition data – Job Involvement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95884-0F90-4F0F-A79D-CC0955BC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680644-FECA-4B1A-A80A-08255914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4" y="1222714"/>
            <a:ext cx="9233714" cy="468638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54DBAA-545C-4E55-A4A7-DDA27EC4E454}"/>
              </a:ext>
            </a:extLst>
          </p:cNvPr>
          <p:cNvCxnSpPr>
            <a:cxnSpLocks/>
          </p:cNvCxnSpPr>
          <p:nvPr/>
        </p:nvCxnSpPr>
        <p:spPr>
          <a:xfrm>
            <a:off x="6677043" y="1389530"/>
            <a:ext cx="1459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5D0B15-0340-41FE-BE1F-2548969BF58F}"/>
              </a:ext>
            </a:extLst>
          </p:cNvPr>
          <p:cNvSpPr txBox="1"/>
          <p:nvPr/>
        </p:nvSpPr>
        <p:spPr>
          <a:xfrm>
            <a:off x="9601200" y="1363563"/>
            <a:ext cx="25705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There are more employees with job involvement 3 category.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There is a ~13% </a:t>
            </a:r>
            <a:r>
              <a:rPr lang="en-US" sz="1600" b="1" dirty="0">
                <a:solidFill>
                  <a:srgbClr val="FF0000"/>
                </a:solidFill>
              </a:rPr>
              <a:t>increase</a:t>
            </a:r>
            <a:r>
              <a:rPr lang="en-US" sz="1600" b="1" dirty="0"/>
              <a:t> in the attrition for job involvement category 1 and ~5% </a:t>
            </a:r>
            <a:r>
              <a:rPr lang="en-US" sz="1600" b="1" dirty="0">
                <a:solidFill>
                  <a:srgbClr val="FF0000"/>
                </a:solidFill>
              </a:rPr>
              <a:t>increase</a:t>
            </a:r>
            <a:r>
              <a:rPr lang="en-US" sz="1600" b="1" dirty="0"/>
              <a:t> in attrition for job involvement category 2. This makes job involvement categories 1 &amp; 2 one of the major attributes for predicting attrition.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9BEE52-E9A2-4101-9A4E-13352E51BE68}"/>
              </a:ext>
            </a:extLst>
          </p:cNvPr>
          <p:cNvCxnSpPr/>
          <p:nvPr/>
        </p:nvCxnSpPr>
        <p:spPr>
          <a:xfrm>
            <a:off x="765110" y="5337110"/>
            <a:ext cx="34523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5FAB76-B5A7-4D35-82E1-7B36E6F2BE84}"/>
              </a:ext>
            </a:extLst>
          </p:cNvPr>
          <p:cNvCxnSpPr/>
          <p:nvPr/>
        </p:nvCxnSpPr>
        <p:spPr>
          <a:xfrm>
            <a:off x="3853542" y="5402426"/>
            <a:ext cx="34523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92A766-A365-409B-9584-53079E89E448}"/>
              </a:ext>
            </a:extLst>
          </p:cNvPr>
          <p:cNvSpPr txBox="1"/>
          <p:nvPr/>
        </p:nvSpPr>
        <p:spPr>
          <a:xfrm>
            <a:off x="5814203" y="5928834"/>
            <a:ext cx="39629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* Note: There is a difference in count (y-axis) scale for attrition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C4787E-0761-49FE-9067-01095A3AB824}"/>
              </a:ext>
            </a:extLst>
          </p:cNvPr>
          <p:cNvSpPr/>
          <p:nvPr/>
        </p:nvSpPr>
        <p:spPr>
          <a:xfrm>
            <a:off x="6883916" y="4769802"/>
            <a:ext cx="386426" cy="35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178BB7-E3DC-4062-99AC-8B5FAC67885D}"/>
              </a:ext>
            </a:extLst>
          </p:cNvPr>
          <p:cNvSpPr/>
          <p:nvPr/>
        </p:nvSpPr>
        <p:spPr>
          <a:xfrm>
            <a:off x="7514489" y="4293941"/>
            <a:ext cx="386426" cy="353048"/>
          </a:xfrm>
          <a:prstGeom prst="rect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296FD07-267B-4F65-8DD3-853DBB941D40}"/>
              </a:ext>
            </a:extLst>
          </p:cNvPr>
          <p:cNvSpPr/>
          <p:nvPr/>
        </p:nvSpPr>
        <p:spPr>
          <a:xfrm rot="8493440">
            <a:off x="2333823" y="1798654"/>
            <a:ext cx="682311" cy="315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A3D9-299D-43D5-8E44-1DDC6334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 v/s. Total working years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F3C4CB-DBF1-47B2-923F-BA37FA11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25EF3-20A8-4469-AEED-2B670A43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695357"/>
            <a:ext cx="4711246" cy="25006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A60963-AC3A-4C30-90E7-9098494FD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3313625"/>
            <a:ext cx="4711246" cy="25006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69C43B-5EFD-481C-8F6D-F48CFC1B9FE5}"/>
              </a:ext>
            </a:extLst>
          </p:cNvPr>
          <p:cNvSpPr txBox="1"/>
          <p:nvPr/>
        </p:nvSpPr>
        <p:spPr>
          <a:xfrm>
            <a:off x="9601200" y="1615232"/>
            <a:ext cx="25705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Scatter plots for full data, non-attrition data and attrition data are shown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Attrition is more in the lower income employees.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From regression equation the slope 389 i.e., change in income for every one unit change in experience is less, This can be one of the attribute that contributes to regression.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874982-53D3-4887-A5FB-4A96E5BA5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225" y="1782396"/>
            <a:ext cx="4711246" cy="2500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E5CC4F-1FA2-4C9E-9875-24762A1063E7}"/>
                  </a:ext>
                </a:extLst>
              </p:cNvPr>
              <p:cNvSpPr txBox="1"/>
              <p:nvPr/>
            </p:nvSpPr>
            <p:spPr>
              <a:xfrm>
                <a:off x="4950768" y="4579292"/>
                <a:ext cx="4266745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Full Data: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𝑀𝑜𝑛𝑡h𝑙𝑦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= 1124.9 + 476∗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𝑦𝑒𝑎𝑟𝑠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Non Attrition data: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𝑀𝑜𝑛𝑡h𝑙𝑦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=1032 +489∗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𝑦𝑒𝑎𝑟𝑠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Attrition data: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𝑀𝑜𝑛𝑡h𝑙𝑦</m:t>
                      </m:r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=1579 +389∗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𝑦𝑒𝑎𝑟𝑠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E5CC4F-1FA2-4C9E-9875-24762A106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768" y="4579292"/>
                <a:ext cx="4266745" cy="2123658"/>
              </a:xfrm>
              <a:prstGeom prst="rect">
                <a:avLst/>
              </a:prstGeom>
              <a:blipFill>
                <a:blip r:embed="rId5"/>
                <a:stretch>
                  <a:fillRect t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F07EB3-1469-4D27-B659-A3AC227D725B}"/>
              </a:ext>
            </a:extLst>
          </p:cNvPr>
          <p:cNvCxnSpPr>
            <a:cxnSpLocks/>
          </p:cNvCxnSpPr>
          <p:nvPr/>
        </p:nvCxnSpPr>
        <p:spPr>
          <a:xfrm>
            <a:off x="9217513" y="6096655"/>
            <a:ext cx="0" cy="4719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D40F7DA-B4A9-4860-9EBD-0FDD22153FF5}"/>
              </a:ext>
            </a:extLst>
          </p:cNvPr>
          <p:cNvSpPr/>
          <p:nvPr/>
        </p:nvSpPr>
        <p:spPr>
          <a:xfrm rot="20470419">
            <a:off x="5167913" y="3061692"/>
            <a:ext cx="1660925" cy="960703"/>
          </a:xfrm>
          <a:prstGeom prst="ellipse">
            <a:avLst/>
          </a:prstGeom>
          <a:solidFill>
            <a:srgbClr val="92D05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FAFAA-DC89-46BC-8052-FDF03FADBE46}"/>
              </a:ext>
            </a:extLst>
          </p:cNvPr>
          <p:cNvSpPr/>
          <p:nvPr/>
        </p:nvSpPr>
        <p:spPr>
          <a:xfrm>
            <a:off x="4950768" y="5094514"/>
            <a:ext cx="4141771" cy="47196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07B5DD-2956-427E-B973-7A19368E4642}"/>
              </a:ext>
            </a:extLst>
          </p:cNvPr>
          <p:cNvSpPr/>
          <p:nvPr/>
        </p:nvSpPr>
        <p:spPr>
          <a:xfrm>
            <a:off x="4912138" y="5877475"/>
            <a:ext cx="4141771" cy="471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BC8E74-69D6-42E1-AB9A-912D46B7E110}"/>
              </a:ext>
            </a:extLst>
          </p:cNvPr>
          <p:cNvSpPr/>
          <p:nvPr/>
        </p:nvSpPr>
        <p:spPr>
          <a:xfrm>
            <a:off x="279918" y="695357"/>
            <a:ext cx="1660849" cy="172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57C33C-C8FE-48EC-843A-97F50D9756FA}"/>
              </a:ext>
            </a:extLst>
          </p:cNvPr>
          <p:cNvSpPr/>
          <p:nvPr/>
        </p:nvSpPr>
        <p:spPr>
          <a:xfrm>
            <a:off x="279918" y="3289268"/>
            <a:ext cx="1754155" cy="139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B24A58-70D4-4402-BC13-22B055C8B534}"/>
              </a:ext>
            </a:extLst>
          </p:cNvPr>
          <p:cNvSpPr/>
          <p:nvPr/>
        </p:nvSpPr>
        <p:spPr>
          <a:xfrm>
            <a:off x="4988092" y="1782396"/>
            <a:ext cx="1754155" cy="139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8" grpId="0" animBg="1"/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5C5D-D26C-45DC-845E-4B3C2618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, Naïve Bayes (QOI #1)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338943-B15B-418D-BF63-A841F84E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4A9A62-59BE-4962-A1B3-BE27394DD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21742"/>
              </p:ext>
            </p:extLst>
          </p:nvPr>
        </p:nvGraphicFramePr>
        <p:xfrm>
          <a:off x="394446" y="765161"/>
          <a:ext cx="4759904" cy="126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76">
                  <a:extLst>
                    <a:ext uri="{9D8B030D-6E8A-4147-A177-3AD203B41FA5}">
                      <a16:colId xmlns:a16="http://schemas.microsoft.com/office/drawing/2014/main" val="2112539721"/>
                    </a:ext>
                  </a:extLst>
                </a:gridCol>
                <a:gridCol w="1189976">
                  <a:extLst>
                    <a:ext uri="{9D8B030D-6E8A-4147-A177-3AD203B41FA5}">
                      <a16:colId xmlns:a16="http://schemas.microsoft.com/office/drawing/2014/main" val="3644062557"/>
                    </a:ext>
                  </a:extLst>
                </a:gridCol>
                <a:gridCol w="1189976">
                  <a:extLst>
                    <a:ext uri="{9D8B030D-6E8A-4147-A177-3AD203B41FA5}">
                      <a16:colId xmlns:a16="http://schemas.microsoft.com/office/drawing/2014/main" val="2384025219"/>
                    </a:ext>
                  </a:extLst>
                </a:gridCol>
                <a:gridCol w="1189976">
                  <a:extLst>
                    <a:ext uri="{9D8B030D-6E8A-4147-A177-3AD203B41FA5}">
                      <a16:colId xmlns:a16="http://schemas.microsoft.com/office/drawing/2014/main" val="2702406079"/>
                    </a:ext>
                  </a:extLst>
                </a:gridCol>
              </a:tblGrid>
              <a:tr h="16346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Style\K=26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Attrition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754827"/>
                  </a:ext>
                </a:extLst>
              </a:tr>
              <a:tr h="163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05486"/>
                  </a:ext>
                </a:extLst>
              </a:tr>
              <a:tr h="326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~61.19%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285187"/>
                  </a:ext>
                </a:extLst>
              </a:tr>
              <a:tr h="326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6765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EDD70D-E2EA-4155-B7ED-D33A04CC66D6}"/>
              </a:ext>
            </a:extLst>
          </p:cNvPr>
          <p:cNvSpPr txBox="1"/>
          <p:nvPr/>
        </p:nvSpPr>
        <p:spPr>
          <a:xfrm>
            <a:off x="8858250" y="2028617"/>
            <a:ext cx="29393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Considering the significant variables from above slides.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K = 13 would yield a accuracy of ~60%, mean sensitivity of ~60% and a specificity of ~60%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 Naïve Bayes approach also gave a mean accuracy of ~72%, mean sensitivity of ~72 and mean specificity of ~62%. </a:t>
            </a:r>
          </a:p>
          <a:p>
            <a:endParaRPr lang="en-US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FEBBE7-F049-4BCF-9CEB-B80EA784A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55"/>
          <a:stretch/>
        </p:blipFill>
        <p:spPr>
          <a:xfrm>
            <a:off x="123265" y="2216029"/>
            <a:ext cx="8734985" cy="40695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47D3D6-CF62-4CA4-B685-622CD3F89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294374"/>
            <a:ext cx="2638425" cy="4295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A2AC4EA-795E-43D7-9BBF-63EB769F97A5}"/>
              </a:ext>
            </a:extLst>
          </p:cNvPr>
          <p:cNvSpPr/>
          <p:nvPr/>
        </p:nvSpPr>
        <p:spPr>
          <a:xfrm>
            <a:off x="3444332" y="3434917"/>
            <a:ext cx="1660925" cy="960703"/>
          </a:xfrm>
          <a:prstGeom prst="ellipse">
            <a:avLst/>
          </a:prstGeom>
          <a:solidFill>
            <a:srgbClr val="92D05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F0AA-4DE5-4C16-A7A2-CFF0023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Monthly income (QOI #2)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4CA38-D285-4976-BC46-CA797CFB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96743-BB37-4248-A537-407D75FD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6" y="643613"/>
            <a:ext cx="5761734" cy="3085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EABC6-4792-4010-A0A7-DA0282CC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6" y="3776383"/>
            <a:ext cx="5783002" cy="3036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689225-5F07-499A-B9B8-D8807888B08E}"/>
              </a:ext>
            </a:extLst>
          </p:cNvPr>
          <p:cNvSpPr txBox="1"/>
          <p:nvPr/>
        </p:nvSpPr>
        <p:spPr>
          <a:xfrm>
            <a:off x="8858250" y="2028617"/>
            <a:ext cx="2939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Scatter plots for significant variables for linear regression in predicting the Monthly Income.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Regression Equation shown for RMSE &lt;$3000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/>
          </a:p>
          <a:p>
            <a:endParaRPr lang="en-US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D2794D-9669-4DBA-82C9-CB5E858F35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15" t="3" r="3993" b="-4"/>
          <a:stretch/>
        </p:blipFill>
        <p:spPr>
          <a:xfrm>
            <a:off x="4585765" y="6110105"/>
            <a:ext cx="6976197" cy="2256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6DC58F3-F4FA-4BED-A01E-FE96D0B7723E}"/>
              </a:ext>
            </a:extLst>
          </p:cNvPr>
          <p:cNvSpPr/>
          <p:nvPr/>
        </p:nvSpPr>
        <p:spPr>
          <a:xfrm>
            <a:off x="3377682" y="3729316"/>
            <a:ext cx="1063689" cy="217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4A6CB3-A582-4F99-8FF9-52169F39DB36}"/>
              </a:ext>
            </a:extLst>
          </p:cNvPr>
          <p:cNvSpPr/>
          <p:nvPr/>
        </p:nvSpPr>
        <p:spPr>
          <a:xfrm>
            <a:off x="496887" y="596546"/>
            <a:ext cx="1247937" cy="255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F05305-9EA4-4E19-BD08-628727C321D1}"/>
              </a:ext>
            </a:extLst>
          </p:cNvPr>
          <p:cNvSpPr/>
          <p:nvPr/>
        </p:nvSpPr>
        <p:spPr>
          <a:xfrm>
            <a:off x="497627" y="3762750"/>
            <a:ext cx="1134488" cy="17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04B783-40DD-4B2A-853A-847E4A23EE03}"/>
              </a:ext>
            </a:extLst>
          </p:cNvPr>
          <p:cNvSpPr/>
          <p:nvPr/>
        </p:nvSpPr>
        <p:spPr>
          <a:xfrm>
            <a:off x="3306883" y="624817"/>
            <a:ext cx="1134488" cy="17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2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8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8342</TotalTime>
  <Words>614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Cambria Math</vt:lpstr>
      <vt:lpstr>Gill Sans MT</vt:lpstr>
      <vt:lpstr>Wingdings</vt:lpstr>
      <vt:lpstr>Gallery</vt:lpstr>
      <vt:lpstr>1_Gallery</vt:lpstr>
      <vt:lpstr>Case Study 02 - Attrition data</vt:lpstr>
      <vt:lpstr>Attrition data - visualization</vt:lpstr>
      <vt:lpstr>Attrition data - Gender</vt:lpstr>
      <vt:lpstr>Attrition data - AGE</vt:lpstr>
      <vt:lpstr>Attrition data – Job Level</vt:lpstr>
      <vt:lpstr>Attrition data – Job Involvement</vt:lpstr>
      <vt:lpstr>Monthly income v/s. Total working years</vt:lpstr>
      <vt:lpstr>kNN, Naïve Bayes (QOI #1)</vt:lpstr>
      <vt:lpstr>Regression – Monthly income (QOI #2)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VI For Live Session Assignment</dc:title>
  <dc:creator>vvlmg332@gmail.com</dc:creator>
  <cp:lastModifiedBy>Hul k</cp:lastModifiedBy>
  <cp:revision>393</cp:revision>
  <dcterms:created xsi:type="dcterms:W3CDTF">2019-09-29T02:43:03Z</dcterms:created>
  <dcterms:modified xsi:type="dcterms:W3CDTF">2020-12-06T00:18:04Z</dcterms:modified>
</cp:coreProperties>
</file>