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8" r:id="rId4"/>
    <p:sldId id="273" r:id="rId5"/>
    <p:sldId id="274" r:id="rId6"/>
    <p:sldId id="269" r:id="rId7"/>
    <p:sldId id="270" r:id="rId8"/>
    <p:sldId id="271" r:id="rId9"/>
    <p:sldId id="272" r:id="rId10"/>
    <p:sldId id="276" r:id="rId11"/>
    <p:sldId id="277" r:id="rId12"/>
    <p:sldId id="278" r:id="rId13"/>
    <p:sldId id="275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F99"/>
    <a:srgbClr val="0000FF"/>
    <a:srgbClr val="34C8CC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9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8BB0D-700D-4D72-BFF1-C1762947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0491-FA5E-456E-B3D7-723E4C370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C1F5-31F6-42DA-8750-A2B9B6EC7C0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F01E-F767-4A3A-B893-FDE5A82D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37324-C077-4785-A3C5-F09FB5F0D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8A1F-82E0-4C67-BFF0-BC1F01A4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9BE1-5091-46A0-82C2-8EA5C97BD1FD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AA43-1C63-408E-9248-F98F10CA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3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6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42749"/>
            <a:ext cx="9603275" cy="435001"/>
          </a:xfrm>
        </p:spPr>
        <p:txBody>
          <a:bodyPr>
            <a:normAutofit/>
          </a:bodyPr>
          <a:lstStyle>
            <a:lvl1pPr>
              <a:defRPr sz="18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560576" y="587248"/>
            <a:ext cx="62179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CFB0-2EE9-4047-B432-471127C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3538" y="6406050"/>
            <a:ext cx="35007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F095-7335-41A4-9D2A-F2B7313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6049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7079-AB50-4EB1-A700-CC37A7B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453" y="6472160"/>
            <a:ext cx="811019" cy="50357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4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0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7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3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beer-gui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E620-F937-2641-AD85-2BF7045E8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Study 01 -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beer and brewery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78DFA-4F60-7544-8410-37C5ADCF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99384"/>
          </a:xfrm>
        </p:spPr>
        <p:txBody>
          <a:bodyPr>
            <a:normAutofit/>
          </a:bodyPr>
          <a:lstStyle/>
          <a:p>
            <a:r>
              <a:rPr lang="en-US" dirty="0"/>
              <a:t>By:  VENKATA-MG-VANGA </a:t>
            </a:r>
          </a:p>
          <a:p>
            <a:br>
              <a:rPr lang="en-US" dirty="0"/>
            </a:br>
            <a:r>
              <a:rPr lang="en-US" dirty="0"/>
              <a:t>OCT-22-2020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5AA69-9A4F-400F-883B-77BA8B1E7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870808" y="5997436"/>
            <a:ext cx="4087542" cy="8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D9-299D-43D5-8E44-1DDC633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and Ale’s ABV / IBU data - 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3C4CB-DBF1-47B2-923F-BA37FA1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8FBED-DC4F-4C80-90EC-C46D58E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76319"/>
            <a:ext cx="9519761" cy="575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0D638-10CC-4C38-8D06-2C26BF437F00}"/>
              </a:ext>
            </a:extLst>
          </p:cNvPr>
          <p:cNvSpPr txBox="1"/>
          <p:nvPr/>
        </p:nvSpPr>
        <p:spPr>
          <a:xfrm>
            <a:off x="9480775" y="1905506"/>
            <a:ext cx="2738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As discussed </a:t>
            </a:r>
            <a:r>
              <a:rPr lang="en-US" sz="1600" b="1" dirty="0">
                <a:solidFill>
                  <a:srgbClr val="34C8CC"/>
                </a:solidFill>
              </a:rPr>
              <a:t>IPA’s</a:t>
            </a:r>
            <a:r>
              <a:rPr lang="en-US" sz="1600" b="1" dirty="0"/>
              <a:t> are more towards the higher end of the plot and </a:t>
            </a:r>
            <a:r>
              <a:rPr lang="en-US" sz="1600" b="1" dirty="0">
                <a:solidFill>
                  <a:srgbClr val="F49F99"/>
                </a:solidFill>
              </a:rPr>
              <a:t>Ale’s</a:t>
            </a:r>
            <a:r>
              <a:rPr lang="en-US" sz="1600" b="1" dirty="0"/>
              <a:t> are towards the lower 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kNN uses the ‘k’ number of nearest neighbors (ABV/IBU) to give the probability of style of beer.</a:t>
            </a:r>
          </a:p>
          <a:p>
            <a:endParaRPr lang="en-US" sz="1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D7B88-EEE9-4B9B-8009-73E8ED50CB4A}"/>
              </a:ext>
            </a:extLst>
          </p:cNvPr>
          <p:cNvCxnSpPr/>
          <p:nvPr/>
        </p:nvCxnSpPr>
        <p:spPr>
          <a:xfrm>
            <a:off x="11186653" y="2182905"/>
            <a:ext cx="5315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2E32E-72D9-44AC-B759-54EAEC048DEC}"/>
              </a:ext>
            </a:extLst>
          </p:cNvPr>
          <p:cNvCxnSpPr/>
          <p:nvPr/>
        </p:nvCxnSpPr>
        <p:spPr>
          <a:xfrm>
            <a:off x="10227429" y="2926975"/>
            <a:ext cx="5315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5C5D-D26C-45DC-845E-4B3C261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and Ale’s ABV – IBU data kNN &amp;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38943-B15B-418D-BF63-A841F84E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270F7-52C7-4A65-9488-4C0C3BC2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8" y="2193670"/>
            <a:ext cx="5791200" cy="413838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4A9A62-59BE-4962-A1B3-BE27394D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97857"/>
              </p:ext>
            </p:extLst>
          </p:nvPr>
        </p:nvGraphicFramePr>
        <p:xfrm>
          <a:off x="394446" y="1038972"/>
          <a:ext cx="4759904" cy="98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6">
                  <a:extLst>
                    <a:ext uri="{9D8B030D-6E8A-4147-A177-3AD203B41FA5}">
                      <a16:colId xmlns:a16="http://schemas.microsoft.com/office/drawing/2014/main" val="2112539721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3644062557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384025219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702406079"/>
                    </a:ext>
                  </a:extLst>
                </a:gridCol>
              </a:tblGrid>
              <a:tr h="326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Style\K=5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Truly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Truly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54827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~80.43%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85187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765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EDD70D-E2EA-4155-B7ED-D33A04CC66D6}"/>
              </a:ext>
            </a:extLst>
          </p:cNvPr>
          <p:cNvSpPr txBox="1"/>
          <p:nvPr/>
        </p:nvSpPr>
        <p:spPr>
          <a:xfrm>
            <a:off x="7171765" y="2028617"/>
            <a:ext cx="46257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Considering the data using 70%/30% split and shuffling test and training data 500 times, with K assigned from 1 to 30 during each shuffling, we can achieve the highest mean accuracy 80.0% when K=5.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 Naïve Bayes approach also gave a mean accuracy of 79.32% for predicting the style of beer from given ABV and IBU Values. </a:t>
            </a:r>
          </a:p>
          <a:p>
            <a:endParaRPr lang="en-US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CF9F8-912C-4558-AA66-8B7DA1723C75}"/>
              </a:ext>
            </a:extLst>
          </p:cNvPr>
          <p:cNvSpPr/>
          <p:nvPr/>
        </p:nvSpPr>
        <p:spPr>
          <a:xfrm>
            <a:off x="1353671" y="2640106"/>
            <a:ext cx="1277470" cy="48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B01-8C58-42D6-81D3-4F32B747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0DC91-4894-41D5-B4D3-B3282D06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B3AA8-F436-44ED-81C8-3A55211D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" y="665480"/>
            <a:ext cx="9055725" cy="5405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1F430-1449-4DF1-86E6-3BDCC5459251}"/>
              </a:ext>
            </a:extLst>
          </p:cNvPr>
          <p:cNvSpPr txBox="1"/>
          <p:nvPr/>
        </p:nvSpPr>
        <p:spPr>
          <a:xfrm>
            <a:off x="66040" y="6243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https://time.com/beer-guide/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F59C1-680D-4E60-8888-9980A6D6DD3B}"/>
              </a:ext>
            </a:extLst>
          </p:cNvPr>
          <p:cNvSpPr txBox="1"/>
          <p:nvPr/>
        </p:nvSpPr>
        <p:spPr>
          <a:xfrm>
            <a:off x="9210040" y="2531012"/>
            <a:ext cx="293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00FF"/>
                </a:solidFill>
              </a:rPr>
              <a:t>Targeting to market the beer at times where the chart shows gaps would increase the market share of Budweiser.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B3710-5B63-4CF8-8D1F-A6652FF4AF1B}"/>
              </a:ext>
            </a:extLst>
          </p:cNvPr>
          <p:cNvSpPr/>
          <p:nvPr/>
        </p:nvSpPr>
        <p:spPr>
          <a:xfrm>
            <a:off x="9256057" y="2415987"/>
            <a:ext cx="2792508" cy="148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521-16DB-4767-BE3E-7FF55520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5F77D-EB08-411C-9454-F66176B4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AF057-58CA-4C8A-B5DA-4002B1DF247B}"/>
              </a:ext>
            </a:extLst>
          </p:cNvPr>
          <p:cNvSpPr txBox="1"/>
          <p:nvPr/>
        </p:nvSpPr>
        <p:spPr>
          <a:xfrm>
            <a:off x="1458097" y="1058215"/>
            <a:ext cx="78259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Budweiser should target the states based on their median ABV, IBU values and supply for customized beer based on the states taste.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Budweiser can target beers with the ABV values 4.9% to 5.95% and 6.65% to increase the market share as beers with these ABV values are most in demand.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Targeting to market the beer at times where other beers are not getting released would increase the market share of Budweiser.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3A8A0-DAC8-498B-87FE-77CFA9A18467}"/>
              </a:ext>
            </a:extLst>
          </p:cNvPr>
          <p:cNvSpPr/>
          <p:nvPr/>
        </p:nvSpPr>
        <p:spPr>
          <a:xfrm>
            <a:off x="3545748" y="2571918"/>
            <a:ext cx="51005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304FE-D714-4440-AF2A-F61C84E154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606349" y="5486443"/>
            <a:ext cx="4087542" cy="85305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2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2A-A43C-4D5E-A84E-F40E1DDF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count by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E13D0-023E-42A3-B8DF-C912A563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506C75-A675-4015-8EFE-74A3C9ED9C78}"/>
              </a:ext>
            </a:extLst>
          </p:cNvPr>
          <p:cNvGrpSpPr/>
          <p:nvPr/>
        </p:nvGrpSpPr>
        <p:grpSpPr>
          <a:xfrm>
            <a:off x="2333" y="649851"/>
            <a:ext cx="9894702" cy="6145395"/>
            <a:chOff x="229690" y="624044"/>
            <a:chExt cx="11380163" cy="62370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5401CD-4A63-4BFF-B989-781A29E8B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90" y="624044"/>
              <a:ext cx="11380163" cy="62370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0F16BF-A2F6-4640-B23D-27232BBAAA34}"/>
                </a:ext>
              </a:extLst>
            </p:cNvPr>
            <p:cNvSpPr txBox="1"/>
            <p:nvPr/>
          </p:nvSpPr>
          <p:spPr>
            <a:xfrm>
              <a:off x="8727976" y="6595642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*Hawaii not shown on map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D05682-A1F3-D04D-BF9F-C4AD9F980CA7}"/>
              </a:ext>
            </a:extLst>
          </p:cNvPr>
          <p:cNvSpPr txBox="1"/>
          <p:nvPr/>
        </p:nvSpPr>
        <p:spPr>
          <a:xfrm>
            <a:off x="9771529" y="2151728"/>
            <a:ext cx="24181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Colorado (47) has the most breweries.</a:t>
            </a:r>
          </a:p>
          <a:p>
            <a:pPr marL="290513" indent="-290513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California (39), Michigan (32),  Oregon (29) and </a:t>
            </a:r>
            <a:br>
              <a:rPr lang="en-US" sz="1600" b="1" dirty="0"/>
            </a:br>
            <a:r>
              <a:rPr lang="en-US" sz="1600" b="1" dirty="0"/>
              <a:t>Texas (28) </a:t>
            </a:r>
            <a:br>
              <a:rPr lang="en-US" sz="1600" b="1" dirty="0"/>
            </a:br>
            <a:r>
              <a:rPr lang="en-US" sz="1600" b="1" dirty="0"/>
              <a:t>are the next top four states with max breweries.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05B19-496C-4D2B-8C0C-2810DBECDA26}"/>
              </a:ext>
            </a:extLst>
          </p:cNvPr>
          <p:cNvSpPr/>
          <p:nvPr/>
        </p:nvSpPr>
        <p:spPr>
          <a:xfrm>
            <a:off x="3021106" y="3142129"/>
            <a:ext cx="560294" cy="5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D491-1FAE-204A-9D60-D539571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26537-CE30-8442-A15A-A602D29B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E6304-5FDC-AD43-85D6-43A2416B6E42}"/>
              </a:ext>
            </a:extLst>
          </p:cNvPr>
          <p:cNvSpPr txBox="1"/>
          <p:nvPr/>
        </p:nvSpPr>
        <p:spPr>
          <a:xfrm>
            <a:off x="0" y="6058141"/>
            <a:ext cx="1122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ABV and IBU Missing data imputed using Multivariate Imputation by Chained Equations (MICE) approach.</a:t>
            </a:r>
          </a:p>
          <a:p>
            <a:r>
              <a:rPr lang="en-US" dirty="0"/>
              <a:t>Style data assigned from internet research.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75A1-1B7F-416B-A83A-C7DF7CBB3663}"/>
              </a:ext>
            </a:extLst>
          </p:cNvPr>
          <p:cNvSpPr txBox="1"/>
          <p:nvPr/>
        </p:nvSpPr>
        <p:spPr>
          <a:xfrm>
            <a:off x="8955740" y="2682386"/>
            <a:ext cx="3195919" cy="149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1005 missing values in IBU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62 missing values in ABV</a:t>
            </a:r>
          </a:p>
          <a:p>
            <a:pPr marL="4000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5 missing values in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809769-3CE0-4AD9-B408-6A9DDAE2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7" y="629622"/>
            <a:ext cx="8398363" cy="54038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5F0EA3-98FC-40C4-B3E0-CF29DF21A4B4}"/>
              </a:ext>
            </a:extLst>
          </p:cNvPr>
          <p:cNvCxnSpPr/>
          <p:nvPr/>
        </p:nvCxnSpPr>
        <p:spPr>
          <a:xfrm>
            <a:off x="9215719" y="3173506"/>
            <a:ext cx="2810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C927DD-7312-4518-AFA2-D46384730250}"/>
              </a:ext>
            </a:extLst>
          </p:cNvPr>
          <p:cNvCxnSpPr/>
          <p:nvPr/>
        </p:nvCxnSpPr>
        <p:spPr>
          <a:xfrm>
            <a:off x="9215719" y="3653117"/>
            <a:ext cx="2810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30D265-6B9E-4909-AD38-5AB72162B32A}"/>
              </a:ext>
            </a:extLst>
          </p:cNvPr>
          <p:cNvCxnSpPr/>
          <p:nvPr/>
        </p:nvCxnSpPr>
        <p:spPr>
          <a:xfrm>
            <a:off x="9215719" y="4155141"/>
            <a:ext cx="2810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24DF-58C9-4934-AE08-4A979E25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categorized by ounces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06CC8-0E07-4D56-99CA-FE4287C4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6AC34-BF1D-40D4-BAB5-350D6E0FB8FB}"/>
              </a:ext>
            </a:extLst>
          </p:cNvPr>
          <p:cNvSpPr txBox="1"/>
          <p:nvPr/>
        </p:nvSpPr>
        <p:spPr>
          <a:xfrm>
            <a:off x="0" y="6438900"/>
            <a:ext cx="10408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are total 2410 ABV values as categorized above in the data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C8743-BC4A-4068-9DE4-8B1A6D21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" y="614362"/>
            <a:ext cx="9505823" cy="5824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97707-DA3E-4813-866D-AEACE36E313D}"/>
              </a:ext>
            </a:extLst>
          </p:cNvPr>
          <p:cNvSpPr txBox="1"/>
          <p:nvPr/>
        </p:nvSpPr>
        <p:spPr>
          <a:xfrm>
            <a:off x="9771529" y="2890391"/>
            <a:ext cx="2418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Most ABV are categorized by 12 Ounce followed by 16 Ounce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B4FB8-4E97-4D90-879A-4916C3F88158}"/>
              </a:ext>
            </a:extLst>
          </p:cNvPr>
          <p:cNvSpPr/>
          <p:nvPr/>
        </p:nvSpPr>
        <p:spPr>
          <a:xfrm>
            <a:off x="1649506" y="842682"/>
            <a:ext cx="1281953" cy="5559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EA62EF-A5E1-49B3-8CFD-F7838A75F9C7}"/>
              </a:ext>
            </a:extLst>
          </p:cNvPr>
          <p:cNvSpPr/>
          <p:nvPr/>
        </p:nvSpPr>
        <p:spPr>
          <a:xfrm>
            <a:off x="2933965" y="3012135"/>
            <a:ext cx="1281953" cy="338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B03A8-939D-489D-9C7E-563D727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Median ABV and IBU Content by 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18021-FFA0-43D1-94D8-8B5018E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30744-C3DE-314F-A422-E2EA34E24034}"/>
              </a:ext>
            </a:extLst>
          </p:cNvPr>
          <p:cNvSpPr txBox="1"/>
          <p:nvPr/>
        </p:nvSpPr>
        <p:spPr>
          <a:xfrm>
            <a:off x="9686364" y="1572643"/>
            <a:ext cx="2487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Washington DC and has the highest median ABV values which are 6.25%.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West Virginia has the highest median IBU value 58.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00FF"/>
                </a:solidFill>
              </a:rPr>
              <a:t>Budweiser should target the states based on their median ABV, IBU values and supply for customized beer based on the states taste.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10E862-3212-4952-B6A6-AA1DF78A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" y="645459"/>
            <a:ext cx="9755992" cy="59480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A6A9EB-97DE-453C-B853-E2AF5C1DA7B9}"/>
              </a:ext>
            </a:extLst>
          </p:cNvPr>
          <p:cNvSpPr/>
          <p:nvPr/>
        </p:nvSpPr>
        <p:spPr>
          <a:xfrm>
            <a:off x="1730186" y="784411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BAB93-147E-461C-B52D-958739E7F450}"/>
              </a:ext>
            </a:extLst>
          </p:cNvPr>
          <p:cNvSpPr/>
          <p:nvPr/>
        </p:nvSpPr>
        <p:spPr>
          <a:xfrm>
            <a:off x="1725704" y="5988423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5E544-D0DC-4759-B329-2294A2131E97}"/>
              </a:ext>
            </a:extLst>
          </p:cNvPr>
          <p:cNvSpPr/>
          <p:nvPr/>
        </p:nvSpPr>
        <p:spPr>
          <a:xfrm>
            <a:off x="9345700" y="3578237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B60D0-B8FA-4B1C-85E1-4BBC7CC44FDF}"/>
              </a:ext>
            </a:extLst>
          </p:cNvPr>
          <p:cNvSpPr/>
          <p:nvPr/>
        </p:nvSpPr>
        <p:spPr>
          <a:xfrm>
            <a:off x="9345700" y="5988423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5AAB6-301B-427B-BC63-7EA0DF65D088}"/>
              </a:ext>
            </a:extLst>
          </p:cNvPr>
          <p:cNvSpPr/>
          <p:nvPr/>
        </p:nvSpPr>
        <p:spPr>
          <a:xfrm>
            <a:off x="9861175" y="4007224"/>
            <a:ext cx="2169459" cy="2089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3FA952-A949-4B38-9868-ABB6D68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Maximum ABV and IBU by 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A65-B6A1-417C-83C9-607F91A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662A59-7D40-40C7-8D84-83B6A3B37560}"/>
              </a:ext>
            </a:extLst>
          </p:cNvPr>
          <p:cNvGrpSpPr/>
          <p:nvPr/>
        </p:nvGrpSpPr>
        <p:grpSpPr>
          <a:xfrm>
            <a:off x="9722224" y="2021118"/>
            <a:ext cx="2513319" cy="3918414"/>
            <a:chOff x="9722224" y="1228164"/>
            <a:chExt cx="2513319" cy="391841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734E00-774C-6F41-87C4-DF8B6ED8B1E3}"/>
                </a:ext>
              </a:extLst>
            </p:cNvPr>
            <p:cNvSpPr txBox="1"/>
            <p:nvPr/>
          </p:nvSpPr>
          <p:spPr>
            <a:xfrm>
              <a:off x="9722224" y="1228164"/>
              <a:ext cx="24697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b="1" dirty="0"/>
                <a:t>Colorado has the maximum ABV beer with 12.8% for ‘</a:t>
              </a:r>
              <a:r>
                <a:rPr lang="en-US" sz="1600" b="1" i="1" dirty="0"/>
                <a:t>Upslope Brewing Company’s Lee Hill Series Vol.5- Belgian Style </a:t>
              </a:r>
              <a:r>
                <a:rPr lang="en-US" sz="1600" b="1" i="1" dirty="0" err="1"/>
                <a:t>Quadrupel</a:t>
              </a:r>
              <a:r>
                <a:rPr lang="en-US" sz="1600" b="1" i="1" dirty="0"/>
                <a:t> Ale</a:t>
              </a:r>
              <a:r>
                <a:rPr lang="en-US" sz="1600" b="1" dirty="0"/>
                <a:t>’.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4AC6B-9999-754B-BE13-A77C201F6E57}"/>
                </a:ext>
              </a:extLst>
            </p:cNvPr>
            <p:cNvSpPr txBox="1"/>
            <p:nvPr/>
          </p:nvSpPr>
          <p:spPr>
            <a:xfrm>
              <a:off x="9722224" y="3576918"/>
              <a:ext cx="2513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b="1" dirty="0"/>
                <a:t>Oregon has the maximum IBU beer with 138 IBU for ‘</a:t>
              </a:r>
              <a:r>
                <a:rPr lang="en-US" sz="1600" b="1" i="1" dirty="0"/>
                <a:t>Astoria Brewing Company’s Bitter Bitch Imperial IPA</a:t>
              </a:r>
              <a:r>
                <a:rPr lang="en-US" sz="1600" b="1" dirty="0"/>
                <a:t>’.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AA7BC00-08B8-48C5-861C-A90F2591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074"/>
            <a:ext cx="9722224" cy="5941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CD758F-72B4-4E7A-9030-29A35EC0F284}"/>
              </a:ext>
            </a:extLst>
          </p:cNvPr>
          <p:cNvSpPr/>
          <p:nvPr/>
        </p:nvSpPr>
        <p:spPr>
          <a:xfrm>
            <a:off x="1349172" y="827278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97F49-44DD-4115-AF29-00220DF21FB5}"/>
              </a:ext>
            </a:extLst>
          </p:cNvPr>
          <p:cNvSpPr/>
          <p:nvPr/>
        </p:nvSpPr>
        <p:spPr>
          <a:xfrm>
            <a:off x="1344690" y="6017001"/>
            <a:ext cx="193968" cy="476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C4F075-AAE5-4A24-805E-DA337EBC278D}"/>
              </a:ext>
            </a:extLst>
          </p:cNvPr>
          <p:cNvSpPr/>
          <p:nvPr/>
        </p:nvSpPr>
        <p:spPr>
          <a:xfrm>
            <a:off x="7126356" y="3635393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A3AA6C-4AEC-4DE3-9730-818D2D6BEB9E}"/>
              </a:ext>
            </a:extLst>
          </p:cNvPr>
          <p:cNvSpPr/>
          <p:nvPr/>
        </p:nvSpPr>
        <p:spPr>
          <a:xfrm>
            <a:off x="7126356" y="6045579"/>
            <a:ext cx="193968" cy="476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F91CD2C-B4D5-4491-B8C2-37F40079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6031"/>
            <a:ext cx="9460967" cy="520131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3B3EF2A-71C4-486D-BBFC-D08A5E9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Distribution of ABV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95884-0F90-4F0F-A79D-CC0955B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C4AF8-7F67-6445-8622-3F8507059724}"/>
              </a:ext>
            </a:extLst>
          </p:cNvPr>
          <p:cNvSpPr txBox="1"/>
          <p:nvPr/>
        </p:nvSpPr>
        <p:spPr>
          <a:xfrm>
            <a:off x="9391135" y="2028617"/>
            <a:ext cx="2926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ABV values from 4.90% to 5.95% are the most widely used.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6.65% ABV values show second highest peak from the histogram.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00FF"/>
                </a:solidFill>
              </a:rPr>
              <a:t>Budweiser can target beers with the ABV values shown above to increase the market share as these ABV values are most in demand.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F8FA47-E3D2-4041-B458-243300436A59}"/>
              </a:ext>
            </a:extLst>
          </p:cNvPr>
          <p:cNvGrpSpPr/>
          <p:nvPr/>
        </p:nvGrpSpPr>
        <p:grpSpPr>
          <a:xfrm>
            <a:off x="4920388" y="978503"/>
            <a:ext cx="4470747" cy="384131"/>
            <a:chOff x="4252741" y="796032"/>
            <a:chExt cx="4962525" cy="4650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F3EB3F1-E159-4466-975A-60500E1A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2741" y="805193"/>
              <a:ext cx="4962525" cy="43773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647898-ABC7-4F76-9EAF-F8929A4A7B37}"/>
                </a:ext>
              </a:extLst>
            </p:cNvPr>
            <p:cNvCxnSpPr/>
            <p:nvPr/>
          </p:nvCxnSpPr>
          <p:spPr>
            <a:xfrm>
              <a:off x="5409758" y="805610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D284B9-5A9B-4139-BEA3-2B608E979828}"/>
                </a:ext>
              </a:extLst>
            </p:cNvPr>
            <p:cNvCxnSpPr/>
            <p:nvPr/>
          </p:nvCxnSpPr>
          <p:spPr>
            <a:xfrm>
              <a:off x="6183009" y="808278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4F3AA-07C5-4CE3-A39B-349FBEC82D07}"/>
                </a:ext>
              </a:extLst>
            </p:cNvPr>
            <p:cNvCxnSpPr/>
            <p:nvPr/>
          </p:nvCxnSpPr>
          <p:spPr>
            <a:xfrm>
              <a:off x="6828737" y="813041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25ACD2-E0B9-4BA0-AB78-768F8E801565}"/>
                </a:ext>
              </a:extLst>
            </p:cNvPr>
            <p:cNvCxnSpPr/>
            <p:nvPr/>
          </p:nvCxnSpPr>
          <p:spPr>
            <a:xfrm>
              <a:off x="7473071" y="796032"/>
              <a:ext cx="0" cy="44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F7201F-13C4-4522-8B81-7B78F0F5EAAE}"/>
                </a:ext>
              </a:extLst>
            </p:cNvPr>
            <p:cNvCxnSpPr/>
            <p:nvPr/>
          </p:nvCxnSpPr>
          <p:spPr>
            <a:xfrm>
              <a:off x="8644888" y="806154"/>
              <a:ext cx="0" cy="4480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BF7162-86F9-49A4-A815-9907B046A80D}"/>
              </a:ext>
            </a:extLst>
          </p:cNvPr>
          <p:cNvCxnSpPr/>
          <p:nvPr/>
        </p:nvCxnSpPr>
        <p:spPr>
          <a:xfrm>
            <a:off x="3814482" y="849026"/>
            <a:ext cx="0" cy="181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C72122-2410-478D-915B-EFEB2E167B05}"/>
              </a:ext>
            </a:extLst>
          </p:cNvPr>
          <p:cNvCxnSpPr/>
          <p:nvPr/>
        </p:nvCxnSpPr>
        <p:spPr>
          <a:xfrm>
            <a:off x="4491317" y="1277675"/>
            <a:ext cx="0" cy="181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C9560F-A727-43C1-8DEA-C3F58192F8FA}"/>
              </a:ext>
            </a:extLst>
          </p:cNvPr>
          <p:cNvCxnSpPr/>
          <p:nvPr/>
        </p:nvCxnSpPr>
        <p:spPr>
          <a:xfrm>
            <a:off x="4920388" y="1622816"/>
            <a:ext cx="0" cy="181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5770D-6B3F-4802-8120-856DFB39C271}"/>
              </a:ext>
            </a:extLst>
          </p:cNvPr>
          <p:cNvSpPr/>
          <p:nvPr/>
        </p:nvSpPr>
        <p:spPr>
          <a:xfrm>
            <a:off x="9560857" y="3692962"/>
            <a:ext cx="2581837" cy="191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7B9146-ABC1-429E-8C95-D00F59AD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 between ABV and IBU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D6AC6-BE6F-4669-85D9-4A2C70B6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E0136-41D5-7647-8577-9CA3C57F2EB8}"/>
              </a:ext>
            </a:extLst>
          </p:cNvPr>
          <p:cNvSpPr txBox="1"/>
          <p:nvPr/>
        </p:nvSpPr>
        <p:spPr>
          <a:xfrm>
            <a:off x="9453880" y="1373330"/>
            <a:ext cx="27381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 scatter plot indicates there is a moderately positive linear relationship </a:t>
            </a:r>
            <a:br>
              <a:rPr lang="en-US" sz="1600" b="1" dirty="0"/>
            </a:br>
            <a:r>
              <a:rPr lang="en-US" sz="1600" b="1" dirty="0"/>
              <a:t>(i.e., as IBU increases ABV moderately increases).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Most beers with lower IBU (less than 50) have ABV values around 5%.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When IBU value increases, ABV values spreads out. But most beers with IBU values above 50, their ABV values spread out within the region between 5% and 10%.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CFB87-E432-45AF-B8E4-547B914485B7}"/>
              </a:ext>
            </a:extLst>
          </p:cNvPr>
          <p:cNvSpPr txBox="1"/>
          <p:nvPr/>
        </p:nvSpPr>
        <p:spPr>
          <a:xfrm>
            <a:off x="0" y="5816769"/>
            <a:ext cx="9305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Local Polynomial Regression Fitting (</a:t>
            </a:r>
            <a:r>
              <a:rPr lang="en-US" sz="1400" dirty="0" err="1"/>
              <a:t>leoss</a:t>
            </a:r>
            <a:r>
              <a:rPr lang="en-US" sz="1400" dirty="0"/>
              <a:t>) method is used to evaluate the relationship between ABV and IBU.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382ED-3D9B-4C90-828B-C87F636D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" y="641401"/>
            <a:ext cx="9450885" cy="51355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D4DA3A7-266C-4E3F-9484-79AE8252556C}"/>
              </a:ext>
            </a:extLst>
          </p:cNvPr>
          <p:cNvSpPr/>
          <p:nvPr/>
        </p:nvSpPr>
        <p:spPr>
          <a:xfrm>
            <a:off x="5569902" y="1876425"/>
            <a:ext cx="2857500" cy="155257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86132E">
                <a:alpha val="1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9C2AD2-82E1-4F24-9113-DE13C1B6B20E}"/>
              </a:ext>
            </a:extLst>
          </p:cNvPr>
          <p:cNvSpPr/>
          <p:nvPr/>
        </p:nvSpPr>
        <p:spPr>
          <a:xfrm>
            <a:off x="2838450" y="3086100"/>
            <a:ext cx="1704975" cy="1148017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solidFill>
              <a:srgbClr val="86132E">
                <a:alpha val="1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D907-DF23-462D-A94C-CF7A8D39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IPA and Ale’s ABV – IBU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FA5B0-3469-4942-AF5E-EFE3CAF6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7C052-CEAA-49AB-8035-48FE3AA9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" y="661520"/>
            <a:ext cx="9509760" cy="5240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86F28-6534-4E01-A5A9-A1A60472A308}"/>
              </a:ext>
            </a:extLst>
          </p:cNvPr>
          <p:cNvSpPr txBox="1"/>
          <p:nvPr/>
        </p:nvSpPr>
        <p:spPr>
          <a:xfrm>
            <a:off x="9480775" y="1505411"/>
            <a:ext cx="27381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From the histograms, the IPA’s have more alcoholic content than the Ale’s and correspondingly as the IBU and ABV have moderately positive relationship IPA’s are more bitter than the Ale’s.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IPA’s Max range</a:t>
            </a:r>
            <a:br>
              <a:rPr lang="en-US" sz="1600" b="1" dirty="0"/>
            </a:br>
            <a:r>
              <a:rPr lang="en-US" sz="1600" b="1" dirty="0"/>
              <a:t>ABV 6.6% – 7.0%</a:t>
            </a:r>
            <a:br>
              <a:rPr lang="en-US" sz="1600" b="1" dirty="0"/>
            </a:br>
            <a:r>
              <a:rPr lang="en-US" sz="1600" b="1" dirty="0"/>
              <a:t>IBU 66 – 72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Ale’s Max range</a:t>
            </a:r>
            <a:br>
              <a:rPr lang="en-US" sz="1600" b="1" dirty="0"/>
            </a:br>
            <a:r>
              <a:rPr lang="en-US" sz="1600" b="1" dirty="0"/>
              <a:t>ABV 4.9% – 5.9%</a:t>
            </a:r>
            <a:br>
              <a:rPr lang="en-US" sz="1600" b="1" dirty="0"/>
            </a:br>
            <a:r>
              <a:rPr lang="en-US" sz="1600" b="1" dirty="0"/>
              <a:t>IBU 30 – 35</a:t>
            </a:r>
          </a:p>
          <a:p>
            <a:endParaRPr lang="en-US" sz="1600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C73B683-24D3-4C4F-9967-2FC1E3A027B7}"/>
              </a:ext>
            </a:extLst>
          </p:cNvPr>
          <p:cNvSpPr/>
          <p:nvPr/>
        </p:nvSpPr>
        <p:spPr>
          <a:xfrm rot="7497440">
            <a:off x="2017057" y="960028"/>
            <a:ext cx="345141" cy="582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62B4ADD-DA2B-40F3-9340-FBCDEA6DC659}"/>
              </a:ext>
            </a:extLst>
          </p:cNvPr>
          <p:cNvSpPr/>
          <p:nvPr/>
        </p:nvSpPr>
        <p:spPr>
          <a:xfrm rot="7497440">
            <a:off x="6527306" y="960028"/>
            <a:ext cx="345141" cy="5827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6998</TotalTime>
  <Words>731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Gill Sans MT</vt:lpstr>
      <vt:lpstr>Wingdings</vt:lpstr>
      <vt:lpstr>Gallery</vt:lpstr>
      <vt:lpstr>1_Gallery</vt:lpstr>
      <vt:lpstr>Case Study 01 - beer and brewery</vt:lpstr>
      <vt:lpstr>Breweries count by state</vt:lpstr>
      <vt:lpstr>Missing Values</vt:lpstr>
      <vt:lpstr>ABV categorized by ounces</vt:lpstr>
      <vt:lpstr>Median ABV and IBU Content by state</vt:lpstr>
      <vt:lpstr>Maximum ABV and IBU by State</vt:lpstr>
      <vt:lpstr>Distribution of ABV </vt:lpstr>
      <vt:lpstr>Relationship between ABV and IBU</vt:lpstr>
      <vt:lpstr>IPA and Ale’s ABV – IBU data</vt:lpstr>
      <vt:lpstr>IPA and Ale’s ABV / IBU data - kNN</vt:lpstr>
      <vt:lpstr>IPA and Ale’s ABV – IBU data kNN &amp; Naïve Bayes</vt:lpstr>
      <vt:lpstr>Innovation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VI For Live Session Assignment</dc:title>
  <dc:creator>vvlmg332@gmail.com</dc:creator>
  <cp:lastModifiedBy>Vanga, MG</cp:lastModifiedBy>
  <cp:revision>350</cp:revision>
  <dcterms:created xsi:type="dcterms:W3CDTF">2019-09-29T02:43:03Z</dcterms:created>
  <dcterms:modified xsi:type="dcterms:W3CDTF">2020-10-23T05:39:06Z</dcterms:modified>
</cp:coreProperties>
</file>