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58" r:id="rId4"/>
    <p:sldId id="267" r:id="rId5"/>
    <p:sldId id="261" r:id="rId6"/>
    <p:sldId id="276" r:id="rId7"/>
    <p:sldId id="279" r:id="rId8"/>
    <p:sldId id="269" r:id="rId9"/>
    <p:sldId id="277" r:id="rId10"/>
    <p:sldId id="265"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3" d="100"/>
          <a:sy n="93" d="100"/>
        </p:scale>
        <p:origin x="302"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A427-B0B8-4557-B41E-7A37EEA58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B62E45-0DC5-4FAC-AC2E-02FC3799EF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4D98A-336B-496C-BE52-F9CFD518F784}"/>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5" name="Footer Placeholder 4">
            <a:extLst>
              <a:ext uri="{FF2B5EF4-FFF2-40B4-BE49-F238E27FC236}">
                <a16:creationId xmlns:a16="http://schemas.microsoft.com/office/drawing/2014/main" id="{569739B1-575C-421A-B8FB-FF713B761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598E4-FDB6-44E8-A018-AEAF4DFBE3A4}"/>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222659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2A4-A455-465E-AD3A-388C128B6D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7F7796-7830-4D41-899C-D30879AD4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C3491-5D86-4057-9A3F-581DEB0A971F}"/>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5" name="Footer Placeholder 4">
            <a:extLst>
              <a:ext uri="{FF2B5EF4-FFF2-40B4-BE49-F238E27FC236}">
                <a16:creationId xmlns:a16="http://schemas.microsoft.com/office/drawing/2014/main" id="{57683F2F-7BBC-4480-882E-B33C1A1AA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148B2-8EA6-4584-842A-4A1A5853E4D3}"/>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55204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EE602E-6EE1-4BB2-B0A6-CD22AF85E8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5F8496-4DEC-454F-9601-BCF63A0451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5B6E7-8CF1-4EBD-A400-D20C57A0413E}"/>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5" name="Footer Placeholder 4">
            <a:extLst>
              <a:ext uri="{FF2B5EF4-FFF2-40B4-BE49-F238E27FC236}">
                <a16:creationId xmlns:a16="http://schemas.microsoft.com/office/drawing/2014/main" id="{FDB5438C-B6B7-49F9-91D6-479ADC139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516E8-9651-4BC8-9DE0-9572C519C371}"/>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228397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676F-7B86-45DC-AA3B-5CBA096E7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4BC8A9-C85F-45CC-9582-32670C1C7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38B1A-9CE6-421A-8B1F-264E09F0103A}"/>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5" name="Footer Placeholder 4">
            <a:extLst>
              <a:ext uri="{FF2B5EF4-FFF2-40B4-BE49-F238E27FC236}">
                <a16:creationId xmlns:a16="http://schemas.microsoft.com/office/drawing/2014/main" id="{E1300A1A-EA31-436B-984D-8A7D31B49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DB925-D87B-40DF-8BA4-DF670F14F1FA}"/>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417097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6D1F-7096-4285-ADA1-0A497B7A29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CB25D-5FE0-4D28-86C5-07E0FA979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81F88-8C51-473B-AAFF-29CC8B1668A1}"/>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5" name="Footer Placeholder 4">
            <a:extLst>
              <a:ext uri="{FF2B5EF4-FFF2-40B4-BE49-F238E27FC236}">
                <a16:creationId xmlns:a16="http://schemas.microsoft.com/office/drawing/2014/main" id="{E46B11E1-CA82-490D-908E-344E29B68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1F791-86C1-494B-BFA0-EB2031F50D44}"/>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251475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2518-3C54-4F79-A88A-05FF1BCF9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8E4970-BCA1-436E-AF4B-030E6DC357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0712CA-ADA4-4C78-88AB-5814CA026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5CA76D-F369-4346-9405-6E7845C5A5A8}"/>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6" name="Footer Placeholder 5">
            <a:extLst>
              <a:ext uri="{FF2B5EF4-FFF2-40B4-BE49-F238E27FC236}">
                <a16:creationId xmlns:a16="http://schemas.microsoft.com/office/drawing/2014/main" id="{73D8960D-1343-4D93-A163-148B3CAF4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A1413-DB22-416A-9A95-85696FEB4A5B}"/>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1597065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8A95-AFCE-4D3C-948A-17500071F6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29BF5D-EEB1-479B-A546-10EAC715F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45A6C-0631-4004-95EA-0AFBC53C6D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5317-474D-4FE3-8F07-DA587A8051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9606B-8D26-4DE2-8272-2BDB26E1C1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E323A-C2CC-44AC-8C44-F5BCFBE9C336}"/>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8" name="Footer Placeholder 7">
            <a:extLst>
              <a:ext uri="{FF2B5EF4-FFF2-40B4-BE49-F238E27FC236}">
                <a16:creationId xmlns:a16="http://schemas.microsoft.com/office/drawing/2014/main" id="{31DC52EA-3D4A-4623-B4C2-1E3E85CDF4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316B4-E169-4057-A39D-94B424CFF261}"/>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93165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E8BA-A378-4B01-80DD-E714E99561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605999-901F-47B4-A85A-62C734C2C927}"/>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4" name="Footer Placeholder 3">
            <a:extLst>
              <a:ext uri="{FF2B5EF4-FFF2-40B4-BE49-F238E27FC236}">
                <a16:creationId xmlns:a16="http://schemas.microsoft.com/office/drawing/2014/main" id="{14E29011-B12B-4AE8-93A7-916FF692B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667691-4556-46C9-8F02-E9560FEC56DC}"/>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383258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ABF48-976E-4876-A6CB-599F04EEFA2E}"/>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3" name="Footer Placeholder 2">
            <a:extLst>
              <a:ext uri="{FF2B5EF4-FFF2-40B4-BE49-F238E27FC236}">
                <a16:creationId xmlns:a16="http://schemas.microsoft.com/office/drawing/2014/main" id="{FC3A14CD-4384-4192-8F79-A8CBD00FC2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F00984-7A38-4FE2-9F18-BBFD2A4F7B38}"/>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325489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FDCD-EFE0-4609-B833-A271F1B8A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744C8-9E41-49C1-B4FE-3CC8EEB72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A3AD6-43E3-448D-A6F8-3DF395AF4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3D649-D52E-47E8-A867-703FBC2034EA}"/>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6" name="Footer Placeholder 5">
            <a:extLst>
              <a:ext uri="{FF2B5EF4-FFF2-40B4-BE49-F238E27FC236}">
                <a16:creationId xmlns:a16="http://schemas.microsoft.com/office/drawing/2014/main" id="{6D020F60-8BE3-4C4D-9681-E6A7BC698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A6AA0-7CB4-47F4-8EA9-B4077EE06DCC}"/>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331534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F764-2767-4B71-BD3C-8A5FD4533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C9BF7B-2863-45C4-82EE-DCC52AD12D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1B878F-1335-48D2-8E6E-877321D23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F3097-B967-464B-BD23-C69049D26A34}"/>
              </a:ext>
            </a:extLst>
          </p:cNvPr>
          <p:cNvSpPr>
            <a:spLocks noGrp="1"/>
          </p:cNvSpPr>
          <p:nvPr>
            <p:ph type="dt" sz="half" idx="10"/>
          </p:nvPr>
        </p:nvSpPr>
        <p:spPr/>
        <p:txBody>
          <a:bodyPr/>
          <a:lstStyle/>
          <a:p>
            <a:fld id="{4FAD65B4-86C5-4F03-A66A-9800035149F7}" type="datetimeFigureOut">
              <a:rPr lang="en-US" smtClean="0"/>
              <a:t>12/4/2022</a:t>
            </a:fld>
            <a:endParaRPr lang="en-US"/>
          </a:p>
        </p:txBody>
      </p:sp>
      <p:sp>
        <p:nvSpPr>
          <p:cNvPr id="6" name="Footer Placeholder 5">
            <a:extLst>
              <a:ext uri="{FF2B5EF4-FFF2-40B4-BE49-F238E27FC236}">
                <a16:creationId xmlns:a16="http://schemas.microsoft.com/office/drawing/2014/main" id="{7290491E-BC9B-4FC4-AD62-AF220F4E7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C015E-933C-4C84-9477-7ED06F59A31E}"/>
              </a:ext>
            </a:extLst>
          </p:cNvPr>
          <p:cNvSpPr>
            <a:spLocks noGrp="1"/>
          </p:cNvSpPr>
          <p:nvPr>
            <p:ph type="sldNum" sz="quarter" idx="12"/>
          </p:nvPr>
        </p:nvSpPr>
        <p:spPr/>
        <p:txBody>
          <a:bodyPr/>
          <a:lstStyle/>
          <a:p>
            <a:fld id="{B7ADC190-0823-490A-BA9B-B45F3F7AA174}" type="slidenum">
              <a:rPr lang="en-US" smtClean="0"/>
              <a:t>‹#›</a:t>
            </a:fld>
            <a:endParaRPr lang="en-US"/>
          </a:p>
        </p:txBody>
      </p:sp>
    </p:spTree>
    <p:extLst>
      <p:ext uri="{BB962C8B-B14F-4D97-AF65-F5344CB8AC3E}">
        <p14:creationId xmlns:p14="http://schemas.microsoft.com/office/powerpoint/2010/main" val="266663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EFFBC-72F1-4DBE-B79C-76B9D6E52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09BB94-8BEA-4224-A53E-B9CAD7607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A4336-90BF-4D77-9F97-1A4D12CDB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D65B4-86C5-4F03-A66A-9800035149F7}" type="datetimeFigureOut">
              <a:rPr lang="en-US" smtClean="0"/>
              <a:t>12/4/2022</a:t>
            </a:fld>
            <a:endParaRPr lang="en-US"/>
          </a:p>
        </p:txBody>
      </p:sp>
      <p:sp>
        <p:nvSpPr>
          <p:cNvPr id="5" name="Footer Placeholder 4">
            <a:extLst>
              <a:ext uri="{FF2B5EF4-FFF2-40B4-BE49-F238E27FC236}">
                <a16:creationId xmlns:a16="http://schemas.microsoft.com/office/drawing/2014/main" id="{E1761FC8-5515-4135-8300-99EE96882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21AE93-C012-4E3D-BE3D-0D135CCCA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DC190-0823-490A-BA9B-B45F3F7AA174}" type="slidenum">
              <a:rPr lang="en-US" smtClean="0"/>
              <a:t>‹#›</a:t>
            </a:fld>
            <a:endParaRPr lang="en-US"/>
          </a:p>
        </p:txBody>
      </p:sp>
    </p:spTree>
    <p:extLst>
      <p:ext uri="{BB962C8B-B14F-4D97-AF65-F5344CB8AC3E}">
        <p14:creationId xmlns:p14="http://schemas.microsoft.com/office/powerpoint/2010/main" val="289275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9DD8418-1B24-4E24-991B-2BFF04CA9B0D}"/>
              </a:ext>
            </a:extLst>
          </p:cNvPr>
          <p:cNvSpPr/>
          <p:nvPr/>
        </p:nvSpPr>
        <p:spPr>
          <a:xfrm rot="19098356">
            <a:off x="-2653230" y="-373251"/>
            <a:ext cx="8021862" cy="4923052"/>
          </a:xfrm>
          <a:custGeom>
            <a:avLst/>
            <a:gdLst>
              <a:gd name="connsiteX0" fmla="*/ 8021862 w 8021862"/>
              <a:gd name="connsiteY0" fmla="*/ 3239324 h 4923052"/>
              <a:gd name="connsiteX1" fmla="*/ 8021862 w 8021862"/>
              <a:gd name="connsiteY1" fmla="*/ 4923052 h 4923052"/>
              <a:gd name="connsiteX2" fmla="*/ 0 w 8021862"/>
              <a:gd name="connsiteY2" fmla="*/ 4923052 h 4923052"/>
              <a:gd name="connsiteX3" fmla="*/ 4385365 w 8021862"/>
              <a:gd name="connsiteY3" fmla="*/ 0 h 4923052"/>
            </a:gdLst>
            <a:ahLst/>
            <a:cxnLst>
              <a:cxn ang="0">
                <a:pos x="connsiteX0" y="connsiteY0"/>
              </a:cxn>
              <a:cxn ang="0">
                <a:pos x="connsiteX1" y="connsiteY1"/>
              </a:cxn>
              <a:cxn ang="0">
                <a:pos x="connsiteX2" y="connsiteY2"/>
              </a:cxn>
              <a:cxn ang="0">
                <a:pos x="connsiteX3" y="connsiteY3"/>
              </a:cxn>
            </a:cxnLst>
            <a:rect l="l" t="t" r="r" b="b"/>
            <a:pathLst>
              <a:path w="8021862" h="4923052">
                <a:moveTo>
                  <a:pt x="8021862" y="3239324"/>
                </a:moveTo>
                <a:lnTo>
                  <a:pt x="8021862" y="4923052"/>
                </a:lnTo>
                <a:lnTo>
                  <a:pt x="0" y="4923052"/>
                </a:lnTo>
                <a:lnTo>
                  <a:pt x="4385365" y="0"/>
                </a:lnTo>
                <a:close/>
              </a:path>
            </a:pathLst>
          </a:custGeom>
          <a:solidFill>
            <a:schemeClr val="accent4">
              <a:lumMod val="75000"/>
            </a:schemeClr>
          </a:solidFill>
          <a:ln>
            <a:noFill/>
          </a:ln>
          <a:effectLst>
            <a:outerShdw blurRad="317500" dist="38100" dir="2700000" sx="101000" sy="101000" algn="tl"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solidFill>
            </a:endParaRPr>
          </a:p>
        </p:txBody>
      </p:sp>
      <p:sp>
        <p:nvSpPr>
          <p:cNvPr id="14" name="Freeform: Shape 13">
            <a:extLst>
              <a:ext uri="{FF2B5EF4-FFF2-40B4-BE49-F238E27FC236}">
                <a16:creationId xmlns:a16="http://schemas.microsoft.com/office/drawing/2014/main" id="{BD856CBE-A8F0-49D9-8A8F-A4710CE862AC}"/>
              </a:ext>
            </a:extLst>
          </p:cNvPr>
          <p:cNvSpPr/>
          <p:nvPr/>
        </p:nvSpPr>
        <p:spPr>
          <a:xfrm rot="19098356">
            <a:off x="6621703" y="2252922"/>
            <a:ext cx="8305824" cy="5062360"/>
          </a:xfrm>
          <a:custGeom>
            <a:avLst/>
            <a:gdLst>
              <a:gd name="connsiteX0" fmla="*/ 8305824 w 8305824"/>
              <a:gd name="connsiteY0" fmla="*/ 0 h 5062360"/>
              <a:gd name="connsiteX1" fmla="*/ 3796368 w 8305824"/>
              <a:gd name="connsiteY1" fmla="*/ 5062360 h 5062360"/>
              <a:gd name="connsiteX2" fmla="*/ 0 w 8305824"/>
              <a:gd name="connsiteY2" fmla="*/ 1680625 h 5062360"/>
              <a:gd name="connsiteX3" fmla="*/ 0 w 8305824"/>
              <a:gd name="connsiteY3" fmla="*/ 0 h 5062360"/>
            </a:gdLst>
            <a:ahLst/>
            <a:cxnLst>
              <a:cxn ang="0">
                <a:pos x="connsiteX0" y="connsiteY0"/>
              </a:cxn>
              <a:cxn ang="0">
                <a:pos x="connsiteX1" y="connsiteY1"/>
              </a:cxn>
              <a:cxn ang="0">
                <a:pos x="connsiteX2" y="connsiteY2"/>
              </a:cxn>
              <a:cxn ang="0">
                <a:pos x="connsiteX3" y="connsiteY3"/>
              </a:cxn>
            </a:cxnLst>
            <a:rect l="l" t="t" r="r" b="b"/>
            <a:pathLst>
              <a:path w="8305824" h="5062360">
                <a:moveTo>
                  <a:pt x="8305824" y="0"/>
                </a:moveTo>
                <a:lnTo>
                  <a:pt x="3796368" y="5062360"/>
                </a:lnTo>
                <a:lnTo>
                  <a:pt x="0" y="1680625"/>
                </a:lnTo>
                <a:lnTo>
                  <a:pt x="0" y="0"/>
                </a:lnTo>
                <a:close/>
              </a:path>
            </a:pathLst>
          </a:custGeom>
          <a:solidFill>
            <a:srgbClr val="00B0F0"/>
          </a:solidFill>
          <a:ln>
            <a:noFill/>
          </a:ln>
          <a:effectLst>
            <a:outerShdw blurRad="317500" dist="38100" dir="13500000" sx="101000" sy="101000" algn="b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2EE22C2-08A6-49CF-8BE4-60C8206A4F15}"/>
              </a:ext>
            </a:extLst>
          </p:cNvPr>
          <p:cNvSpPr txBox="1"/>
          <p:nvPr/>
        </p:nvSpPr>
        <p:spPr>
          <a:xfrm rot="19122180">
            <a:off x="106939" y="1346868"/>
            <a:ext cx="3859671" cy="923330"/>
          </a:xfrm>
          <a:prstGeom prst="rect">
            <a:avLst/>
          </a:prstGeom>
          <a:noFill/>
        </p:spPr>
        <p:txBody>
          <a:bodyPr wrap="square" rtlCol="0">
            <a:spAutoFit/>
          </a:bodyPr>
          <a:lstStyle/>
          <a:p>
            <a:r>
              <a:rPr lang="en-IN" sz="5400" dirty="0"/>
              <a:t>Data Mining</a:t>
            </a:r>
          </a:p>
        </p:txBody>
      </p:sp>
      <p:sp>
        <p:nvSpPr>
          <p:cNvPr id="16" name="TextBox 15">
            <a:extLst>
              <a:ext uri="{FF2B5EF4-FFF2-40B4-BE49-F238E27FC236}">
                <a16:creationId xmlns:a16="http://schemas.microsoft.com/office/drawing/2014/main" id="{CB510132-4527-4D12-B9CE-B67DE2D4B7E2}"/>
              </a:ext>
            </a:extLst>
          </p:cNvPr>
          <p:cNvSpPr txBox="1"/>
          <p:nvPr/>
        </p:nvSpPr>
        <p:spPr>
          <a:xfrm rot="19112760">
            <a:off x="-119117" y="1827822"/>
            <a:ext cx="6054896" cy="923330"/>
          </a:xfrm>
          <a:prstGeom prst="rect">
            <a:avLst/>
          </a:prstGeom>
          <a:noFill/>
        </p:spPr>
        <p:txBody>
          <a:bodyPr wrap="square" rtlCol="0">
            <a:spAutoFit/>
          </a:bodyPr>
          <a:lstStyle/>
          <a:p>
            <a:r>
              <a:rPr lang="en-IN" sz="5400" dirty="0">
                <a:solidFill>
                  <a:schemeClr val="bg1"/>
                </a:solidFill>
              </a:rPr>
              <a:t>    Fall 2022, IUB</a:t>
            </a:r>
          </a:p>
        </p:txBody>
      </p:sp>
      <p:sp>
        <p:nvSpPr>
          <p:cNvPr id="17" name="Rectangle 16">
            <a:extLst>
              <a:ext uri="{FF2B5EF4-FFF2-40B4-BE49-F238E27FC236}">
                <a16:creationId xmlns:a16="http://schemas.microsoft.com/office/drawing/2014/main" id="{5143A56D-0ADB-4F73-AD12-AAC31E325E91}"/>
              </a:ext>
            </a:extLst>
          </p:cNvPr>
          <p:cNvSpPr/>
          <p:nvPr/>
        </p:nvSpPr>
        <p:spPr>
          <a:xfrm>
            <a:off x="-1654629" y="-92891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F62AFA98-B6B1-4832-9DD0-79BD405A0821}"/>
              </a:ext>
            </a:extLst>
          </p:cNvPr>
          <p:cNvSpPr txBox="1"/>
          <p:nvPr/>
        </p:nvSpPr>
        <p:spPr>
          <a:xfrm rot="19098944">
            <a:off x="1031660" y="2418372"/>
            <a:ext cx="10911839" cy="2400657"/>
          </a:xfrm>
          <a:prstGeom prst="rect">
            <a:avLst/>
          </a:prstGeom>
          <a:noFill/>
        </p:spPr>
        <p:txBody>
          <a:bodyPr wrap="square" rtlCol="0">
            <a:spAutoFit/>
          </a:bodyPr>
          <a:lstStyle/>
          <a:p>
            <a:r>
              <a:rPr lang="en-IN" sz="4800" dirty="0"/>
              <a:t>         Employee Churn modelling and     </a:t>
            </a:r>
          </a:p>
          <a:p>
            <a:r>
              <a:rPr lang="en-IN" sz="4800" dirty="0"/>
              <a:t>                              prediction</a:t>
            </a:r>
            <a:endParaRPr lang="en-IN" sz="4800" dirty="0">
              <a:solidFill>
                <a:schemeClr val="accent6">
                  <a:lumMod val="75000"/>
                </a:schemeClr>
              </a:solidFill>
            </a:endParaRPr>
          </a:p>
          <a:p>
            <a:r>
              <a:rPr lang="en-IN" sz="4800" dirty="0"/>
              <a:t>                                                        </a:t>
            </a:r>
            <a:r>
              <a:rPr lang="en-IN" sz="5400" dirty="0"/>
              <a:t>           </a:t>
            </a:r>
          </a:p>
        </p:txBody>
      </p:sp>
      <p:sp>
        <p:nvSpPr>
          <p:cNvPr id="22" name="TextBox 21">
            <a:extLst>
              <a:ext uri="{FF2B5EF4-FFF2-40B4-BE49-F238E27FC236}">
                <a16:creationId xmlns:a16="http://schemas.microsoft.com/office/drawing/2014/main" id="{F97269F4-D129-4C0A-8751-CE2062AE7155}"/>
              </a:ext>
            </a:extLst>
          </p:cNvPr>
          <p:cNvSpPr txBox="1"/>
          <p:nvPr/>
        </p:nvSpPr>
        <p:spPr>
          <a:xfrm rot="19122180">
            <a:off x="6239418" y="2340600"/>
            <a:ext cx="5959858" cy="3046988"/>
          </a:xfrm>
          <a:prstGeom prst="rect">
            <a:avLst/>
          </a:prstGeom>
          <a:noFill/>
        </p:spPr>
        <p:txBody>
          <a:bodyPr wrap="square" rtlCol="0">
            <a:spAutoFit/>
          </a:bodyPr>
          <a:lstStyle/>
          <a:p>
            <a:endParaRPr lang="en-IN" sz="4800" dirty="0"/>
          </a:p>
          <a:p>
            <a:r>
              <a:rPr lang="en-IN" sz="4800" dirty="0" err="1"/>
              <a:t>Sahithi</a:t>
            </a:r>
            <a:endParaRPr lang="en-IN" sz="4800" dirty="0"/>
          </a:p>
          <a:p>
            <a:r>
              <a:rPr lang="en-IN" sz="4800" dirty="0" err="1"/>
              <a:t>Sayali</a:t>
            </a:r>
            <a:endParaRPr lang="en-IN" sz="4800" dirty="0"/>
          </a:p>
          <a:p>
            <a:r>
              <a:rPr lang="en-IN" sz="4800" dirty="0"/>
              <a:t>CH. Venkata Viswanath</a:t>
            </a:r>
          </a:p>
        </p:txBody>
      </p:sp>
    </p:spTree>
    <p:extLst>
      <p:ext uri="{BB962C8B-B14F-4D97-AF65-F5344CB8AC3E}">
        <p14:creationId xmlns:p14="http://schemas.microsoft.com/office/powerpoint/2010/main" val="62104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16" presetClass="entr" presetSubtype="21"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inVertical)">
                                      <p:cBhvr>
                                        <p:cTn id="24" dur="500"/>
                                        <p:tgtEl>
                                          <p:spTgt spid="19"/>
                                        </p:tgtEl>
                                      </p:cBhvr>
                                    </p:animEffect>
                                  </p:childTnLst>
                                </p:cTn>
                              </p:par>
                            </p:childTnLst>
                          </p:cTn>
                        </p:par>
                        <p:par>
                          <p:cTn id="25" fill="hold">
                            <p:stCondLst>
                              <p:cond delay="3000"/>
                            </p:stCondLst>
                            <p:childTnLst>
                              <p:par>
                                <p:cTn id="26" presetID="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p:bldP spid="16" grpId="0"/>
      <p:bldP spid="19"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B053F76-FCC9-4C51-8CBD-48544E14C765}"/>
              </a:ext>
            </a:extLst>
          </p:cNvPr>
          <p:cNvGrpSpPr/>
          <p:nvPr/>
        </p:nvGrpSpPr>
        <p:grpSpPr>
          <a:xfrm>
            <a:off x="0" y="0"/>
            <a:ext cx="12192000" cy="7262029"/>
            <a:chOff x="0" y="0"/>
            <a:chExt cx="12192000" cy="7262029"/>
          </a:xfrm>
        </p:grpSpPr>
        <p:sp>
          <p:nvSpPr>
            <p:cNvPr id="2" name="Rectangle 1">
              <a:extLst>
                <a:ext uri="{FF2B5EF4-FFF2-40B4-BE49-F238E27FC236}">
                  <a16:creationId xmlns:a16="http://schemas.microsoft.com/office/drawing/2014/main" id="{4E93DA7D-2E2D-4AAC-9B29-EA45CDDAB9FE}"/>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9E95BE5-18DB-4A58-A85C-64729CA6339A}"/>
                </a:ext>
              </a:extLst>
            </p:cNvPr>
            <p:cNvSpPr txBox="1"/>
            <p:nvPr/>
          </p:nvSpPr>
          <p:spPr>
            <a:xfrm>
              <a:off x="339674" y="767944"/>
              <a:ext cx="11290852" cy="6494085"/>
            </a:xfrm>
            <a:prstGeom prst="rect">
              <a:avLst/>
            </a:prstGeom>
            <a:noFill/>
          </p:spPr>
          <p:txBody>
            <a:bodyPr wrap="square" rtlCol="0">
              <a:spAutoFit/>
            </a:bodyPr>
            <a:lstStyle/>
            <a:p>
              <a:r>
                <a:rPr lang="en-IN" sz="3200" u="sng" dirty="0">
                  <a:latin typeface="Baskerville Old Face" panose="02020602080505020303" pitchFamily="18" charset="0"/>
                  <a:cs typeface="Arial" panose="020B0604020202020204" pitchFamily="34" charset="0"/>
                </a:rPr>
                <a:t>Conclusion </a:t>
              </a:r>
              <a:r>
                <a:rPr lang="en-IN" sz="3200" dirty="0">
                  <a:latin typeface="Baskerville Old Face" panose="02020602080505020303" pitchFamily="18" charset="0"/>
                  <a:cs typeface="Arial" panose="020B0604020202020204" pitchFamily="34" charset="0"/>
                </a:rPr>
                <a:t>:</a:t>
              </a:r>
            </a:p>
            <a:p>
              <a:r>
                <a:rPr lang="en-IN" sz="3200" dirty="0">
                  <a:latin typeface="Baskerville Old Face" panose="02020602080505020303" pitchFamily="18" charset="0"/>
                  <a:cs typeface="Arial" panose="020B0604020202020204" pitchFamily="34" charset="0"/>
                </a:rPr>
                <a:t>The dataset has more values comparatively for Attrition values “No”, when compared to “Yes”. The data is not completely fair, yet, we were able to get accuracies above 85%</a:t>
              </a:r>
            </a:p>
            <a:p>
              <a:r>
                <a:rPr lang="en-IN" sz="3200" dirty="0">
                  <a:latin typeface="Baskerville Old Face" panose="02020602080505020303" pitchFamily="18" charset="0"/>
                  <a:cs typeface="Arial" panose="020B0604020202020204" pitchFamily="34" charset="0"/>
                </a:rPr>
                <a:t>	We also observe from Dimensionality reduction that the data is not completely linearly separable. From the above classification models, we see that Logistic Regression, SVM and Kernel SVM, Random Forest and  </a:t>
              </a:r>
              <a:r>
                <a:rPr lang="en-IN" sz="3200" dirty="0" err="1">
                  <a:latin typeface="Baskerville Old Face" panose="02020602080505020303" pitchFamily="18" charset="0"/>
                  <a:cs typeface="Arial" panose="020B0604020202020204" pitchFamily="34" charset="0"/>
                </a:rPr>
                <a:t>XGBoost</a:t>
              </a:r>
              <a:r>
                <a:rPr lang="en-IN" sz="3200" dirty="0">
                  <a:latin typeface="Baskerville Old Face" panose="02020602080505020303" pitchFamily="18" charset="0"/>
                  <a:cs typeface="Arial" panose="020B0604020202020204" pitchFamily="34" charset="0"/>
                </a:rPr>
                <a:t> Classifier provide better accuracies comparatively. We used the K-Fold cross-validation techniques to ensure that we did not get lucky with the accuracy calculation since the mean accuracy of 10-fold cross-validation is close to that of the test accuracy.</a:t>
              </a:r>
            </a:p>
            <a:p>
              <a:endParaRPr lang="en-IN" sz="3200" dirty="0">
                <a:latin typeface="Baskerville Old Face" panose="02020602080505020303" pitchFamily="18" charset="0"/>
                <a:cs typeface="Arial" panose="020B0604020202020204" pitchFamily="34" charset="0"/>
              </a:endParaRPr>
            </a:p>
          </p:txBody>
        </p:sp>
      </p:grpSp>
      <p:pic>
        <p:nvPicPr>
          <p:cNvPr id="6" name="Picture 5">
            <a:extLst>
              <a:ext uri="{FF2B5EF4-FFF2-40B4-BE49-F238E27FC236}">
                <a16:creationId xmlns:a16="http://schemas.microsoft.com/office/drawing/2014/main" id="{776D4323-1585-3596-97A3-BCC33F2C8858}"/>
              </a:ext>
            </a:extLst>
          </p:cNvPr>
          <p:cNvPicPr>
            <a:picLocks noChangeAspect="1"/>
          </p:cNvPicPr>
          <p:nvPr/>
        </p:nvPicPr>
        <p:blipFill>
          <a:blip r:embed="rId2"/>
          <a:stretch>
            <a:fillRect/>
          </a:stretch>
        </p:blipFill>
        <p:spPr>
          <a:xfrm>
            <a:off x="10868526" y="-32083"/>
            <a:ext cx="1323274" cy="1317570"/>
          </a:xfrm>
          <a:prstGeom prst="rect">
            <a:avLst/>
          </a:prstGeom>
        </p:spPr>
      </p:pic>
    </p:spTree>
    <p:extLst>
      <p:ext uri="{BB962C8B-B14F-4D97-AF65-F5344CB8AC3E}">
        <p14:creationId xmlns:p14="http://schemas.microsoft.com/office/powerpoint/2010/main" val="49266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D38CE5D-E2BF-446D-9465-D7A43878F0B1}"/>
              </a:ext>
            </a:extLst>
          </p:cNvPr>
          <p:cNvGrpSpPr/>
          <p:nvPr/>
        </p:nvGrpSpPr>
        <p:grpSpPr>
          <a:xfrm>
            <a:off x="0" y="0"/>
            <a:ext cx="12192000" cy="6858000"/>
            <a:chOff x="0" y="0"/>
            <a:chExt cx="12192000" cy="6858000"/>
          </a:xfrm>
        </p:grpSpPr>
        <p:sp>
          <p:nvSpPr>
            <p:cNvPr id="2" name="Rectangle 1">
              <a:extLst>
                <a:ext uri="{FF2B5EF4-FFF2-40B4-BE49-F238E27FC236}">
                  <a16:creationId xmlns:a16="http://schemas.microsoft.com/office/drawing/2014/main" id="{EE02D560-4266-41D1-AB7F-9248E9C4DDE1}"/>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C9946D6-003B-40C7-86C1-B9EBF91803C2}"/>
                </a:ext>
              </a:extLst>
            </p:cNvPr>
            <p:cNvSpPr txBox="1"/>
            <p:nvPr/>
          </p:nvSpPr>
          <p:spPr>
            <a:xfrm>
              <a:off x="583096" y="1366897"/>
              <a:ext cx="11237843" cy="4524315"/>
            </a:xfrm>
            <a:prstGeom prst="rect">
              <a:avLst/>
            </a:prstGeom>
            <a:noFill/>
          </p:spPr>
          <p:txBody>
            <a:bodyPr wrap="square" rtlCol="0">
              <a:spAutoFit/>
            </a:bodyPr>
            <a:lstStyle/>
            <a:p>
              <a:r>
                <a:rPr lang="en-IN" sz="3200" u="sng" dirty="0">
                  <a:latin typeface="Baskerville Old Face" panose="02020602080505020303" pitchFamily="18" charset="0"/>
                </a:rPr>
                <a:t>Future work : </a:t>
              </a:r>
            </a:p>
            <a:p>
              <a:r>
                <a:rPr lang="en-IN" sz="3200" dirty="0">
                  <a:latin typeface="Baskerville Old Face" panose="02020602080505020303" pitchFamily="18" charset="0"/>
                </a:rPr>
                <a:t>           We were successfully able to model and predict the Employee Attrition values with the help of various independent features. This can be clubbed with the clustering techniques to further analyse the attrition of a particular cluster of employees. Companies can work on Employee retention by using this model.</a:t>
              </a:r>
            </a:p>
            <a:p>
              <a:r>
                <a:rPr lang="en-IN" sz="3200" dirty="0">
                  <a:latin typeface="Baskerville Old Face" panose="02020602080505020303" pitchFamily="18" charset="0"/>
                </a:rPr>
                <a:t>We can extend this model for more features. Companies in the current situations can hire us and use our model to filter their employees instead of choosing random lay-offs. </a:t>
              </a:r>
            </a:p>
          </p:txBody>
        </p:sp>
      </p:grpSp>
      <p:pic>
        <p:nvPicPr>
          <p:cNvPr id="6" name="Picture 5">
            <a:extLst>
              <a:ext uri="{FF2B5EF4-FFF2-40B4-BE49-F238E27FC236}">
                <a16:creationId xmlns:a16="http://schemas.microsoft.com/office/drawing/2014/main" id="{5CA34B13-61E2-ACDF-5E4D-FC6DF9C03573}"/>
              </a:ext>
            </a:extLst>
          </p:cNvPr>
          <p:cNvPicPr>
            <a:picLocks noChangeAspect="1"/>
          </p:cNvPicPr>
          <p:nvPr/>
        </p:nvPicPr>
        <p:blipFill>
          <a:blip r:embed="rId2"/>
          <a:stretch>
            <a:fillRect/>
          </a:stretch>
        </p:blipFill>
        <p:spPr>
          <a:xfrm>
            <a:off x="10868526" y="-32083"/>
            <a:ext cx="1323274" cy="1317570"/>
          </a:xfrm>
          <a:prstGeom prst="rect">
            <a:avLst/>
          </a:prstGeom>
        </p:spPr>
      </p:pic>
    </p:spTree>
    <p:extLst>
      <p:ext uri="{BB962C8B-B14F-4D97-AF65-F5344CB8AC3E}">
        <p14:creationId xmlns:p14="http://schemas.microsoft.com/office/powerpoint/2010/main" val="88850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0C71214-1EF2-4B3E-8FF9-1619A168F514}"/>
              </a:ext>
            </a:extLst>
          </p:cNvPr>
          <p:cNvGrpSpPr/>
          <p:nvPr/>
        </p:nvGrpSpPr>
        <p:grpSpPr>
          <a:xfrm>
            <a:off x="0" y="0"/>
            <a:ext cx="12192000" cy="6858000"/>
            <a:chOff x="0" y="0"/>
            <a:chExt cx="12192000" cy="6858000"/>
          </a:xfrm>
        </p:grpSpPr>
        <p:sp>
          <p:nvSpPr>
            <p:cNvPr id="2" name="Rectangle 1">
              <a:extLst>
                <a:ext uri="{FF2B5EF4-FFF2-40B4-BE49-F238E27FC236}">
                  <a16:creationId xmlns:a16="http://schemas.microsoft.com/office/drawing/2014/main" id="{1C0F2351-8472-403F-A8F0-615DB904BFE9}"/>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FF1BAE-9437-4E82-AEB2-BF473A7A4BE0}"/>
                </a:ext>
              </a:extLst>
            </p:cNvPr>
            <p:cNvSpPr txBox="1"/>
            <p:nvPr/>
          </p:nvSpPr>
          <p:spPr>
            <a:xfrm>
              <a:off x="1654629" y="1364343"/>
              <a:ext cx="8940800" cy="1169551"/>
            </a:xfrm>
            <a:prstGeom prst="rect">
              <a:avLst/>
            </a:prstGeom>
            <a:noFill/>
          </p:spPr>
          <p:txBody>
            <a:bodyPr wrap="square" rtlCol="0">
              <a:spAutoFit/>
            </a:bodyPr>
            <a:lstStyle/>
            <a:p>
              <a:r>
                <a:rPr lang="en-US" sz="7000" dirty="0">
                  <a:latin typeface="Tw Cen MT" panose="020B0602020104020603" pitchFamily="34" charset="0"/>
                </a:rPr>
                <a:t>Thank You</a:t>
              </a:r>
            </a:p>
          </p:txBody>
        </p:sp>
      </p:grpSp>
      <p:pic>
        <p:nvPicPr>
          <p:cNvPr id="9" name="Picture 8">
            <a:extLst>
              <a:ext uri="{FF2B5EF4-FFF2-40B4-BE49-F238E27FC236}">
                <a16:creationId xmlns:a16="http://schemas.microsoft.com/office/drawing/2014/main" id="{9DF56331-5F9F-1C02-E5D6-39D8529D2611}"/>
              </a:ext>
            </a:extLst>
          </p:cNvPr>
          <p:cNvPicPr>
            <a:picLocks noChangeAspect="1"/>
          </p:cNvPicPr>
          <p:nvPr/>
        </p:nvPicPr>
        <p:blipFill>
          <a:blip r:embed="rId2"/>
          <a:stretch>
            <a:fillRect/>
          </a:stretch>
        </p:blipFill>
        <p:spPr>
          <a:xfrm>
            <a:off x="10868526" y="-32083"/>
            <a:ext cx="1323274" cy="1317570"/>
          </a:xfrm>
          <a:prstGeom prst="rect">
            <a:avLst/>
          </a:prstGeom>
        </p:spPr>
      </p:pic>
    </p:spTree>
    <p:extLst>
      <p:ext uri="{BB962C8B-B14F-4D97-AF65-F5344CB8AC3E}">
        <p14:creationId xmlns:p14="http://schemas.microsoft.com/office/powerpoint/2010/main" val="3777016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4593A5-E0B2-4B29-8AC7-887837C48835}"/>
              </a:ext>
            </a:extLst>
          </p:cNvPr>
          <p:cNvSpPr/>
          <p:nvPr/>
        </p:nvSpPr>
        <p:spPr>
          <a:xfrm>
            <a:off x="-8455"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6660AB40-40D6-4F51-9A61-8FAABDAD9F2E}"/>
              </a:ext>
            </a:extLst>
          </p:cNvPr>
          <p:cNvGrpSpPr/>
          <p:nvPr/>
        </p:nvGrpSpPr>
        <p:grpSpPr>
          <a:xfrm>
            <a:off x="703651" y="3381375"/>
            <a:ext cx="1986905" cy="346364"/>
            <a:chOff x="1066443" y="3082636"/>
            <a:chExt cx="1986905" cy="346364"/>
          </a:xfrm>
        </p:grpSpPr>
        <p:grpSp>
          <p:nvGrpSpPr>
            <p:cNvPr id="6" name="Group 5">
              <a:extLst>
                <a:ext uri="{FF2B5EF4-FFF2-40B4-BE49-F238E27FC236}">
                  <a16:creationId xmlns:a16="http://schemas.microsoft.com/office/drawing/2014/main" id="{0D43174C-81A7-435D-A2A0-0BF2D4210945}"/>
                </a:ext>
              </a:extLst>
            </p:cNvPr>
            <p:cNvGrpSpPr/>
            <p:nvPr/>
          </p:nvGrpSpPr>
          <p:grpSpPr>
            <a:xfrm flipH="1">
              <a:off x="1066443" y="3082636"/>
              <a:ext cx="346364" cy="346364"/>
              <a:chOff x="4807527" y="2701636"/>
              <a:chExt cx="1108364" cy="1108364"/>
            </a:xfrm>
          </p:grpSpPr>
          <p:sp>
            <p:nvSpPr>
              <p:cNvPr id="8" name="Oval 7">
                <a:extLst>
                  <a:ext uri="{FF2B5EF4-FFF2-40B4-BE49-F238E27FC236}">
                    <a16:creationId xmlns:a16="http://schemas.microsoft.com/office/drawing/2014/main" id="{73492DB4-081E-4FBA-91D7-51951FD4F5F0}"/>
                  </a:ext>
                </a:extLst>
              </p:cNvPr>
              <p:cNvSpPr/>
              <p:nvPr/>
            </p:nvSpPr>
            <p:spPr>
              <a:xfrm>
                <a:off x="4807527" y="2701636"/>
                <a:ext cx="1108364" cy="110836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8B1751F4-C88B-4A9F-B8A1-F16D8F8E79E7}"/>
                  </a:ext>
                </a:extLst>
              </p:cNvPr>
              <p:cNvSpPr/>
              <p:nvPr/>
            </p:nvSpPr>
            <p:spPr>
              <a:xfrm flipH="1">
                <a:off x="4959927" y="2854036"/>
                <a:ext cx="803564" cy="80356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D1A7357E-D327-4B1A-997A-EF7FB3360BA7}"/>
                </a:ext>
              </a:extLst>
            </p:cNvPr>
            <p:cNvCxnSpPr/>
            <p:nvPr/>
          </p:nvCxnSpPr>
          <p:spPr>
            <a:xfrm>
              <a:off x="1412807" y="3255818"/>
              <a:ext cx="164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BB7B940-560E-4ECA-9ED3-3C749F9AD34F}"/>
              </a:ext>
            </a:extLst>
          </p:cNvPr>
          <p:cNvGrpSpPr/>
          <p:nvPr/>
        </p:nvGrpSpPr>
        <p:grpSpPr>
          <a:xfrm flipH="1">
            <a:off x="8457396" y="3388801"/>
            <a:ext cx="346364" cy="346364"/>
            <a:chOff x="4807527" y="2701636"/>
            <a:chExt cx="1108364" cy="1108364"/>
          </a:xfrm>
        </p:grpSpPr>
        <p:sp>
          <p:nvSpPr>
            <p:cNvPr id="11" name="Oval 10">
              <a:extLst>
                <a:ext uri="{FF2B5EF4-FFF2-40B4-BE49-F238E27FC236}">
                  <a16:creationId xmlns:a16="http://schemas.microsoft.com/office/drawing/2014/main" id="{174B7F1F-FF1F-4F46-8F6D-35B0F7C480A7}"/>
                </a:ext>
              </a:extLst>
            </p:cNvPr>
            <p:cNvSpPr/>
            <p:nvPr/>
          </p:nvSpPr>
          <p:spPr>
            <a:xfrm>
              <a:off x="4807527" y="2701636"/>
              <a:ext cx="1108364" cy="110836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57CCB00-BC2C-4568-9695-54D8E2423E2C}"/>
                </a:ext>
              </a:extLst>
            </p:cNvPr>
            <p:cNvSpPr/>
            <p:nvPr/>
          </p:nvSpPr>
          <p:spPr>
            <a:xfrm flipH="1">
              <a:off x="4959927" y="2854036"/>
              <a:ext cx="803564" cy="80356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E7ECA822-D08C-45D0-ADA2-19EF233832C5}"/>
              </a:ext>
            </a:extLst>
          </p:cNvPr>
          <p:cNvGrpSpPr/>
          <p:nvPr/>
        </p:nvGrpSpPr>
        <p:grpSpPr>
          <a:xfrm>
            <a:off x="2640028" y="3381375"/>
            <a:ext cx="1986905" cy="346364"/>
            <a:chOff x="1066443" y="3082636"/>
            <a:chExt cx="1986905" cy="346364"/>
          </a:xfrm>
        </p:grpSpPr>
        <p:grpSp>
          <p:nvGrpSpPr>
            <p:cNvPr id="14" name="Group 13">
              <a:extLst>
                <a:ext uri="{FF2B5EF4-FFF2-40B4-BE49-F238E27FC236}">
                  <a16:creationId xmlns:a16="http://schemas.microsoft.com/office/drawing/2014/main" id="{FF2B225D-EA12-4138-9B8A-59186CD9C4FA}"/>
                </a:ext>
              </a:extLst>
            </p:cNvPr>
            <p:cNvGrpSpPr/>
            <p:nvPr/>
          </p:nvGrpSpPr>
          <p:grpSpPr>
            <a:xfrm flipH="1">
              <a:off x="1066443" y="3082636"/>
              <a:ext cx="346364" cy="346364"/>
              <a:chOff x="4807527" y="2701636"/>
              <a:chExt cx="1108364" cy="1108364"/>
            </a:xfrm>
          </p:grpSpPr>
          <p:sp>
            <p:nvSpPr>
              <p:cNvPr id="16" name="Oval 15">
                <a:extLst>
                  <a:ext uri="{FF2B5EF4-FFF2-40B4-BE49-F238E27FC236}">
                    <a16:creationId xmlns:a16="http://schemas.microsoft.com/office/drawing/2014/main" id="{AFA200FE-54F3-43C1-80A5-625D32EF261C}"/>
                  </a:ext>
                </a:extLst>
              </p:cNvPr>
              <p:cNvSpPr/>
              <p:nvPr/>
            </p:nvSpPr>
            <p:spPr>
              <a:xfrm>
                <a:off x="4807527" y="2701636"/>
                <a:ext cx="1108364" cy="110836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F68D569-2A93-4F1B-8B61-8A813A1B2261}"/>
                  </a:ext>
                </a:extLst>
              </p:cNvPr>
              <p:cNvSpPr/>
              <p:nvPr/>
            </p:nvSpPr>
            <p:spPr>
              <a:xfrm flipH="1">
                <a:off x="4959927" y="2854036"/>
                <a:ext cx="803564" cy="80356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 name="Straight Connector 14">
              <a:extLst>
                <a:ext uri="{FF2B5EF4-FFF2-40B4-BE49-F238E27FC236}">
                  <a16:creationId xmlns:a16="http://schemas.microsoft.com/office/drawing/2014/main" id="{6BA5AEEC-9130-4941-9444-27C8863CF1BB}"/>
                </a:ext>
              </a:extLst>
            </p:cNvPr>
            <p:cNvCxnSpPr/>
            <p:nvPr/>
          </p:nvCxnSpPr>
          <p:spPr>
            <a:xfrm>
              <a:off x="1412807" y="3255818"/>
              <a:ext cx="164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2FF032EC-0063-4682-A1A6-7E8C09C67471}"/>
              </a:ext>
            </a:extLst>
          </p:cNvPr>
          <p:cNvGrpSpPr/>
          <p:nvPr/>
        </p:nvGrpSpPr>
        <p:grpSpPr>
          <a:xfrm>
            <a:off x="4562957" y="3381375"/>
            <a:ext cx="1986905" cy="346364"/>
            <a:chOff x="1066443" y="3082636"/>
            <a:chExt cx="1986905" cy="346364"/>
          </a:xfrm>
        </p:grpSpPr>
        <p:grpSp>
          <p:nvGrpSpPr>
            <p:cNvPr id="19" name="Group 18">
              <a:extLst>
                <a:ext uri="{FF2B5EF4-FFF2-40B4-BE49-F238E27FC236}">
                  <a16:creationId xmlns:a16="http://schemas.microsoft.com/office/drawing/2014/main" id="{B6DB7C7A-8DE7-44FF-984E-0033C7787C7C}"/>
                </a:ext>
              </a:extLst>
            </p:cNvPr>
            <p:cNvGrpSpPr/>
            <p:nvPr/>
          </p:nvGrpSpPr>
          <p:grpSpPr>
            <a:xfrm flipH="1">
              <a:off x="1066443" y="3082636"/>
              <a:ext cx="346364" cy="346364"/>
              <a:chOff x="4807527" y="2701636"/>
              <a:chExt cx="1108364" cy="1108364"/>
            </a:xfrm>
          </p:grpSpPr>
          <p:sp>
            <p:nvSpPr>
              <p:cNvPr id="21" name="Oval 20">
                <a:extLst>
                  <a:ext uri="{FF2B5EF4-FFF2-40B4-BE49-F238E27FC236}">
                    <a16:creationId xmlns:a16="http://schemas.microsoft.com/office/drawing/2014/main" id="{64237D14-45FB-4822-8A9D-EFA8B9F57D26}"/>
                  </a:ext>
                </a:extLst>
              </p:cNvPr>
              <p:cNvSpPr/>
              <p:nvPr/>
            </p:nvSpPr>
            <p:spPr>
              <a:xfrm>
                <a:off x="4807527" y="2701636"/>
                <a:ext cx="1108364" cy="110836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5DCB57AE-00E5-4917-90CB-9863F68B78D3}"/>
                  </a:ext>
                </a:extLst>
              </p:cNvPr>
              <p:cNvSpPr/>
              <p:nvPr/>
            </p:nvSpPr>
            <p:spPr>
              <a:xfrm flipH="1">
                <a:off x="4959927" y="2854036"/>
                <a:ext cx="803564" cy="803564"/>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 name="Straight Connector 19">
              <a:extLst>
                <a:ext uri="{FF2B5EF4-FFF2-40B4-BE49-F238E27FC236}">
                  <a16:creationId xmlns:a16="http://schemas.microsoft.com/office/drawing/2014/main" id="{2A7D02E9-1AA6-4973-927D-58A69089BA4A}"/>
                </a:ext>
              </a:extLst>
            </p:cNvPr>
            <p:cNvCxnSpPr/>
            <p:nvPr/>
          </p:nvCxnSpPr>
          <p:spPr>
            <a:xfrm>
              <a:off x="1412807" y="3255818"/>
              <a:ext cx="164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E4F03509-61E4-4DE5-B061-58C70D89CEDE}"/>
              </a:ext>
            </a:extLst>
          </p:cNvPr>
          <p:cNvGrpSpPr/>
          <p:nvPr/>
        </p:nvGrpSpPr>
        <p:grpSpPr>
          <a:xfrm>
            <a:off x="6493121" y="3381375"/>
            <a:ext cx="1986905" cy="346364"/>
            <a:chOff x="1066443" y="3082636"/>
            <a:chExt cx="1986905" cy="346364"/>
          </a:xfrm>
        </p:grpSpPr>
        <p:grpSp>
          <p:nvGrpSpPr>
            <p:cNvPr id="24" name="Group 23">
              <a:extLst>
                <a:ext uri="{FF2B5EF4-FFF2-40B4-BE49-F238E27FC236}">
                  <a16:creationId xmlns:a16="http://schemas.microsoft.com/office/drawing/2014/main" id="{A726EF07-FA74-4EE6-99A0-631340B13242}"/>
                </a:ext>
              </a:extLst>
            </p:cNvPr>
            <p:cNvGrpSpPr/>
            <p:nvPr/>
          </p:nvGrpSpPr>
          <p:grpSpPr>
            <a:xfrm flipH="1">
              <a:off x="1066443" y="3082636"/>
              <a:ext cx="346364" cy="346364"/>
              <a:chOff x="4807527" y="2701636"/>
              <a:chExt cx="1108364" cy="1108364"/>
            </a:xfrm>
          </p:grpSpPr>
          <p:sp>
            <p:nvSpPr>
              <p:cNvPr id="26" name="Oval 25">
                <a:extLst>
                  <a:ext uri="{FF2B5EF4-FFF2-40B4-BE49-F238E27FC236}">
                    <a16:creationId xmlns:a16="http://schemas.microsoft.com/office/drawing/2014/main" id="{C42BA857-C5C8-4879-8D47-F617939C3CEF}"/>
                  </a:ext>
                </a:extLst>
              </p:cNvPr>
              <p:cNvSpPr/>
              <p:nvPr/>
            </p:nvSpPr>
            <p:spPr>
              <a:xfrm>
                <a:off x="4807527" y="2701636"/>
                <a:ext cx="1108364" cy="110836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F392381-A16D-4F42-A9CD-D3BEB57E298B}"/>
                  </a:ext>
                </a:extLst>
              </p:cNvPr>
              <p:cNvSpPr/>
              <p:nvPr/>
            </p:nvSpPr>
            <p:spPr>
              <a:xfrm flipH="1">
                <a:off x="4959927" y="2854036"/>
                <a:ext cx="803564" cy="803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5" name="Straight Connector 24">
              <a:extLst>
                <a:ext uri="{FF2B5EF4-FFF2-40B4-BE49-F238E27FC236}">
                  <a16:creationId xmlns:a16="http://schemas.microsoft.com/office/drawing/2014/main" id="{5C6778E1-A4FC-457D-A190-668792F5995C}"/>
                </a:ext>
              </a:extLst>
            </p:cNvPr>
            <p:cNvCxnSpPr/>
            <p:nvPr/>
          </p:nvCxnSpPr>
          <p:spPr>
            <a:xfrm>
              <a:off x="1412807" y="3255818"/>
              <a:ext cx="164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6C8962D0-A67E-4F7C-BA78-FA0B924E303C}"/>
              </a:ext>
            </a:extLst>
          </p:cNvPr>
          <p:cNvGrpSpPr/>
          <p:nvPr/>
        </p:nvGrpSpPr>
        <p:grpSpPr>
          <a:xfrm>
            <a:off x="267730" y="1871068"/>
            <a:ext cx="1080474" cy="1080474"/>
            <a:chOff x="1570245" y="1745511"/>
            <a:chExt cx="1080474" cy="1080474"/>
          </a:xfrm>
        </p:grpSpPr>
        <p:grpSp>
          <p:nvGrpSpPr>
            <p:cNvPr id="29" name="Group 28">
              <a:extLst>
                <a:ext uri="{FF2B5EF4-FFF2-40B4-BE49-F238E27FC236}">
                  <a16:creationId xmlns:a16="http://schemas.microsoft.com/office/drawing/2014/main" id="{E1E204E8-B669-423A-A881-00BBC1C07C7D}"/>
                </a:ext>
              </a:extLst>
            </p:cNvPr>
            <p:cNvGrpSpPr/>
            <p:nvPr/>
          </p:nvGrpSpPr>
          <p:grpSpPr>
            <a:xfrm>
              <a:off x="1570245" y="1745511"/>
              <a:ext cx="1080474" cy="1080474"/>
              <a:chOff x="699387" y="1448160"/>
              <a:chExt cx="1080474" cy="1080474"/>
            </a:xfrm>
          </p:grpSpPr>
          <p:sp>
            <p:nvSpPr>
              <p:cNvPr id="31" name="Teardrop 30">
                <a:extLst>
                  <a:ext uri="{FF2B5EF4-FFF2-40B4-BE49-F238E27FC236}">
                    <a16:creationId xmlns:a16="http://schemas.microsoft.com/office/drawing/2014/main" id="{0597D485-FB82-4D4E-AC8C-4D27ED103B79}"/>
                  </a:ext>
                </a:extLst>
              </p:cNvPr>
              <p:cNvSpPr/>
              <p:nvPr/>
            </p:nvSpPr>
            <p:spPr>
              <a:xfrm rot="7986946">
                <a:off x="699387" y="1448160"/>
                <a:ext cx="1080474" cy="1080474"/>
              </a:xfrm>
              <a:prstGeom prst="teardrop">
                <a:avLst>
                  <a:gd name="adj" fmla="val 10705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6E9DD2CA-1492-4285-A83C-762DF31BA780}"/>
                  </a:ext>
                </a:extLst>
              </p:cNvPr>
              <p:cNvSpPr/>
              <p:nvPr/>
            </p:nvSpPr>
            <p:spPr>
              <a:xfrm>
                <a:off x="863106" y="1611879"/>
                <a:ext cx="753036" cy="753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F279D043-2D12-4196-8425-AEE32EDED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792837" y="1968103"/>
              <a:ext cx="635289" cy="635289"/>
            </a:xfrm>
            <a:prstGeom prst="rect">
              <a:avLst/>
            </a:prstGeom>
          </p:spPr>
        </p:pic>
      </p:grpSp>
      <p:grpSp>
        <p:nvGrpSpPr>
          <p:cNvPr id="33" name="Group 32">
            <a:extLst>
              <a:ext uri="{FF2B5EF4-FFF2-40B4-BE49-F238E27FC236}">
                <a16:creationId xmlns:a16="http://schemas.microsoft.com/office/drawing/2014/main" id="{76DBB09A-7586-4FC2-95E6-767F01885BCC}"/>
              </a:ext>
            </a:extLst>
          </p:cNvPr>
          <p:cNvGrpSpPr/>
          <p:nvPr/>
        </p:nvGrpSpPr>
        <p:grpSpPr>
          <a:xfrm>
            <a:off x="2204107" y="1871068"/>
            <a:ext cx="1080474" cy="1080474"/>
            <a:chOff x="3506622" y="1745511"/>
            <a:chExt cx="1080474" cy="1080474"/>
          </a:xfrm>
        </p:grpSpPr>
        <p:grpSp>
          <p:nvGrpSpPr>
            <p:cNvPr id="34" name="Group 33">
              <a:extLst>
                <a:ext uri="{FF2B5EF4-FFF2-40B4-BE49-F238E27FC236}">
                  <a16:creationId xmlns:a16="http://schemas.microsoft.com/office/drawing/2014/main" id="{B3497E0C-5CD6-464C-9D56-E7648727DED6}"/>
                </a:ext>
              </a:extLst>
            </p:cNvPr>
            <p:cNvGrpSpPr/>
            <p:nvPr/>
          </p:nvGrpSpPr>
          <p:grpSpPr>
            <a:xfrm>
              <a:off x="3506622" y="1745511"/>
              <a:ext cx="1080474" cy="1080474"/>
              <a:chOff x="699387" y="1448160"/>
              <a:chExt cx="1080474" cy="1080474"/>
            </a:xfrm>
          </p:grpSpPr>
          <p:sp>
            <p:nvSpPr>
              <p:cNvPr id="36" name="Teardrop 35">
                <a:extLst>
                  <a:ext uri="{FF2B5EF4-FFF2-40B4-BE49-F238E27FC236}">
                    <a16:creationId xmlns:a16="http://schemas.microsoft.com/office/drawing/2014/main" id="{99035803-DB49-45E0-A4E9-47526E7E2FC6}"/>
                  </a:ext>
                </a:extLst>
              </p:cNvPr>
              <p:cNvSpPr/>
              <p:nvPr/>
            </p:nvSpPr>
            <p:spPr>
              <a:xfrm rot="7986946">
                <a:off x="699387" y="1448160"/>
                <a:ext cx="1080474" cy="1080474"/>
              </a:xfrm>
              <a:prstGeom prst="teardrop">
                <a:avLst>
                  <a:gd name="adj" fmla="val 10705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BD5867DF-D96C-4AF1-933C-E6105ACC9065}"/>
                  </a:ext>
                </a:extLst>
              </p:cNvPr>
              <p:cNvSpPr/>
              <p:nvPr/>
            </p:nvSpPr>
            <p:spPr>
              <a:xfrm>
                <a:off x="863106" y="1611879"/>
                <a:ext cx="753036" cy="753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205F790A-EA7B-4BC8-8CCE-74104400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729214" y="1968103"/>
              <a:ext cx="635289" cy="635289"/>
            </a:xfrm>
            <a:prstGeom prst="rect">
              <a:avLst/>
            </a:prstGeom>
          </p:spPr>
        </p:pic>
      </p:grpSp>
      <p:grpSp>
        <p:nvGrpSpPr>
          <p:cNvPr id="38" name="Group 37">
            <a:extLst>
              <a:ext uri="{FF2B5EF4-FFF2-40B4-BE49-F238E27FC236}">
                <a16:creationId xmlns:a16="http://schemas.microsoft.com/office/drawing/2014/main" id="{E84AE279-CB46-4DDB-881E-2744DB690B16}"/>
              </a:ext>
            </a:extLst>
          </p:cNvPr>
          <p:cNvGrpSpPr/>
          <p:nvPr/>
        </p:nvGrpSpPr>
        <p:grpSpPr>
          <a:xfrm>
            <a:off x="4127036" y="1871068"/>
            <a:ext cx="1080474" cy="1080474"/>
            <a:chOff x="5429551" y="1745511"/>
            <a:chExt cx="1080474" cy="1080474"/>
          </a:xfrm>
        </p:grpSpPr>
        <p:grpSp>
          <p:nvGrpSpPr>
            <p:cNvPr id="39" name="Group 38">
              <a:extLst>
                <a:ext uri="{FF2B5EF4-FFF2-40B4-BE49-F238E27FC236}">
                  <a16:creationId xmlns:a16="http://schemas.microsoft.com/office/drawing/2014/main" id="{EC763311-F9F6-4F98-B37D-FE60D1F0C315}"/>
                </a:ext>
              </a:extLst>
            </p:cNvPr>
            <p:cNvGrpSpPr/>
            <p:nvPr/>
          </p:nvGrpSpPr>
          <p:grpSpPr>
            <a:xfrm>
              <a:off x="5429551" y="1745511"/>
              <a:ext cx="1080474" cy="1080474"/>
              <a:chOff x="699387" y="1448160"/>
              <a:chExt cx="1080474" cy="1080474"/>
            </a:xfrm>
          </p:grpSpPr>
          <p:sp>
            <p:nvSpPr>
              <p:cNvPr id="41" name="Teardrop 40">
                <a:extLst>
                  <a:ext uri="{FF2B5EF4-FFF2-40B4-BE49-F238E27FC236}">
                    <a16:creationId xmlns:a16="http://schemas.microsoft.com/office/drawing/2014/main" id="{28F5CF6A-7799-4953-AFC6-067B59E168FC}"/>
                  </a:ext>
                </a:extLst>
              </p:cNvPr>
              <p:cNvSpPr/>
              <p:nvPr/>
            </p:nvSpPr>
            <p:spPr>
              <a:xfrm rot="7986946">
                <a:off x="699387" y="1448160"/>
                <a:ext cx="1080474" cy="1080474"/>
              </a:xfrm>
              <a:prstGeom prst="teardrop">
                <a:avLst>
                  <a:gd name="adj" fmla="val 107056"/>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185EF183-84C9-4F02-AC60-A7C6EB6387AD}"/>
                  </a:ext>
                </a:extLst>
              </p:cNvPr>
              <p:cNvSpPr/>
              <p:nvPr/>
            </p:nvSpPr>
            <p:spPr>
              <a:xfrm>
                <a:off x="863106" y="1611879"/>
                <a:ext cx="753036" cy="753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39">
              <a:extLst>
                <a:ext uri="{FF2B5EF4-FFF2-40B4-BE49-F238E27FC236}">
                  <a16:creationId xmlns:a16="http://schemas.microsoft.com/office/drawing/2014/main" id="{00D2FE67-77F3-4E3B-8065-54481CBF0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5652143" y="1938974"/>
              <a:ext cx="635289" cy="635289"/>
            </a:xfrm>
            <a:prstGeom prst="rect">
              <a:avLst/>
            </a:prstGeom>
          </p:spPr>
        </p:pic>
      </p:grpSp>
      <p:grpSp>
        <p:nvGrpSpPr>
          <p:cNvPr id="43" name="Group 42">
            <a:extLst>
              <a:ext uri="{FF2B5EF4-FFF2-40B4-BE49-F238E27FC236}">
                <a16:creationId xmlns:a16="http://schemas.microsoft.com/office/drawing/2014/main" id="{3F083EE8-7FBB-4C86-8884-944169BD2E33}"/>
              </a:ext>
            </a:extLst>
          </p:cNvPr>
          <p:cNvGrpSpPr/>
          <p:nvPr/>
        </p:nvGrpSpPr>
        <p:grpSpPr>
          <a:xfrm>
            <a:off x="6057200" y="1871068"/>
            <a:ext cx="1080474" cy="1080474"/>
            <a:chOff x="7359715" y="1745511"/>
            <a:chExt cx="1080474" cy="1080474"/>
          </a:xfrm>
        </p:grpSpPr>
        <p:grpSp>
          <p:nvGrpSpPr>
            <p:cNvPr id="44" name="Group 43">
              <a:extLst>
                <a:ext uri="{FF2B5EF4-FFF2-40B4-BE49-F238E27FC236}">
                  <a16:creationId xmlns:a16="http://schemas.microsoft.com/office/drawing/2014/main" id="{B1F8D535-957D-4C7B-902E-E72BE49CB760}"/>
                </a:ext>
              </a:extLst>
            </p:cNvPr>
            <p:cNvGrpSpPr/>
            <p:nvPr/>
          </p:nvGrpSpPr>
          <p:grpSpPr>
            <a:xfrm>
              <a:off x="7359715" y="1745511"/>
              <a:ext cx="1080474" cy="1080474"/>
              <a:chOff x="699387" y="1448160"/>
              <a:chExt cx="1080474" cy="1080474"/>
            </a:xfrm>
          </p:grpSpPr>
          <p:sp>
            <p:nvSpPr>
              <p:cNvPr id="46" name="Teardrop 45">
                <a:extLst>
                  <a:ext uri="{FF2B5EF4-FFF2-40B4-BE49-F238E27FC236}">
                    <a16:creationId xmlns:a16="http://schemas.microsoft.com/office/drawing/2014/main" id="{D99EF1C8-7ACD-4A80-8A59-139B055C8800}"/>
                  </a:ext>
                </a:extLst>
              </p:cNvPr>
              <p:cNvSpPr/>
              <p:nvPr/>
            </p:nvSpPr>
            <p:spPr>
              <a:xfrm rot="7986946">
                <a:off x="699387" y="1448160"/>
                <a:ext cx="1080474" cy="1080474"/>
              </a:xfrm>
              <a:prstGeom prst="teardrop">
                <a:avLst>
                  <a:gd name="adj" fmla="val 10705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27D0A014-55DE-422C-8C25-450423CC39E7}"/>
                  </a:ext>
                </a:extLst>
              </p:cNvPr>
              <p:cNvSpPr/>
              <p:nvPr/>
            </p:nvSpPr>
            <p:spPr>
              <a:xfrm>
                <a:off x="863106" y="1611879"/>
                <a:ext cx="753036" cy="753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44">
              <a:extLst>
                <a:ext uri="{FF2B5EF4-FFF2-40B4-BE49-F238E27FC236}">
                  <a16:creationId xmlns:a16="http://schemas.microsoft.com/office/drawing/2014/main" id="{576A0E3B-0429-4748-8DA7-41E55B50B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7582307" y="1968103"/>
              <a:ext cx="635289" cy="635289"/>
            </a:xfrm>
            <a:prstGeom prst="rect">
              <a:avLst/>
            </a:prstGeom>
          </p:spPr>
        </p:pic>
      </p:grpSp>
      <p:grpSp>
        <p:nvGrpSpPr>
          <p:cNvPr id="48" name="Group 47">
            <a:extLst>
              <a:ext uri="{FF2B5EF4-FFF2-40B4-BE49-F238E27FC236}">
                <a16:creationId xmlns:a16="http://schemas.microsoft.com/office/drawing/2014/main" id="{F305698C-A1A0-4ED9-921D-87A3899968D2}"/>
              </a:ext>
            </a:extLst>
          </p:cNvPr>
          <p:cNvGrpSpPr/>
          <p:nvPr/>
        </p:nvGrpSpPr>
        <p:grpSpPr>
          <a:xfrm>
            <a:off x="8038441" y="1893723"/>
            <a:ext cx="1080474" cy="1080474"/>
            <a:chOff x="9289879" y="1745511"/>
            <a:chExt cx="1080474" cy="1080474"/>
          </a:xfrm>
        </p:grpSpPr>
        <p:grpSp>
          <p:nvGrpSpPr>
            <p:cNvPr id="49" name="Group 48">
              <a:extLst>
                <a:ext uri="{FF2B5EF4-FFF2-40B4-BE49-F238E27FC236}">
                  <a16:creationId xmlns:a16="http://schemas.microsoft.com/office/drawing/2014/main" id="{92A71FBD-3B43-472C-A13B-D407F9C65667}"/>
                </a:ext>
              </a:extLst>
            </p:cNvPr>
            <p:cNvGrpSpPr/>
            <p:nvPr/>
          </p:nvGrpSpPr>
          <p:grpSpPr>
            <a:xfrm>
              <a:off x="9289879" y="1745511"/>
              <a:ext cx="1080474" cy="1080474"/>
              <a:chOff x="699387" y="1448160"/>
              <a:chExt cx="1080474" cy="1080474"/>
            </a:xfrm>
          </p:grpSpPr>
          <p:sp>
            <p:nvSpPr>
              <p:cNvPr id="51" name="Teardrop 50">
                <a:extLst>
                  <a:ext uri="{FF2B5EF4-FFF2-40B4-BE49-F238E27FC236}">
                    <a16:creationId xmlns:a16="http://schemas.microsoft.com/office/drawing/2014/main" id="{C85A0CEB-DFFF-4BBA-B217-BB7D014C73E7}"/>
                  </a:ext>
                </a:extLst>
              </p:cNvPr>
              <p:cNvSpPr/>
              <p:nvPr/>
            </p:nvSpPr>
            <p:spPr>
              <a:xfrm rot="7986946">
                <a:off x="699387" y="1448160"/>
                <a:ext cx="1080474" cy="1080474"/>
              </a:xfrm>
              <a:prstGeom prst="teardrop">
                <a:avLst>
                  <a:gd name="adj" fmla="val 107056"/>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2C00187D-92D2-41AA-B43C-76D356DF6F25}"/>
                  </a:ext>
                </a:extLst>
              </p:cNvPr>
              <p:cNvSpPr/>
              <p:nvPr/>
            </p:nvSpPr>
            <p:spPr>
              <a:xfrm>
                <a:off x="863106" y="1611879"/>
                <a:ext cx="753036" cy="753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a:extLst>
                <a:ext uri="{FF2B5EF4-FFF2-40B4-BE49-F238E27FC236}">
                  <a16:creationId xmlns:a16="http://schemas.microsoft.com/office/drawing/2014/main" id="{2A7E2EDA-DB11-4A05-8FC8-94E566D33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512471" y="1968103"/>
              <a:ext cx="635289" cy="635289"/>
            </a:xfrm>
            <a:prstGeom prst="rect">
              <a:avLst/>
            </a:prstGeom>
          </p:spPr>
        </p:pic>
      </p:grpSp>
      <p:sp>
        <p:nvSpPr>
          <p:cNvPr id="54" name="TextBox 53">
            <a:extLst>
              <a:ext uri="{FF2B5EF4-FFF2-40B4-BE49-F238E27FC236}">
                <a16:creationId xmlns:a16="http://schemas.microsoft.com/office/drawing/2014/main" id="{FD6BE12E-97DE-4F33-BC11-400FA9E54F14}"/>
              </a:ext>
            </a:extLst>
          </p:cNvPr>
          <p:cNvSpPr txBox="1"/>
          <p:nvPr/>
        </p:nvSpPr>
        <p:spPr>
          <a:xfrm>
            <a:off x="197071" y="3647360"/>
            <a:ext cx="1527196" cy="1200329"/>
          </a:xfrm>
          <a:prstGeom prst="rect">
            <a:avLst/>
          </a:prstGeom>
          <a:noFill/>
        </p:spPr>
        <p:txBody>
          <a:bodyPr wrap="square" rtlCol="0">
            <a:spAutoFit/>
          </a:bodyPr>
          <a:lstStyle/>
          <a:p>
            <a:r>
              <a:rPr lang="en-US" sz="2400" b="1" dirty="0">
                <a:solidFill>
                  <a:srgbClr val="92D050"/>
                </a:solidFill>
                <a:latin typeface="Tw Cen MT" panose="020B0602020104020603" pitchFamily="34" charset="0"/>
              </a:rPr>
              <a:t>Abstract &amp; Problem Statement</a:t>
            </a:r>
          </a:p>
        </p:txBody>
      </p:sp>
      <p:sp>
        <p:nvSpPr>
          <p:cNvPr id="56" name="TextBox 55">
            <a:extLst>
              <a:ext uri="{FF2B5EF4-FFF2-40B4-BE49-F238E27FC236}">
                <a16:creationId xmlns:a16="http://schemas.microsoft.com/office/drawing/2014/main" id="{26063165-1AC7-4ED8-8EB1-5A3D45E6E2B3}"/>
              </a:ext>
            </a:extLst>
          </p:cNvPr>
          <p:cNvSpPr txBox="1"/>
          <p:nvPr/>
        </p:nvSpPr>
        <p:spPr>
          <a:xfrm>
            <a:off x="1762121" y="3636711"/>
            <a:ext cx="2184028" cy="523220"/>
          </a:xfrm>
          <a:prstGeom prst="rect">
            <a:avLst/>
          </a:prstGeom>
          <a:noFill/>
        </p:spPr>
        <p:txBody>
          <a:bodyPr wrap="square" rtlCol="0">
            <a:spAutoFit/>
          </a:bodyPr>
          <a:lstStyle/>
          <a:p>
            <a:pPr algn="ctr"/>
            <a:r>
              <a:rPr lang="en-US" sz="2800" b="1" dirty="0">
                <a:solidFill>
                  <a:srgbClr val="00B0F0"/>
                </a:solidFill>
                <a:latin typeface="Tw Cen MT" panose="020B0602020104020603" pitchFamily="34" charset="0"/>
              </a:rPr>
              <a:t>EDA</a:t>
            </a:r>
          </a:p>
        </p:txBody>
      </p:sp>
      <p:sp>
        <p:nvSpPr>
          <p:cNvPr id="58" name="TextBox 57">
            <a:extLst>
              <a:ext uri="{FF2B5EF4-FFF2-40B4-BE49-F238E27FC236}">
                <a16:creationId xmlns:a16="http://schemas.microsoft.com/office/drawing/2014/main" id="{BBB6FABE-657E-4088-9518-0455F3064803}"/>
              </a:ext>
            </a:extLst>
          </p:cNvPr>
          <p:cNvSpPr txBox="1"/>
          <p:nvPr/>
        </p:nvSpPr>
        <p:spPr>
          <a:xfrm>
            <a:off x="3646588" y="3680114"/>
            <a:ext cx="1976811" cy="461665"/>
          </a:xfrm>
          <a:prstGeom prst="rect">
            <a:avLst/>
          </a:prstGeom>
          <a:noFill/>
        </p:spPr>
        <p:txBody>
          <a:bodyPr wrap="square" rtlCol="0">
            <a:spAutoFit/>
          </a:bodyPr>
          <a:lstStyle/>
          <a:p>
            <a:r>
              <a:rPr lang="en-US" sz="2400" b="1" dirty="0">
                <a:solidFill>
                  <a:schemeClr val="tx1">
                    <a:lumMod val="50000"/>
                    <a:lumOff val="50000"/>
                  </a:schemeClr>
                </a:solidFill>
                <a:latin typeface="Tw Cen MT" panose="020B0602020104020603" pitchFamily="34" charset="0"/>
              </a:rPr>
              <a:t>Preprocessing</a:t>
            </a:r>
          </a:p>
        </p:txBody>
      </p:sp>
      <p:sp>
        <p:nvSpPr>
          <p:cNvPr id="60" name="TextBox 59">
            <a:extLst>
              <a:ext uri="{FF2B5EF4-FFF2-40B4-BE49-F238E27FC236}">
                <a16:creationId xmlns:a16="http://schemas.microsoft.com/office/drawing/2014/main" id="{ACAD4FBB-5C12-464C-B8F1-6604E24BD5AB}"/>
              </a:ext>
            </a:extLst>
          </p:cNvPr>
          <p:cNvSpPr txBox="1"/>
          <p:nvPr/>
        </p:nvSpPr>
        <p:spPr>
          <a:xfrm>
            <a:off x="5640562" y="3647360"/>
            <a:ext cx="2274440" cy="830997"/>
          </a:xfrm>
          <a:prstGeom prst="rect">
            <a:avLst/>
          </a:prstGeom>
          <a:noFill/>
        </p:spPr>
        <p:txBody>
          <a:bodyPr wrap="square" rtlCol="0">
            <a:spAutoFit/>
          </a:bodyPr>
          <a:lstStyle/>
          <a:p>
            <a:r>
              <a:rPr lang="en-US" sz="2400" b="1" dirty="0">
                <a:solidFill>
                  <a:srgbClr val="FFC000"/>
                </a:solidFill>
                <a:latin typeface="Tw Cen MT" panose="020B0602020104020603" pitchFamily="34" charset="0"/>
              </a:rPr>
              <a:t>Dimensionality Reduction</a:t>
            </a:r>
          </a:p>
        </p:txBody>
      </p:sp>
      <p:sp>
        <p:nvSpPr>
          <p:cNvPr id="62" name="TextBox 61">
            <a:extLst>
              <a:ext uri="{FF2B5EF4-FFF2-40B4-BE49-F238E27FC236}">
                <a16:creationId xmlns:a16="http://schemas.microsoft.com/office/drawing/2014/main" id="{B42E9E48-7678-47A5-85DF-E126755C62F3}"/>
              </a:ext>
            </a:extLst>
          </p:cNvPr>
          <p:cNvSpPr txBox="1"/>
          <p:nvPr/>
        </p:nvSpPr>
        <p:spPr>
          <a:xfrm>
            <a:off x="7954429" y="3668644"/>
            <a:ext cx="2076395" cy="1200329"/>
          </a:xfrm>
          <a:prstGeom prst="rect">
            <a:avLst/>
          </a:prstGeom>
          <a:noFill/>
        </p:spPr>
        <p:txBody>
          <a:bodyPr wrap="square" rtlCol="0">
            <a:spAutoFit/>
          </a:bodyPr>
          <a:lstStyle/>
          <a:p>
            <a:r>
              <a:rPr lang="en-US" sz="2400" b="1" dirty="0">
                <a:solidFill>
                  <a:srgbClr val="7030A0"/>
                </a:solidFill>
                <a:latin typeface="Tw Cen MT" panose="020B0602020104020603" pitchFamily="34" charset="0"/>
              </a:rPr>
              <a:t>Model application &amp; Evaluation</a:t>
            </a:r>
          </a:p>
        </p:txBody>
      </p:sp>
      <p:sp>
        <p:nvSpPr>
          <p:cNvPr id="63" name="TextBox 62">
            <a:extLst>
              <a:ext uri="{FF2B5EF4-FFF2-40B4-BE49-F238E27FC236}">
                <a16:creationId xmlns:a16="http://schemas.microsoft.com/office/drawing/2014/main" id="{D41AA02E-8A0D-4300-827A-5669EA3951F3}"/>
              </a:ext>
            </a:extLst>
          </p:cNvPr>
          <p:cNvSpPr txBox="1"/>
          <p:nvPr/>
        </p:nvSpPr>
        <p:spPr>
          <a:xfrm>
            <a:off x="3541003" y="159026"/>
            <a:ext cx="4553372" cy="646331"/>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3500000" scaled="1"/>
            <a:tileRect/>
          </a:gradFill>
        </p:spPr>
        <p:txBody>
          <a:bodyPr wrap="square" rtlCol="0">
            <a:spAutoFit/>
          </a:bodyPr>
          <a:lstStyle/>
          <a:p>
            <a:pPr algn="ctr"/>
            <a:r>
              <a:rPr lang="en-US" sz="3600" dirty="0">
                <a:latin typeface="Tw Cen MT" panose="020B0602020104020603" pitchFamily="34" charset="0"/>
              </a:rPr>
              <a:t>Presentation flow</a:t>
            </a:r>
          </a:p>
        </p:txBody>
      </p:sp>
      <p:grpSp>
        <p:nvGrpSpPr>
          <p:cNvPr id="61" name="Group 60">
            <a:extLst>
              <a:ext uri="{FF2B5EF4-FFF2-40B4-BE49-F238E27FC236}">
                <a16:creationId xmlns:a16="http://schemas.microsoft.com/office/drawing/2014/main" id="{1925371D-E1E5-4555-9A48-7952B9398A0E}"/>
              </a:ext>
            </a:extLst>
          </p:cNvPr>
          <p:cNvGrpSpPr/>
          <p:nvPr/>
        </p:nvGrpSpPr>
        <p:grpSpPr>
          <a:xfrm flipH="1">
            <a:off x="10463609" y="3398599"/>
            <a:ext cx="346364" cy="346364"/>
            <a:chOff x="4807527" y="2701636"/>
            <a:chExt cx="1108364" cy="1108364"/>
          </a:xfrm>
        </p:grpSpPr>
        <p:sp>
          <p:nvSpPr>
            <p:cNvPr id="65" name="Oval 64">
              <a:extLst>
                <a:ext uri="{FF2B5EF4-FFF2-40B4-BE49-F238E27FC236}">
                  <a16:creationId xmlns:a16="http://schemas.microsoft.com/office/drawing/2014/main" id="{E6EBBA63-6552-40E6-AF74-D5369058B5DD}"/>
                </a:ext>
              </a:extLst>
            </p:cNvPr>
            <p:cNvSpPr/>
            <p:nvPr/>
          </p:nvSpPr>
          <p:spPr>
            <a:xfrm>
              <a:off x="4807527" y="2701636"/>
              <a:ext cx="1108364" cy="110836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8785E671-75BF-439F-AB5A-A8BB0549ED8C}"/>
                </a:ext>
              </a:extLst>
            </p:cNvPr>
            <p:cNvSpPr/>
            <p:nvPr/>
          </p:nvSpPr>
          <p:spPr>
            <a:xfrm flipH="1">
              <a:off x="4959927" y="2854036"/>
              <a:ext cx="803564" cy="80356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a:extLst>
              <a:ext uri="{FF2B5EF4-FFF2-40B4-BE49-F238E27FC236}">
                <a16:creationId xmlns:a16="http://schemas.microsoft.com/office/drawing/2014/main" id="{2A9D0772-B4B5-4EB1-8AF1-109B07A1465A}"/>
              </a:ext>
            </a:extLst>
          </p:cNvPr>
          <p:cNvGrpSpPr/>
          <p:nvPr/>
        </p:nvGrpSpPr>
        <p:grpSpPr>
          <a:xfrm>
            <a:off x="10062762" y="1871067"/>
            <a:ext cx="1080474" cy="1080474"/>
            <a:chOff x="1570245" y="1745511"/>
            <a:chExt cx="1080474" cy="1080474"/>
          </a:xfrm>
        </p:grpSpPr>
        <p:grpSp>
          <p:nvGrpSpPr>
            <p:cNvPr id="68" name="Group 67">
              <a:extLst>
                <a:ext uri="{FF2B5EF4-FFF2-40B4-BE49-F238E27FC236}">
                  <a16:creationId xmlns:a16="http://schemas.microsoft.com/office/drawing/2014/main" id="{7031BB26-EFDA-4360-B0B6-56B04BB4C1BB}"/>
                </a:ext>
              </a:extLst>
            </p:cNvPr>
            <p:cNvGrpSpPr/>
            <p:nvPr/>
          </p:nvGrpSpPr>
          <p:grpSpPr>
            <a:xfrm>
              <a:off x="1570245" y="1745511"/>
              <a:ext cx="1080474" cy="1080474"/>
              <a:chOff x="699387" y="1448160"/>
              <a:chExt cx="1080474" cy="1080474"/>
            </a:xfrm>
          </p:grpSpPr>
          <p:sp>
            <p:nvSpPr>
              <p:cNvPr id="70" name="Teardrop 69">
                <a:extLst>
                  <a:ext uri="{FF2B5EF4-FFF2-40B4-BE49-F238E27FC236}">
                    <a16:creationId xmlns:a16="http://schemas.microsoft.com/office/drawing/2014/main" id="{1928E3A4-5CF2-46C3-8FA5-E6C7DFDD19CD}"/>
                  </a:ext>
                </a:extLst>
              </p:cNvPr>
              <p:cNvSpPr/>
              <p:nvPr/>
            </p:nvSpPr>
            <p:spPr>
              <a:xfrm rot="7986946">
                <a:off x="699387" y="1448160"/>
                <a:ext cx="1080474" cy="1080474"/>
              </a:xfrm>
              <a:prstGeom prst="teardrop">
                <a:avLst>
                  <a:gd name="adj" fmla="val 10705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B1947EA9-3F46-4E1C-8DF1-D641F2D4DE5F}"/>
                  </a:ext>
                </a:extLst>
              </p:cNvPr>
              <p:cNvSpPr/>
              <p:nvPr/>
            </p:nvSpPr>
            <p:spPr>
              <a:xfrm>
                <a:off x="863106" y="1611879"/>
                <a:ext cx="753036" cy="753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9" name="Picture 68">
              <a:extLst>
                <a:ext uri="{FF2B5EF4-FFF2-40B4-BE49-F238E27FC236}">
                  <a16:creationId xmlns:a16="http://schemas.microsoft.com/office/drawing/2014/main" id="{150BBC08-4706-4F1B-96AC-7A6F42448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792837" y="1968103"/>
              <a:ext cx="635289" cy="635289"/>
            </a:xfrm>
            <a:prstGeom prst="rect">
              <a:avLst/>
            </a:prstGeom>
          </p:spPr>
        </p:pic>
      </p:grpSp>
      <p:cxnSp>
        <p:nvCxnSpPr>
          <p:cNvPr id="97" name="Straight Connector 96">
            <a:extLst>
              <a:ext uri="{FF2B5EF4-FFF2-40B4-BE49-F238E27FC236}">
                <a16:creationId xmlns:a16="http://schemas.microsoft.com/office/drawing/2014/main" id="{EB743770-8407-4DCA-99E9-857B49C9D524}"/>
              </a:ext>
            </a:extLst>
          </p:cNvPr>
          <p:cNvCxnSpPr/>
          <p:nvPr/>
        </p:nvCxnSpPr>
        <p:spPr>
          <a:xfrm>
            <a:off x="8803760" y="3580473"/>
            <a:ext cx="164054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2279016-FB7B-4DAD-BECB-751140B78DE1}"/>
              </a:ext>
            </a:extLst>
          </p:cNvPr>
          <p:cNvSpPr txBox="1"/>
          <p:nvPr/>
        </p:nvSpPr>
        <p:spPr>
          <a:xfrm>
            <a:off x="9651410" y="3638930"/>
            <a:ext cx="2241373" cy="523220"/>
          </a:xfrm>
          <a:prstGeom prst="rect">
            <a:avLst/>
          </a:prstGeom>
          <a:noFill/>
        </p:spPr>
        <p:txBody>
          <a:bodyPr wrap="square" rtlCol="0">
            <a:spAutoFit/>
          </a:bodyPr>
          <a:lstStyle/>
          <a:p>
            <a:r>
              <a:rPr lang="en-US" sz="2800" b="1" dirty="0">
                <a:solidFill>
                  <a:srgbClr val="92D050"/>
                </a:solidFill>
                <a:latin typeface="Tw Cen MT" panose="020B0602020104020603" pitchFamily="34" charset="0"/>
              </a:rPr>
              <a:t>Conclusion</a:t>
            </a:r>
          </a:p>
        </p:txBody>
      </p:sp>
      <p:pic>
        <p:nvPicPr>
          <p:cNvPr id="53" name="Picture 52">
            <a:extLst>
              <a:ext uri="{FF2B5EF4-FFF2-40B4-BE49-F238E27FC236}">
                <a16:creationId xmlns:a16="http://schemas.microsoft.com/office/drawing/2014/main" id="{2B367D65-458F-DEBE-98FB-A090738550B4}"/>
              </a:ext>
            </a:extLst>
          </p:cNvPr>
          <p:cNvPicPr>
            <a:picLocks noChangeAspect="1"/>
          </p:cNvPicPr>
          <p:nvPr/>
        </p:nvPicPr>
        <p:blipFill>
          <a:blip r:embed="rId3"/>
          <a:stretch>
            <a:fillRect/>
          </a:stretch>
        </p:blipFill>
        <p:spPr>
          <a:xfrm>
            <a:off x="10868526" y="-64167"/>
            <a:ext cx="1323274" cy="1317570"/>
          </a:xfrm>
          <a:prstGeom prst="rect">
            <a:avLst/>
          </a:prstGeom>
        </p:spPr>
      </p:pic>
    </p:spTree>
    <p:extLst>
      <p:ext uri="{BB962C8B-B14F-4D97-AF65-F5344CB8AC3E}">
        <p14:creationId xmlns:p14="http://schemas.microsoft.com/office/powerpoint/2010/main" val="214640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ppt_w</p:attrName>
                                        </p:attrNameLst>
                                      </p:cBhvr>
                                      <p:tavLst>
                                        <p:tav tm="0" fmla="#ppt_w*sin(2.5*pi*$)">
                                          <p:val>
                                            <p:fltVal val="0"/>
                                          </p:val>
                                        </p:tav>
                                        <p:tav tm="100000">
                                          <p:val>
                                            <p:fltVal val="1"/>
                                          </p:val>
                                        </p:tav>
                                      </p:tavLst>
                                    </p:anim>
                                    <p:anim calcmode="lin" valueType="num">
                                      <p:cBhvr>
                                        <p:cTn id="9" dur="1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250" fill="hold"/>
                                        <p:tgtEl>
                                          <p:spTgt spid="28"/>
                                        </p:tgtEl>
                                        <p:attrNameLst>
                                          <p:attrName>ppt_w</p:attrName>
                                        </p:attrNameLst>
                                      </p:cBhvr>
                                      <p:tavLst>
                                        <p:tav tm="0">
                                          <p:val>
                                            <p:fltVal val="0"/>
                                          </p:val>
                                        </p:tav>
                                        <p:tav tm="100000">
                                          <p:val>
                                            <p:strVal val="#ppt_w"/>
                                          </p:val>
                                        </p:tav>
                                      </p:tavLst>
                                    </p:anim>
                                    <p:anim calcmode="lin" valueType="num">
                                      <p:cBhvr>
                                        <p:cTn id="14" dur="250" fill="hold"/>
                                        <p:tgtEl>
                                          <p:spTgt spid="28"/>
                                        </p:tgtEl>
                                        <p:attrNameLst>
                                          <p:attrName>ppt_h</p:attrName>
                                        </p:attrNameLst>
                                      </p:cBhvr>
                                      <p:tavLst>
                                        <p:tav tm="0">
                                          <p:val>
                                            <p:fltVal val="0"/>
                                          </p:val>
                                        </p:tav>
                                        <p:tav tm="100000">
                                          <p:val>
                                            <p:strVal val="#ppt_h"/>
                                          </p:val>
                                        </p:tav>
                                      </p:tavLst>
                                    </p:anim>
                                    <p:animEffect transition="in" filter="fade">
                                      <p:cBhvr>
                                        <p:cTn id="15" dur="250"/>
                                        <p:tgtEl>
                                          <p:spTgt spid="28"/>
                                        </p:tgtEl>
                                      </p:cBhvr>
                                    </p:animEffect>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p:cTn id="19" dur="250" fill="hold"/>
                                        <p:tgtEl>
                                          <p:spTgt spid="54"/>
                                        </p:tgtEl>
                                        <p:attrNameLst>
                                          <p:attrName>ppt_w</p:attrName>
                                        </p:attrNameLst>
                                      </p:cBhvr>
                                      <p:tavLst>
                                        <p:tav tm="0">
                                          <p:val>
                                            <p:fltVal val="0"/>
                                          </p:val>
                                        </p:tav>
                                        <p:tav tm="100000">
                                          <p:val>
                                            <p:strVal val="#ppt_w"/>
                                          </p:val>
                                        </p:tav>
                                      </p:tavLst>
                                    </p:anim>
                                    <p:anim calcmode="lin" valueType="num">
                                      <p:cBhvr>
                                        <p:cTn id="20" dur="250" fill="hold"/>
                                        <p:tgtEl>
                                          <p:spTgt spid="54"/>
                                        </p:tgtEl>
                                        <p:attrNameLst>
                                          <p:attrName>ppt_h</p:attrName>
                                        </p:attrNameLst>
                                      </p:cBhvr>
                                      <p:tavLst>
                                        <p:tav tm="0">
                                          <p:val>
                                            <p:fltVal val="0"/>
                                          </p:val>
                                        </p:tav>
                                        <p:tav tm="100000">
                                          <p:val>
                                            <p:strVal val="#ppt_h"/>
                                          </p:val>
                                        </p:tav>
                                      </p:tavLst>
                                    </p:anim>
                                    <p:animEffect transition="in" filter="fade">
                                      <p:cBhvr>
                                        <p:cTn id="21" dur="250"/>
                                        <p:tgtEl>
                                          <p:spTgt spid="54"/>
                                        </p:tgtEl>
                                      </p:cBhvr>
                                    </p:animEffect>
                                  </p:childTnLst>
                                </p:cTn>
                              </p:par>
                            </p:childTnLst>
                          </p:cTn>
                        </p:par>
                        <p:par>
                          <p:cTn id="22" fill="hold">
                            <p:stCondLst>
                              <p:cond delay="1500"/>
                            </p:stCondLst>
                            <p:childTnLst>
                              <p:par>
                                <p:cTn id="23" presetID="45"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ppt_w</p:attrName>
                                        </p:attrNameLst>
                                      </p:cBhvr>
                                      <p:tavLst>
                                        <p:tav tm="0" fmla="#ppt_w*sin(2.5*pi*$)">
                                          <p:val>
                                            <p:fltVal val="0"/>
                                          </p:val>
                                        </p:tav>
                                        <p:tav tm="100000">
                                          <p:val>
                                            <p:fltVal val="1"/>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250" fill="hold"/>
                                        <p:tgtEl>
                                          <p:spTgt spid="33"/>
                                        </p:tgtEl>
                                        <p:attrNameLst>
                                          <p:attrName>ppt_w</p:attrName>
                                        </p:attrNameLst>
                                      </p:cBhvr>
                                      <p:tavLst>
                                        <p:tav tm="0">
                                          <p:val>
                                            <p:fltVal val="0"/>
                                          </p:val>
                                        </p:tav>
                                        <p:tav tm="100000">
                                          <p:val>
                                            <p:strVal val="#ppt_w"/>
                                          </p:val>
                                        </p:tav>
                                      </p:tavLst>
                                    </p:anim>
                                    <p:anim calcmode="lin" valueType="num">
                                      <p:cBhvr>
                                        <p:cTn id="32" dur="250" fill="hold"/>
                                        <p:tgtEl>
                                          <p:spTgt spid="33"/>
                                        </p:tgtEl>
                                        <p:attrNameLst>
                                          <p:attrName>ppt_h</p:attrName>
                                        </p:attrNameLst>
                                      </p:cBhvr>
                                      <p:tavLst>
                                        <p:tav tm="0">
                                          <p:val>
                                            <p:fltVal val="0"/>
                                          </p:val>
                                        </p:tav>
                                        <p:tav tm="100000">
                                          <p:val>
                                            <p:strVal val="#ppt_h"/>
                                          </p:val>
                                        </p:tav>
                                      </p:tavLst>
                                    </p:anim>
                                    <p:animEffect transition="in" filter="fade">
                                      <p:cBhvr>
                                        <p:cTn id="33" dur="250"/>
                                        <p:tgtEl>
                                          <p:spTgt spid="33"/>
                                        </p:tgtEl>
                                      </p:cBhvr>
                                    </p:animEffect>
                                  </p:childTnLst>
                                </p:cTn>
                              </p:par>
                            </p:childTnLst>
                          </p:cTn>
                        </p:par>
                        <p:par>
                          <p:cTn id="34" fill="hold">
                            <p:stCondLst>
                              <p:cond delay="2750"/>
                            </p:stCondLst>
                            <p:childTnLst>
                              <p:par>
                                <p:cTn id="35" presetID="53" presetClass="entr" presetSubtype="16"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250" fill="hold"/>
                                        <p:tgtEl>
                                          <p:spTgt spid="56"/>
                                        </p:tgtEl>
                                        <p:attrNameLst>
                                          <p:attrName>ppt_w</p:attrName>
                                        </p:attrNameLst>
                                      </p:cBhvr>
                                      <p:tavLst>
                                        <p:tav tm="0">
                                          <p:val>
                                            <p:fltVal val="0"/>
                                          </p:val>
                                        </p:tav>
                                        <p:tav tm="100000">
                                          <p:val>
                                            <p:strVal val="#ppt_w"/>
                                          </p:val>
                                        </p:tav>
                                      </p:tavLst>
                                    </p:anim>
                                    <p:anim calcmode="lin" valueType="num">
                                      <p:cBhvr>
                                        <p:cTn id="38" dur="250" fill="hold"/>
                                        <p:tgtEl>
                                          <p:spTgt spid="56"/>
                                        </p:tgtEl>
                                        <p:attrNameLst>
                                          <p:attrName>ppt_h</p:attrName>
                                        </p:attrNameLst>
                                      </p:cBhvr>
                                      <p:tavLst>
                                        <p:tav tm="0">
                                          <p:val>
                                            <p:fltVal val="0"/>
                                          </p:val>
                                        </p:tav>
                                        <p:tav tm="100000">
                                          <p:val>
                                            <p:strVal val="#ppt_h"/>
                                          </p:val>
                                        </p:tav>
                                      </p:tavLst>
                                    </p:anim>
                                    <p:animEffect transition="in" filter="fade">
                                      <p:cBhvr>
                                        <p:cTn id="39" dur="250"/>
                                        <p:tgtEl>
                                          <p:spTgt spid="56"/>
                                        </p:tgtEl>
                                      </p:cBhvr>
                                    </p:animEffect>
                                  </p:childTnLst>
                                </p:cTn>
                              </p:par>
                            </p:childTnLst>
                          </p:cTn>
                        </p:par>
                        <p:par>
                          <p:cTn id="40" fill="hold">
                            <p:stCondLst>
                              <p:cond delay="3000"/>
                            </p:stCondLst>
                            <p:childTnLst>
                              <p:par>
                                <p:cTn id="41" presetID="45"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ppt_w</p:attrName>
                                        </p:attrNameLst>
                                      </p:cBhvr>
                                      <p:tavLst>
                                        <p:tav tm="0" fmla="#ppt_w*sin(2.5*pi*$)">
                                          <p:val>
                                            <p:fltVal val="0"/>
                                          </p:val>
                                        </p:tav>
                                        <p:tav tm="100000">
                                          <p:val>
                                            <p:fltVal val="1"/>
                                          </p:val>
                                        </p:tav>
                                      </p:tavLst>
                                    </p:anim>
                                    <p:anim calcmode="lin" valueType="num">
                                      <p:cBhvr>
                                        <p:cTn id="45" dur="1000" fill="hold"/>
                                        <p:tgtEl>
                                          <p:spTgt spid="18"/>
                                        </p:tgtEl>
                                        <p:attrNameLst>
                                          <p:attrName>ppt_h</p:attrName>
                                        </p:attrNameLst>
                                      </p:cBhvr>
                                      <p:tavLst>
                                        <p:tav tm="0">
                                          <p:val>
                                            <p:strVal val="#ppt_h"/>
                                          </p:val>
                                        </p:tav>
                                        <p:tav tm="100000">
                                          <p:val>
                                            <p:strVal val="#ppt_h"/>
                                          </p:val>
                                        </p:tav>
                                      </p:tavLst>
                                    </p:anim>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250" fill="hold"/>
                                        <p:tgtEl>
                                          <p:spTgt spid="38"/>
                                        </p:tgtEl>
                                        <p:attrNameLst>
                                          <p:attrName>ppt_w</p:attrName>
                                        </p:attrNameLst>
                                      </p:cBhvr>
                                      <p:tavLst>
                                        <p:tav tm="0">
                                          <p:val>
                                            <p:fltVal val="0"/>
                                          </p:val>
                                        </p:tav>
                                        <p:tav tm="100000">
                                          <p:val>
                                            <p:strVal val="#ppt_w"/>
                                          </p:val>
                                        </p:tav>
                                      </p:tavLst>
                                    </p:anim>
                                    <p:anim calcmode="lin" valueType="num">
                                      <p:cBhvr>
                                        <p:cTn id="50" dur="250" fill="hold"/>
                                        <p:tgtEl>
                                          <p:spTgt spid="38"/>
                                        </p:tgtEl>
                                        <p:attrNameLst>
                                          <p:attrName>ppt_h</p:attrName>
                                        </p:attrNameLst>
                                      </p:cBhvr>
                                      <p:tavLst>
                                        <p:tav tm="0">
                                          <p:val>
                                            <p:fltVal val="0"/>
                                          </p:val>
                                        </p:tav>
                                        <p:tav tm="100000">
                                          <p:val>
                                            <p:strVal val="#ppt_h"/>
                                          </p:val>
                                        </p:tav>
                                      </p:tavLst>
                                    </p:anim>
                                    <p:animEffect transition="in" filter="fade">
                                      <p:cBhvr>
                                        <p:cTn id="51" dur="250"/>
                                        <p:tgtEl>
                                          <p:spTgt spid="38"/>
                                        </p:tgtEl>
                                      </p:cBhvr>
                                    </p:animEffect>
                                  </p:childTnLst>
                                </p:cTn>
                              </p:par>
                            </p:childTnLst>
                          </p:cTn>
                        </p:par>
                        <p:par>
                          <p:cTn id="52" fill="hold">
                            <p:stCondLst>
                              <p:cond delay="4250"/>
                            </p:stCondLst>
                            <p:childTnLst>
                              <p:par>
                                <p:cTn id="53" presetID="53" presetClass="entr" presetSubtype="16"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p:cTn id="55" dur="250" fill="hold"/>
                                        <p:tgtEl>
                                          <p:spTgt spid="58"/>
                                        </p:tgtEl>
                                        <p:attrNameLst>
                                          <p:attrName>ppt_w</p:attrName>
                                        </p:attrNameLst>
                                      </p:cBhvr>
                                      <p:tavLst>
                                        <p:tav tm="0">
                                          <p:val>
                                            <p:fltVal val="0"/>
                                          </p:val>
                                        </p:tav>
                                        <p:tav tm="100000">
                                          <p:val>
                                            <p:strVal val="#ppt_w"/>
                                          </p:val>
                                        </p:tav>
                                      </p:tavLst>
                                    </p:anim>
                                    <p:anim calcmode="lin" valueType="num">
                                      <p:cBhvr>
                                        <p:cTn id="56" dur="250" fill="hold"/>
                                        <p:tgtEl>
                                          <p:spTgt spid="58"/>
                                        </p:tgtEl>
                                        <p:attrNameLst>
                                          <p:attrName>ppt_h</p:attrName>
                                        </p:attrNameLst>
                                      </p:cBhvr>
                                      <p:tavLst>
                                        <p:tav tm="0">
                                          <p:val>
                                            <p:fltVal val="0"/>
                                          </p:val>
                                        </p:tav>
                                        <p:tav tm="100000">
                                          <p:val>
                                            <p:strVal val="#ppt_h"/>
                                          </p:val>
                                        </p:tav>
                                      </p:tavLst>
                                    </p:anim>
                                    <p:animEffect transition="in" filter="fade">
                                      <p:cBhvr>
                                        <p:cTn id="57" dur="250"/>
                                        <p:tgtEl>
                                          <p:spTgt spid="58"/>
                                        </p:tgtEl>
                                      </p:cBhvr>
                                    </p:animEffect>
                                  </p:childTnLst>
                                </p:cTn>
                              </p:par>
                            </p:childTnLst>
                          </p:cTn>
                        </p:par>
                        <p:par>
                          <p:cTn id="58" fill="hold">
                            <p:stCondLst>
                              <p:cond delay="4500"/>
                            </p:stCondLst>
                            <p:childTnLst>
                              <p:par>
                                <p:cTn id="59" presetID="45" presetClass="entr" presetSubtype="0" fill="hold"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ppt_w</p:attrName>
                                        </p:attrNameLst>
                                      </p:cBhvr>
                                      <p:tavLst>
                                        <p:tav tm="0" fmla="#ppt_w*sin(2.5*pi*$)">
                                          <p:val>
                                            <p:fltVal val="0"/>
                                          </p:val>
                                        </p:tav>
                                        <p:tav tm="100000">
                                          <p:val>
                                            <p:fltVal val="1"/>
                                          </p:val>
                                        </p:tav>
                                      </p:tavLst>
                                    </p:anim>
                                    <p:anim calcmode="lin" valueType="num">
                                      <p:cBhvr>
                                        <p:cTn id="63" dur="1000" fill="hold"/>
                                        <p:tgtEl>
                                          <p:spTgt spid="23"/>
                                        </p:tgtEl>
                                        <p:attrNameLst>
                                          <p:attrName>ppt_h</p:attrName>
                                        </p:attrNameLst>
                                      </p:cBhvr>
                                      <p:tavLst>
                                        <p:tav tm="0">
                                          <p:val>
                                            <p:strVal val="#ppt_h"/>
                                          </p:val>
                                        </p:tav>
                                        <p:tav tm="100000">
                                          <p:val>
                                            <p:strVal val="#ppt_h"/>
                                          </p:val>
                                        </p:tav>
                                      </p:tavLst>
                                    </p:anim>
                                  </p:childTnLst>
                                </p:cTn>
                              </p:par>
                            </p:childTnLst>
                          </p:cTn>
                        </p:par>
                        <p:par>
                          <p:cTn id="64" fill="hold">
                            <p:stCondLst>
                              <p:cond delay="5500"/>
                            </p:stCondLst>
                            <p:childTnLst>
                              <p:par>
                                <p:cTn id="65" presetID="53" presetClass="entr" presetSubtype="16" fill="hold"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250" fill="hold"/>
                                        <p:tgtEl>
                                          <p:spTgt spid="43"/>
                                        </p:tgtEl>
                                        <p:attrNameLst>
                                          <p:attrName>ppt_w</p:attrName>
                                        </p:attrNameLst>
                                      </p:cBhvr>
                                      <p:tavLst>
                                        <p:tav tm="0">
                                          <p:val>
                                            <p:fltVal val="0"/>
                                          </p:val>
                                        </p:tav>
                                        <p:tav tm="100000">
                                          <p:val>
                                            <p:strVal val="#ppt_w"/>
                                          </p:val>
                                        </p:tav>
                                      </p:tavLst>
                                    </p:anim>
                                    <p:anim calcmode="lin" valueType="num">
                                      <p:cBhvr>
                                        <p:cTn id="68" dur="250" fill="hold"/>
                                        <p:tgtEl>
                                          <p:spTgt spid="43"/>
                                        </p:tgtEl>
                                        <p:attrNameLst>
                                          <p:attrName>ppt_h</p:attrName>
                                        </p:attrNameLst>
                                      </p:cBhvr>
                                      <p:tavLst>
                                        <p:tav tm="0">
                                          <p:val>
                                            <p:fltVal val="0"/>
                                          </p:val>
                                        </p:tav>
                                        <p:tav tm="100000">
                                          <p:val>
                                            <p:strVal val="#ppt_h"/>
                                          </p:val>
                                        </p:tav>
                                      </p:tavLst>
                                    </p:anim>
                                    <p:animEffect transition="in" filter="fade">
                                      <p:cBhvr>
                                        <p:cTn id="69" dur="250"/>
                                        <p:tgtEl>
                                          <p:spTgt spid="43"/>
                                        </p:tgtEl>
                                      </p:cBhvr>
                                    </p:animEffect>
                                  </p:childTnLst>
                                </p:cTn>
                              </p:par>
                            </p:childTnLst>
                          </p:cTn>
                        </p:par>
                        <p:par>
                          <p:cTn id="70" fill="hold">
                            <p:stCondLst>
                              <p:cond delay="5750"/>
                            </p:stCondLst>
                            <p:childTnLst>
                              <p:par>
                                <p:cTn id="71" presetID="53" presetClass="entr" presetSubtype="16" fill="hold" grpId="0" nodeType="afterEffect">
                                  <p:stCondLst>
                                    <p:cond delay="0"/>
                                  </p:stCondLst>
                                  <p:childTnLst>
                                    <p:set>
                                      <p:cBhvr>
                                        <p:cTn id="72" dur="1" fill="hold">
                                          <p:stCondLst>
                                            <p:cond delay="0"/>
                                          </p:stCondLst>
                                        </p:cTn>
                                        <p:tgtEl>
                                          <p:spTgt spid="60"/>
                                        </p:tgtEl>
                                        <p:attrNameLst>
                                          <p:attrName>style.visibility</p:attrName>
                                        </p:attrNameLst>
                                      </p:cBhvr>
                                      <p:to>
                                        <p:strVal val="visible"/>
                                      </p:to>
                                    </p:set>
                                    <p:anim calcmode="lin" valueType="num">
                                      <p:cBhvr>
                                        <p:cTn id="73" dur="250" fill="hold"/>
                                        <p:tgtEl>
                                          <p:spTgt spid="60"/>
                                        </p:tgtEl>
                                        <p:attrNameLst>
                                          <p:attrName>ppt_w</p:attrName>
                                        </p:attrNameLst>
                                      </p:cBhvr>
                                      <p:tavLst>
                                        <p:tav tm="0">
                                          <p:val>
                                            <p:fltVal val="0"/>
                                          </p:val>
                                        </p:tav>
                                        <p:tav tm="100000">
                                          <p:val>
                                            <p:strVal val="#ppt_w"/>
                                          </p:val>
                                        </p:tav>
                                      </p:tavLst>
                                    </p:anim>
                                    <p:anim calcmode="lin" valueType="num">
                                      <p:cBhvr>
                                        <p:cTn id="74" dur="250" fill="hold"/>
                                        <p:tgtEl>
                                          <p:spTgt spid="60"/>
                                        </p:tgtEl>
                                        <p:attrNameLst>
                                          <p:attrName>ppt_h</p:attrName>
                                        </p:attrNameLst>
                                      </p:cBhvr>
                                      <p:tavLst>
                                        <p:tav tm="0">
                                          <p:val>
                                            <p:fltVal val="0"/>
                                          </p:val>
                                        </p:tav>
                                        <p:tav tm="100000">
                                          <p:val>
                                            <p:strVal val="#ppt_h"/>
                                          </p:val>
                                        </p:tav>
                                      </p:tavLst>
                                    </p:anim>
                                    <p:animEffect transition="in" filter="fade">
                                      <p:cBhvr>
                                        <p:cTn id="75" dur="250"/>
                                        <p:tgtEl>
                                          <p:spTgt spid="60"/>
                                        </p:tgtEl>
                                      </p:cBhvr>
                                    </p:animEffect>
                                  </p:childTnLst>
                                </p:cTn>
                              </p:par>
                            </p:childTnLst>
                          </p:cTn>
                        </p:par>
                        <p:par>
                          <p:cTn id="76" fill="hold">
                            <p:stCondLst>
                              <p:cond delay="6000"/>
                            </p:stCondLst>
                            <p:childTnLst>
                              <p:par>
                                <p:cTn id="77" presetID="45" presetClass="entr" presetSubtype="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anim calcmode="lin" valueType="num">
                                      <p:cBhvr>
                                        <p:cTn id="80" dur="1000" fill="hold"/>
                                        <p:tgtEl>
                                          <p:spTgt spid="10"/>
                                        </p:tgtEl>
                                        <p:attrNameLst>
                                          <p:attrName>ppt_w</p:attrName>
                                        </p:attrNameLst>
                                      </p:cBhvr>
                                      <p:tavLst>
                                        <p:tav tm="0" fmla="#ppt_w*sin(2.5*pi*$)">
                                          <p:val>
                                            <p:fltVal val="0"/>
                                          </p:val>
                                        </p:tav>
                                        <p:tav tm="100000">
                                          <p:val>
                                            <p:fltVal val="1"/>
                                          </p:val>
                                        </p:tav>
                                      </p:tavLst>
                                    </p:anim>
                                    <p:anim calcmode="lin" valueType="num">
                                      <p:cBhvr>
                                        <p:cTn id="81" dur="1000" fill="hold"/>
                                        <p:tgtEl>
                                          <p:spTgt spid="10"/>
                                        </p:tgtEl>
                                        <p:attrNameLst>
                                          <p:attrName>ppt_h</p:attrName>
                                        </p:attrNameLst>
                                      </p:cBhvr>
                                      <p:tavLst>
                                        <p:tav tm="0">
                                          <p:val>
                                            <p:strVal val="#ppt_h"/>
                                          </p:val>
                                        </p:tav>
                                        <p:tav tm="100000">
                                          <p:val>
                                            <p:strVal val="#ppt_h"/>
                                          </p:val>
                                        </p:tav>
                                      </p:tavLst>
                                    </p:anim>
                                  </p:childTnLst>
                                </p:cTn>
                              </p:par>
                            </p:childTnLst>
                          </p:cTn>
                        </p:par>
                        <p:par>
                          <p:cTn id="82" fill="hold">
                            <p:stCondLst>
                              <p:cond delay="7000"/>
                            </p:stCondLst>
                            <p:childTnLst>
                              <p:par>
                                <p:cTn id="83" presetID="53" presetClass="entr" presetSubtype="16" fill="hold" nodeType="afterEffect">
                                  <p:stCondLst>
                                    <p:cond delay="0"/>
                                  </p:stCondLst>
                                  <p:childTnLst>
                                    <p:set>
                                      <p:cBhvr>
                                        <p:cTn id="84" dur="1" fill="hold">
                                          <p:stCondLst>
                                            <p:cond delay="0"/>
                                          </p:stCondLst>
                                        </p:cTn>
                                        <p:tgtEl>
                                          <p:spTgt spid="48"/>
                                        </p:tgtEl>
                                        <p:attrNameLst>
                                          <p:attrName>style.visibility</p:attrName>
                                        </p:attrNameLst>
                                      </p:cBhvr>
                                      <p:to>
                                        <p:strVal val="visible"/>
                                      </p:to>
                                    </p:set>
                                    <p:anim calcmode="lin" valueType="num">
                                      <p:cBhvr>
                                        <p:cTn id="85" dur="250" fill="hold"/>
                                        <p:tgtEl>
                                          <p:spTgt spid="48"/>
                                        </p:tgtEl>
                                        <p:attrNameLst>
                                          <p:attrName>ppt_w</p:attrName>
                                        </p:attrNameLst>
                                      </p:cBhvr>
                                      <p:tavLst>
                                        <p:tav tm="0">
                                          <p:val>
                                            <p:fltVal val="0"/>
                                          </p:val>
                                        </p:tav>
                                        <p:tav tm="100000">
                                          <p:val>
                                            <p:strVal val="#ppt_w"/>
                                          </p:val>
                                        </p:tav>
                                      </p:tavLst>
                                    </p:anim>
                                    <p:anim calcmode="lin" valueType="num">
                                      <p:cBhvr>
                                        <p:cTn id="86" dur="250" fill="hold"/>
                                        <p:tgtEl>
                                          <p:spTgt spid="48"/>
                                        </p:tgtEl>
                                        <p:attrNameLst>
                                          <p:attrName>ppt_h</p:attrName>
                                        </p:attrNameLst>
                                      </p:cBhvr>
                                      <p:tavLst>
                                        <p:tav tm="0">
                                          <p:val>
                                            <p:fltVal val="0"/>
                                          </p:val>
                                        </p:tav>
                                        <p:tav tm="100000">
                                          <p:val>
                                            <p:strVal val="#ppt_h"/>
                                          </p:val>
                                        </p:tav>
                                      </p:tavLst>
                                    </p:anim>
                                    <p:animEffect transition="in" filter="fade">
                                      <p:cBhvr>
                                        <p:cTn id="87" dur="250"/>
                                        <p:tgtEl>
                                          <p:spTgt spid="48"/>
                                        </p:tgtEl>
                                      </p:cBhvr>
                                    </p:animEffect>
                                  </p:childTnLst>
                                </p:cTn>
                              </p:par>
                            </p:childTnLst>
                          </p:cTn>
                        </p:par>
                        <p:par>
                          <p:cTn id="88" fill="hold">
                            <p:stCondLst>
                              <p:cond delay="7250"/>
                            </p:stCondLst>
                            <p:childTnLst>
                              <p:par>
                                <p:cTn id="89" presetID="53" presetClass="entr" presetSubtype="16" fill="hold" grpId="0" nodeType="afterEffect">
                                  <p:stCondLst>
                                    <p:cond delay="0"/>
                                  </p:stCondLst>
                                  <p:childTnLst>
                                    <p:set>
                                      <p:cBhvr>
                                        <p:cTn id="90" dur="1" fill="hold">
                                          <p:stCondLst>
                                            <p:cond delay="0"/>
                                          </p:stCondLst>
                                        </p:cTn>
                                        <p:tgtEl>
                                          <p:spTgt spid="62"/>
                                        </p:tgtEl>
                                        <p:attrNameLst>
                                          <p:attrName>style.visibility</p:attrName>
                                        </p:attrNameLst>
                                      </p:cBhvr>
                                      <p:to>
                                        <p:strVal val="visible"/>
                                      </p:to>
                                    </p:set>
                                    <p:anim calcmode="lin" valueType="num">
                                      <p:cBhvr>
                                        <p:cTn id="91" dur="250" fill="hold"/>
                                        <p:tgtEl>
                                          <p:spTgt spid="62"/>
                                        </p:tgtEl>
                                        <p:attrNameLst>
                                          <p:attrName>ppt_w</p:attrName>
                                        </p:attrNameLst>
                                      </p:cBhvr>
                                      <p:tavLst>
                                        <p:tav tm="0">
                                          <p:val>
                                            <p:fltVal val="0"/>
                                          </p:val>
                                        </p:tav>
                                        <p:tav tm="100000">
                                          <p:val>
                                            <p:strVal val="#ppt_w"/>
                                          </p:val>
                                        </p:tav>
                                      </p:tavLst>
                                    </p:anim>
                                    <p:anim calcmode="lin" valueType="num">
                                      <p:cBhvr>
                                        <p:cTn id="92" dur="250" fill="hold"/>
                                        <p:tgtEl>
                                          <p:spTgt spid="62"/>
                                        </p:tgtEl>
                                        <p:attrNameLst>
                                          <p:attrName>ppt_h</p:attrName>
                                        </p:attrNameLst>
                                      </p:cBhvr>
                                      <p:tavLst>
                                        <p:tav tm="0">
                                          <p:val>
                                            <p:fltVal val="0"/>
                                          </p:val>
                                        </p:tav>
                                        <p:tav tm="100000">
                                          <p:val>
                                            <p:strVal val="#ppt_h"/>
                                          </p:val>
                                        </p:tav>
                                      </p:tavLst>
                                    </p:anim>
                                    <p:animEffect transition="in" filter="fade">
                                      <p:cBhvr>
                                        <p:cTn id="93" dur="250"/>
                                        <p:tgtEl>
                                          <p:spTgt spid="62"/>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7"/>
                                        </p:tgtEl>
                                        <p:attrNameLst>
                                          <p:attrName>style.visibility</p:attrName>
                                        </p:attrNameLst>
                                      </p:cBhvr>
                                      <p:to>
                                        <p:strVal val="visible"/>
                                      </p:to>
                                    </p:set>
                                    <p:anim calcmode="lin" valueType="num">
                                      <p:cBhvr>
                                        <p:cTn id="97" dur="250" fill="hold"/>
                                        <p:tgtEl>
                                          <p:spTgt spid="67"/>
                                        </p:tgtEl>
                                        <p:attrNameLst>
                                          <p:attrName>ppt_w</p:attrName>
                                        </p:attrNameLst>
                                      </p:cBhvr>
                                      <p:tavLst>
                                        <p:tav tm="0">
                                          <p:val>
                                            <p:fltVal val="0"/>
                                          </p:val>
                                        </p:tav>
                                        <p:tav tm="100000">
                                          <p:val>
                                            <p:strVal val="#ppt_w"/>
                                          </p:val>
                                        </p:tav>
                                      </p:tavLst>
                                    </p:anim>
                                    <p:anim calcmode="lin" valueType="num">
                                      <p:cBhvr>
                                        <p:cTn id="98" dur="250" fill="hold"/>
                                        <p:tgtEl>
                                          <p:spTgt spid="67"/>
                                        </p:tgtEl>
                                        <p:attrNameLst>
                                          <p:attrName>ppt_h</p:attrName>
                                        </p:attrNameLst>
                                      </p:cBhvr>
                                      <p:tavLst>
                                        <p:tav tm="0">
                                          <p:val>
                                            <p:fltVal val="0"/>
                                          </p:val>
                                        </p:tav>
                                        <p:tav tm="100000">
                                          <p:val>
                                            <p:strVal val="#ppt_h"/>
                                          </p:val>
                                        </p:tav>
                                      </p:tavLst>
                                    </p:anim>
                                    <p:animEffect transition="in" filter="fade">
                                      <p:cBhvr>
                                        <p:cTn id="99" dur="250"/>
                                        <p:tgtEl>
                                          <p:spTgt spid="67"/>
                                        </p:tgtEl>
                                      </p:cBhvr>
                                    </p:animEffect>
                                  </p:childTnLst>
                                </p:cTn>
                              </p:par>
                            </p:childTnLst>
                          </p:cTn>
                        </p:par>
                        <p:par>
                          <p:cTn id="100" fill="hold">
                            <p:stCondLst>
                              <p:cond delay="7750"/>
                            </p:stCondLst>
                            <p:childTnLst>
                              <p:par>
                                <p:cTn id="101" presetID="53" presetClass="entr" presetSubtype="16" fill="hold" grpId="0" nodeType="afterEffect">
                                  <p:stCondLst>
                                    <p:cond delay="0"/>
                                  </p:stCondLst>
                                  <p:childTnLst>
                                    <p:set>
                                      <p:cBhvr>
                                        <p:cTn id="102" dur="1" fill="hold">
                                          <p:stCondLst>
                                            <p:cond delay="0"/>
                                          </p:stCondLst>
                                        </p:cTn>
                                        <p:tgtEl>
                                          <p:spTgt spid="99"/>
                                        </p:tgtEl>
                                        <p:attrNameLst>
                                          <p:attrName>style.visibility</p:attrName>
                                        </p:attrNameLst>
                                      </p:cBhvr>
                                      <p:to>
                                        <p:strVal val="visible"/>
                                      </p:to>
                                    </p:set>
                                    <p:anim calcmode="lin" valueType="num">
                                      <p:cBhvr>
                                        <p:cTn id="103" dur="250" fill="hold"/>
                                        <p:tgtEl>
                                          <p:spTgt spid="99"/>
                                        </p:tgtEl>
                                        <p:attrNameLst>
                                          <p:attrName>ppt_w</p:attrName>
                                        </p:attrNameLst>
                                      </p:cBhvr>
                                      <p:tavLst>
                                        <p:tav tm="0">
                                          <p:val>
                                            <p:fltVal val="0"/>
                                          </p:val>
                                        </p:tav>
                                        <p:tav tm="100000">
                                          <p:val>
                                            <p:strVal val="#ppt_w"/>
                                          </p:val>
                                        </p:tav>
                                      </p:tavLst>
                                    </p:anim>
                                    <p:anim calcmode="lin" valueType="num">
                                      <p:cBhvr>
                                        <p:cTn id="104" dur="250" fill="hold"/>
                                        <p:tgtEl>
                                          <p:spTgt spid="99"/>
                                        </p:tgtEl>
                                        <p:attrNameLst>
                                          <p:attrName>ppt_h</p:attrName>
                                        </p:attrNameLst>
                                      </p:cBhvr>
                                      <p:tavLst>
                                        <p:tav tm="0">
                                          <p:val>
                                            <p:fltVal val="0"/>
                                          </p:val>
                                        </p:tav>
                                        <p:tav tm="100000">
                                          <p:val>
                                            <p:strVal val="#ppt_h"/>
                                          </p:val>
                                        </p:tav>
                                      </p:tavLst>
                                    </p:anim>
                                    <p:animEffect transition="in" filter="fade">
                                      <p:cBhvr>
                                        <p:cTn id="105" dur="25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P spid="58" grpId="0"/>
      <p:bldP spid="60" grpId="0"/>
      <p:bldP spid="62" grpId="0"/>
      <p:bldP spid="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CBB3ED2-644F-4DAD-964C-29DF00A85132}"/>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CEC673BD-6D41-46AA-88C7-B7EFCD5E1D9F}"/>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skerville Old Face" panose="02020602080505020303" pitchFamily="18" charset="0"/>
                </a:rPr>
                <a:t>e</a:t>
              </a:r>
            </a:p>
          </p:txBody>
        </p:sp>
        <p:grpSp>
          <p:nvGrpSpPr>
            <p:cNvPr id="2" name="Group 1">
              <a:extLst>
                <a:ext uri="{FF2B5EF4-FFF2-40B4-BE49-F238E27FC236}">
                  <a16:creationId xmlns:a16="http://schemas.microsoft.com/office/drawing/2014/main" id="{19C81950-8594-4C73-99F2-7E8390270F4C}"/>
                </a:ext>
              </a:extLst>
            </p:cNvPr>
            <p:cNvGrpSpPr/>
            <p:nvPr/>
          </p:nvGrpSpPr>
          <p:grpSpPr>
            <a:xfrm>
              <a:off x="463827" y="503583"/>
              <a:ext cx="11396869" cy="6217086"/>
              <a:chOff x="463827" y="503583"/>
              <a:chExt cx="11396869" cy="6217086"/>
            </a:xfrm>
          </p:grpSpPr>
          <p:sp>
            <p:nvSpPr>
              <p:cNvPr id="7" name="TextBox 6">
                <a:extLst>
                  <a:ext uri="{FF2B5EF4-FFF2-40B4-BE49-F238E27FC236}">
                    <a16:creationId xmlns:a16="http://schemas.microsoft.com/office/drawing/2014/main" id="{FC6F1E68-FC8B-403A-A25E-F53A938083FD}"/>
                  </a:ext>
                </a:extLst>
              </p:cNvPr>
              <p:cNvSpPr txBox="1"/>
              <p:nvPr/>
            </p:nvSpPr>
            <p:spPr>
              <a:xfrm>
                <a:off x="463827" y="503583"/>
                <a:ext cx="4572000" cy="707886"/>
              </a:xfrm>
              <a:prstGeom prst="rect">
                <a:avLst/>
              </a:prstGeom>
              <a:noFill/>
            </p:spPr>
            <p:txBody>
              <a:bodyPr wrap="square" rtlCol="0">
                <a:spAutoFit/>
              </a:bodyPr>
              <a:lstStyle/>
              <a:p>
                <a:r>
                  <a:rPr lang="en-IN" sz="4000" u="sng" dirty="0">
                    <a:latin typeface="Baskerville Old Face" panose="02020602080505020303" pitchFamily="18" charset="0"/>
                  </a:rPr>
                  <a:t>Abstract : </a:t>
                </a:r>
              </a:p>
            </p:txBody>
          </p:sp>
          <p:sp>
            <p:nvSpPr>
              <p:cNvPr id="10" name="TextBox 9">
                <a:extLst>
                  <a:ext uri="{FF2B5EF4-FFF2-40B4-BE49-F238E27FC236}">
                    <a16:creationId xmlns:a16="http://schemas.microsoft.com/office/drawing/2014/main" id="{DE99B2C0-AF0D-4AD2-A05B-33B04D8B7AA4}"/>
                  </a:ext>
                </a:extLst>
              </p:cNvPr>
              <p:cNvSpPr txBox="1"/>
              <p:nvPr/>
            </p:nvSpPr>
            <p:spPr>
              <a:xfrm>
                <a:off x="596348" y="1211469"/>
                <a:ext cx="11264348" cy="5509200"/>
              </a:xfrm>
              <a:prstGeom prst="rect">
                <a:avLst/>
              </a:prstGeom>
              <a:noFill/>
            </p:spPr>
            <p:txBody>
              <a:bodyPr wrap="square" rtlCol="0">
                <a:spAutoFit/>
              </a:bodyPr>
              <a:lstStyle/>
              <a:p>
                <a:pPr algn="just"/>
                <a:r>
                  <a:rPr lang="en-IN" sz="3200" dirty="0">
                    <a:latin typeface="Baskerville Old Face" panose="02020602080505020303" pitchFamily="18" charset="0"/>
                  </a:rPr>
                  <a:t>               Churn is defined as one’s tendency to discontinue their subscription towards the products or services in one party and switch to another within the given time. This phenomenon commonly occurs in customer loyalty towards brand products or services. It is a critical issue that every industry looks to avoid. </a:t>
                </a:r>
              </a:p>
              <a:p>
                <a:pPr algn="just"/>
                <a:r>
                  <a:rPr lang="en-IN" sz="3200" dirty="0">
                    <a:latin typeface="Baskerville Old Face" panose="02020602080505020303" pitchFamily="18" charset="0"/>
                  </a:rPr>
                  <a:t>              Employee Churn occurs within the organization and can cause huge losses to the organization. A successful prediction model for employee churn is significantly needed in order to avert various negative impacts for the organization. The project does a comparative analysis of how various algorithms predict the Employee churn value.</a:t>
                </a:r>
              </a:p>
            </p:txBody>
          </p:sp>
        </p:grpSp>
      </p:grpSp>
      <p:pic>
        <p:nvPicPr>
          <p:cNvPr id="8" name="Picture 7">
            <a:extLst>
              <a:ext uri="{FF2B5EF4-FFF2-40B4-BE49-F238E27FC236}">
                <a16:creationId xmlns:a16="http://schemas.microsoft.com/office/drawing/2014/main" id="{52FB5ACB-2353-5DB2-757E-37C59AF9A772}"/>
              </a:ext>
            </a:extLst>
          </p:cNvPr>
          <p:cNvPicPr>
            <a:picLocks noChangeAspect="1"/>
          </p:cNvPicPr>
          <p:nvPr/>
        </p:nvPicPr>
        <p:blipFill>
          <a:blip r:embed="rId2"/>
          <a:stretch>
            <a:fillRect/>
          </a:stretch>
        </p:blipFill>
        <p:spPr>
          <a:xfrm>
            <a:off x="10868526" y="-32083"/>
            <a:ext cx="1323274" cy="1317570"/>
          </a:xfrm>
          <a:prstGeom prst="rect">
            <a:avLst/>
          </a:prstGeom>
        </p:spPr>
      </p:pic>
    </p:spTree>
    <p:extLst>
      <p:ext uri="{BB962C8B-B14F-4D97-AF65-F5344CB8AC3E}">
        <p14:creationId xmlns:p14="http://schemas.microsoft.com/office/powerpoint/2010/main" val="147885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2FD568E-C496-484F-A95E-0BC8FBA88F84}"/>
              </a:ext>
            </a:extLst>
          </p:cNvPr>
          <p:cNvGrpSpPr/>
          <p:nvPr/>
        </p:nvGrpSpPr>
        <p:grpSpPr>
          <a:xfrm>
            <a:off x="0" y="0"/>
            <a:ext cx="12192000" cy="7177217"/>
            <a:chOff x="0" y="0"/>
            <a:chExt cx="12192000" cy="7177217"/>
          </a:xfrm>
        </p:grpSpPr>
        <p:sp>
          <p:nvSpPr>
            <p:cNvPr id="2" name="Rectangle 1">
              <a:extLst>
                <a:ext uri="{FF2B5EF4-FFF2-40B4-BE49-F238E27FC236}">
                  <a16:creationId xmlns:a16="http://schemas.microsoft.com/office/drawing/2014/main" id="{0EFED705-CD3E-41D6-90F1-AEDA56C6B48D}"/>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grpSp>
          <p:nvGrpSpPr>
            <p:cNvPr id="5" name="Group 4">
              <a:extLst>
                <a:ext uri="{FF2B5EF4-FFF2-40B4-BE49-F238E27FC236}">
                  <a16:creationId xmlns:a16="http://schemas.microsoft.com/office/drawing/2014/main" id="{F333278A-4451-4C5B-8566-91D15169D436}"/>
                </a:ext>
              </a:extLst>
            </p:cNvPr>
            <p:cNvGrpSpPr/>
            <p:nvPr/>
          </p:nvGrpSpPr>
          <p:grpSpPr>
            <a:xfrm>
              <a:off x="299569" y="421310"/>
              <a:ext cx="11100090" cy="6755907"/>
              <a:chOff x="299569" y="90006"/>
              <a:chExt cx="11100090" cy="6755907"/>
            </a:xfrm>
          </p:grpSpPr>
          <p:sp>
            <p:nvSpPr>
              <p:cNvPr id="3" name="TextBox 2">
                <a:extLst>
                  <a:ext uri="{FF2B5EF4-FFF2-40B4-BE49-F238E27FC236}">
                    <a16:creationId xmlns:a16="http://schemas.microsoft.com/office/drawing/2014/main" id="{2A1FD81A-DBD3-49BD-B55C-7658D4632609}"/>
                  </a:ext>
                </a:extLst>
              </p:cNvPr>
              <p:cNvSpPr txBox="1"/>
              <p:nvPr/>
            </p:nvSpPr>
            <p:spPr>
              <a:xfrm>
                <a:off x="299569" y="90006"/>
                <a:ext cx="4505739" cy="707886"/>
              </a:xfrm>
              <a:prstGeom prst="rect">
                <a:avLst/>
              </a:prstGeom>
              <a:noFill/>
            </p:spPr>
            <p:txBody>
              <a:bodyPr wrap="square" rtlCol="0">
                <a:spAutoFit/>
              </a:bodyPr>
              <a:lstStyle/>
              <a:p>
                <a:r>
                  <a:rPr lang="en-IN" sz="4000" u="sng" dirty="0">
                    <a:latin typeface="Baskerville Old Face" panose="02020602080505020303" pitchFamily="18" charset="0"/>
                  </a:rPr>
                  <a:t>Problem Statement  : </a:t>
                </a:r>
              </a:p>
            </p:txBody>
          </p:sp>
          <p:sp>
            <p:nvSpPr>
              <p:cNvPr id="4" name="TextBox 3">
                <a:extLst>
                  <a:ext uri="{FF2B5EF4-FFF2-40B4-BE49-F238E27FC236}">
                    <a16:creationId xmlns:a16="http://schemas.microsoft.com/office/drawing/2014/main" id="{47A77F7C-E3A0-4468-BCA3-C077F3FBC647}"/>
                  </a:ext>
                </a:extLst>
              </p:cNvPr>
              <p:cNvSpPr txBox="1"/>
              <p:nvPr/>
            </p:nvSpPr>
            <p:spPr>
              <a:xfrm>
                <a:off x="983451" y="844270"/>
                <a:ext cx="10416208" cy="6001643"/>
              </a:xfrm>
              <a:prstGeom prst="rect">
                <a:avLst/>
              </a:prstGeom>
              <a:noFill/>
            </p:spPr>
            <p:txBody>
              <a:bodyPr wrap="square" rtlCol="0">
                <a:spAutoFit/>
              </a:bodyPr>
              <a:lstStyle/>
              <a:p>
                <a:pPr algn="just"/>
                <a:r>
                  <a:rPr lang="en-IN" sz="3200" dirty="0">
                    <a:latin typeface="Baskerville Old Face" panose="02020602080505020303" pitchFamily="18" charset="0"/>
                  </a:rPr>
                  <a:t>With the huge recession and mass lay-offs going across the world, Employee Churn modelling has become a highly impactful problem to tackle. </a:t>
                </a:r>
              </a:p>
              <a:p>
                <a:pPr algn="just"/>
                <a:r>
                  <a:rPr lang="en-IN" sz="3200" dirty="0">
                    <a:latin typeface="Baskerville Old Face" panose="02020602080505020303" pitchFamily="18" charset="0"/>
                  </a:rPr>
                  <a:t>Understanding why and when the employees are most likely to leave can lead to the following actions </a:t>
                </a:r>
              </a:p>
              <a:p>
                <a:pPr marL="514350" indent="-514350" algn="just">
                  <a:buAutoNum type="arabicPeriod"/>
                </a:pPr>
                <a:r>
                  <a:rPr lang="en-IN" sz="3200" dirty="0">
                    <a:latin typeface="Baskerville Old Face" panose="02020602080505020303" pitchFamily="18" charset="0"/>
                  </a:rPr>
                  <a:t>Improve employee retention</a:t>
                </a:r>
              </a:p>
              <a:p>
                <a:pPr marL="514350" indent="-514350" algn="just">
                  <a:buAutoNum type="arabicPeriod"/>
                </a:pPr>
                <a:r>
                  <a:rPr lang="en-IN" sz="3200" dirty="0">
                    <a:latin typeface="Baskerville Old Face" panose="02020602080505020303" pitchFamily="18" charset="0"/>
                  </a:rPr>
                  <a:t>Possibly planning new hiring in advance.</a:t>
                </a:r>
              </a:p>
              <a:p>
                <a:pPr marL="514350" indent="-514350" algn="just">
                  <a:buAutoNum type="arabicPeriod"/>
                </a:pPr>
                <a:r>
                  <a:rPr lang="en-IN" sz="3200" dirty="0">
                    <a:latin typeface="Baskerville Old Face" panose="02020602080505020303" pitchFamily="18" charset="0"/>
                  </a:rPr>
                  <a:t>If a situation comes for the company to lay off its employees for any organizational adjustments, it can use Churn modelling to make a calculated move instead of making random lay off choices.</a:t>
                </a:r>
              </a:p>
              <a:p>
                <a:pPr algn="just"/>
                <a:endParaRPr lang="en-IN" sz="3200" dirty="0">
                  <a:latin typeface="Baskerville Old Face" panose="02020602080505020303" pitchFamily="18" charset="0"/>
                </a:endParaRPr>
              </a:p>
            </p:txBody>
          </p:sp>
        </p:grpSp>
      </p:grpSp>
      <p:pic>
        <p:nvPicPr>
          <p:cNvPr id="8" name="Picture 7">
            <a:extLst>
              <a:ext uri="{FF2B5EF4-FFF2-40B4-BE49-F238E27FC236}">
                <a16:creationId xmlns:a16="http://schemas.microsoft.com/office/drawing/2014/main" id="{9C4C521D-E2F0-F890-E348-E41BA4A9676C}"/>
              </a:ext>
            </a:extLst>
          </p:cNvPr>
          <p:cNvPicPr>
            <a:picLocks noChangeAspect="1"/>
          </p:cNvPicPr>
          <p:nvPr/>
        </p:nvPicPr>
        <p:blipFill>
          <a:blip r:embed="rId2"/>
          <a:stretch>
            <a:fillRect/>
          </a:stretch>
        </p:blipFill>
        <p:spPr>
          <a:xfrm>
            <a:off x="10868526" y="-32083"/>
            <a:ext cx="1323274" cy="1317570"/>
          </a:xfrm>
          <a:prstGeom prst="rect">
            <a:avLst/>
          </a:prstGeom>
        </p:spPr>
      </p:pic>
    </p:spTree>
    <p:extLst>
      <p:ext uri="{BB962C8B-B14F-4D97-AF65-F5344CB8AC3E}">
        <p14:creationId xmlns:p14="http://schemas.microsoft.com/office/powerpoint/2010/main" val="13427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DD653E-EA22-4BE7-BE7F-205842E75294}"/>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3" name="TextBox 2">
            <a:extLst>
              <a:ext uri="{FF2B5EF4-FFF2-40B4-BE49-F238E27FC236}">
                <a16:creationId xmlns:a16="http://schemas.microsoft.com/office/drawing/2014/main" id="{9335A51C-D013-4FDD-9AD3-678102378123}"/>
              </a:ext>
            </a:extLst>
          </p:cNvPr>
          <p:cNvSpPr txBox="1"/>
          <p:nvPr/>
        </p:nvSpPr>
        <p:spPr>
          <a:xfrm>
            <a:off x="8455" y="196887"/>
            <a:ext cx="11555895" cy="2062103"/>
          </a:xfrm>
          <a:prstGeom prst="rect">
            <a:avLst/>
          </a:prstGeom>
          <a:noFill/>
        </p:spPr>
        <p:txBody>
          <a:bodyPr wrap="square" rtlCol="0">
            <a:spAutoFit/>
          </a:bodyPr>
          <a:lstStyle/>
          <a:p>
            <a:r>
              <a:rPr lang="en-IN" sz="3200" dirty="0">
                <a:latin typeface="Baskerville Old Face" panose="02020602080505020303" pitchFamily="18" charset="0"/>
              </a:rPr>
              <a:t>Exploratory Data Analysis:</a:t>
            </a:r>
          </a:p>
          <a:p>
            <a:r>
              <a:rPr lang="en-IN" sz="3200" dirty="0">
                <a:latin typeface="Baskerville Old Face" panose="02020602080505020303" pitchFamily="18" charset="0"/>
              </a:rPr>
              <a:t>      </a:t>
            </a:r>
          </a:p>
          <a:p>
            <a:r>
              <a:rPr lang="en-IN" sz="3200" dirty="0">
                <a:latin typeface="Baskerville Old Face" panose="02020602080505020303" pitchFamily="18" charset="0"/>
              </a:rPr>
              <a:t>                        </a:t>
            </a:r>
          </a:p>
          <a:p>
            <a:endParaRPr lang="en-IN" sz="3200" dirty="0">
              <a:latin typeface="Baskerville Old Face" panose="02020602080505020303" pitchFamily="18" charset="0"/>
            </a:endParaRPr>
          </a:p>
        </p:txBody>
      </p:sp>
      <p:grpSp>
        <p:nvGrpSpPr>
          <p:cNvPr id="21" name="Group 20">
            <a:extLst>
              <a:ext uri="{FF2B5EF4-FFF2-40B4-BE49-F238E27FC236}">
                <a16:creationId xmlns:a16="http://schemas.microsoft.com/office/drawing/2014/main" id="{4CBA1FB7-A36A-457C-971E-7BB92C260E22}"/>
              </a:ext>
            </a:extLst>
          </p:cNvPr>
          <p:cNvGrpSpPr/>
          <p:nvPr/>
        </p:nvGrpSpPr>
        <p:grpSpPr>
          <a:xfrm>
            <a:off x="341094" y="2160910"/>
            <a:ext cx="1772469" cy="3815544"/>
            <a:chOff x="1421871" y="2160910"/>
            <a:chExt cx="1772469" cy="3815544"/>
          </a:xfrm>
        </p:grpSpPr>
        <p:sp>
          <p:nvSpPr>
            <p:cNvPr id="4" name="Rectangle: Top Corners Rounded 3">
              <a:extLst>
                <a:ext uri="{FF2B5EF4-FFF2-40B4-BE49-F238E27FC236}">
                  <a16:creationId xmlns:a16="http://schemas.microsoft.com/office/drawing/2014/main" id="{C297E127-379F-4C4D-BEA5-8E6CFE92F7B9}"/>
                </a:ext>
              </a:extLst>
            </p:cNvPr>
            <p:cNvSpPr/>
            <p:nvPr/>
          </p:nvSpPr>
          <p:spPr>
            <a:xfrm>
              <a:off x="1478131" y="2160910"/>
              <a:ext cx="1436914" cy="1738289"/>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5A4FE03-B8FF-46F3-9247-D07DDCFE83FE}"/>
                </a:ext>
              </a:extLst>
            </p:cNvPr>
            <p:cNvSpPr/>
            <p:nvPr/>
          </p:nvSpPr>
          <p:spPr>
            <a:xfrm flipV="1">
              <a:off x="147813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6" name="TextBox 5">
              <a:extLst>
                <a:ext uri="{FF2B5EF4-FFF2-40B4-BE49-F238E27FC236}">
                  <a16:creationId xmlns:a16="http://schemas.microsoft.com/office/drawing/2014/main" id="{BC5FB84B-A998-40F9-A20C-98AE9CDCDF38}"/>
                </a:ext>
              </a:extLst>
            </p:cNvPr>
            <p:cNvSpPr txBox="1"/>
            <p:nvPr/>
          </p:nvSpPr>
          <p:spPr>
            <a:xfrm>
              <a:off x="1421871" y="2360419"/>
              <a:ext cx="1493173"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Schema Analysis</a:t>
              </a:r>
            </a:p>
          </p:txBody>
        </p:sp>
        <p:sp>
          <p:nvSpPr>
            <p:cNvPr id="10" name="TextBox 9">
              <a:extLst>
                <a:ext uri="{FF2B5EF4-FFF2-40B4-BE49-F238E27FC236}">
                  <a16:creationId xmlns:a16="http://schemas.microsoft.com/office/drawing/2014/main" id="{9BC2B751-08AA-46A3-ADC2-02FE3BDFE072}"/>
                </a:ext>
              </a:extLst>
            </p:cNvPr>
            <p:cNvSpPr txBox="1"/>
            <p:nvPr/>
          </p:nvSpPr>
          <p:spPr>
            <a:xfrm>
              <a:off x="1504145" y="4013135"/>
              <a:ext cx="1690195" cy="1077218"/>
            </a:xfrm>
            <a:prstGeom prst="rect">
              <a:avLst/>
            </a:prstGeom>
            <a:noFill/>
          </p:spPr>
          <p:txBody>
            <a:bodyPr wrap="square" rtlCol="0">
              <a:spAutoFit/>
            </a:bodyPr>
            <a:lstStyle/>
            <a:p>
              <a:pPr marL="342900" indent="-342900">
                <a:buFontTx/>
                <a:buChar char="-"/>
              </a:pPr>
              <a:r>
                <a:rPr lang="en-US" sz="1600" dirty="0"/>
                <a:t>Shape</a:t>
              </a:r>
            </a:p>
            <a:p>
              <a:pPr marL="342900" indent="-342900">
                <a:buFontTx/>
                <a:buChar char="-"/>
              </a:pPr>
              <a:r>
                <a:rPr lang="en-US" sz="1600" dirty="0"/>
                <a:t>Memory Usage</a:t>
              </a:r>
            </a:p>
            <a:p>
              <a:pPr marL="342900" indent="-342900">
                <a:buFontTx/>
                <a:buChar char="-"/>
              </a:pPr>
              <a:r>
                <a:rPr lang="en-US" sz="1600" dirty="0"/>
                <a:t>head()</a:t>
              </a:r>
            </a:p>
          </p:txBody>
        </p:sp>
      </p:grpSp>
      <p:grpSp>
        <p:nvGrpSpPr>
          <p:cNvPr id="22" name="Group 21">
            <a:extLst>
              <a:ext uri="{FF2B5EF4-FFF2-40B4-BE49-F238E27FC236}">
                <a16:creationId xmlns:a16="http://schemas.microsoft.com/office/drawing/2014/main" id="{C89E5892-F29B-4F8B-AFE4-53477DB913EC}"/>
              </a:ext>
            </a:extLst>
          </p:cNvPr>
          <p:cNvGrpSpPr/>
          <p:nvPr/>
        </p:nvGrpSpPr>
        <p:grpSpPr>
          <a:xfrm>
            <a:off x="2264931" y="2181585"/>
            <a:ext cx="1550837" cy="3815544"/>
            <a:chOff x="3877419" y="2160910"/>
            <a:chExt cx="1550837" cy="3815544"/>
          </a:xfrm>
        </p:grpSpPr>
        <p:sp>
          <p:nvSpPr>
            <p:cNvPr id="7" name="Rectangle: Top Corners Rounded 6">
              <a:extLst>
                <a:ext uri="{FF2B5EF4-FFF2-40B4-BE49-F238E27FC236}">
                  <a16:creationId xmlns:a16="http://schemas.microsoft.com/office/drawing/2014/main" id="{80377BD4-C369-4F7F-9ED6-12227A519C7E}"/>
                </a:ext>
              </a:extLst>
            </p:cNvPr>
            <p:cNvSpPr/>
            <p:nvPr/>
          </p:nvSpPr>
          <p:spPr>
            <a:xfrm>
              <a:off x="3923956" y="2160910"/>
              <a:ext cx="1436914" cy="1738289"/>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8B2F29B6-57DE-4DB0-B127-EA6E345D305E}"/>
                </a:ext>
              </a:extLst>
            </p:cNvPr>
            <p:cNvSpPr/>
            <p:nvPr/>
          </p:nvSpPr>
          <p:spPr>
            <a:xfrm flipV="1">
              <a:off x="3923956"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9" name="TextBox 8">
              <a:extLst>
                <a:ext uri="{FF2B5EF4-FFF2-40B4-BE49-F238E27FC236}">
                  <a16:creationId xmlns:a16="http://schemas.microsoft.com/office/drawing/2014/main" id="{0E5C6681-E341-4A68-9614-369307B85D0A}"/>
                </a:ext>
              </a:extLst>
            </p:cNvPr>
            <p:cNvSpPr txBox="1"/>
            <p:nvPr/>
          </p:nvSpPr>
          <p:spPr>
            <a:xfrm>
              <a:off x="3877419" y="2360419"/>
              <a:ext cx="1483451" cy="707886"/>
            </a:xfrm>
            <a:prstGeom prst="rect">
              <a:avLst/>
            </a:prstGeom>
            <a:noFill/>
          </p:spPr>
          <p:txBody>
            <a:bodyPr wrap="square" rtlCol="0">
              <a:spAutoFit/>
            </a:bodyPr>
            <a:lstStyle/>
            <a:p>
              <a:pPr algn="ctr"/>
              <a:r>
                <a:rPr lang="en-US" sz="2000" b="1" dirty="0">
                  <a:solidFill>
                    <a:schemeClr val="bg1"/>
                  </a:solidFill>
                  <a:latin typeface="Tw Cen MT" panose="020B0602020104020603" pitchFamily="34" charset="0"/>
                </a:rPr>
                <a:t>Uni-variate analysis</a:t>
              </a:r>
            </a:p>
          </p:txBody>
        </p:sp>
        <p:sp>
          <p:nvSpPr>
            <p:cNvPr id="11" name="TextBox 10">
              <a:extLst>
                <a:ext uri="{FF2B5EF4-FFF2-40B4-BE49-F238E27FC236}">
                  <a16:creationId xmlns:a16="http://schemas.microsoft.com/office/drawing/2014/main" id="{B4DEA02B-A9C6-4C7B-95DC-82F69DF6AE19}"/>
                </a:ext>
              </a:extLst>
            </p:cNvPr>
            <p:cNvSpPr txBox="1"/>
            <p:nvPr/>
          </p:nvSpPr>
          <p:spPr>
            <a:xfrm>
              <a:off x="3944805" y="3884109"/>
              <a:ext cx="1483451" cy="1538883"/>
            </a:xfrm>
            <a:prstGeom prst="rect">
              <a:avLst/>
            </a:prstGeom>
            <a:noFill/>
          </p:spPr>
          <p:txBody>
            <a:bodyPr wrap="square" rtlCol="0">
              <a:spAutoFit/>
            </a:bodyPr>
            <a:lstStyle/>
            <a:p>
              <a:pPr marL="342900" indent="-342900">
                <a:buFontTx/>
                <a:buChar char="-"/>
              </a:pPr>
              <a:r>
                <a:rPr lang="en-US" sz="1600" dirty="0"/>
                <a:t>Bar Graphs- Qualitative</a:t>
              </a:r>
            </a:p>
            <a:p>
              <a:endParaRPr lang="en-US" sz="1600" dirty="0"/>
            </a:p>
            <a:p>
              <a:pPr marL="342900" indent="-342900">
                <a:buFontTx/>
                <a:buChar char="-"/>
              </a:pPr>
              <a:r>
                <a:rPr lang="en-US" sz="1400" dirty="0"/>
                <a:t>Box</a:t>
              </a:r>
              <a:r>
                <a:rPr lang="en-US" sz="1600" dirty="0"/>
                <a:t> </a:t>
              </a:r>
              <a:r>
                <a:rPr lang="en-US" sz="1400" dirty="0"/>
                <a:t>plots-Quantitative</a:t>
              </a:r>
            </a:p>
          </p:txBody>
        </p:sp>
      </p:grpSp>
      <p:grpSp>
        <p:nvGrpSpPr>
          <p:cNvPr id="23" name="Group 22">
            <a:extLst>
              <a:ext uri="{FF2B5EF4-FFF2-40B4-BE49-F238E27FC236}">
                <a16:creationId xmlns:a16="http://schemas.microsoft.com/office/drawing/2014/main" id="{D25087F3-7411-4EF7-8EA3-BB4B134CD732}"/>
              </a:ext>
            </a:extLst>
          </p:cNvPr>
          <p:cNvGrpSpPr/>
          <p:nvPr/>
        </p:nvGrpSpPr>
        <p:grpSpPr>
          <a:xfrm>
            <a:off x="6039655" y="2160910"/>
            <a:ext cx="1609037" cy="3815544"/>
            <a:chOff x="6369781" y="2160910"/>
            <a:chExt cx="1609037" cy="3815544"/>
          </a:xfrm>
        </p:grpSpPr>
        <p:sp>
          <p:nvSpPr>
            <p:cNvPr id="12" name="Rectangle: Top Corners Rounded 11">
              <a:extLst>
                <a:ext uri="{FF2B5EF4-FFF2-40B4-BE49-F238E27FC236}">
                  <a16:creationId xmlns:a16="http://schemas.microsoft.com/office/drawing/2014/main" id="{19F6D3B4-7E74-450C-B848-4A283CDDD71A}"/>
                </a:ext>
              </a:extLst>
            </p:cNvPr>
            <p:cNvSpPr/>
            <p:nvPr/>
          </p:nvSpPr>
          <p:spPr>
            <a:xfrm>
              <a:off x="6426041" y="2160910"/>
              <a:ext cx="1436914" cy="1738289"/>
            </a:xfrm>
            <a:prstGeom prst="round2Same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024CA52-1C70-4590-B1A9-BA78DFECBE62}"/>
                </a:ext>
              </a:extLst>
            </p:cNvPr>
            <p:cNvSpPr/>
            <p:nvPr/>
          </p:nvSpPr>
          <p:spPr>
            <a:xfrm flipV="1">
              <a:off x="642604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4" name="TextBox 13">
              <a:extLst>
                <a:ext uri="{FF2B5EF4-FFF2-40B4-BE49-F238E27FC236}">
                  <a16:creationId xmlns:a16="http://schemas.microsoft.com/office/drawing/2014/main" id="{C3233C30-CA00-4375-A6AB-00BC344C1DC6}"/>
                </a:ext>
              </a:extLst>
            </p:cNvPr>
            <p:cNvSpPr txBox="1"/>
            <p:nvPr/>
          </p:nvSpPr>
          <p:spPr>
            <a:xfrm>
              <a:off x="6369781" y="2360419"/>
              <a:ext cx="1493173" cy="1446550"/>
            </a:xfrm>
            <a:prstGeom prst="rect">
              <a:avLst/>
            </a:prstGeom>
            <a:noFill/>
          </p:spPr>
          <p:txBody>
            <a:bodyPr wrap="square" rtlCol="0">
              <a:spAutoFit/>
            </a:bodyPr>
            <a:lstStyle/>
            <a:p>
              <a:pPr algn="ctr"/>
              <a:r>
                <a:rPr lang="en-US" sz="2000" b="1" dirty="0">
                  <a:solidFill>
                    <a:schemeClr val="bg1"/>
                  </a:solidFill>
                  <a:latin typeface="Tw Cen MT" panose="020B0602020104020603" pitchFamily="34" charset="0"/>
                </a:rPr>
                <a:t>Multi-variate analysis</a:t>
              </a:r>
            </a:p>
            <a:p>
              <a:pPr algn="ctr"/>
              <a:r>
                <a:rPr lang="en-US" sz="2800" b="1" dirty="0">
                  <a:solidFill>
                    <a:schemeClr val="bg1"/>
                  </a:solidFill>
                  <a:latin typeface="Tw Cen MT" panose="020B0602020104020603" pitchFamily="34" charset="0"/>
                </a:rPr>
                <a:t> </a:t>
              </a:r>
            </a:p>
          </p:txBody>
        </p:sp>
        <p:sp>
          <p:nvSpPr>
            <p:cNvPr id="18" name="TextBox 17">
              <a:extLst>
                <a:ext uri="{FF2B5EF4-FFF2-40B4-BE49-F238E27FC236}">
                  <a16:creationId xmlns:a16="http://schemas.microsoft.com/office/drawing/2014/main" id="{06F5E89B-D902-4CE0-8770-4433DEEF887D}"/>
                </a:ext>
              </a:extLst>
            </p:cNvPr>
            <p:cNvSpPr txBox="1"/>
            <p:nvPr/>
          </p:nvSpPr>
          <p:spPr>
            <a:xfrm>
              <a:off x="6541904" y="3828525"/>
              <a:ext cx="1436914" cy="1877437"/>
            </a:xfrm>
            <a:prstGeom prst="rect">
              <a:avLst/>
            </a:prstGeom>
            <a:noFill/>
          </p:spPr>
          <p:txBody>
            <a:bodyPr wrap="square" rtlCol="0">
              <a:spAutoFit/>
            </a:bodyPr>
            <a:lstStyle/>
            <a:p>
              <a:r>
                <a:rPr lang="en-US" sz="2000" dirty="0"/>
                <a:t>- </a:t>
              </a:r>
              <a:r>
                <a:rPr lang="en-US" sz="1600" dirty="0"/>
                <a:t>Analysis between multiple feature columns and the target column</a:t>
              </a:r>
            </a:p>
          </p:txBody>
        </p:sp>
      </p:grpSp>
      <p:grpSp>
        <p:nvGrpSpPr>
          <p:cNvPr id="24" name="Group 23">
            <a:extLst>
              <a:ext uri="{FF2B5EF4-FFF2-40B4-BE49-F238E27FC236}">
                <a16:creationId xmlns:a16="http://schemas.microsoft.com/office/drawing/2014/main" id="{67BA4845-ABBF-4419-992D-F8C892CCC00A}"/>
              </a:ext>
            </a:extLst>
          </p:cNvPr>
          <p:cNvGrpSpPr/>
          <p:nvPr/>
        </p:nvGrpSpPr>
        <p:grpSpPr>
          <a:xfrm>
            <a:off x="4139353" y="2181585"/>
            <a:ext cx="1586440" cy="3815544"/>
            <a:chOff x="8870390" y="2160910"/>
            <a:chExt cx="1586440" cy="3815544"/>
          </a:xfrm>
        </p:grpSpPr>
        <p:sp>
          <p:nvSpPr>
            <p:cNvPr id="15" name="Rectangle: Top Corners Rounded 14">
              <a:extLst>
                <a:ext uri="{FF2B5EF4-FFF2-40B4-BE49-F238E27FC236}">
                  <a16:creationId xmlns:a16="http://schemas.microsoft.com/office/drawing/2014/main" id="{F8C1B1AA-3E60-44E8-8305-6C613073210F}"/>
                </a:ext>
              </a:extLst>
            </p:cNvPr>
            <p:cNvSpPr/>
            <p:nvPr/>
          </p:nvSpPr>
          <p:spPr>
            <a:xfrm>
              <a:off x="8916927" y="2160910"/>
              <a:ext cx="1436914" cy="1738289"/>
            </a:xfrm>
            <a:prstGeom prst="round2Same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E8CB472-E5CF-45F5-89A8-96037D0F7FE2}"/>
                </a:ext>
              </a:extLst>
            </p:cNvPr>
            <p:cNvSpPr/>
            <p:nvPr/>
          </p:nvSpPr>
          <p:spPr>
            <a:xfrm flipV="1">
              <a:off x="8916927"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7" name="TextBox 16">
              <a:extLst>
                <a:ext uri="{FF2B5EF4-FFF2-40B4-BE49-F238E27FC236}">
                  <a16:creationId xmlns:a16="http://schemas.microsoft.com/office/drawing/2014/main" id="{012B8680-1351-4617-B31B-A5EFD77291E8}"/>
                </a:ext>
              </a:extLst>
            </p:cNvPr>
            <p:cNvSpPr txBox="1"/>
            <p:nvPr/>
          </p:nvSpPr>
          <p:spPr>
            <a:xfrm>
              <a:off x="8870390" y="2360419"/>
              <a:ext cx="1483451"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Bi-variate</a:t>
              </a:r>
            </a:p>
            <a:p>
              <a:pPr algn="ctr"/>
              <a:r>
                <a:rPr lang="en-US" sz="2400" b="1" dirty="0">
                  <a:solidFill>
                    <a:schemeClr val="bg1"/>
                  </a:solidFill>
                  <a:latin typeface="Tw Cen MT" panose="020B0602020104020603" pitchFamily="34" charset="0"/>
                </a:rPr>
                <a:t>analysis</a:t>
              </a:r>
            </a:p>
          </p:txBody>
        </p:sp>
        <p:sp>
          <p:nvSpPr>
            <p:cNvPr id="19" name="TextBox 18">
              <a:extLst>
                <a:ext uri="{FF2B5EF4-FFF2-40B4-BE49-F238E27FC236}">
                  <a16:creationId xmlns:a16="http://schemas.microsoft.com/office/drawing/2014/main" id="{18AFEBE7-B72C-4877-A284-32C2B7C64100}"/>
                </a:ext>
              </a:extLst>
            </p:cNvPr>
            <p:cNvSpPr txBox="1"/>
            <p:nvPr/>
          </p:nvSpPr>
          <p:spPr>
            <a:xfrm>
              <a:off x="9019916" y="3991830"/>
              <a:ext cx="1436914" cy="1323439"/>
            </a:xfrm>
            <a:prstGeom prst="rect">
              <a:avLst/>
            </a:prstGeom>
            <a:noFill/>
          </p:spPr>
          <p:txBody>
            <a:bodyPr wrap="square" rtlCol="0">
              <a:spAutoFit/>
            </a:bodyPr>
            <a:lstStyle/>
            <a:p>
              <a:r>
                <a:rPr lang="en-US" sz="1600" dirty="0"/>
                <a:t>- Analysis between a feature column and target column</a:t>
              </a:r>
            </a:p>
          </p:txBody>
        </p:sp>
      </p:grpSp>
      <p:grpSp>
        <p:nvGrpSpPr>
          <p:cNvPr id="26" name="Group 25">
            <a:extLst>
              <a:ext uri="{FF2B5EF4-FFF2-40B4-BE49-F238E27FC236}">
                <a16:creationId xmlns:a16="http://schemas.microsoft.com/office/drawing/2014/main" id="{7E66F13E-E683-4610-86FB-0B23BFB518D3}"/>
              </a:ext>
            </a:extLst>
          </p:cNvPr>
          <p:cNvGrpSpPr/>
          <p:nvPr/>
        </p:nvGrpSpPr>
        <p:grpSpPr>
          <a:xfrm>
            <a:off x="7970337" y="2160910"/>
            <a:ext cx="1889345" cy="3815544"/>
            <a:chOff x="1421871" y="2160910"/>
            <a:chExt cx="1755739" cy="3815544"/>
          </a:xfrm>
        </p:grpSpPr>
        <p:sp>
          <p:nvSpPr>
            <p:cNvPr id="27" name="Rectangle: Top Corners Rounded 26">
              <a:extLst>
                <a:ext uri="{FF2B5EF4-FFF2-40B4-BE49-F238E27FC236}">
                  <a16:creationId xmlns:a16="http://schemas.microsoft.com/office/drawing/2014/main" id="{AE4D7F8E-C3AB-48E2-8A53-6528510FDFF8}"/>
                </a:ext>
              </a:extLst>
            </p:cNvPr>
            <p:cNvSpPr/>
            <p:nvPr/>
          </p:nvSpPr>
          <p:spPr>
            <a:xfrm>
              <a:off x="1478131" y="2160910"/>
              <a:ext cx="1436914" cy="1738289"/>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58CC89E-DF32-4487-98EA-E800288F0DE7}"/>
                </a:ext>
              </a:extLst>
            </p:cNvPr>
            <p:cNvSpPr/>
            <p:nvPr/>
          </p:nvSpPr>
          <p:spPr>
            <a:xfrm flipV="1">
              <a:off x="147813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29" name="TextBox 28">
              <a:extLst>
                <a:ext uri="{FF2B5EF4-FFF2-40B4-BE49-F238E27FC236}">
                  <a16:creationId xmlns:a16="http://schemas.microsoft.com/office/drawing/2014/main" id="{0D2C9A03-6864-46F3-9A94-51B0EF70BE9D}"/>
                </a:ext>
              </a:extLst>
            </p:cNvPr>
            <p:cNvSpPr txBox="1"/>
            <p:nvPr/>
          </p:nvSpPr>
          <p:spPr>
            <a:xfrm>
              <a:off x="1421871" y="2529364"/>
              <a:ext cx="1493173"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Correlation</a:t>
              </a:r>
            </a:p>
          </p:txBody>
        </p:sp>
        <p:sp>
          <p:nvSpPr>
            <p:cNvPr id="30" name="TextBox 29">
              <a:extLst>
                <a:ext uri="{FF2B5EF4-FFF2-40B4-BE49-F238E27FC236}">
                  <a16:creationId xmlns:a16="http://schemas.microsoft.com/office/drawing/2014/main" id="{EC680D09-382D-4EA6-ABFC-8F92329BB662}"/>
                </a:ext>
              </a:extLst>
            </p:cNvPr>
            <p:cNvSpPr txBox="1"/>
            <p:nvPr/>
          </p:nvSpPr>
          <p:spPr>
            <a:xfrm>
              <a:off x="1684437" y="3967528"/>
              <a:ext cx="1493173" cy="1138773"/>
            </a:xfrm>
            <a:prstGeom prst="rect">
              <a:avLst/>
            </a:prstGeom>
            <a:noFill/>
          </p:spPr>
          <p:txBody>
            <a:bodyPr wrap="square" rtlCol="0">
              <a:spAutoFit/>
            </a:bodyPr>
            <a:lstStyle/>
            <a:p>
              <a:r>
                <a:rPr lang="en-US" sz="2000" dirty="0"/>
                <a:t>- </a:t>
              </a:r>
              <a:r>
                <a:rPr lang="en-US" sz="1600" dirty="0"/>
                <a:t>Spearman correlation among the variables.</a:t>
              </a:r>
            </a:p>
          </p:txBody>
        </p:sp>
      </p:grpSp>
      <p:pic>
        <p:nvPicPr>
          <p:cNvPr id="20" name="Picture 19">
            <a:extLst>
              <a:ext uri="{FF2B5EF4-FFF2-40B4-BE49-F238E27FC236}">
                <a16:creationId xmlns:a16="http://schemas.microsoft.com/office/drawing/2014/main" id="{2041EB2B-7B31-9210-D136-1D4F67645CF4}"/>
              </a:ext>
            </a:extLst>
          </p:cNvPr>
          <p:cNvPicPr>
            <a:picLocks noChangeAspect="1"/>
          </p:cNvPicPr>
          <p:nvPr/>
        </p:nvPicPr>
        <p:blipFill>
          <a:blip r:embed="rId2"/>
          <a:stretch>
            <a:fillRect/>
          </a:stretch>
        </p:blipFill>
        <p:spPr>
          <a:xfrm>
            <a:off x="10868526" y="-32083"/>
            <a:ext cx="1323274" cy="1317570"/>
          </a:xfrm>
          <a:prstGeom prst="rect">
            <a:avLst/>
          </a:prstGeom>
        </p:spPr>
      </p:pic>
    </p:spTree>
    <p:extLst>
      <p:ext uri="{BB962C8B-B14F-4D97-AF65-F5344CB8AC3E}">
        <p14:creationId xmlns:p14="http://schemas.microsoft.com/office/powerpoint/2010/main" val="235360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DD653E-EA22-4BE7-BE7F-205842E75294}"/>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3" name="TextBox 2">
            <a:extLst>
              <a:ext uri="{FF2B5EF4-FFF2-40B4-BE49-F238E27FC236}">
                <a16:creationId xmlns:a16="http://schemas.microsoft.com/office/drawing/2014/main" id="{9335A51C-D013-4FDD-9AD3-678102378123}"/>
              </a:ext>
            </a:extLst>
          </p:cNvPr>
          <p:cNvSpPr txBox="1"/>
          <p:nvPr/>
        </p:nvSpPr>
        <p:spPr>
          <a:xfrm>
            <a:off x="8455" y="196887"/>
            <a:ext cx="11555895" cy="2062103"/>
          </a:xfrm>
          <a:prstGeom prst="rect">
            <a:avLst/>
          </a:prstGeom>
          <a:noFill/>
        </p:spPr>
        <p:txBody>
          <a:bodyPr wrap="square" rtlCol="0">
            <a:spAutoFit/>
          </a:bodyPr>
          <a:lstStyle/>
          <a:p>
            <a:r>
              <a:rPr lang="en-IN" sz="3200" dirty="0">
                <a:latin typeface="Baskerville Old Face" panose="02020602080505020303" pitchFamily="18" charset="0"/>
              </a:rPr>
              <a:t>Data </a:t>
            </a:r>
            <a:r>
              <a:rPr lang="en-IN" sz="3200" dirty="0" err="1">
                <a:latin typeface="Baskerville Old Face" panose="02020602080505020303" pitchFamily="18" charset="0"/>
              </a:rPr>
              <a:t>Preprocessing</a:t>
            </a:r>
            <a:r>
              <a:rPr lang="en-IN" sz="3200" dirty="0">
                <a:latin typeface="Baskerville Old Face" panose="02020602080505020303" pitchFamily="18" charset="0"/>
              </a:rPr>
              <a:t>:</a:t>
            </a:r>
          </a:p>
          <a:p>
            <a:r>
              <a:rPr lang="en-IN" sz="3200" dirty="0">
                <a:latin typeface="Baskerville Old Face" panose="02020602080505020303" pitchFamily="18" charset="0"/>
              </a:rPr>
              <a:t>      </a:t>
            </a:r>
          </a:p>
          <a:p>
            <a:r>
              <a:rPr lang="en-IN" sz="3200" dirty="0">
                <a:latin typeface="Baskerville Old Face" panose="02020602080505020303" pitchFamily="18" charset="0"/>
              </a:rPr>
              <a:t>                        </a:t>
            </a:r>
          </a:p>
          <a:p>
            <a:endParaRPr lang="en-IN" sz="3200" dirty="0">
              <a:latin typeface="Baskerville Old Face" panose="02020602080505020303" pitchFamily="18" charset="0"/>
            </a:endParaRPr>
          </a:p>
        </p:txBody>
      </p:sp>
      <p:grpSp>
        <p:nvGrpSpPr>
          <p:cNvPr id="21" name="Group 20">
            <a:extLst>
              <a:ext uri="{FF2B5EF4-FFF2-40B4-BE49-F238E27FC236}">
                <a16:creationId xmlns:a16="http://schemas.microsoft.com/office/drawing/2014/main" id="{4CBA1FB7-A36A-457C-971E-7BB92C260E22}"/>
              </a:ext>
            </a:extLst>
          </p:cNvPr>
          <p:cNvGrpSpPr/>
          <p:nvPr/>
        </p:nvGrpSpPr>
        <p:grpSpPr>
          <a:xfrm>
            <a:off x="2277792" y="2140511"/>
            <a:ext cx="1703977" cy="3815544"/>
            <a:chOff x="1421871" y="2160910"/>
            <a:chExt cx="1703977" cy="3815544"/>
          </a:xfrm>
        </p:grpSpPr>
        <p:sp>
          <p:nvSpPr>
            <p:cNvPr id="4" name="Rectangle: Top Corners Rounded 3">
              <a:extLst>
                <a:ext uri="{FF2B5EF4-FFF2-40B4-BE49-F238E27FC236}">
                  <a16:creationId xmlns:a16="http://schemas.microsoft.com/office/drawing/2014/main" id="{C297E127-379F-4C4D-BEA5-8E6CFE92F7B9}"/>
                </a:ext>
              </a:extLst>
            </p:cNvPr>
            <p:cNvSpPr/>
            <p:nvPr/>
          </p:nvSpPr>
          <p:spPr>
            <a:xfrm>
              <a:off x="1478131" y="2160910"/>
              <a:ext cx="1436914" cy="1738289"/>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5A4FE03-B8FF-46F3-9247-D07DDCFE83FE}"/>
                </a:ext>
              </a:extLst>
            </p:cNvPr>
            <p:cNvSpPr/>
            <p:nvPr/>
          </p:nvSpPr>
          <p:spPr>
            <a:xfrm flipV="1">
              <a:off x="147813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6" name="TextBox 5">
              <a:extLst>
                <a:ext uri="{FF2B5EF4-FFF2-40B4-BE49-F238E27FC236}">
                  <a16:creationId xmlns:a16="http://schemas.microsoft.com/office/drawing/2014/main" id="{BC5FB84B-A998-40F9-A20C-98AE9CDCDF38}"/>
                </a:ext>
              </a:extLst>
            </p:cNvPr>
            <p:cNvSpPr txBox="1"/>
            <p:nvPr/>
          </p:nvSpPr>
          <p:spPr>
            <a:xfrm>
              <a:off x="1421871" y="2360419"/>
              <a:ext cx="1493173"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Missing data</a:t>
              </a:r>
            </a:p>
          </p:txBody>
        </p:sp>
        <p:sp>
          <p:nvSpPr>
            <p:cNvPr id="10" name="TextBox 9">
              <a:extLst>
                <a:ext uri="{FF2B5EF4-FFF2-40B4-BE49-F238E27FC236}">
                  <a16:creationId xmlns:a16="http://schemas.microsoft.com/office/drawing/2014/main" id="{9BC2B751-08AA-46A3-ADC2-02FE3BDFE072}"/>
                </a:ext>
              </a:extLst>
            </p:cNvPr>
            <p:cNvSpPr txBox="1"/>
            <p:nvPr/>
          </p:nvSpPr>
          <p:spPr>
            <a:xfrm>
              <a:off x="1435653" y="3896499"/>
              <a:ext cx="1690195" cy="1631216"/>
            </a:xfrm>
            <a:prstGeom prst="rect">
              <a:avLst/>
            </a:prstGeom>
            <a:noFill/>
          </p:spPr>
          <p:txBody>
            <a:bodyPr wrap="square" rtlCol="0">
              <a:spAutoFit/>
            </a:bodyPr>
            <a:lstStyle/>
            <a:p>
              <a:r>
                <a:rPr lang="en-US" sz="2000" dirty="0"/>
                <a:t>- </a:t>
              </a:r>
              <a:r>
                <a:rPr lang="en-US" sz="1600" dirty="0"/>
                <a:t>Handling the Missing data.</a:t>
              </a:r>
            </a:p>
            <a:p>
              <a:pPr marL="342900" indent="-342900">
                <a:buFontTx/>
                <a:buChar char="-"/>
              </a:pPr>
              <a:r>
                <a:rPr lang="en-US" sz="1600" dirty="0"/>
                <a:t>Numerical – Mean</a:t>
              </a:r>
            </a:p>
            <a:p>
              <a:pPr marL="342900" indent="-342900">
                <a:buFontTx/>
                <a:buChar char="-"/>
              </a:pPr>
              <a:r>
                <a:rPr lang="en-US" sz="1600" dirty="0"/>
                <a:t>String - Frequent</a:t>
              </a:r>
            </a:p>
          </p:txBody>
        </p:sp>
      </p:grpSp>
      <p:grpSp>
        <p:nvGrpSpPr>
          <p:cNvPr id="22" name="Group 21">
            <a:extLst>
              <a:ext uri="{FF2B5EF4-FFF2-40B4-BE49-F238E27FC236}">
                <a16:creationId xmlns:a16="http://schemas.microsoft.com/office/drawing/2014/main" id="{C89E5892-F29B-4F8B-AFE4-53477DB913EC}"/>
              </a:ext>
            </a:extLst>
          </p:cNvPr>
          <p:cNvGrpSpPr/>
          <p:nvPr/>
        </p:nvGrpSpPr>
        <p:grpSpPr>
          <a:xfrm>
            <a:off x="4264600" y="2140511"/>
            <a:ext cx="1550538" cy="3815544"/>
            <a:chOff x="3877419" y="2160910"/>
            <a:chExt cx="1550538" cy="3815544"/>
          </a:xfrm>
        </p:grpSpPr>
        <p:sp>
          <p:nvSpPr>
            <p:cNvPr id="7" name="Rectangle: Top Corners Rounded 6">
              <a:extLst>
                <a:ext uri="{FF2B5EF4-FFF2-40B4-BE49-F238E27FC236}">
                  <a16:creationId xmlns:a16="http://schemas.microsoft.com/office/drawing/2014/main" id="{80377BD4-C369-4F7F-9ED6-12227A519C7E}"/>
                </a:ext>
              </a:extLst>
            </p:cNvPr>
            <p:cNvSpPr/>
            <p:nvPr/>
          </p:nvSpPr>
          <p:spPr>
            <a:xfrm>
              <a:off x="3923956" y="2160910"/>
              <a:ext cx="1436914" cy="1738289"/>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8B2F29B6-57DE-4DB0-B127-EA6E345D305E}"/>
                </a:ext>
              </a:extLst>
            </p:cNvPr>
            <p:cNvSpPr/>
            <p:nvPr/>
          </p:nvSpPr>
          <p:spPr>
            <a:xfrm flipV="1">
              <a:off x="3923956"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9" name="TextBox 8">
              <a:extLst>
                <a:ext uri="{FF2B5EF4-FFF2-40B4-BE49-F238E27FC236}">
                  <a16:creationId xmlns:a16="http://schemas.microsoft.com/office/drawing/2014/main" id="{0E5C6681-E341-4A68-9614-369307B85D0A}"/>
                </a:ext>
              </a:extLst>
            </p:cNvPr>
            <p:cNvSpPr txBox="1"/>
            <p:nvPr/>
          </p:nvSpPr>
          <p:spPr>
            <a:xfrm>
              <a:off x="3877419" y="2360419"/>
              <a:ext cx="1483451"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 &amp; Target</a:t>
              </a:r>
            </a:p>
          </p:txBody>
        </p:sp>
        <p:sp>
          <p:nvSpPr>
            <p:cNvPr id="11" name="TextBox 10">
              <a:extLst>
                <a:ext uri="{FF2B5EF4-FFF2-40B4-BE49-F238E27FC236}">
                  <a16:creationId xmlns:a16="http://schemas.microsoft.com/office/drawing/2014/main" id="{B4DEA02B-A9C6-4C7B-95DC-82F69DF6AE19}"/>
                </a:ext>
              </a:extLst>
            </p:cNvPr>
            <p:cNvSpPr txBox="1"/>
            <p:nvPr/>
          </p:nvSpPr>
          <p:spPr>
            <a:xfrm>
              <a:off x="3944506" y="3983136"/>
              <a:ext cx="1483451" cy="1138773"/>
            </a:xfrm>
            <a:prstGeom prst="rect">
              <a:avLst/>
            </a:prstGeom>
            <a:noFill/>
          </p:spPr>
          <p:txBody>
            <a:bodyPr wrap="square" rtlCol="0">
              <a:spAutoFit/>
            </a:bodyPr>
            <a:lstStyle/>
            <a:p>
              <a:r>
                <a:rPr lang="en-US" sz="2000" dirty="0"/>
                <a:t>- </a:t>
              </a:r>
              <a:r>
                <a:rPr lang="en-US" sz="1600" dirty="0"/>
                <a:t>Separating the features and target column</a:t>
              </a:r>
            </a:p>
          </p:txBody>
        </p:sp>
      </p:grpSp>
      <p:grpSp>
        <p:nvGrpSpPr>
          <p:cNvPr id="23" name="Group 22">
            <a:extLst>
              <a:ext uri="{FF2B5EF4-FFF2-40B4-BE49-F238E27FC236}">
                <a16:creationId xmlns:a16="http://schemas.microsoft.com/office/drawing/2014/main" id="{D25087F3-7411-4EF7-8EA3-BB4B134CD732}"/>
              </a:ext>
            </a:extLst>
          </p:cNvPr>
          <p:cNvGrpSpPr/>
          <p:nvPr/>
        </p:nvGrpSpPr>
        <p:grpSpPr>
          <a:xfrm>
            <a:off x="8107876" y="2143534"/>
            <a:ext cx="1493173" cy="3815544"/>
            <a:chOff x="6397910" y="2160910"/>
            <a:chExt cx="1493173" cy="3815544"/>
          </a:xfrm>
        </p:grpSpPr>
        <p:sp>
          <p:nvSpPr>
            <p:cNvPr id="12" name="Rectangle: Top Corners Rounded 11">
              <a:extLst>
                <a:ext uri="{FF2B5EF4-FFF2-40B4-BE49-F238E27FC236}">
                  <a16:creationId xmlns:a16="http://schemas.microsoft.com/office/drawing/2014/main" id="{19F6D3B4-7E74-450C-B848-4A283CDDD71A}"/>
                </a:ext>
              </a:extLst>
            </p:cNvPr>
            <p:cNvSpPr/>
            <p:nvPr/>
          </p:nvSpPr>
          <p:spPr>
            <a:xfrm>
              <a:off x="6426041" y="2160910"/>
              <a:ext cx="1436914" cy="1738289"/>
            </a:xfrm>
            <a:prstGeom prst="round2Same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024CA52-1C70-4590-B1A9-BA78DFECBE62}"/>
                </a:ext>
              </a:extLst>
            </p:cNvPr>
            <p:cNvSpPr/>
            <p:nvPr/>
          </p:nvSpPr>
          <p:spPr>
            <a:xfrm flipV="1">
              <a:off x="642604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4" name="TextBox 13">
              <a:extLst>
                <a:ext uri="{FF2B5EF4-FFF2-40B4-BE49-F238E27FC236}">
                  <a16:creationId xmlns:a16="http://schemas.microsoft.com/office/drawing/2014/main" id="{C3233C30-CA00-4375-A6AB-00BC344C1DC6}"/>
                </a:ext>
              </a:extLst>
            </p:cNvPr>
            <p:cNvSpPr txBox="1"/>
            <p:nvPr/>
          </p:nvSpPr>
          <p:spPr>
            <a:xfrm>
              <a:off x="6397910" y="2450586"/>
              <a:ext cx="1493173" cy="1138773"/>
            </a:xfrm>
            <a:prstGeom prst="rect">
              <a:avLst/>
            </a:prstGeom>
            <a:noFill/>
          </p:spPr>
          <p:txBody>
            <a:bodyPr wrap="square" rtlCol="0">
              <a:spAutoFit/>
            </a:bodyPr>
            <a:lstStyle/>
            <a:p>
              <a:pPr algn="ctr"/>
              <a:r>
                <a:rPr lang="en-US" sz="2000" b="1" dirty="0">
                  <a:solidFill>
                    <a:schemeClr val="bg1"/>
                  </a:solidFill>
                  <a:latin typeface="Tw Cen MT" panose="020B0602020104020603" pitchFamily="34" charset="0"/>
                </a:rPr>
                <a:t>Splitting the dataset</a:t>
              </a:r>
            </a:p>
            <a:p>
              <a:pPr algn="ctr"/>
              <a:r>
                <a:rPr lang="en-US" sz="2800" b="1" dirty="0">
                  <a:solidFill>
                    <a:schemeClr val="bg1"/>
                  </a:solidFill>
                  <a:latin typeface="Tw Cen MT" panose="020B0602020104020603" pitchFamily="34" charset="0"/>
                </a:rPr>
                <a:t> </a:t>
              </a:r>
            </a:p>
          </p:txBody>
        </p:sp>
        <p:sp>
          <p:nvSpPr>
            <p:cNvPr id="18" name="TextBox 17">
              <a:extLst>
                <a:ext uri="{FF2B5EF4-FFF2-40B4-BE49-F238E27FC236}">
                  <a16:creationId xmlns:a16="http://schemas.microsoft.com/office/drawing/2014/main" id="{06F5E89B-D902-4CE0-8770-4433DEEF887D}"/>
                </a:ext>
              </a:extLst>
            </p:cNvPr>
            <p:cNvSpPr txBox="1"/>
            <p:nvPr/>
          </p:nvSpPr>
          <p:spPr>
            <a:xfrm>
              <a:off x="6426039" y="4065735"/>
              <a:ext cx="1436914" cy="830997"/>
            </a:xfrm>
            <a:prstGeom prst="rect">
              <a:avLst/>
            </a:prstGeom>
            <a:noFill/>
          </p:spPr>
          <p:txBody>
            <a:bodyPr wrap="square" rtlCol="0">
              <a:spAutoFit/>
            </a:bodyPr>
            <a:lstStyle/>
            <a:p>
              <a:r>
                <a:rPr lang="en-US" sz="1600" dirty="0"/>
                <a:t>- Generating the Train and Test datasets</a:t>
              </a:r>
            </a:p>
          </p:txBody>
        </p:sp>
      </p:grpSp>
      <p:grpSp>
        <p:nvGrpSpPr>
          <p:cNvPr id="24" name="Group 23">
            <a:extLst>
              <a:ext uri="{FF2B5EF4-FFF2-40B4-BE49-F238E27FC236}">
                <a16:creationId xmlns:a16="http://schemas.microsoft.com/office/drawing/2014/main" id="{67BA4845-ABBF-4419-992D-F8C892CCC00A}"/>
              </a:ext>
            </a:extLst>
          </p:cNvPr>
          <p:cNvGrpSpPr/>
          <p:nvPr/>
        </p:nvGrpSpPr>
        <p:grpSpPr>
          <a:xfrm>
            <a:off x="6194201" y="2144970"/>
            <a:ext cx="1483452" cy="3815544"/>
            <a:chOff x="8870390" y="2160910"/>
            <a:chExt cx="1483452" cy="3815544"/>
          </a:xfrm>
        </p:grpSpPr>
        <p:sp>
          <p:nvSpPr>
            <p:cNvPr id="15" name="Rectangle: Top Corners Rounded 14">
              <a:extLst>
                <a:ext uri="{FF2B5EF4-FFF2-40B4-BE49-F238E27FC236}">
                  <a16:creationId xmlns:a16="http://schemas.microsoft.com/office/drawing/2014/main" id="{F8C1B1AA-3E60-44E8-8305-6C613073210F}"/>
                </a:ext>
              </a:extLst>
            </p:cNvPr>
            <p:cNvSpPr/>
            <p:nvPr/>
          </p:nvSpPr>
          <p:spPr>
            <a:xfrm>
              <a:off x="8916927" y="2160910"/>
              <a:ext cx="1436914" cy="1738289"/>
            </a:xfrm>
            <a:prstGeom prst="round2Same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E8CB472-E5CF-45F5-89A8-96037D0F7FE2}"/>
                </a:ext>
              </a:extLst>
            </p:cNvPr>
            <p:cNvSpPr/>
            <p:nvPr/>
          </p:nvSpPr>
          <p:spPr>
            <a:xfrm flipV="1">
              <a:off x="8916927"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7" name="TextBox 16">
              <a:extLst>
                <a:ext uri="{FF2B5EF4-FFF2-40B4-BE49-F238E27FC236}">
                  <a16:creationId xmlns:a16="http://schemas.microsoft.com/office/drawing/2014/main" id="{012B8680-1351-4617-B31B-A5EFD77291E8}"/>
                </a:ext>
              </a:extLst>
            </p:cNvPr>
            <p:cNvSpPr txBox="1"/>
            <p:nvPr/>
          </p:nvSpPr>
          <p:spPr>
            <a:xfrm>
              <a:off x="8870390" y="2360419"/>
              <a:ext cx="1483451" cy="1446550"/>
            </a:xfrm>
            <a:prstGeom prst="rect">
              <a:avLst/>
            </a:prstGeom>
            <a:noFill/>
          </p:spPr>
          <p:txBody>
            <a:bodyPr wrap="square" rtlCol="0">
              <a:spAutoFit/>
            </a:bodyPr>
            <a:lstStyle/>
            <a:p>
              <a:pPr algn="ctr"/>
              <a:r>
                <a:rPr lang="en-US" sz="2000" b="1" dirty="0">
                  <a:solidFill>
                    <a:schemeClr val="bg1"/>
                  </a:solidFill>
                  <a:latin typeface="Tw Cen MT" panose="020B0602020104020603" pitchFamily="34" charset="0"/>
                </a:rPr>
                <a:t>Encoding categorical data</a:t>
              </a:r>
            </a:p>
            <a:p>
              <a:pPr algn="ctr"/>
              <a:endParaRPr lang="en-US" sz="2800" b="1" dirty="0">
                <a:solidFill>
                  <a:schemeClr val="bg1"/>
                </a:solidFill>
                <a:latin typeface="Tw Cen MT" panose="020B0602020104020603" pitchFamily="34" charset="0"/>
              </a:endParaRPr>
            </a:p>
          </p:txBody>
        </p:sp>
        <p:sp>
          <p:nvSpPr>
            <p:cNvPr id="19" name="TextBox 18">
              <a:extLst>
                <a:ext uri="{FF2B5EF4-FFF2-40B4-BE49-F238E27FC236}">
                  <a16:creationId xmlns:a16="http://schemas.microsoft.com/office/drawing/2014/main" id="{18AFEBE7-B72C-4877-A284-32C2B7C64100}"/>
                </a:ext>
              </a:extLst>
            </p:cNvPr>
            <p:cNvSpPr txBox="1"/>
            <p:nvPr/>
          </p:nvSpPr>
          <p:spPr>
            <a:xfrm>
              <a:off x="8916928" y="3979394"/>
              <a:ext cx="1436914" cy="1077218"/>
            </a:xfrm>
            <a:prstGeom prst="rect">
              <a:avLst/>
            </a:prstGeom>
            <a:noFill/>
          </p:spPr>
          <p:txBody>
            <a:bodyPr wrap="square" rtlCol="0">
              <a:spAutoFit/>
            </a:bodyPr>
            <a:lstStyle/>
            <a:p>
              <a:pPr marL="342900" indent="-342900">
                <a:buFontTx/>
                <a:buChar char="-"/>
              </a:pPr>
              <a:r>
                <a:rPr lang="en-US" sz="1600" dirty="0"/>
                <a:t>One Hot Encoder</a:t>
              </a:r>
            </a:p>
            <a:p>
              <a:pPr marL="342900" indent="-342900">
                <a:buFontTx/>
                <a:buChar char="-"/>
              </a:pPr>
              <a:r>
                <a:rPr lang="en-US" sz="1600" dirty="0"/>
                <a:t>Label Encoder</a:t>
              </a:r>
            </a:p>
          </p:txBody>
        </p:sp>
      </p:grpSp>
      <p:grpSp>
        <p:nvGrpSpPr>
          <p:cNvPr id="26" name="Group 25">
            <a:extLst>
              <a:ext uri="{FF2B5EF4-FFF2-40B4-BE49-F238E27FC236}">
                <a16:creationId xmlns:a16="http://schemas.microsoft.com/office/drawing/2014/main" id="{7E66F13E-E683-4610-86FB-0B23BFB518D3}"/>
              </a:ext>
            </a:extLst>
          </p:cNvPr>
          <p:cNvGrpSpPr/>
          <p:nvPr/>
        </p:nvGrpSpPr>
        <p:grpSpPr>
          <a:xfrm>
            <a:off x="9880361" y="2160910"/>
            <a:ext cx="1513238" cy="3815544"/>
            <a:chOff x="1421871" y="2160910"/>
            <a:chExt cx="1513238" cy="3815544"/>
          </a:xfrm>
        </p:grpSpPr>
        <p:sp>
          <p:nvSpPr>
            <p:cNvPr id="27" name="Rectangle: Top Corners Rounded 26">
              <a:extLst>
                <a:ext uri="{FF2B5EF4-FFF2-40B4-BE49-F238E27FC236}">
                  <a16:creationId xmlns:a16="http://schemas.microsoft.com/office/drawing/2014/main" id="{AE4D7F8E-C3AB-48E2-8A53-6528510FDFF8}"/>
                </a:ext>
              </a:extLst>
            </p:cNvPr>
            <p:cNvSpPr/>
            <p:nvPr/>
          </p:nvSpPr>
          <p:spPr>
            <a:xfrm>
              <a:off x="1478131" y="2160910"/>
              <a:ext cx="1436914" cy="1738289"/>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58CC89E-DF32-4487-98EA-E800288F0DE7}"/>
                </a:ext>
              </a:extLst>
            </p:cNvPr>
            <p:cNvSpPr/>
            <p:nvPr/>
          </p:nvSpPr>
          <p:spPr>
            <a:xfrm flipV="1">
              <a:off x="147813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29" name="TextBox 28">
              <a:extLst>
                <a:ext uri="{FF2B5EF4-FFF2-40B4-BE49-F238E27FC236}">
                  <a16:creationId xmlns:a16="http://schemas.microsoft.com/office/drawing/2014/main" id="{0D2C9A03-6864-46F3-9A94-51B0EF70BE9D}"/>
                </a:ext>
              </a:extLst>
            </p:cNvPr>
            <p:cNvSpPr txBox="1"/>
            <p:nvPr/>
          </p:nvSpPr>
          <p:spPr>
            <a:xfrm>
              <a:off x="1421871" y="2360419"/>
              <a:ext cx="1493173"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 scaling</a:t>
              </a:r>
            </a:p>
          </p:txBody>
        </p:sp>
        <p:sp>
          <p:nvSpPr>
            <p:cNvPr id="30" name="TextBox 29">
              <a:extLst>
                <a:ext uri="{FF2B5EF4-FFF2-40B4-BE49-F238E27FC236}">
                  <a16:creationId xmlns:a16="http://schemas.microsoft.com/office/drawing/2014/main" id="{EC680D09-382D-4EA6-ABFC-8F92329BB662}"/>
                </a:ext>
              </a:extLst>
            </p:cNvPr>
            <p:cNvSpPr txBox="1"/>
            <p:nvPr/>
          </p:nvSpPr>
          <p:spPr>
            <a:xfrm>
              <a:off x="1441936" y="4209675"/>
              <a:ext cx="1493173" cy="584775"/>
            </a:xfrm>
            <a:prstGeom prst="rect">
              <a:avLst/>
            </a:prstGeom>
            <a:noFill/>
          </p:spPr>
          <p:txBody>
            <a:bodyPr wrap="square" rtlCol="0">
              <a:spAutoFit/>
            </a:bodyPr>
            <a:lstStyle/>
            <a:p>
              <a:r>
                <a:rPr lang="en-US" sz="1600" dirty="0"/>
                <a:t>Standardization technique</a:t>
              </a:r>
            </a:p>
          </p:txBody>
        </p:sp>
      </p:grpSp>
      <p:pic>
        <p:nvPicPr>
          <p:cNvPr id="20" name="Picture 19">
            <a:extLst>
              <a:ext uri="{FF2B5EF4-FFF2-40B4-BE49-F238E27FC236}">
                <a16:creationId xmlns:a16="http://schemas.microsoft.com/office/drawing/2014/main" id="{EC52822A-6A77-754A-AF3E-483E85FD9885}"/>
              </a:ext>
            </a:extLst>
          </p:cNvPr>
          <p:cNvPicPr>
            <a:picLocks noChangeAspect="1"/>
          </p:cNvPicPr>
          <p:nvPr/>
        </p:nvPicPr>
        <p:blipFill>
          <a:blip r:embed="rId2"/>
          <a:stretch>
            <a:fillRect/>
          </a:stretch>
        </p:blipFill>
        <p:spPr>
          <a:xfrm>
            <a:off x="10868526" y="-32083"/>
            <a:ext cx="1323274" cy="1317570"/>
          </a:xfrm>
          <a:prstGeom prst="rect">
            <a:avLst/>
          </a:prstGeom>
        </p:spPr>
      </p:pic>
      <p:grpSp>
        <p:nvGrpSpPr>
          <p:cNvPr id="31" name="Group 30">
            <a:extLst>
              <a:ext uri="{FF2B5EF4-FFF2-40B4-BE49-F238E27FC236}">
                <a16:creationId xmlns:a16="http://schemas.microsoft.com/office/drawing/2014/main" id="{B86559FA-78BF-CA1C-3546-DF1CD1E99114}"/>
              </a:ext>
            </a:extLst>
          </p:cNvPr>
          <p:cNvGrpSpPr/>
          <p:nvPr/>
        </p:nvGrpSpPr>
        <p:grpSpPr>
          <a:xfrm>
            <a:off x="340780" y="2140511"/>
            <a:ext cx="1763259" cy="3815544"/>
            <a:chOff x="1421871" y="2160910"/>
            <a:chExt cx="1763259" cy="3815544"/>
          </a:xfrm>
        </p:grpSpPr>
        <p:sp>
          <p:nvSpPr>
            <p:cNvPr id="32" name="Rectangle: Top Corners Rounded 31">
              <a:extLst>
                <a:ext uri="{FF2B5EF4-FFF2-40B4-BE49-F238E27FC236}">
                  <a16:creationId xmlns:a16="http://schemas.microsoft.com/office/drawing/2014/main" id="{E8B0F72A-958E-87A7-988B-32548A219463}"/>
                </a:ext>
              </a:extLst>
            </p:cNvPr>
            <p:cNvSpPr/>
            <p:nvPr/>
          </p:nvSpPr>
          <p:spPr>
            <a:xfrm>
              <a:off x="1478131" y="2160910"/>
              <a:ext cx="1436914" cy="1738289"/>
            </a:xfrm>
            <a:prstGeom prst="round2Same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9026F9A3-E2C0-A46F-1271-AF73038A460D}"/>
                </a:ext>
              </a:extLst>
            </p:cNvPr>
            <p:cNvSpPr/>
            <p:nvPr/>
          </p:nvSpPr>
          <p:spPr>
            <a:xfrm flipV="1">
              <a:off x="147813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34" name="TextBox 33">
              <a:extLst>
                <a:ext uri="{FF2B5EF4-FFF2-40B4-BE49-F238E27FC236}">
                  <a16:creationId xmlns:a16="http://schemas.microsoft.com/office/drawing/2014/main" id="{9B2432B3-3449-6A23-56A0-84D60649F676}"/>
                </a:ext>
              </a:extLst>
            </p:cNvPr>
            <p:cNvSpPr txBox="1"/>
            <p:nvPr/>
          </p:nvSpPr>
          <p:spPr>
            <a:xfrm>
              <a:off x="1421871" y="2360419"/>
              <a:ext cx="1493173"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 Selection</a:t>
              </a:r>
            </a:p>
          </p:txBody>
        </p:sp>
        <p:sp>
          <p:nvSpPr>
            <p:cNvPr id="35" name="TextBox 34">
              <a:extLst>
                <a:ext uri="{FF2B5EF4-FFF2-40B4-BE49-F238E27FC236}">
                  <a16:creationId xmlns:a16="http://schemas.microsoft.com/office/drawing/2014/main" id="{B226F2C8-C4A1-23D5-CD05-6D2EB6B6C937}"/>
                </a:ext>
              </a:extLst>
            </p:cNvPr>
            <p:cNvSpPr txBox="1"/>
            <p:nvPr/>
          </p:nvSpPr>
          <p:spPr>
            <a:xfrm>
              <a:off x="1494935" y="4136245"/>
              <a:ext cx="1690195" cy="830997"/>
            </a:xfrm>
            <a:prstGeom prst="rect">
              <a:avLst/>
            </a:prstGeom>
            <a:noFill/>
          </p:spPr>
          <p:txBody>
            <a:bodyPr wrap="square" rtlCol="0">
              <a:spAutoFit/>
            </a:bodyPr>
            <a:lstStyle/>
            <a:p>
              <a:r>
                <a:rPr lang="en-US" sz="1600" dirty="0"/>
                <a:t>- Removing the irrelevant columns</a:t>
              </a:r>
            </a:p>
          </p:txBody>
        </p:sp>
      </p:grpSp>
    </p:spTree>
    <p:extLst>
      <p:ext uri="{BB962C8B-B14F-4D97-AF65-F5344CB8AC3E}">
        <p14:creationId xmlns:p14="http://schemas.microsoft.com/office/powerpoint/2010/main" val="291216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DD653E-EA22-4BE7-BE7F-205842E75294}"/>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3" name="TextBox 2">
            <a:extLst>
              <a:ext uri="{FF2B5EF4-FFF2-40B4-BE49-F238E27FC236}">
                <a16:creationId xmlns:a16="http://schemas.microsoft.com/office/drawing/2014/main" id="{9335A51C-D013-4FDD-9AD3-678102378123}"/>
              </a:ext>
            </a:extLst>
          </p:cNvPr>
          <p:cNvSpPr txBox="1"/>
          <p:nvPr/>
        </p:nvSpPr>
        <p:spPr>
          <a:xfrm>
            <a:off x="8455" y="164802"/>
            <a:ext cx="11555895" cy="2062103"/>
          </a:xfrm>
          <a:prstGeom prst="rect">
            <a:avLst/>
          </a:prstGeom>
          <a:noFill/>
        </p:spPr>
        <p:txBody>
          <a:bodyPr wrap="square" rtlCol="0">
            <a:spAutoFit/>
          </a:bodyPr>
          <a:lstStyle/>
          <a:p>
            <a:r>
              <a:rPr lang="en-IN" sz="3200" dirty="0">
                <a:latin typeface="Baskerville Old Face" panose="02020602080505020303" pitchFamily="18" charset="0"/>
              </a:rPr>
              <a:t>Dimensionality Reduction:</a:t>
            </a:r>
          </a:p>
          <a:p>
            <a:r>
              <a:rPr lang="en-IN" sz="3200" dirty="0">
                <a:latin typeface="Baskerville Old Face" panose="02020602080505020303" pitchFamily="18" charset="0"/>
              </a:rPr>
              <a:t>      Principal Component Analysis – PCA, 2-components</a:t>
            </a:r>
          </a:p>
          <a:p>
            <a:r>
              <a:rPr lang="en-IN" sz="3200" dirty="0">
                <a:latin typeface="Baskerville Old Face" panose="02020602080505020303" pitchFamily="18" charset="0"/>
              </a:rPr>
              <a:t>                        </a:t>
            </a:r>
          </a:p>
          <a:p>
            <a:endParaRPr lang="en-IN" sz="3200" dirty="0">
              <a:latin typeface="Baskerville Old Face" panose="02020602080505020303" pitchFamily="18" charset="0"/>
            </a:endParaRPr>
          </a:p>
        </p:txBody>
      </p:sp>
      <p:pic>
        <p:nvPicPr>
          <p:cNvPr id="20" name="Picture 19">
            <a:extLst>
              <a:ext uri="{FF2B5EF4-FFF2-40B4-BE49-F238E27FC236}">
                <a16:creationId xmlns:a16="http://schemas.microsoft.com/office/drawing/2014/main" id="{EC52822A-6A77-754A-AF3E-483E85FD9885}"/>
              </a:ext>
            </a:extLst>
          </p:cNvPr>
          <p:cNvPicPr>
            <a:picLocks noChangeAspect="1"/>
          </p:cNvPicPr>
          <p:nvPr/>
        </p:nvPicPr>
        <p:blipFill>
          <a:blip r:embed="rId2"/>
          <a:stretch>
            <a:fillRect/>
          </a:stretch>
        </p:blipFill>
        <p:spPr>
          <a:xfrm>
            <a:off x="10868526" y="-32083"/>
            <a:ext cx="1323274" cy="1317570"/>
          </a:xfrm>
          <a:prstGeom prst="rect">
            <a:avLst/>
          </a:prstGeom>
        </p:spPr>
      </p:pic>
      <p:pic>
        <p:nvPicPr>
          <p:cNvPr id="36" name="Picture 35">
            <a:extLst>
              <a:ext uri="{FF2B5EF4-FFF2-40B4-BE49-F238E27FC236}">
                <a16:creationId xmlns:a16="http://schemas.microsoft.com/office/drawing/2014/main" id="{3DA9C311-5FD1-E086-F688-52F6BE402D63}"/>
              </a:ext>
            </a:extLst>
          </p:cNvPr>
          <p:cNvPicPr>
            <a:picLocks noChangeAspect="1"/>
          </p:cNvPicPr>
          <p:nvPr/>
        </p:nvPicPr>
        <p:blipFill>
          <a:blip r:embed="rId3"/>
          <a:stretch>
            <a:fillRect/>
          </a:stretch>
        </p:blipFill>
        <p:spPr>
          <a:xfrm>
            <a:off x="3287786" y="1759401"/>
            <a:ext cx="5616427" cy="4991533"/>
          </a:xfrm>
          <a:prstGeom prst="rect">
            <a:avLst/>
          </a:prstGeom>
        </p:spPr>
      </p:pic>
    </p:spTree>
    <p:extLst>
      <p:ext uri="{BB962C8B-B14F-4D97-AF65-F5344CB8AC3E}">
        <p14:creationId xmlns:p14="http://schemas.microsoft.com/office/powerpoint/2010/main" val="306133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DD653E-EA22-4BE7-BE7F-205842E75294}"/>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3" name="TextBox 2">
            <a:extLst>
              <a:ext uri="{FF2B5EF4-FFF2-40B4-BE49-F238E27FC236}">
                <a16:creationId xmlns:a16="http://schemas.microsoft.com/office/drawing/2014/main" id="{9335A51C-D013-4FDD-9AD3-678102378123}"/>
              </a:ext>
            </a:extLst>
          </p:cNvPr>
          <p:cNvSpPr txBox="1"/>
          <p:nvPr/>
        </p:nvSpPr>
        <p:spPr>
          <a:xfrm>
            <a:off x="0" y="164802"/>
            <a:ext cx="11555895" cy="2554545"/>
          </a:xfrm>
          <a:prstGeom prst="rect">
            <a:avLst/>
          </a:prstGeom>
          <a:noFill/>
        </p:spPr>
        <p:txBody>
          <a:bodyPr wrap="square" rtlCol="0">
            <a:spAutoFit/>
          </a:bodyPr>
          <a:lstStyle/>
          <a:p>
            <a:r>
              <a:rPr lang="en-IN" sz="3200" dirty="0">
                <a:latin typeface="Baskerville Old Face" panose="02020602080505020303" pitchFamily="18" charset="0"/>
              </a:rPr>
              <a:t>Classification Models and Evaluation metrics:</a:t>
            </a:r>
          </a:p>
          <a:p>
            <a:r>
              <a:rPr lang="en-IN" sz="3200" dirty="0">
                <a:latin typeface="Baskerville Old Face" panose="02020602080505020303" pitchFamily="18" charset="0"/>
              </a:rPr>
              <a:t>      </a:t>
            </a:r>
          </a:p>
          <a:p>
            <a:endParaRPr lang="en-IN" sz="3200" dirty="0">
              <a:latin typeface="Baskerville Old Face" panose="02020602080505020303" pitchFamily="18" charset="0"/>
            </a:endParaRPr>
          </a:p>
          <a:p>
            <a:r>
              <a:rPr lang="en-IN" sz="3200" dirty="0">
                <a:latin typeface="Baskerville Old Face" panose="02020602080505020303" pitchFamily="18" charset="0"/>
              </a:rPr>
              <a:t>              </a:t>
            </a:r>
          </a:p>
          <a:p>
            <a:endParaRPr lang="en-IN" sz="3200" dirty="0">
              <a:latin typeface="Baskerville Old Face" panose="02020602080505020303" pitchFamily="18" charset="0"/>
            </a:endParaRPr>
          </a:p>
        </p:txBody>
      </p:sp>
      <p:grpSp>
        <p:nvGrpSpPr>
          <p:cNvPr id="21" name="Group 20">
            <a:extLst>
              <a:ext uri="{FF2B5EF4-FFF2-40B4-BE49-F238E27FC236}">
                <a16:creationId xmlns:a16="http://schemas.microsoft.com/office/drawing/2014/main" id="{4CBA1FB7-A36A-457C-971E-7BB92C260E22}"/>
              </a:ext>
            </a:extLst>
          </p:cNvPr>
          <p:cNvGrpSpPr/>
          <p:nvPr/>
        </p:nvGrpSpPr>
        <p:grpSpPr>
          <a:xfrm>
            <a:off x="341094" y="2160910"/>
            <a:ext cx="1890527" cy="3815544"/>
            <a:chOff x="1421871" y="2160910"/>
            <a:chExt cx="1890527" cy="3815544"/>
          </a:xfrm>
        </p:grpSpPr>
        <p:sp>
          <p:nvSpPr>
            <p:cNvPr id="4" name="Rectangle: Top Corners Rounded 3">
              <a:extLst>
                <a:ext uri="{FF2B5EF4-FFF2-40B4-BE49-F238E27FC236}">
                  <a16:creationId xmlns:a16="http://schemas.microsoft.com/office/drawing/2014/main" id="{C297E127-379F-4C4D-BEA5-8E6CFE92F7B9}"/>
                </a:ext>
              </a:extLst>
            </p:cNvPr>
            <p:cNvSpPr/>
            <p:nvPr/>
          </p:nvSpPr>
          <p:spPr>
            <a:xfrm>
              <a:off x="1478131" y="2160910"/>
              <a:ext cx="1436914" cy="1738289"/>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5A4FE03-B8FF-46F3-9247-D07DDCFE83FE}"/>
                </a:ext>
              </a:extLst>
            </p:cNvPr>
            <p:cNvSpPr/>
            <p:nvPr/>
          </p:nvSpPr>
          <p:spPr>
            <a:xfrm flipV="1">
              <a:off x="147813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6" name="TextBox 5">
              <a:extLst>
                <a:ext uri="{FF2B5EF4-FFF2-40B4-BE49-F238E27FC236}">
                  <a16:creationId xmlns:a16="http://schemas.microsoft.com/office/drawing/2014/main" id="{BC5FB84B-A998-40F9-A20C-98AE9CDCDF38}"/>
                </a:ext>
              </a:extLst>
            </p:cNvPr>
            <p:cNvSpPr txBox="1"/>
            <p:nvPr/>
          </p:nvSpPr>
          <p:spPr>
            <a:xfrm>
              <a:off x="1421871" y="2360419"/>
              <a:ext cx="1493173" cy="769441"/>
            </a:xfrm>
            <a:prstGeom prst="rect">
              <a:avLst/>
            </a:prstGeom>
            <a:noFill/>
          </p:spPr>
          <p:txBody>
            <a:bodyPr wrap="square" rtlCol="0">
              <a:spAutoFit/>
            </a:bodyPr>
            <a:lstStyle/>
            <a:p>
              <a:pPr algn="ctr"/>
              <a:r>
                <a:rPr lang="en-US" sz="2200" b="1" dirty="0">
                  <a:solidFill>
                    <a:schemeClr val="bg1"/>
                  </a:solidFill>
                  <a:latin typeface="Tw Cen MT" panose="020B0602020104020603" pitchFamily="34" charset="0"/>
                </a:rPr>
                <a:t>Logistic Regression</a:t>
              </a:r>
            </a:p>
          </p:txBody>
        </p:sp>
        <p:sp>
          <p:nvSpPr>
            <p:cNvPr id="10" name="TextBox 9">
              <a:extLst>
                <a:ext uri="{FF2B5EF4-FFF2-40B4-BE49-F238E27FC236}">
                  <a16:creationId xmlns:a16="http://schemas.microsoft.com/office/drawing/2014/main" id="{9BC2B751-08AA-46A3-ADC2-02FE3BDFE072}"/>
                </a:ext>
              </a:extLst>
            </p:cNvPr>
            <p:cNvSpPr txBox="1"/>
            <p:nvPr/>
          </p:nvSpPr>
          <p:spPr>
            <a:xfrm>
              <a:off x="1622203" y="4003811"/>
              <a:ext cx="1690195" cy="1569660"/>
            </a:xfrm>
            <a:prstGeom prst="rect">
              <a:avLst/>
            </a:prstGeom>
            <a:noFill/>
          </p:spPr>
          <p:txBody>
            <a:bodyPr wrap="square" rtlCol="0">
              <a:spAutoFit/>
            </a:bodyPr>
            <a:lstStyle/>
            <a:p>
              <a:r>
                <a:rPr lang="en-US" sz="1600" dirty="0"/>
                <a:t>Accuracy – 85.03%</a:t>
              </a:r>
            </a:p>
            <a:p>
              <a:endParaRPr lang="en-US" sz="1600" dirty="0"/>
            </a:p>
            <a:p>
              <a:r>
                <a:rPr lang="en-US" sz="1600" dirty="0"/>
                <a:t>K-fold CV accuracy – 88.35%</a:t>
              </a:r>
            </a:p>
          </p:txBody>
        </p:sp>
      </p:grpSp>
      <p:grpSp>
        <p:nvGrpSpPr>
          <p:cNvPr id="22" name="Group 21">
            <a:extLst>
              <a:ext uri="{FF2B5EF4-FFF2-40B4-BE49-F238E27FC236}">
                <a16:creationId xmlns:a16="http://schemas.microsoft.com/office/drawing/2014/main" id="{C89E5892-F29B-4F8B-AFE4-53477DB913EC}"/>
              </a:ext>
            </a:extLst>
          </p:cNvPr>
          <p:cNvGrpSpPr/>
          <p:nvPr/>
        </p:nvGrpSpPr>
        <p:grpSpPr>
          <a:xfrm>
            <a:off x="2265860" y="2181585"/>
            <a:ext cx="1732409" cy="3815544"/>
            <a:chOff x="3877419" y="2160910"/>
            <a:chExt cx="1732409" cy="3815544"/>
          </a:xfrm>
        </p:grpSpPr>
        <p:sp>
          <p:nvSpPr>
            <p:cNvPr id="7" name="Rectangle: Top Corners Rounded 6">
              <a:extLst>
                <a:ext uri="{FF2B5EF4-FFF2-40B4-BE49-F238E27FC236}">
                  <a16:creationId xmlns:a16="http://schemas.microsoft.com/office/drawing/2014/main" id="{80377BD4-C369-4F7F-9ED6-12227A519C7E}"/>
                </a:ext>
              </a:extLst>
            </p:cNvPr>
            <p:cNvSpPr/>
            <p:nvPr/>
          </p:nvSpPr>
          <p:spPr>
            <a:xfrm>
              <a:off x="3923956" y="2160910"/>
              <a:ext cx="1436914" cy="1738289"/>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8B2F29B6-57DE-4DB0-B127-EA6E345D305E}"/>
                </a:ext>
              </a:extLst>
            </p:cNvPr>
            <p:cNvSpPr/>
            <p:nvPr/>
          </p:nvSpPr>
          <p:spPr>
            <a:xfrm flipV="1">
              <a:off x="3923956"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9" name="TextBox 8">
              <a:extLst>
                <a:ext uri="{FF2B5EF4-FFF2-40B4-BE49-F238E27FC236}">
                  <a16:creationId xmlns:a16="http://schemas.microsoft.com/office/drawing/2014/main" id="{0E5C6681-E341-4A68-9614-369307B85D0A}"/>
                </a:ext>
              </a:extLst>
            </p:cNvPr>
            <p:cNvSpPr txBox="1"/>
            <p:nvPr/>
          </p:nvSpPr>
          <p:spPr>
            <a:xfrm>
              <a:off x="3877419" y="2360419"/>
              <a:ext cx="1483451" cy="769441"/>
            </a:xfrm>
            <a:prstGeom prst="rect">
              <a:avLst/>
            </a:prstGeom>
            <a:noFill/>
          </p:spPr>
          <p:txBody>
            <a:bodyPr wrap="square" rtlCol="0">
              <a:spAutoFit/>
            </a:bodyPr>
            <a:lstStyle/>
            <a:p>
              <a:pPr algn="ctr"/>
              <a:r>
                <a:rPr lang="en-US" sz="2200" b="1" dirty="0">
                  <a:solidFill>
                    <a:schemeClr val="bg1"/>
                  </a:solidFill>
                  <a:latin typeface="Tw Cen MT" panose="020B0602020104020603" pitchFamily="34" charset="0"/>
                </a:rPr>
                <a:t>K-Nearest Neighbors</a:t>
              </a:r>
            </a:p>
          </p:txBody>
        </p:sp>
        <p:sp>
          <p:nvSpPr>
            <p:cNvPr id="11" name="TextBox 10">
              <a:extLst>
                <a:ext uri="{FF2B5EF4-FFF2-40B4-BE49-F238E27FC236}">
                  <a16:creationId xmlns:a16="http://schemas.microsoft.com/office/drawing/2014/main" id="{B4DEA02B-A9C6-4C7B-95DC-82F69DF6AE19}"/>
                </a:ext>
              </a:extLst>
            </p:cNvPr>
            <p:cNvSpPr txBox="1"/>
            <p:nvPr/>
          </p:nvSpPr>
          <p:spPr>
            <a:xfrm>
              <a:off x="4025980" y="3976245"/>
              <a:ext cx="1583848" cy="1877437"/>
            </a:xfrm>
            <a:prstGeom prst="rect">
              <a:avLst/>
            </a:prstGeom>
            <a:noFill/>
          </p:spPr>
          <p:txBody>
            <a:bodyPr wrap="square" rtlCol="0">
              <a:spAutoFit/>
            </a:bodyPr>
            <a:lstStyle/>
            <a:p>
              <a:r>
                <a:rPr lang="en-US" sz="1600" dirty="0"/>
                <a:t>Accuracy – 78.91%</a:t>
              </a:r>
            </a:p>
            <a:p>
              <a:endParaRPr lang="en-US" sz="1600" dirty="0"/>
            </a:p>
            <a:p>
              <a:r>
                <a:rPr lang="en-US" sz="1600" dirty="0"/>
                <a:t>K-fold CV accuracy – 85.54%</a:t>
              </a:r>
            </a:p>
            <a:p>
              <a:endParaRPr lang="en-US" sz="2000" dirty="0"/>
            </a:p>
          </p:txBody>
        </p:sp>
      </p:grpSp>
      <p:grpSp>
        <p:nvGrpSpPr>
          <p:cNvPr id="23" name="Group 22">
            <a:extLst>
              <a:ext uri="{FF2B5EF4-FFF2-40B4-BE49-F238E27FC236}">
                <a16:creationId xmlns:a16="http://schemas.microsoft.com/office/drawing/2014/main" id="{D25087F3-7411-4EF7-8EA3-BB4B134CD732}"/>
              </a:ext>
            </a:extLst>
          </p:cNvPr>
          <p:cNvGrpSpPr/>
          <p:nvPr/>
        </p:nvGrpSpPr>
        <p:grpSpPr>
          <a:xfrm>
            <a:off x="6039655" y="2160910"/>
            <a:ext cx="1648663" cy="3815544"/>
            <a:chOff x="6369781" y="2160910"/>
            <a:chExt cx="1648663" cy="3815544"/>
          </a:xfrm>
        </p:grpSpPr>
        <p:sp>
          <p:nvSpPr>
            <p:cNvPr id="12" name="Rectangle: Top Corners Rounded 11">
              <a:extLst>
                <a:ext uri="{FF2B5EF4-FFF2-40B4-BE49-F238E27FC236}">
                  <a16:creationId xmlns:a16="http://schemas.microsoft.com/office/drawing/2014/main" id="{19F6D3B4-7E74-450C-B848-4A283CDDD71A}"/>
                </a:ext>
              </a:extLst>
            </p:cNvPr>
            <p:cNvSpPr/>
            <p:nvPr/>
          </p:nvSpPr>
          <p:spPr>
            <a:xfrm>
              <a:off x="6426041" y="2160910"/>
              <a:ext cx="1436914" cy="1738289"/>
            </a:xfrm>
            <a:prstGeom prst="round2Same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024CA52-1C70-4590-B1A9-BA78DFECBE62}"/>
                </a:ext>
              </a:extLst>
            </p:cNvPr>
            <p:cNvSpPr/>
            <p:nvPr/>
          </p:nvSpPr>
          <p:spPr>
            <a:xfrm flipV="1">
              <a:off x="642604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4" name="TextBox 13">
              <a:extLst>
                <a:ext uri="{FF2B5EF4-FFF2-40B4-BE49-F238E27FC236}">
                  <a16:creationId xmlns:a16="http://schemas.microsoft.com/office/drawing/2014/main" id="{C3233C30-CA00-4375-A6AB-00BC344C1DC6}"/>
                </a:ext>
              </a:extLst>
            </p:cNvPr>
            <p:cNvSpPr txBox="1"/>
            <p:nvPr/>
          </p:nvSpPr>
          <p:spPr>
            <a:xfrm>
              <a:off x="6369781" y="2360419"/>
              <a:ext cx="1493173"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Naïve Bayes </a:t>
              </a:r>
            </a:p>
          </p:txBody>
        </p:sp>
        <p:sp>
          <p:nvSpPr>
            <p:cNvPr id="18" name="TextBox 17">
              <a:extLst>
                <a:ext uri="{FF2B5EF4-FFF2-40B4-BE49-F238E27FC236}">
                  <a16:creationId xmlns:a16="http://schemas.microsoft.com/office/drawing/2014/main" id="{06F5E89B-D902-4CE0-8770-4433DEEF887D}"/>
                </a:ext>
              </a:extLst>
            </p:cNvPr>
            <p:cNvSpPr txBox="1"/>
            <p:nvPr/>
          </p:nvSpPr>
          <p:spPr>
            <a:xfrm>
              <a:off x="6581530" y="3941088"/>
              <a:ext cx="1436914" cy="1877437"/>
            </a:xfrm>
            <a:prstGeom prst="rect">
              <a:avLst/>
            </a:prstGeom>
            <a:noFill/>
          </p:spPr>
          <p:txBody>
            <a:bodyPr wrap="square" rtlCol="0">
              <a:spAutoFit/>
            </a:bodyPr>
            <a:lstStyle/>
            <a:p>
              <a:r>
                <a:rPr lang="en-US" sz="1600" dirty="0"/>
                <a:t>Accuracy – 67.00%</a:t>
              </a:r>
            </a:p>
            <a:p>
              <a:endParaRPr lang="en-US" sz="1600" dirty="0"/>
            </a:p>
            <a:p>
              <a:r>
                <a:rPr lang="en-US" sz="1600" dirty="0"/>
                <a:t>K-fold CV accuracy – 69.72%</a:t>
              </a:r>
            </a:p>
            <a:p>
              <a:endParaRPr lang="en-US" sz="2000" dirty="0"/>
            </a:p>
          </p:txBody>
        </p:sp>
      </p:grpSp>
      <p:grpSp>
        <p:nvGrpSpPr>
          <p:cNvPr id="24" name="Group 23">
            <a:extLst>
              <a:ext uri="{FF2B5EF4-FFF2-40B4-BE49-F238E27FC236}">
                <a16:creationId xmlns:a16="http://schemas.microsoft.com/office/drawing/2014/main" id="{67BA4845-ABBF-4419-992D-F8C892CCC00A}"/>
              </a:ext>
            </a:extLst>
          </p:cNvPr>
          <p:cNvGrpSpPr/>
          <p:nvPr/>
        </p:nvGrpSpPr>
        <p:grpSpPr>
          <a:xfrm>
            <a:off x="4139353" y="2181585"/>
            <a:ext cx="1638594" cy="4265092"/>
            <a:chOff x="8870390" y="2160910"/>
            <a:chExt cx="1638594" cy="4265092"/>
          </a:xfrm>
        </p:grpSpPr>
        <p:sp>
          <p:nvSpPr>
            <p:cNvPr id="15" name="Rectangle: Top Corners Rounded 14">
              <a:extLst>
                <a:ext uri="{FF2B5EF4-FFF2-40B4-BE49-F238E27FC236}">
                  <a16:creationId xmlns:a16="http://schemas.microsoft.com/office/drawing/2014/main" id="{F8C1B1AA-3E60-44E8-8305-6C613073210F}"/>
                </a:ext>
              </a:extLst>
            </p:cNvPr>
            <p:cNvSpPr/>
            <p:nvPr/>
          </p:nvSpPr>
          <p:spPr>
            <a:xfrm>
              <a:off x="8916927" y="2160910"/>
              <a:ext cx="1436914" cy="1738289"/>
            </a:xfrm>
            <a:prstGeom prst="round2Same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E8CB472-E5CF-45F5-89A8-96037D0F7FE2}"/>
                </a:ext>
              </a:extLst>
            </p:cNvPr>
            <p:cNvSpPr/>
            <p:nvPr/>
          </p:nvSpPr>
          <p:spPr>
            <a:xfrm flipV="1">
              <a:off x="8916927"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7" name="TextBox 16">
              <a:extLst>
                <a:ext uri="{FF2B5EF4-FFF2-40B4-BE49-F238E27FC236}">
                  <a16:creationId xmlns:a16="http://schemas.microsoft.com/office/drawing/2014/main" id="{012B8680-1351-4617-B31B-A5EFD77291E8}"/>
                </a:ext>
              </a:extLst>
            </p:cNvPr>
            <p:cNvSpPr txBox="1"/>
            <p:nvPr/>
          </p:nvSpPr>
          <p:spPr>
            <a:xfrm>
              <a:off x="8870390" y="2360419"/>
              <a:ext cx="1483451" cy="707886"/>
            </a:xfrm>
            <a:prstGeom prst="rect">
              <a:avLst/>
            </a:prstGeom>
            <a:noFill/>
          </p:spPr>
          <p:txBody>
            <a:bodyPr wrap="square" rtlCol="0">
              <a:spAutoFit/>
            </a:bodyPr>
            <a:lstStyle/>
            <a:p>
              <a:pPr algn="ctr"/>
              <a:r>
                <a:rPr lang="en-US" sz="2000" b="1" dirty="0">
                  <a:solidFill>
                    <a:schemeClr val="bg1"/>
                  </a:solidFill>
                  <a:latin typeface="Tw Cen MT" panose="020B0602020104020603" pitchFamily="34" charset="0"/>
                </a:rPr>
                <a:t>SVM &amp; Kernel SVM</a:t>
              </a:r>
            </a:p>
          </p:txBody>
        </p:sp>
        <p:sp>
          <p:nvSpPr>
            <p:cNvPr id="19" name="TextBox 18">
              <a:extLst>
                <a:ext uri="{FF2B5EF4-FFF2-40B4-BE49-F238E27FC236}">
                  <a16:creationId xmlns:a16="http://schemas.microsoft.com/office/drawing/2014/main" id="{18AFEBE7-B72C-4877-A284-32C2B7C64100}"/>
                </a:ext>
              </a:extLst>
            </p:cNvPr>
            <p:cNvSpPr txBox="1"/>
            <p:nvPr/>
          </p:nvSpPr>
          <p:spPr>
            <a:xfrm>
              <a:off x="8981828" y="3748346"/>
              <a:ext cx="1527156" cy="2677656"/>
            </a:xfrm>
            <a:prstGeom prst="rect">
              <a:avLst/>
            </a:prstGeom>
            <a:noFill/>
          </p:spPr>
          <p:txBody>
            <a:bodyPr wrap="square" rtlCol="0">
              <a:spAutoFit/>
            </a:bodyPr>
            <a:lstStyle/>
            <a:p>
              <a:r>
                <a:rPr lang="en-US" sz="1200" dirty="0"/>
                <a:t>Accuracy – 85.03%</a:t>
              </a:r>
            </a:p>
            <a:p>
              <a:endParaRPr lang="en-US" sz="1200" dirty="0"/>
            </a:p>
            <a:p>
              <a:r>
                <a:rPr lang="en-US" sz="1200" dirty="0"/>
                <a:t>K-fold CV accuracy – 88.52%</a:t>
              </a:r>
            </a:p>
            <a:p>
              <a:endParaRPr lang="en-US" sz="1200" dirty="0"/>
            </a:p>
            <a:p>
              <a:r>
                <a:rPr lang="en-US" sz="1200" dirty="0"/>
                <a:t>Accuracy – 82.99%</a:t>
              </a:r>
            </a:p>
            <a:p>
              <a:endParaRPr lang="en-US" sz="1200" dirty="0"/>
            </a:p>
            <a:p>
              <a:r>
                <a:rPr lang="en-US" sz="1200" dirty="0"/>
                <a:t>K-fold CV accuracy – 86.82%</a:t>
              </a:r>
            </a:p>
            <a:p>
              <a:endParaRPr lang="en-US" sz="1200" dirty="0"/>
            </a:p>
            <a:p>
              <a:r>
                <a:rPr lang="en-US" sz="1200" dirty="0"/>
                <a:t>* Grid Search </a:t>
              </a:r>
            </a:p>
            <a:p>
              <a:endParaRPr lang="en-US" sz="1600" dirty="0"/>
            </a:p>
            <a:p>
              <a:endParaRPr lang="en-US" sz="2000" dirty="0"/>
            </a:p>
          </p:txBody>
        </p:sp>
      </p:grpSp>
      <p:pic>
        <p:nvPicPr>
          <p:cNvPr id="37" name="Picture 36">
            <a:extLst>
              <a:ext uri="{FF2B5EF4-FFF2-40B4-BE49-F238E27FC236}">
                <a16:creationId xmlns:a16="http://schemas.microsoft.com/office/drawing/2014/main" id="{47FB4EC7-487F-8455-39BD-41BA5B30D253}"/>
              </a:ext>
            </a:extLst>
          </p:cNvPr>
          <p:cNvPicPr>
            <a:picLocks noChangeAspect="1"/>
          </p:cNvPicPr>
          <p:nvPr/>
        </p:nvPicPr>
        <p:blipFill>
          <a:blip r:embed="rId2"/>
          <a:stretch>
            <a:fillRect/>
          </a:stretch>
        </p:blipFill>
        <p:spPr>
          <a:xfrm>
            <a:off x="10868526" y="-32083"/>
            <a:ext cx="1323274" cy="1317570"/>
          </a:xfrm>
          <a:prstGeom prst="rect">
            <a:avLst/>
          </a:prstGeom>
        </p:spPr>
      </p:pic>
      <p:grpSp>
        <p:nvGrpSpPr>
          <p:cNvPr id="28" name="Group 27">
            <a:extLst>
              <a:ext uri="{FF2B5EF4-FFF2-40B4-BE49-F238E27FC236}">
                <a16:creationId xmlns:a16="http://schemas.microsoft.com/office/drawing/2014/main" id="{8F41C4B8-7B61-8111-3BA2-2249E00B561B}"/>
              </a:ext>
            </a:extLst>
          </p:cNvPr>
          <p:cNvGrpSpPr/>
          <p:nvPr/>
        </p:nvGrpSpPr>
        <p:grpSpPr>
          <a:xfrm>
            <a:off x="8005939" y="2160910"/>
            <a:ext cx="1716397" cy="3815544"/>
            <a:chOff x="1421871" y="2160910"/>
            <a:chExt cx="1716397" cy="3815544"/>
          </a:xfrm>
        </p:grpSpPr>
        <p:sp>
          <p:nvSpPr>
            <p:cNvPr id="29" name="Rectangle: Top Corners Rounded 28">
              <a:extLst>
                <a:ext uri="{FF2B5EF4-FFF2-40B4-BE49-F238E27FC236}">
                  <a16:creationId xmlns:a16="http://schemas.microsoft.com/office/drawing/2014/main" id="{7D850F36-622E-E8CF-7B03-FDAB7CB41FE4}"/>
                </a:ext>
              </a:extLst>
            </p:cNvPr>
            <p:cNvSpPr/>
            <p:nvPr/>
          </p:nvSpPr>
          <p:spPr>
            <a:xfrm>
              <a:off x="1478131" y="2160910"/>
              <a:ext cx="1436914" cy="1738289"/>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CFEBFB0-355F-E841-B069-C0DBF9CF530C}"/>
                </a:ext>
              </a:extLst>
            </p:cNvPr>
            <p:cNvSpPr/>
            <p:nvPr/>
          </p:nvSpPr>
          <p:spPr>
            <a:xfrm flipV="1">
              <a:off x="147813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31" name="TextBox 30">
              <a:extLst>
                <a:ext uri="{FF2B5EF4-FFF2-40B4-BE49-F238E27FC236}">
                  <a16:creationId xmlns:a16="http://schemas.microsoft.com/office/drawing/2014/main" id="{6F7E72E4-E80B-942C-FE95-56BF91F30528}"/>
                </a:ext>
              </a:extLst>
            </p:cNvPr>
            <p:cNvSpPr txBox="1"/>
            <p:nvPr/>
          </p:nvSpPr>
          <p:spPr>
            <a:xfrm>
              <a:off x="1421871" y="2360419"/>
              <a:ext cx="1493173"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Decision Tree </a:t>
              </a:r>
            </a:p>
          </p:txBody>
        </p:sp>
        <p:sp>
          <p:nvSpPr>
            <p:cNvPr id="38" name="TextBox 37">
              <a:extLst>
                <a:ext uri="{FF2B5EF4-FFF2-40B4-BE49-F238E27FC236}">
                  <a16:creationId xmlns:a16="http://schemas.microsoft.com/office/drawing/2014/main" id="{1A6C7D72-90C9-0C96-03AE-944595793E1B}"/>
                </a:ext>
              </a:extLst>
            </p:cNvPr>
            <p:cNvSpPr txBox="1"/>
            <p:nvPr/>
          </p:nvSpPr>
          <p:spPr>
            <a:xfrm>
              <a:off x="1645095" y="3881316"/>
              <a:ext cx="1493173" cy="1877437"/>
            </a:xfrm>
            <a:prstGeom prst="rect">
              <a:avLst/>
            </a:prstGeom>
            <a:noFill/>
          </p:spPr>
          <p:txBody>
            <a:bodyPr wrap="square" rtlCol="0">
              <a:spAutoFit/>
            </a:bodyPr>
            <a:lstStyle/>
            <a:p>
              <a:r>
                <a:rPr lang="en-US" sz="1600" dirty="0"/>
                <a:t>Accuracy – 78.23%</a:t>
              </a:r>
            </a:p>
            <a:p>
              <a:endParaRPr lang="en-US" sz="1600" dirty="0"/>
            </a:p>
            <a:p>
              <a:r>
                <a:rPr lang="en-US" sz="1600" dirty="0"/>
                <a:t>K-fold CV accuracy – 79.16%</a:t>
              </a:r>
            </a:p>
            <a:p>
              <a:endParaRPr lang="en-US" sz="2000" dirty="0"/>
            </a:p>
          </p:txBody>
        </p:sp>
      </p:grpSp>
    </p:spTree>
    <p:extLst>
      <p:ext uri="{BB962C8B-B14F-4D97-AF65-F5344CB8AC3E}">
        <p14:creationId xmlns:p14="http://schemas.microsoft.com/office/powerpoint/2010/main" val="118297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DD653E-EA22-4BE7-BE7F-205842E75294}"/>
              </a:ext>
            </a:extLst>
          </p:cNvPr>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
        <p:nvSpPr>
          <p:cNvPr id="3" name="TextBox 2">
            <a:extLst>
              <a:ext uri="{FF2B5EF4-FFF2-40B4-BE49-F238E27FC236}">
                <a16:creationId xmlns:a16="http://schemas.microsoft.com/office/drawing/2014/main" id="{9335A51C-D013-4FDD-9AD3-678102378123}"/>
              </a:ext>
            </a:extLst>
          </p:cNvPr>
          <p:cNvSpPr txBox="1"/>
          <p:nvPr/>
        </p:nvSpPr>
        <p:spPr>
          <a:xfrm>
            <a:off x="8455" y="196887"/>
            <a:ext cx="11555895" cy="2554545"/>
          </a:xfrm>
          <a:prstGeom prst="rect">
            <a:avLst/>
          </a:prstGeom>
          <a:noFill/>
        </p:spPr>
        <p:txBody>
          <a:bodyPr wrap="square" rtlCol="0">
            <a:spAutoFit/>
          </a:bodyPr>
          <a:lstStyle/>
          <a:p>
            <a:r>
              <a:rPr lang="en-IN" sz="3200" dirty="0">
                <a:latin typeface="Baskerville Old Face" panose="02020602080505020303" pitchFamily="18" charset="0"/>
              </a:rPr>
              <a:t>Classification Models and Evaluation metrics:</a:t>
            </a:r>
          </a:p>
          <a:p>
            <a:r>
              <a:rPr lang="en-IN" sz="3200" dirty="0">
                <a:latin typeface="Baskerville Old Face" panose="02020602080505020303" pitchFamily="18" charset="0"/>
              </a:rPr>
              <a:t>      </a:t>
            </a:r>
          </a:p>
          <a:p>
            <a:endParaRPr lang="en-IN" sz="3200" dirty="0">
              <a:latin typeface="Baskerville Old Face" panose="02020602080505020303" pitchFamily="18" charset="0"/>
            </a:endParaRPr>
          </a:p>
          <a:p>
            <a:r>
              <a:rPr lang="en-IN" sz="3200" dirty="0">
                <a:latin typeface="Baskerville Old Face" panose="02020602080505020303" pitchFamily="18" charset="0"/>
              </a:rPr>
              <a:t>              </a:t>
            </a:r>
          </a:p>
          <a:p>
            <a:endParaRPr lang="en-IN" sz="3200" dirty="0">
              <a:latin typeface="Baskerville Old Face" panose="02020602080505020303" pitchFamily="18" charset="0"/>
            </a:endParaRPr>
          </a:p>
        </p:txBody>
      </p:sp>
      <p:grpSp>
        <p:nvGrpSpPr>
          <p:cNvPr id="21" name="Group 20">
            <a:extLst>
              <a:ext uri="{FF2B5EF4-FFF2-40B4-BE49-F238E27FC236}">
                <a16:creationId xmlns:a16="http://schemas.microsoft.com/office/drawing/2014/main" id="{4CBA1FB7-A36A-457C-971E-7BB92C260E22}"/>
              </a:ext>
            </a:extLst>
          </p:cNvPr>
          <p:cNvGrpSpPr/>
          <p:nvPr/>
        </p:nvGrpSpPr>
        <p:grpSpPr>
          <a:xfrm>
            <a:off x="2150531" y="2168736"/>
            <a:ext cx="1879654" cy="3815544"/>
            <a:chOff x="1421871" y="2160910"/>
            <a:chExt cx="1879654" cy="3815544"/>
          </a:xfrm>
        </p:grpSpPr>
        <p:sp>
          <p:nvSpPr>
            <p:cNvPr id="4" name="Rectangle: Top Corners Rounded 3">
              <a:extLst>
                <a:ext uri="{FF2B5EF4-FFF2-40B4-BE49-F238E27FC236}">
                  <a16:creationId xmlns:a16="http://schemas.microsoft.com/office/drawing/2014/main" id="{C297E127-379F-4C4D-BEA5-8E6CFE92F7B9}"/>
                </a:ext>
              </a:extLst>
            </p:cNvPr>
            <p:cNvSpPr/>
            <p:nvPr/>
          </p:nvSpPr>
          <p:spPr>
            <a:xfrm>
              <a:off x="1478131" y="2160910"/>
              <a:ext cx="1436914" cy="1738289"/>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5A4FE03-B8FF-46F3-9247-D07DDCFE83FE}"/>
                </a:ext>
              </a:extLst>
            </p:cNvPr>
            <p:cNvSpPr/>
            <p:nvPr/>
          </p:nvSpPr>
          <p:spPr>
            <a:xfrm flipV="1">
              <a:off x="147813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6" name="TextBox 5">
              <a:extLst>
                <a:ext uri="{FF2B5EF4-FFF2-40B4-BE49-F238E27FC236}">
                  <a16:creationId xmlns:a16="http://schemas.microsoft.com/office/drawing/2014/main" id="{BC5FB84B-A998-40F9-A20C-98AE9CDCDF38}"/>
                </a:ext>
              </a:extLst>
            </p:cNvPr>
            <p:cNvSpPr txBox="1"/>
            <p:nvPr/>
          </p:nvSpPr>
          <p:spPr>
            <a:xfrm>
              <a:off x="1421871" y="2360419"/>
              <a:ext cx="1493173" cy="769441"/>
            </a:xfrm>
            <a:prstGeom prst="rect">
              <a:avLst/>
            </a:prstGeom>
            <a:noFill/>
          </p:spPr>
          <p:txBody>
            <a:bodyPr wrap="square" rtlCol="0">
              <a:spAutoFit/>
            </a:bodyPr>
            <a:lstStyle/>
            <a:p>
              <a:pPr algn="ctr"/>
              <a:r>
                <a:rPr lang="en-US" sz="2200" b="1" dirty="0">
                  <a:solidFill>
                    <a:schemeClr val="bg1"/>
                  </a:solidFill>
                  <a:latin typeface="Tw Cen MT" panose="020B0602020104020603" pitchFamily="34" charset="0"/>
                </a:rPr>
                <a:t>Bagging Classifier</a:t>
              </a:r>
            </a:p>
          </p:txBody>
        </p:sp>
        <p:sp>
          <p:nvSpPr>
            <p:cNvPr id="10" name="TextBox 9">
              <a:extLst>
                <a:ext uri="{FF2B5EF4-FFF2-40B4-BE49-F238E27FC236}">
                  <a16:creationId xmlns:a16="http://schemas.microsoft.com/office/drawing/2014/main" id="{9BC2B751-08AA-46A3-ADC2-02FE3BDFE072}"/>
                </a:ext>
              </a:extLst>
            </p:cNvPr>
            <p:cNvSpPr txBox="1"/>
            <p:nvPr/>
          </p:nvSpPr>
          <p:spPr>
            <a:xfrm>
              <a:off x="1611330" y="3972324"/>
              <a:ext cx="1690195" cy="1877437"/>
            </a:xfrm>
            <a:prstGeom prst="rect">
              <a:avLst/>
            </a:prstGeom>
            <a:noFill/>
          </p:spPr>
          <p:txBody>
            <a:bodyPr wrap="square" rtlCol="0">
              <a:spAutoFit/>
            </a:bodyPr>
            <a:lstStyle/>
            <a:p>
              <a:r>
                <a:rPr lang="en-US" sz="1600" dirty="0"/>
                <a:t>Accuracy – 80.27%</a:t>
              </a:r>
            </a:p>
            <a:p>
              <a:endParaRPr lang="en-US" sz="1600" dirty="0"/>
            </a:p>
            <a:p>
              <a:r>
                <a:rPr lang="en-US" sz="1600" dirty="0"/>
                <a:t>K-fold CV accuracy – 84.77%</a:t>
              </a:r>
            </a:p>
            <a:p>
              <a:endParaRPr lang="en-US" sz="2000" dirty="0"/>
            </a:p>
          </p:txBody>
        </p:sp>
      </p:grpSp>
      <p:grpSp>
        <p:nvGrpSpPr>
          <p:cNvPr id="22" name="Group 21">
            <a:extLst>
              <a:ext uri="{FF2B5EF4-FFF2-40B4-BE49-F238E27FC236}">
                <a16:creationId xmlns:a16="http://schemas.microsoft.com/office/drawing/2014/main" id="{C89E5892-F29B-4F8B-AFE4-53477DB913EC}"/>
              </a:ext>
            </a:extLst>
          </p:cNvPr>
          <p:cNvGrpSpPr/>
          <p:nvPr/>
        </p:nvGrpSpPr>
        <p:grpSpPr>
          <a:xfrm>
            <a:off x="3998273" y="2179267"/>
            <a:ext cx="1750729" cy="3815544"/>
            <a:chOff x="3877419" y="2160910"/>
            <a:chExt cx="1750729" cy="3815544"/>
          </a:xfrm>
        </p:grpSpPr>
        <p:sp>
          <p:nvSpPr>
            <p:cNvPr id="7" name="Rectangle: Top Corners Rounded 6">
              <a:extLst>
                <a:ext uri="{FF2B5EF4-FFF2-40B4-BE49-F238E27FC236}">
                  <a16:creationId xmlns:a16="http://schemas.microsoft.com/office/drawing/2014/main" id="{80377BD4-C369-4F7F-9ED6-12227A519C7E}"/>
                </a:ext>
              </a:extLst>
            </p:cNvPr>
            <p:cNvSpPr/>
            <p:nvPr/>
          </p:nvSpPr>
          <p:spPr>
            <a:xfrm>
              <a:off x="3923956" y="2160910"/>
              <a:ext cx="1436914" cy="1738289"/>
            </a:xfrm>
            <a:prstGeom prst="round2Same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8B2F29B6-57DE-4DB0-B127-EA6E345D305E}"/>
                </a:ext>
              </a:extLst>
            </p:cNvPr>
            <p:cNvSpPr/>
            <p:nvPr/>
          </p:nvSpPr>
          <p:spPr>
            <a:xfrm flipV="1">
              <a:off x="3923956"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9" name="TextBox 8">
              <a:extLst>
                <a:ext uri="{FF2B5EF4-FFF2-40B4-BE49-F238E27FC236}">
                  <a16:creationId xmlns:a16="http://schemas.microsoft.com/office/drawing/2014/main" id="{0E5C6681-E341-4A68-9614-369307B85D0A}"/>
                </a:ext>
              </a:extLst>
            </p:cNvPr>
            <p:cNvSpPr txBox="1"/>
            <p:nvPr/>
          </p:nvSpPr>
          <p:spPr>
            <a:xfrm>
              <a:off x="3877419" y="2360419"/>
              <a:ext cx="1483451" cy="769441"/>
            </a:xfrm>
            <a:prstGeom prst="rect">
              <a:avLst/>
            </a:prstGeom>
            <a:noFill/>
          </p:spPr>
          <p:txBody>
            <a:bodyPr wrap="square" rtlCol="0">
              <a:spAutoFit/>
            </a:bodyPr>
            <a:lstStyle/>
            <a:p>
              <a:pPr algn="ctr"/>
              <a:r>
                <a:rPr lang="en-US" sz="2200" b="1" dirty="0">
                  <a:solidFill>
                    <a:schemeClr val="bg1"/>
                  </a:solidFill>
                  <a:latin typeface="Tw Cen MT" panose="020B0602020104020603" pitchFamily="34" charset="0"/>
                </a:rPr>
                <a:t>AdaBoost Classifier</a:t>
              </a:r>
            </a:p>
          </p:txBody>
        </p:sp>
        <p:sp>
          <p:nvSpPr>
            <p:cNvPr id="11" name="TextBox 10">
              <a:extLst>
                <a:ext uri="{FF2B5EF4-FFF2-40B4-BE49-F238E27FC236}">
                  <a16:creationId xmlns:a16="http://schemas.microsoft.com/office/drawing/2014/main" id="{B4DEA02B-A9C6-4C7B-95DC-82F69DF6AE19}"/>
                </a:ext>
              </a:extLst>
            </p:cNvPr>
            <p:cNvSpPr txBox="1"/>
            <p:nvPr/>
          </p:nvSpPr>
          <p:spPr>
            <a:xfrm>
              <a:off x="4044300" y="3966011"/>
              <a:ext cx="1583848" cy="1877437"/>
            </a:xfrm>
            <a:prstGeom prst="rect">
              <a:avLst/>
            </a:prstGeom>
            <a:noFill/>
          </p:spPr>
          <p:txBody>
            <a:bodyPr wrap="square" rtlCol="0">
              <a:spAutoFit/>
            </a:bodyPr>
            <a:lstStyle/>
            <a:p>
              <a:r>
                <a:rPr lang="en-US" sz="1600" dirty="0"/>
                <a:t>Accuracy – 78.57%</a:t>
              </a:r>
            </a:p>
            <a:p>
              <a:endParaRPr lang="en-US" sz="1600" dirty="0"/>
            </a:p>
            <a:p>
              <a:r>
                <a:rPr lang="en-US" sz="1600" dirty="0"/>
                <a:t>K-fold CV accuracy – 78.14%</a:t>
              </a:r>
            </a:p>
            <a:p>
              <a:endParaRPr lang="en-US" sz="2000" dirty="0"/>
            </a:p>
          </p:txBody>
        </p:sp>
      </p:grpSp>
      <p:grpSp>
        <p:nvGrpSpPr>
          <p:cNvPr id="23" name="Group 22">
            <a:extLst>
              <a:ext uri="{FF2B5EF4-FFF2-40B4-BE49-F238E27FC236}">
                <a16:creationId xmlns:a16="http://schemas.microsoft.com/office/drawing/2014/main" id="{D25087F3-7411-4EF7-8EA3-BB4B134CD732}"/>
              </a:ext>
            </a:extLst>
          </p:cNvPr>
          <p:cNvGrpSpPr/>
          <p:nvPr/>
        </p:nvGrpSpPr>
        <p:grpSpPr>
          <a:xfrm>
            <a:off x="7989004" y="2179267"/>
            <a:ext cx="1493174" cy="3815544"/>
            <a:chOff x="6369781" y="2160910"/>
            <a:chExt cx="1493174" cy="3815544"/>
          </a:xfrm>
        </p:grpSpPr>
        <p:sp>
          <p:nvSpPr>
            <p:cNvPr id="12" name="Rectangle: Top Corners Rounded 11">
              <a:extLst>
                <a:ext uri="{FF2B5EF4-FFF2-40B4-BE49-F238E27FC236}">
                  <a16:creationId xmlns:a16="http://schemas.microsoft.com/office/drawing/2014/main" id="{19F6D3B4-7E74-450C-B848-4A283CDDD71A}"/>
                </a:ext>
              </a:extLst>
            </p:cNvPr>
            <p:cNvSpPr/>
            <p:nvPr/>
          </p:nvSpPr>
          <p:spPr>
            <a:xfrm>
              <a:off x="6426041" y="2160910"/>
              <a:ext cx="1436914" cy="1738289"/>
            </a:xfrm>
            <a:prstGeom prst="round2Same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024CA52-1C70-4590-B1A9-BA78DFECBE62}"/>
                </a:ext>
              </a:extLst>
            </p:cNvPr>
            <p:cNvSpPr/>
            <p:nvPr/>
          </p:nvSpPr>
          <p:spPr>
            <a:xfrm flipV="1">
              <a:off x="642604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4" name="TextBox 13">
              <a:extLst>
                <a:ext uri="{FF2B5EF4-FFF2-40B4-BE49-F238E27FC236}">
                  <a16:creationId xmlns:a16="http://schemas.microsoft.com/office/drawing/2014/main" id="{C3233C30-CA00-4375-A6AB-00BC344C1DC6}"/>
                </a:ext>
              </a:extLst>
            </p:cNvPr>
            <p:cNvSpPr txBox="1"/>
            <p:nvPr/>
          </p:nvSpPr>
          <p:spPr>
            <a:xfrm>
              <a:off x="6369781" y="2360419"/>
              <a:ext cx="1493173" cy="1015663"/>
            </a:xfrm>
            <a:prstGeom prst="rect">
              <a:avLst/>
            </a:prstGeom>
            <a:noFill/>
          </p:spPr>
          <p:txBody>
            <a:bodyPr wrap="square" rtlCol="0">
              <a:spAutoFit/>
            </a:bodyPr>
            <a:lstStyle/>
            <a:p>
              <a:pPr algn="ctr"/>
              <a:r>
                <a:rPr lang="en-US" sz="2000" b="1" dirty="0">
                  <a:solidFill>
                    <a:schemeClr val="bg1"/>
                  </a:solidFill>
                  <a:latin typeface="Tw Cen MT" panose="020B0602020104020603" pitchFamily="34" charset="0"/>
                </a:rPr>
                <a:t>Artificial Neural Network</a:t>
              </a:r>
            </a:p>
          </p:txBody>
        </p:sp>
        <p:sp>
          <p:nvSpPr>
            <p:cNvPr id="18" name="TextBox 17">
              <a:extLst>
                <a:ext uri="{FF2B5EF4-FFF2-40B4-BE49-F238E27FC236}">
                  <a16:creationId xmlns:a16="http://schemas.microsoft.com/office/drawing/2014/main" id="{06F5E89B-D902-4CE0-8770-4433DEEF887D}"/>
                </a:ext>
              </a:extLst>
            </p:cNvPr>
            <p:cNvSpPr txBox="1"/>
            <p:nvPr/>
          </p:nvSpPr>
          <p:spPr>
            <a:xfrm>
              <a:off x="6426041" y="3961793"/>
              <a:ext cx="1436914" cy="1446550"/>
            </a:xfrm>
            <a:prstGeom prst="rect">
              <a:avLst/>
            </a:prstGeom>
            <a:noFill/>
          </p:spPr>
          <p:txBody>
            <a:bodyPr wrap="square" rtlCol="0">
              <a:spAutoFit/>
            </a:bodyPr>
            <a:lstStyle/>
            <a:p>
              <a:r>
                <a:rPr lang="en-US" sz="1600" dirty="0"/>
                <a:t>   Accuracy –     </a:t>
              </a:r>
            </a:p>
            <a:p>
              <a:r>
                <a:rPr lang="en-US" sz="1600" dirty="0"/>
                <a:t>     79.25%</a:t>
              </a:r>
            </a:p>
            <a:p>
              <a:endParaRPr lang="en-US" sz="2000" dirty="0"/>
            </a:p>
            <a:p>
              <a:r>
                <a:rPr lang="en-US" sz="1600" dirty="0"/>
                <a:t>3 hidden layers</a:t>
              </a:r>
            </a:p>
            <a:p>
              <a:endParaRPr lang="en-US" sz="2000" dirty="0"/>
            </a:p>
          </p:txBody>
        </p:sp>
      </p:grpSp>
      <p:grpSp>
        <p:nvGrpSpPr>
          <p:cNvPr id="24" name="Group 23">
            <a:extLst>
              <a:ext uri="{FF2B5EF4-FFF2-40B4-BE49-F238E27FC236}">
                <a16:creationId xmlns:a16="http://schemas.microsoft.com/office/drawing/2014/main" id="{67BA4845-ABBF-4419-992D-F8C892CCC00A}"/>
              </a:ext>
            </a:extLst>
          </p:cNvPr>
          <p:cNvGrpSpPr/>
          <p:nvPr/>
        </p:nvGrpSpPr>
        <p:grpSpPr>
          <a:xfrm>
            <a:off x="5969742" y="2180426"/>
            <a:ext cx="1718773" cy="3815544"/>
            <a:chOff x="8870390" y="2160910"/>
            <a:chExt cx="1718773" cy="3815544"/>
          </a:xfrm>
        </p:grpSpPr>
        <p:sp>
          <p:nvSpPr>
            <p:cNvPr id="15" name="Rectangle: Top Corners Rounded 14">
              <a:extLst>
                <a:ext uri="{FF2B5EF4-FFF2-40B4-BE49-F238E27FC236}">
                  <a16:creationId xmlns:a16="http://schemas.microsoft.com/office/drawing/2014/main" id="{F8C1B1AA-3E60-44E8-8305-6C613073210F}"/>
                </a:ext>
              </a:extLst>
            </p:cNvPr>
            <p:cNvSpPr/>
            <p:nvPr/>
          </p:nvSpPr>
          <p:spPr>
            <a:xfrm>
              <a:off x="8916927" y="2160910"/>
              <a:ext cx="1436914" cy="1738289"/>
            </a:xfrm>
            <a:prstGeom prst="round2Same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E8CB472-E5CF-45F5-89A8-96037D0F7FE2}"/>
                </a:ext>
              </a:extLst>
            </p:cNvPr>
            <p:cNvSpPr/>
            <p:nvPr/>
          </p:nvSpPr>
          <p:spPr>
            <a:xfrm flipV="1">
              <a:off x="8916927"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7" name="TextBox 16">
              <a:extLst>
                <a:ext uri="{FF2B5EF4-FFF2-40B4-BE49-F238E27FC236}">
                  <a16:creationId xmlns:a16="http://schemas.microsoft.com/office/drawing/2014/main" id="{012B8680-1351-4617-B31B-A5EFD77291E8}"/>
                </a:ext>
              </a:extLst>
            </p:cNvPr>
            <p:cNvSpPr txBox="1"/>
            <p:nvPr/>
          </p:nvSpPr>
          <p:spPr>
            <a:xfrm>
              <a:off x="8870390" y="2360419"/>
              <a:ext cx="1483451" cy="707886"/>
            </a:xfrm>
            <a:prstGeom prst="rect">
              <a:avLst/>
            </a:prstGeom>
            <a:noFill/>
          </p:spPr>
          <p:txBody>
            <a:bodyPr wrap="square" rtlCol="0">
              <a:spAutoFit/>
            </a:bodyPr>
            <a:lstStyle/>
            <a:p>
              <a:pPr algn="ctr"/>
              <a:r>
                <a:rPr lang="en-US" sz="2000" b="1" dirty="0" err="1">
                  <a:solidFill>
                    <a:schemeClr val="bg1"/>
                  </a:solidFill>
                  <a:latin typeface="Tw Cen MT" panose="020B0602020104020603" pitchFamily="34" charset="0"/>
                </a:rPr>
                <a:t>XGBoost</a:t>
              </a:r>
              <a:r>
                <a:rPr lang="en-US" sz="2000" b="1" dirty="0">
                  <a:solidFill>
                    <a:schemeClr val="bg1"/>
                  </a:solidFill>
                  <a:latin typeface="Tw Cen MT" panose="020B0602020104020603" pitchFamily="34" charset="0"/>
                </a:rPr>
                <a:t> Classifier</a:t>
              </a:r>
            </a:p>
          </p:txBody>
        </p:sp>
        <p:sp>
          <p:nvSpPr>
            <p:cNvPr id="19" name="TextBox 18">
              <a:extLst>
                <a:ext uri="{FF2B5EF4-FFF2-40B4-BE49-F238E27FC236}">
                  <a16:creationId xmlns:a16="http://schemas.microsoft.com/office/drawing/2014/main" id="{18AFEBE7-B72C-4877-A284-32C2B7C64100}"/>
                </a:ext>
              </a:extLst>
            </p:cNvPr>
            <p:cNvSpPr txBox="1"/>
            <p:nvPr/>
          </p:nvSpPr>
          <p:spPr>
            <a:xfrm>
              <a:off x="9062007" y="3957929"/>
              <a:ext cx="1527156" cy="1877437"/>
            </a:xfrm>
            <a:prstGeom prst="rect">
              <a:avLst/>
            </a:prstGeom>
            <a:noFill/>
          </p:spPr>
          <p:txBody>
            <a:bodyPr wrap="square" rtlCol="0">
              <a:spAutoFit/>
            </a:bodyPr>
            <a:lstStyle/>
            <a:p>
              <a:r>
                <a:rPr lang="en-US" sz="1600" dirty="0"/>
                <a:t>Accuracy – 83.33%</a:t>
              </a:r>
            </a:p>
            <a:p>
              <a:endParaRPr lang="en-US" sz="1600" dirty="0"/>
            </a:p>
            <a:p>
              <a:r>
                <a:rPr lang="en-US" sz="1600" dirty="0"/>
                <a:t>K-fold CV accuracy – 86.56%</a:t>
              </a:r>
            </a:p>
            <a:p>
              <a:endParaRPr lang="en-US" sz="2000" dirty="0"/>
            </a:p>
          </p:txBody>
        </p:sp>
      </p:grpSp>
      <p:pic>
        <p:nvPicPr>
          <p:cNvPr id="20" name="Picture 19">
            <a:extLst>
              <a:ext uri="{FF2B5EF4-FFF2-40B4-BE49-F238E27FC236}">
                <a16:creationId xmlns:a16="http://schemas.microsoft.com/office/drawing/2014/main" id="{320F600A-50E8-425C-8DAB-133F3B2B99A2}"/>
              </a:ext>
            </a:extLst>
          </p:cNvPr>
          <p:cNvPicPr>
            <a:picLocks noChangeAspect="1"/>
          </p:cNvPicPr>
          <p:nvPr/>
        </p:nvPicPr>
        <p:blipFill>
          <a:blip r:embed="rId2"/>
          <a:stretch>
            <a:fillRect/>
          </a:stretch>
        </p:blipFill>
        <p:spPr>
          <a:xfrm>
            <a:off x="10868526" y="-32083"/>
            <a:ext cx="1323274" cy="1317570"/>
          </a:xfrm>
          <a:prstGeom prst="rect">
            <a:avLst/>
          </a:prstGeom>
        </p:spPr>
      </p:pic>
      <p:grpSp>
        <p:nvGrpSpPr>
          <p:cNvPr id="27" name="Group 26">
            <a:extLst>
              <a:ext uri="{FF2B5EF4-FFF2-40B4-BE49-F238E27FC236}">
                <a16:creationId xmlns:a16="http://schemas.microsoft.com/office/drawing/2014/main" id="{7C0CCB7F-8D69-7A76-25DC-CB697E650801}"/>
              </a:ext>
            </a:extLst>
          </p:cNvPr>
          <p:cNvGrpSpPr/>
          <p:nvPr/>
        </p:nvGrpSpPr>
        <p:grpSpPr>
          <a:xfrm>
            <a:off x="271784" y="2168736"/>
            <a:ext cx="1667101" cy="3815544"/>
            <a:chOff x="1421871" y="2160910"/>
            <a:chExt cx="1667101" cy="3815544"/>
          </a:xfrm>
        </p:grpSpPr>
        <p:sp>
          <p:nvSpPr>
            <p:cNvPr id="28" name="Rectangle: Top Corners Rounded 27">
              <a:extLst>
                <a:ext uri="{FF2B5EF4-FFF2-40B4-BE49-F238E27FC236}">
                  <a16:creationId xmlns:a16="http://schemas.microsoft.com/office/drawing/2014/main" id="{7EB4616C-24D9-2891-43A0-EDBBB60DAF61}"/>
                </a:ext>
              </a:extLst>
            </p:cNvPr>
            <p:cNvSpPr/>
            <p:nvPr/>
          </p:nvSpPr>
          <p:spPr>
            <a:xfrm>
              <a:off x="1478131" y="2160910"/>
              <a:ext cx="1436914" cy="1738289"/>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A6286356-FCCB-D0D6-E46A-0771FBFD5337}"/>
                </a:ext>
              </a:extLst>
            </p:cNvPr>
            <p:cNvSpPr/>
            <p:nvPr/>
          </p:nvSpPr>
          <p:spPr>
            <a:xfrm flipV="1">
              <a:off x="1478131" y="3127035"/>
              <a:ext cx="1436914" cy="2849419"/>
            </a:xfrm>
            <a:custGeom>
              <a:avLst/>
              <a:gdLst>
                <a:gd name="connsiteX0" fmla="*/ 0 w 1436914"/>
                <a:gd name="connsiteY0" fmla="*/ 2975429 h 2975429"/>
                <a:gd name="connsiteX1" fmla="*/ 209053 w 1436914"/>
                <a:gd name="connsiteY1" fmla="*/ 2975429 h 2975429"/>
                <a:gd name="connsiteX2" fmla="*/ 203200 w 1436914"/>
                <a:gd name="connsiteY2" fmla="*/ 2917371 h 2975429"/>
                <a:gd name="connsiteX3" fmla="*/ 725715 w 1436914"/>
                <a:gd name="connsiteY3" fmla="*/ 2394856 h 2975429"/>
                <a:gd name="connsiteX4" fmla="*/ 1248230 w 1436914"/>
                <a:gd name="connsiteY4" fmla="*/ 2917371 h 2975429"/>
                <a:gd name="connsiteX5" fmla="*/ 1242377 w 1436914"/>
                <a:gd name="connsiteY5" fmla="*/ 2975429 h 2975429"/>
                <a:gd name="connsiteX6" fmla="*/ 1436914 w 1436914"/>
                <a:gd name="connsiteY6" fmla="*/ 2975429 h 2975429"/>
                <a:gd name="connsiteX7" fmla="*/ 1436914 w 1436914"/>
                <a:gd name="connsiteY7" fmla="*/ 239490 h 2975429"/>
                <a:gd name="connsiteX8" fmla="*/ 1197424 w 1436914"/>
                <a:gd name="connsiteY8" fmla="*/ 0 h 2975429"/>
                <a:gd name="connsiteX9" fmla="*/ 239490 w 1436914"/>
                <a:gd name="connsiteY9" fmla="*/ 0 h 2975429"/>
                <a:gd name="connsiteX10" fmla="*/ 0 w 1436914"/>
                <a:gd name="connsiteY10" fmla="*/ 239490 h 297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6914" h="2975429">
                  <a:moveTo>
                    <a:pt x="0" y="2975429"/>
                  </a:moveTo>
                  <a:lnTo>
                    <a:pt x="209053" y="2975429"/>
                  </a:lnTo>
                  <a:lnTo>
                    <a:pt x="203200" y="2917371"/>
                  </a:lnTo>
                  <a:cubicBezTo>
                    <a:pt x="203200" y="2628794"/>
                    <a:pt x="437138" y="2394856"/>
                    <a:pt x="725715" y="2394856"/>
                  </a:cubicBezTo>
                  <a:cubicBezTo>
                    <a:pt x="1014292" y="2394856"/>
                    <a:pt x="1248230" y="2628794"/>
                    <a:pt x="1248230" y="2917371"/>
                  </a:cubicBezTo>
                  <a:lnTo>
                    <a:pt x="1242377" y="2975429"/>
                  </a:lnTo>
                  <a:lnTo>
                    <a:pt x="1436914" y="2975429"/>
                  </a:lnTo>
                  <a:lnTo>
                    <a:pt x="1436914" y="239490"/>
                  </a:lnTo>
                  <a:cubicBezTo>
                    <a:pt x="1436914" y="107223"/>
                    <a:pt x="1329691" y="0"/>
                    <a:pt x="1197424" y="0"/>
                  </a:cubicBezTo>
                  <a:lnTo>
                    <a:pt x="239490" y="0"/>
                  </a:lnTo>
                  <a:cubicBezTo>
                    <a:pt x="107223" y="0"/>
                    <a:pt x="0" y="107223"/>
                    <a:pt x="0" y="239490"/>
                  </a:cubicBezTo>
                  <a:close/>
                </a:path>
              </a:pathLst>
            </a:custGeom>
            <a:solidFill>
              <a:schemeClr val="accent3">
                <a:lumMod val="20000"/>
                <a:lumOff val="80000"/>
              </a:schemeClr>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30" name="TextBox 29">
              <a:extLst>
                <a:ext uri="{FF2B5EF4-FFF2-40B4-BE49-F238E27FC236}">
                  <a16:creationId xmlns:a16="http://schemas.microsoft.com/office/drawing/2014/main" id="{0939A94A-8AF5-23DC-9194-E853CF63F03A}"/>
                </a:ext>
              </a:extLst>
            </p:cNvPr>
            <p:cNvSpPr txBox="1"/>
            <p:nvPr/>
          </p:nvSpPr>
          <p:spPr>
            <a:xfrm>
              <a:off x="1421871" y="2360419"/>
              <a:ext cx="1493173" cy="830997"/>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Random Forest</a:t>
              </a:r>
            </a:p>
          </p:txBody>
        </p:sp>
        <p:sp>
          <p:nvSpPr>
            <p:cNvPr id="32" name="TextBox 31">
              <a:extLst>
                <a:ext uri="{FF2B5EF4-FFF2-40B4-BE49-F238E27FC236}">
                  <a16:creationId xmlns:a16="http://schemas.microsoft.com/office/drawing/2014/main" id="{9B18F962-C946-6BE4-7906-D9EEC415A76B}"/>
                </a:ext>
              </a:extLst>
            </p:cNvPr>
            <p:cNvSpPr txBox="1"/>
            <p:nvPr/>
          </p:nvSpPr>
          <p:spPr>
            <a:xfrm>
              <a:off x="1595799" y="3972325"/>
              <a:ext cx="1493173" cy="1877437"/>
            </a:xfrm>
            <a:prstGeom prst="rect">
              <a:avLst/>
            </a:prstGeom>
            <a:noFill/>
          </p:spPr>
          <p:txBody>
            <a:bodyPr wrap="square" rtlCol="0">
              <a:spAutoFit/>
            </a:bodyPr>
            <a:lstStyle/>
            <a:p>
              <a:r>
                <a:rPr lang="en-US" sz="1600" dirty="0"/>
                <a:t>Accuracy – 82.31%</a:t>
              </a:r>
            </a:p>
            <a:p>
              <a:endParaRPr lang="en-US" sz="1600" dirty="0"/>
            </a:p>
            <a:p>
              <a:r>
                <a:rPr lang="en-US" sz="1600" dirty="0"/>
                <a:t>K-fold CV accuracy – 86.56%</a:t>
              </a:r>
            </a:p>
            <a:p>
              <a:endParaRPr lang="en-US" sz="2000" dirty="0"/>
            </a:p>
          </p:txBody>
        </p:sp>
      </p:grpSp>
    </p:spTree>
    <p:extLst>
      <p:ext uri="{BB962C8B-B14F-4D97-AF65-F5344CB8AC3E}">
        <p14:creationId xmlns:p14="http://schemas.microsoft.com/office/powerpoint/2010/main" val="117551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2986</TotalTime>
  <Words>711</Words>
  <Application>Microsoft Office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Baskerville Old Face</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Chittilla Viswanath</dc:creator>
  <cp:lastModifiedBy>Venkata Viswanath Chittilla</cp:lastModifiedBy>
  <cp:revision>46</cp:revision>
  <dcterms:created xsi:type="dcterms:W3CDTF">2019-05-15T14:58:12Z</dcterms:created>
  <dcterms:modified xsi:type="dcterms:W3CDTF">2022-12-05T01:54:43Z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t-chvisw@microsoft.com</vt:lpwstr>
  </property>
  <property fmtid="{D5CDD505-2E9C-101B-9397-08002B2CF9AE}" pid="5" name="MSIP_Label_f42aa342-8706-4288-bd11-ebb85995028c_SetDate">
    <vt:lpwstr>2019-05-15T16:10:50.4735864Z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54889e4f-b598-4b5c-b4e1-efa09fe41427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