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ADC0BE1-418D-432D-A347-CBB8C26C5158}">
  <a:tblStyle styleId="{7ADC0BE1-418D-432D-A347-CBB8C26C5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510ba0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2510ba055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510ba0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2510ba05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613635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726136358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2510ba055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2510ba05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40d17c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7240d17c9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40d17c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7240d17c9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510ba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72510ba0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5262b1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725262b1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2510ba0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72510ba055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510ba05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72510ba055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2510ba0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72510ba055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foli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vertikaler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kaler Titel u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bschnitts-&#10;überschrift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wei Inhalte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leich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r Titel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r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alt mit Überschrift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ld mit Überschrift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/>
        </p:nvSpPr>
        <p:spPr>
          <a:xfrm>
            <a:off x="1097200" y="3068750"/>
            <a:ext cx="102765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400">
                <a:latin typeface="Montserrat Medium"/>
                <a:ea typeface="Montserrat Medium"/>
                <a:cs typeface="Montserrat Medium"/>
                <a:sym typeface="Montserrat Medium"/>
              </a:rPr>
              <a:t>MISHMASH - ONLINE HACKATHON</a:t>
            </a:r>
            <a:endParaRPr sz="44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>
                <a:solidFill>
                  <a:srgbClr val="004E9A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Deep Tech / Machine Learning - P</a:t>
            </a:r>
            <a:r>
              <a:rPr lang="de-DE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roblem Statement 3 - Data Science POC Use Case</a:t>
            </a:r>
            <a:endParaRPr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151025" y="4288775"/>
            <a:ext cx="102765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TEAM NAME : ALMA2020</a:t>
            </a:r>
            <a:endParaRPr sz="18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Sai Suriya</a:t>
            </a:r>
            <a:endParaRPr sz="1200"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Adithya UR </a:t>
            </a:r>
            <a:endParaRPr sz="1200"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Venkatagiri Ramesh</a:t>
            </a:r>
            <a:endParaRPr sz="1200"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METRICS VISUALIZATION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5199"/>
            <a:ext cx="11887199" cy="34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664745" y="2648339"/>
            <a:ext cx="1457400" cy="7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FRONTEND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9069845" y="2648339"/>
            <a:ext cx="1457400" cy="7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5210420" y="2648339"/>
            <a:ext cx="1457400" cy="7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FLASK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23"/>
          <p:cNvCxnSpPr/>
          <p:nvPr/>
        </p:nvCxnSpPr>
        <p:spPr>
          <a:xfrm>
            <a:off x="3118220" y="2762789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3"/>
          <p:cNvCxnSpPr/>
          <p:nvPr/>
        </p:nvCxnSpPr>
        <p:spPr>
          <a:xfrm flipH="1">
            <a:off x="3098375" y="3305650"/>
            <a:ext cx="21216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3"/>
          <p:cNvCxnSpPr/>
          <p:nvPr/>
        </p:nvCxnSpPr>
        <p:spPr>
          <a:xfrm rot="10800000">
            <a:off x="6670375" y="3305650"/>
            <a:ext cx="2417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3"/>
          <p:cNvCxnSpPr/>
          <p:nvPr/>
        </p:nvCxnSpPr>
        <p:spPr>
          <a:xfrm>
            <a:off x="6667820" y="2762789"/>
            <a:ext cx="240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>
            <a:endCxn id="181" idx="2"/>
          </p:cNvCxnSpPr>
          <p:nvPr/>
        </p:nvCxnSpPr>
        <p:spPr>
          <a:xfrm flipH="1" rot="10800000">
            <a:off x="7556645" y="3405839"/>
            <a:ext cx="2241900" cy="109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3"/>
          <p:cNvSpPr/>
          <p:nvPr/>
        </p:nvSpPr>
        <p:spPr>
          <a:xfrm>
            <a:off x="4222136" y="3898125"/>
            <a:ext cx="3433968" cy="2071872"/>
          </a:xfrm>
          <a:prstGeom prst="cloud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Cloud Storage Infrastructure</a:t>
            </a:r>
            <a:r>
              <a:rPr lang="de-DE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[Voting Ensemble]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587586" y="2332075"/>
            <a:ext cx="1157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Input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290149" y="2332075"/>
            <a:ext cx="1157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Input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300525" y="3357225"/>
            <a:ext cx="136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Output </a:t>
            </a: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484688" y="3305638"/>
            <a:ext cx="1363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Output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 DEPLOYMENT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825" y="2838007"/>
            <a:ext cx="5188675" cy="2568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9950" y="2832000"/>
            <a:ext cx="5188676" cy="258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2924386" y="2336475"/>
            <a:ext cx="1157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Tool Input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8348200" y="2336475"/>
            <a:ext cx="13122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Tool Output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533950" y="3705875"/>
            <a:ext cx="61761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>
              <a:solidFill>
                <a:srgbClr val="004E9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For Your Attention 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73425" y="3239550"/>
            <a:ext cx="108336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tool implements a Machine-Learning model of voting ensemble with accuracy of </a:t>
            </a:r>
            <a:r>
              <a:rPr lang="de-DE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99.262%</a:t>
            </a: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and MAPE of </a:t>
            </a:r>
            <a:r>
              <a:rPr lang="de-DE">
                <a:solidFill>
                  <a:srgbClr val="004E9A"/>
                </a:solidFill>
                <a:latin typeface="Montserrat"/>
                <a:ea typeface="Montserrat"/>
                <a:cs typeface="Montserrat"/>
                <a:sym typeface="Montserrat"/>
              </a:rPr>
              <a:t>1.8326</a:t>
            </a: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1227825" y="2216700"/>
            <a:ext cx="101583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of Unilever’s brands is going through some major changes in Business Execution plans and will like to know: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de-DE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are the major drivers for sales(EQ)?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AutoNum type="arabicPeriod"/>
            </a:pPr>
            <a:r>
              <a:rPr lang="de-DE" sz="18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Knowing the drivers, how can they predict future sales for the next 6 periods?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b="1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Training_data.xlsx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Test_data.xlsx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1" marL="292608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1" marL="292608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TASK AND SOLUTION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272175" y="4243700"/>
            <a:ext cx="3344100" cy="1629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Sales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[Period, ……, RPI_Subcategory]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7620775" y="4243700"/>
            <a:ext cx="3534900" cy="157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Sales Values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[Column Name : EQ]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871950" y="4328625"/>
            <a:ext cx="229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Independent Variables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8432900" y="4328625"/>
            <a:ext cx="2181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Dependent Variable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5186875" y="4601750"/>
            <a:ext cx="1863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Mathematical Fit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219075" y="2055300"/>
            <a:ext cx="99366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data regarding sales, are represented by factors involving sales and the value of sales.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features are the factors involving sales and these factors are the most part of determining the mathematical relationship between features and sales values.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machine learning algorithms are used to determine the best fitting mathematical relationship between features and the dependent value.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0" name="Google Shape;120;p15"/>
          <p:cNvCxnSpPr>
            <a:stCxn id="114" idx="3"/>
            <a:endCxn id="115" idx="1"/>
          </p:cNvCxnSpPr>
          <p:nvPr/>
        </p:nvCxnSpPr>
        <p:spPr>
          <a:xfrm flipH="1" rot="10800000">
            <a:off x="4616275" y="5031950"/>
            <a:ext cx="3004500" cy="2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ENHANCEMENT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219075" y="1940750"/>
            <a:ext cx="9936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period column was converted from string type column to a categorical column of year and period as as an optimization of features.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19523" l="0" r="0" t="0"/>
          <a:stretch/>
        </p:blipFill>
        <p:spPr>
          <a:xfrm>
            <a:off x="7602450" y="3359438"/>
            <a:ext cx="1924050" cy="25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600" y="3287950"/>
            <a:ext cx="9715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3173250" y="2753100"/>
            <a:ext cx="1707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Original</a:t>
            </a: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 Feature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7651850" y="2760350"/>
            <a:ext cx="19239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Enhanced </a:t>
            </a:r>
            <a:r>
              <a:rPr lang="de-DE">
                <a:latin typeface="Montserrat Medium"/>
                <a:ea typeface="Montserrat Medium"/>
                <a:cs typeface="Montserrat Medium"/>
                <a:sym typeface="Montserrat Medium"/>
              </a:rPr>
              <a:t>Feature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4963425" y="4479875"/>
            <a:ext cx="2417700" cy="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218925" y="2144100"/>
            <a:ext cx="9936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data is trained initially trained in Microsoft Azure - Automated ML tool for comparison of the high performance models.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best performing model is adapted to native python for metrics visualization and analysis.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615270" y="4493589"/>
            <a:ext cx="1457434" cy="757516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604076" y="3619090"/>
            <a:ext cx="2824013" cy="2506514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Azure Automated ML Tool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Fit all possible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Evaluate models for the highest performance metrics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Export the best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888711" y="4493589"/>
            <a:ext cx="1457434" cy="757516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Local deployment of ML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8899615" y="4493589"/>
            <a:ext cx="1997722" cy="757516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Metrics Analysis and Data Visualization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17"/>
          <p:cNvCxnSpPr>
            <a:stCxn id="138" idx="3"/>
            <a:endCxn id="139" idx="1"/>
          </p:cNvCxnSpPr>
          <p:nvPr/>
        </p:nvCxnSpPr>
        <p:spPr>
          <a:xfrm>
            <a:off x="3072703" y="4872347"/>
            <a:ext cx="531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>
            <a:stCxn id="139" idx="3"/>
            <a:endCxn id="140" idx="1"/>
          </p:cNvCxnSpPr>
          <p:nvPr/>
        </p:nvCxnSpPr>
        <p:spPr>
          <a:xfrm>
            <a:off x="6428089" y="4872347"/>
            <a:ext cx="46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>
            <a:stCxn id="140" idx="3"/>
            <a:endCxn id="141" idx="1"/>
          </p:cNvCxnSpPr>
          <p:nvPr/>
        </p:nvCxnSpPr>
        <p:spPr>
          <a:xfrm>
            <a:off x="8346145" y="4872347"/>
            <a:ext cx="55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DEVELOPMENT TOOLS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219075" y="2287775"/>
            <a:ext cx="9936600" cy="3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The following are the tools used for development of project,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Microsoft Azure - Machine Learning Tools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Python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Scikit-learn - Machine Learning Tools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Flask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de-DE">
                <a:latin typeface="Montserrat"/>
                <a:ea typeface="Montserrat"/>
                <a:cs typeface="Montserrat"/>
                <a:sym typeface="Montserrat"/>
              </a:rPr>
              <a:t>Jinja 2 (Template Language)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- METRICS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6" name="Google Shape;156;p19"/>
          <p:cNvGraphicFramePr/>
          <p:nvPr/>
        </p:nvGraphicFramePr>
        <p:xfrm>
          <a:off x="1215350" y="212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{7ADC0BE1-418D-432D-A347-CBB8C26C5158}</a:tableStyleId>
              </a:tblPr>
              <a:tblGrid>
                <a:gridCol w="2889700"/>
                <a:gridCol w="1610375"/>
                <a:gridCol w="3627675"/>
                <a:gridCol w="1812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Best Performing Algorithm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</a:t>
                      </a:r>
                      <a:r>
                        <a:rPr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Voting Ensemble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Normalized mean absolute error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0.013966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4F4F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Validation Accuracy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</a:t>
                      </a:r>
                      <a:r>
                        <a:rPr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99.262 %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Normalized median absolute error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0.0073588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4F4F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Variance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0.99482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Normalized root mean squared error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0.019280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4F4F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 absolute error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5.7975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4F4F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Normalized root mean squared log error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0.017053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4F4F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 absolute percentage error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1.8326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4F4F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Root mean squared error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8.0033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4F4F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 absolute error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3.0547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4F4F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Root mean squared log error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0.024253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Spearman correlation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0.99429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4F4F4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Training Size</a:t>
                      </a:r>
                      <a:endParaRPr b="1"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2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35</a:t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MAJOR FACTORS OF SALES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0" y="2314450"/>
            <a:ext cx="11415652" cy="32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de-D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METRICS VISUALIZATION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00" y="2526800"/>
            <a:ext cx="11227200" cy="2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ückblick">
  <a:themeElements>
    <a:clrScheme name="Benutzerdefiniert 1">
      <a:dk1>
        <a:srgbClr val="000000"/>
      </a:dk1>
      <a:lt1>
        <a:srgbClr val="FFFFFF"/>
      </a:lt1>
      <a:dk2>
        <a:srgbClr val="A5A5A5"/>
      </a:dk2>
      <a:lt2>
        <a:srgbClr val="CCDDEA"/>
      </a:lt2>
      <a:accent1>
        <a:srgbClr val="BFBFBF"/>
      </a:accent1>
      <a:accent2>
        <a:srgbClr val="3F3F3F"/>
      </a:accent2>
      <a:accent3>
        <a:srgbClr val="BFBFBF"/>
      </a:accent3>
      <a:accent4>
        <a:srgbClr val="A5A5A5"/>
      </a:accent4>
      <a:accent5>
        <a:srgbClr val="A5A5A5"/>
      </a:accent5>
      <a:accent6>
        <a:srgbClr val="7F7F7F"/>
      </a:accent6>
      <a:hlink>
        <a:srgbClr val="3F3F3F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