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9" r:id="rId3"/>
    <p:sldId id="280" r:id="rId4"/>
    <p:sldId id="281" r:id="rId5"/>
    <p:sldId id="282" r:id="rId6"/>
    <p:sldId id="283" r:id="rId7"/>
    <p:sldId id="284" r:id="rId8"/>
    <p:sldId id="285" r:id="rId9"/>
    <p:sldId id="286" r:id="rId10"/>
    <p:sldId id="287" r:id="rId11"/>
    <p:sldId id="288"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1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1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71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2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p>
            <a:r>
              <a:rPr dirty="0" lang="en-US"/>
              <a:t/>
            </a:r>
            <a:endParaRPr dirty="0" lang="en-US"/>
          </a:p>
        </p:txBody>
      </p:sp>
      <p:sp>
        <p:nvSpPr>
          <p:cNvPr id="1048687"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r>
              <a:rPr dirty="0" lang="en-US"/>
              <a:t/>
            </a:r>
            <a:endParaRPr dirty="0" lang="en-US"/>
          </a:p>
        </p:txBody>
      </p:sp>
      <p:sp>
        <p:nvSpPr>
          <p:cNvPr id="1048660"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r>
              <a:rPr dirty="0" lang="en-US"/>
              <a:t/>
            </a:r>
            <a:endParaRPr dirty="0" lang="en-US"/>
          </a:p>
        </p:txBody>
      </p:sp>
      <p:sp>
        <p:nvSpPr>
          <p:cNvPr id="1048694"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14" name="Slide Image Placeholder 1"/>
          <p:cNvSpPr>
            <a:spLocks noChangeAspect="1" noRot="1" noGrp="1"/>
          </p:cNvSpPr>
          <p:nvPr>
            <p:ph type="sldImg"/>
          </p:nvPr>
        </p:nvSpPr>
        <p:spPr/>
      </p:sp>
      <p:sp>
        <p:nvSpPr>
          <p:cNvPr id="1048715" name="Notes Placeholder 2"/>
          <p:cNvSpPr>
            <a:spLocks noGrp="1"/>
          </p:cNvSpPr>
          <p:nvPr>
            <p:ph type="body" idx="1"/>
          </p:nvPr>
        </p:nvSpPr>
        <p:spPr/>
        <p:txBody>
          <a:bodyPr/>
          <a:p>
            <a:r>
              <a:rPr dirty="0" lang="en-US"/>
              <a:t/>
            </a:r>
            <a:endParaRPr dirty="0" lang="en-US"/>
          </a:p>
        </p:txBody>
      </p:sp>
      <p:sp>
        <p:nvSpPr>
          <p:cNvPr id="1048716"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Slide Image Placeholder 1"/>
          <p:cNvSpPr>
            <a:spLocks noChangeAspect="1" noRot="1" noGrp="1"/>
          </p:cNvSpPr>
          <p:nvPr>
            <p:ph type="sldImg"/>
          </p:nvPr>
        </p:nvSpPr>
        <p:spPr/>
      </p:sp>
      <p:sp>
        <p:nvSpPr>
          <p:cNvPr id="1048677" name="Notes Placeholder 2"/>
          <p:cNvSpPr>
            <a:spLocks noGrp="1"/>
          </p:cNvSpPr>
          <p:nvPr>
            <p:ph type="body" idx="1"/>
          </p:nvPr>
        </p:nvSpPr>
        <p:spPr/>
        <p:txBody>
          <a:bodyPr/>
          <a:p>
            <a:r>
              <a:rPr dirty="0" lang="en-US"/>
              <a:t/>
            </a:r>
            <a:endParaRPr dirty="0" lang="en-US"/>
          </a:p>
        </p:txBody>
      </p:sp>
      <p:sp>
        <p:nvSpPr>
          <p:cNvPr id="1048678"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r>
              <a:rPr dirty="0" lang="en-US"/>
              <a:t/>
            </a:r>
            <a:endParaRPr dirty="0" lang="en-US"/>
          </a:p>
        </p:txBody>
      </p:sp>
      <p:sp>
        <p:nvSpPr>
          <p:cNvPr id="1048641"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r>
              <a:rPr dirty="0" lang="en-US"/>
              <a:t/>
            </a:r>
            <a:endParaRPr dirty="0" lang="en-US"/>
          </a:p>
        </p:txBody>
      </p:sp>
      <p:sp>
        <p:nvSpPr>
          <p:cNvPr id="1048614"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5" name="Slide Image Placeholder 1"/>
          <p:cNvSpPr>
            <a:spLocks noChangeAspect="1" noRot="1" noGrp="1"/>
          </p:cNvSpPr>
          <p:nvPr>
            <p:ph type="sldImg"/>
          </p:nvPr>
        </p:nvSpPr>
        <p:spPr/>
      </p:sp>
      <p:sp>
        <p:nvSpPr>
          <p:cNvPr id="1048586" name="Notes Placeholder 2"/>
          <p:cNvSpPr>
            <a:spLocks noGrp="1"/>
          </p:cNvSpPr>
          <p:nvPr>
            <p:ph type="body" idx="1"/>
          </p:nvPr>
        </p:nvSpPr>
        <p:spPr/>
        <p:txBody>
          <a:bodyPr/>
          <a:p>
            <a:r>
              <a:rPr dirty="0" lang="en-US"/>
              <a:t/>
            </a:r>
            <a:endParaRPr dirty="0" lang="en-US"/>
          </a:p>
        </p:txBody>
      </p:sp>
      <p:sp>
        <p:nvSpPr>
          <p:cNvPr id="1048587"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00" name="Slide Image Placeholder 1"/>
          <p:cNvSpPr>
            <a:spLocks noChangeAspect="1" noRot="1" noGrp="1"/>
          </p:cNvSpPr>
          <p:nvPr>
            <p:ph type="sldImg"/>
          </p:nvPr>
        </p:nvSpPr>
        <p:spPr/>
      </p:sp>
      <p:sp>
        <p:nvSpPr>
          <p:cNvPr id="1048601" name="Notes Placeholder 2"/>
          <p:cNvSpPr>
            <a:spLocks noGrp="1"/>
          </p:cNvSpPr>
          <p:nvPr>
            <p:ph type="body" idx="1"/>
          </p:nvPr>
        </p:nvSpPr>
        <p:spPr/>
        <p:txBody>
          <a:bodyPr/>
          <a:p>
            <a:r>
              <a:rPr dirty="0" lang="en-US"/>
              <a:t/>
            </a:r>
            <a:endParaRPr dirty="0" lang="en-US"/>
          </a:p>
        </p:txBody>
      </p:sp>
      <p:sp>
        <p:nvSpPr>
          <p:cNvPr id="1048602"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r>
              <a:rPr dirty="0" lang="en-US"/>
              <a:t/>
            </a:r>
            <a:endParaRPr dirty="0" lang="en-US"/>
          </a:p>
        </p:txBody>
      </p:sp>
      <p:sp>
        <p:nvSpPr>
          <p:cNvPr id="1048629"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61"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36" name=""/>
        <p:cNvGrpSpPr/>
        <p:nvPr/>
      </p:nvGrpSpPr>
      <p:grpSpPr>
        <a:xfrm>
          <a:off x="0" y="0"/>
          <a:ext cx="0" cy="0"/>
          <a:chOff x="0" y="0"/>
          <a:chExt cx="0" cy="0"/>
        </a:xfrm>
      </p:grpSpPr>
      <p:sp>
        <p:nvSpPr>
          <p:cNvPr id="1048679" name="Shape 0"/>
          <p:cNvSpPr/>
          <p:nvPr/>
        </p:nvSpPr>
        <p:spPr>
          <a:xfrm>
            <a:off x="0" y="0"/>
            <a:ext cx="14630400" cy="8229600"/>
          </a:xfrm>
          <a:prstGeom prst="rect"/>
          <a:solidFill>
            <a:srgbClr val="A8AFCC"/>
          </a:solidFill>
        </p:spPr>
      </p:sp>
      <p:sp>
        <p:nvSpPr>
          <p:cNvPr id="1048680" name="Shape 1"/>
          <p:cNvSpPr/>
          <p:nvPr/>
        </p:nvSpPr>
        <p:spPr>
          <a:xfrm>
            <a:off x="0" y="0"/>
            <a:ext cx="14630400" cy="8229600"/>
          </a:xfrm>
          <a:prstGeom prst="rect"/>
          <a:solidFill>
            <a:srgbClr val="080E26"/>
          </a:solidFill>
        </p:spPr>
      </p:sp>
      <p:pic>
        <p:nvPicPr>
          <p:cNvPr id="209716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81" name="Shape 2"/>
          <p:cNvSpPr/>
          <p:nvPr/>
        </p:nvSpPr>
        <p:spPr>
          <a:xfrm>
            <a:off x="0" y="0"/>
            <a:ext cx="14630400" cy="8229600"/>
          </a:xfrm>
          <a:prstGeom prst="rect"/>
          <a:solidFill>
            <a:srgbClr val="080E26">
              <a:alpha val="80000"/>
            </a:srgbClr>
          </a:solidFill>
        </p:spPr>
      </p:sp>
      <p:sp>
        <p:nvSpPr>
          <p:cNvPr id="1048682" name="Text 3"/>
          <p:cNvSpPr/>
          <p:nvPr/>
        </p:nvSpPr>
        <p:spPr>
          <a:xfrm>
            <a:off x="2037993" y="2392799"/>
            <a:ext cx="8553093"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Name : M.VENKATAKRISHNAN </a:t>
            </a:r>
            <a:endParaRPr dirty="0" sz="4374" lang="en-US"/>
          </a:p>
        </p:txBody>
      </p:sp>
      <p:sp>
        <p:nvSpPr>
          <p:cNvPr id="1048683" name="Text 4"/>
          <p:cNvSpPr/>
          <p:nvPr/>
        </p:nvSpPr>
        <p:spPr>
          <a:xfrm>
            <a:off x="2037993" y="3420428"/>
            <a:ext cx="6481286"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NM ID:au412721205056 </a:t>
            </a:r>
            <a:endParaRPr dirty="0" sz="4374" lang="en-US"/>
          </a:p>
        </p:txBody>
      </p:sp>
      <p:sp>
        <p:nvSpPr>
          <p:cNvPr id="1048684" name="Text 5"/>
          <p:cNvSpPr/>
          <p:nvPr/>
        </p:nvSpPr>
        <p:spPr>
          <a:xfrm>
            <a:off x="2037993" y="4448056"/>
            <a:ext cx="10554414" cy="1388745"/>
          </a:xfrm>
          <a:prstGeom prst="rect"/>
          <a:noFill/>
        </p:spPr>
        <p:txBody>
          <a:bodyPr anchor="t" rtlCol="0" wrap="squar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PROJECT TITLE: COLOR DETECTION SYSTEMS USING AI </a:t>
            </a:r>
            <a:endParaRPr dirty="0" sz="4374"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30" name=""/>
        <p:cNvGrpSpPr/>
        <p:nvPr/>
      </p:nvGrpSpPr>
      <p:grpSpPr>
        <a:xfrm>
          <a:off x="0" y="0"/>
          <a:ext cx="0" cy="0"/>
          <a:chOff x="0" y="0"/>
          <a:chExt cx="0" cy="0"/>
        </a:xfrm>
      </p:grpSpPr>
      <p:sp>
        <p:nvSpPr>
          <p:cNvPr id="1048642" name="Shape 0"/>
          <p:cNvSpPr/>
          <p:nvPr/>
        </p:nvSpPr>
        <p:spPr>
          <a:xfrm>
            <a:off x="0" y="0"/>
            <a:ext cx="14630400" cy="8229600"/>
          </a:xfrm>
          <a:prstGeom prst="rect"/>
          <a:solidFill>
            <a:srgbClr val="A8AFCC"/>
          </a:solidFill>
        </p:spPr>
      </p:sp>
      <p:sp>
        <p:nvSpPr>
          <p:cNvPr id="1048643" name="Shape 1"/>
          <p:cNvSpPr/>
          <p:nvPr/>
        </p:nvSpPr>
        <p:spPr>
          <a:xfrm>
            <a:off x="0" y="0"/>
            <a:ext cx="14630400" cy="8229600"/>
          </a:xfrm>
          <a:prstGeom prst="rect"/>
          <a:solidFill>
            <a:srgbClr val="080E26"/>
          </a:solidFill>
        </p:spPr>
      </p:sp>
      <p:pic>
        <p:nvPicPr>
          <p:cNvPr id="2097160"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44" name="Shape 2"/>
          <p:cNvSpPr/>
          <p:nvPr/>
        </p:nvSpPr>
        <p:spPr>
          <a:xfrm>
            <a:off x="0" y="0"/>
            <a:ext cx="14630400" cy="8229600"/>
          </a:xfrm>
          <a:prstGeom prst="rect"/>
          <a:solidFill>
            <a:srgbClr val="080E26">
              <a:alpha val="80000"/>
            </a:srgbClr>
          </a:solidFill>
        </p:spPr>
      </p:sp>
      <p:sp>
        <p:nvSpPr>
          <p:cNvPr id="1048645" name="Text 3"/>
          <p:cNvSpPr/>
          <p:nvPr/>
        </p:nvSpPr>
        <p:spPr>
          <a:xfrm>
            <a:off x="2037993" y="2351365"/>
            <a:ext cx="5554980"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Conclusion</a:t>
            </a:r>
            <a:endParaRPr dirty="0" sz="4374" lang="en-US"/>
          </a:p>
        </p:txBody>
      </p:sp>
      <p:sp>
        <p:nvSpPr>
          <p:cNvPr id="1048646" name="Shape 4"/>
          <p:cNvSpPr/>
          <p:nvPr/>
        </p:nvSpPr>
        <p:spPr>
          <a:xfrm>
            <a:off x="2037993" y="3552587"/>
            <a:ext cx="499943" cy="499943"/>
          </a:xfrm>
          <a:prstGeom prst="roundRect">
            <a:avLst>
              <a:gd name="adj" fmla="val 20000"/>
            </a:avLst>
          </a:prstGeom>
          <a:solidFill>
            <a:srgbClr val="283157"/>
          </a:solidFill>
          <a:ln w="7620">
            <a:solidFill>
              <a:srgbClr val="414A70"/>
            </a:solidFill>
            <a:prstDash val="solid"/>
          </a:ln>
        </p:spPr>
      </p:sp>
      <p:sp>
        <p:nvSpPr>
          <p:cNvPr id="1048647" name="Text 5"/>
          <p:cNvSpPr/>
          <p:nvPr/>
        </p:nvSpPr>
        <p:spPr>
          <a:xfrm>
            <a:off x="2211467" y="3594259"/>
            <a:ext cx="152876"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1</a:t>
            </a:r>
            <a:endParaRPr dirty="0" sz="2624" lang="en-US"/>
          </a:p>
        </p:txBody>
      </p:sp>
      <p:sp>
        <p:nvSpPr>
          <p:cNvPr id="1048648" name="Text 6"/>
          <p:cNvSpPr/>
          <p:nvPr/>
        </p:nvSpPr>
        <p:spPr>
          <a:xfrm>
            <a:off x="2760107" y="3628906"/>
            <a:ext cx="2647950" cy="694373"/>
          </a:xfrm>
          <a:prstGeom prst="rect"/>
          <a:noFill/>
        </p:spPr>
        <p:txBody>
          <a:bodyPr anchor="t" rtlCol="0" wrap="squar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Future Development</a:t>
            </a:r>
            <a:endParaRPr dirty="0" sz="2187" lang="en-US"/>
          </a:p>
        </p:txBody>
      </p:sp>
      <p:sp>
        <p:nvSpPr>
          <p:cNvPr id="1048649" name="Text 7"/>
          <p:cNvSpPr/>
          <p:nvPr/>
        </p:nvSpPr>
        <p:spPr>
          <a:xfrm>
            <a:off x="2760107" y="4456509"/>
            <a:ext cx="2647950" cy="1421606"/>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Potential advancements and further applications of AI color systems.</a:t>
            </a:r>
            <a:endParaRPr dirty="0" sz="1750" lang="en-US"/>
          </a:p>
        </p:txBody>
      </p:sp>
      <p:sp>
        <p:nvSpPr>
          <p:cNvPr id="1048650" name="Shape 8"/>
          <p:cNvSpPr/>
          <p:nvPr/>
        </p:nvSpPr>
        <p:spPr>
          <a:xfrm>
            <a:off x="5630228" y="3552587"/>
            <a:ext cx="499943" cy="499943"/>
          </a:xfrm>
          <a:prstGeom prst="roundRect">
            <a:avLst>
              <a:gd name="adj" fmla="val 20000"/>
            </a:avLst>
          </a:prstGeom>
          <a:solidFill>
            <a:srgbClr val="283157"/>
          </a:solidFill>
          <a:ln w="7620">
            <a:solidFill>
              <a:srgbClr val="414A70"/>
            </a:solidFill>
            <a:prstDash val="solid"/>
          </a:ln>
        </p:spPr>
      </p:sp>
      <p:sp>
        <p:nvSpPr>
          <p:cNvPr id="1048651" name="Text 9"/>
          <p:cNvSpPr/>
          <p:nvPr/>
        </p:nvSpPr>
        <p:spPr>
          <a:xfrm>
            <a:off x="5779175" y="3594259"/>
            <a:ext cx="202049"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2</a:t>
            </a:r>
            <a:endParaRPr dirty="0" sz="2624" lang="en-US"/>
          </a:p>
        </p:txBody>
      </p:sp>
      <p:sp>
        <p:nvSpPr>
          <p:cNvPr id="1048652" name="Text 10"/>
          <p:cNvSpPr/>
          <p:nvPr/>
        </p:nvSpPr>
        <p:spPr>
          <a:xfrm>
            <a:off x="6352342" y="3628906"/>
            <a:ext cx="2647950" cy="694373"/>
          </a:xfrm>
          <a:prstGeom prst="rect"/>
          <a:noFill/>
        </p:spPr>
        <p:txBody>
          <a:bodyPr anchor="t" rtlCol="0" wrap="squar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Impact on Industries</a:t>
            </a:r>
            <a:endParaRPr dirty="0" sz="2187" lang="en-US"/>
          </a:p>
        </p:txBody>
      </p:sp>
      <p:sp>
        <p:nvSpPr>
          <p:cNvPr id="1048653" name="Text 11"/>
          <p:cNvSpPr/>
          <p:nvPr/>
        </p:nvSpPr>
        <p:spPr>
          <a:xfrm>
            <a:off x="6352342" y="4456509"/>
            <a:ext cx="2647950" cy="1421606"/>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The profound transformation of various sectors through AI color detection.</a:t>
            </a:r>
            <a:endParaRPr dirty="0" sz="1750" lang="en-US"/>
          </a:p>
        </p:txBody>
      </p:sp>
      <p:sp>
        <p:nvSpPr>
          <p:cNvPr id="1048654" name="Shape 12"/>
          <p:cNvSpPr/>
          <p:nvPr/>
        </p:nvSpPr>
        <p:spPr>
          <a:xfrm>
            <a:off x="9222462" y="3552587"/>
            <a:ext cx="499943" cy="499943"/>
          </a:xfrm>
          <a:prstGeom prst="roundRect">
            <a:avLst>
              <a:gd name="adj" fmla="val 20000"/>
            </a:avLst>
          </a:prstGeom>
          <a:solidFill>
            <a:srgbClr val="283157"/>
          </a:solidFill>
          <a:ln w="7620">
            <a:solidFill>
              <a:srgbClr val="414A70"/>
            </a:solidFill>
            <a:prstDash val="solid"/>
          </a:ln>
        </p:spPr>
      </p:sp>
      <p:sp>
        <p:nvSpPr>
          <p:cNvPr id="1048655" name="Text 13"/>
          <p:cNvSpPr/>
          <p:nvPr/>
        </p:nvSpPr>
        <p:spPr>
          <a:xfrm>
            <a:off x="9380339" y="3594259"/>
            <a:ext cx="184071"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3</a:t>
            </a:r>
            <a:endParaRPr dirty="0" sz="2624" lang="en-US"/>
          </a:p>
        </p:txBody>
      </p:sp>
      <p:sp>
        <p:nvSpPr>
          <p:cNvPr id="1048656" name="Text 14"/>
          <p:cNvSpPr/>
          <p:nvPr/>
        </p:nvSpPr>
        <p:spPr>
          <a:xfrm>
            <a:off x="9944576" y="3628906"/>
            <a:ext cx="2647950" cy="694373"/>
          </a:xfrm>
          <a:prstGeom prst="rect"/>
          <a:noFill/>
        </p:spPr>
        <p:txBody>
          <a:bodyPr anchor="t" rtlCol="0" wrap="squar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Technological Progress</a:t>
            </a:r>
            <a:endParaRPr dirty="0" sz="2187" lang="en-US"/>
          </a:p>
        </p:txBody>
      </p:sp>
      <p:sp>
        <p:nvSpPr>
          <p:cNvPr id="1048657" name="Text 15"/>
          <p:cNvSpPr/>
          <p:nvPr/>
        </p:nvSpPr>
        <p:spPr>
          <a:xfrm>
            <a:off x="9944576" y="4456509"/>
            <a:ext cx="2647950" cy="1421606"/>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Contributing to the evolution of cutting-edge AI-centric solutions.</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39" name=""/>
        <p:cNvGrpSpPr/>
        <p:nvPr/>
      </p:nvGrpSpPr>
      <p:grpSpPr>
        <a:xfrm>
          <a:off x="0" y="0"/>
          <a:ext cx="0" cy="0"/>
          <a:chOff x="0" y="0"/>
          <a:chExt cx="0" cy="0"/>
        </a:xfrm>
      </p:grpSpPr>
      <p:sp>
        <p:nvSpPr>
          <p:cNvPr id="1048688" name="Shape 0"/>
          <p:cNvSpPr/>
          <p:nvPr/>
        </p:nvSpPr>
        <p:spPr>
          <a:xfrm>
            <a:off x="0" y="0"/>
            <a:ext cx="14630400" cy="8229600"/>
          </a:xfrm>
          <a:prstGeom prst="rect"/>
          <a:solidFill>
            <a:srgbClr val="A8AFCC"/>
          </a:solidFill>
        </p:spPr>
      </p:sp>
      <p:sp>
        <p:nvSpPr>
          <p:cNvPr id="1048689" name="Shape 1"/>
          <p:cNvSpPr/>
          <p:nvPr/>
        </p:nvSpPr>
        <p:spPr>
          <a:xfrm>
            <a:off x="0" y="0"/>
            <a:ext cx="14630400" cy="8229600"/>
          </a:xfrm>
          <a:prstGeom prst="rect"/>
          <a:solidFill>
            <a:srgbClr val="080E26"/>
          </a:solidFill>
        </p:spPr>
      </p:sp>
      <p:pic>
        <p:nvPicPr>
          <p:cNvPr id="2097163"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90" name="Text 2"/>
          <p:cNvSpPr/>
          <p:nvPr/>
        </p:nvSpPr>
        <p:spPr>
          <a:xfrm>
            <a:off x="833199" y="2226469"/>
            <a:ext cx="7477601" cy="1666399"/>
          </a:xfrm>
          <a:prstGeom prst="rect"/>
          <a:noFill/>
        </p:spPr>
        <p:txBody>
          <a:bodyPr anchor="t" rtlCol="0" wrap="square"/>
          <a:p>
            <a:pPr indent="0" marL="0">
              <a:lnSpc>
                <a:spcPts val="6561"/>
              </a:lnSpc>
              <a:buNone/>
            </a:pPr>
            <a:r>
              <a:rPr dirty="0" sz="5249" lang="en-US">
                <a:solidFill>
                  <a:srgbClr val="FFFFFF"/>
                </a:solidFill>
                <a:latin typeface="Fraunces" pitchFamily="34" charset="0"/>
                <a:ea typeface="Fraunces" pitchFamily="34" charset="-122"/>
                <a:cs typeface="Fraunces" pitchFamily="34" charset="-120"/>
              </a:rPr>
              <a:t>Color Detection Systems Using AI</a:t>
            </a:r>
            <a:endParaRPr dirty="0" sz="5249" lang="en-US"/>
          </a:p>
        </p:txBody>
      </p:sp>
      <p:sp>
        <p:nvSpPr>
          <p:cNvPr id="1048691" name="Text 3"/>
          <p:cNvSpPr/>
          <p:nvPr/>
        </p:nvSpPr>
        <p:spPr>
          <a:xfrm>
            <a:off x="833199" y="4226123"/>
            <a:ext cx="7477601" cy="1777008"/>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A color detection system using AI technology is a powerful tool that can identify and differentiate colors with high accuracy and speed. It can be used in various industries including manufacturing, healthcare, and automotive for quality control, diagnosis, and safety enhancement.</a:t>
            </a:r>
            <a:endParaRPr dirty="0" sz="175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42" name=""/>
        <p:cNvGrpSpPr/>
        <p:nvPr/>
      </p:nvGrpSpPr>
      <p:grpSpPr>
        <a:xfrm>
          <a:off x="0" y="0"/>
          <a:ext cx="0" cy="0"/>
          <a:chOff x="0" y="0"/>
          <a:chExt cx="0" cy="0"/>
        </a:xfrm>
      </p:grpSpPr>
      <p:sp>
        <p:nvSpPr>
          <p:cNvPr id="1048695" name="Shape 0"/>
          <p:cNvSpPr/>
          <p:nvPr/>
        </p:nvSpPr>
        <p:spPr>
          <a:xfrm>
            <a:off x="0" y="0"/>
            <a:ext cx="14630400" cy="8229600"/>
          </a:xfrm>
          <a:prstGeom prst="rect"/>
          <a:solidFill>
            <a:srgbClr val="A8AFCC"/>
          </a:solidFill>
        </p:spPr>
      </p:sp>
      <p:sp>
        <p:nvSpPr>
          <p:cNvPr id="1048696" name="Shape 1"/>
          <p:cNvSpPr/>
          <p:nvPr/>
        </p:nvSpPr>
        <p:spPr>
          <a:xfrm>
            <a:off x="0" y="0"/>
            <a:ext cx="14630400" cy="8229600"/>
          </a:xfrm>
          <a:prstGeom prst="rect"/>
          <a:solidFill>
            <a:srgbClr val="080E26"/>
          </a:solidFill>
        </p:spPr>
      </p:sp>
      <p:pic>
        <p:nvPicPr>
          <p:cNvPr id="2097164" name="Image 0" descr="preencoded.png"/>
          <p:cNvPicPr>
            <a:picLocks noChangeAspect="1"/>
          </p:cNvPicPr>
          <p:nvPr/>
        </p:nvPicPr>
        <p:blipFill>
          <a:blip xmlns:r="http://schemas.openxmlformats.org/officeDocument/2006/relationships" r:embed="rId1"/>
          <a:stretch>
            <a:fillRect/>
          </a:stretch>
        </p:blipFill>
        <p:spPr>
          <a:xfrm>
            <a:off x="0" y="0"/>
            <a:ext cx="3657600" cy="8229600"/>
          </a:xfrm>
          <a:prstGeom prst="rect"/>
        </p:spPr>
      </p:pic>
      <p:sp>
        <p:nvSpPr>
          <p:cNvPr id="1048697" name="Text 2"/>
          <p:cNvSpPr/>
          <p:nvPr/>
        </p:nvSpPr>
        <p:spPr>
          <a:xfrm>
            <a:off x="4490799" y="1280874"/>
            <a:ext cx="5554980"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Agenda</a:t>
            </a:r>
            <a:endParaRPr dirty="0" sz="4374" lang="en-US"/>
          </a:p>
        </p:txBody>
      </p:sp>
      <p:sp>
        <p:nvSpPr>
          <p:cNvPr id="1048698" name="Shape 3"/>
          <p:cNvSpPr/>
          <p:nvPr/>
        </p:nvSpPr>
        <p:spPr>
          <a:xfrm>
            <a:off x="4801910" y="2308503"/>
            <a:ext cx="44410" cy="4640223"/>
          </a:xfrm>
          <a:prstGeom prst="roundRect">
            <a:avLst>
              <a:gd name="adj" fmla="val 225151"/>
            </a:avLst>
          </a:prstGeom>
          <a:solidFill>
            <a:srgbClr val="414A70"/>
          </a:solidFill>
        </p:spPr>
      </p:sp>
      <p:sp>
        <p:nvSpPr>
          <p:cNvPr id="1048699" name="Shape 4"/>
          <p:cNvSpPr/>
          <p:nvPr/>
        </p:nvSpPr>
        <p:spPr>
          <a:xfrm>
            <a:off x="5074027" y="2709803"/>
            <a:ext cx="777597" cy="44410"/>
          </a:xfrm>
          <a:prstGeom prst="roundRect">
            <a:avLst>
              <a:gd name="adj" fmla="val 225151"/>
            </a:avLst>
          </a:prstGeom>
          <a:solidFill>
            <a:srgbClr val="414A70"/>
          </a:solidFill>
        </p:spPr>
      </p:sp>
      <p:sp>
        <p:nvSpPr>
          <p:cNvPr id="1048700" name="Shape 5"/>
          <p:cNvSpPr/>
          <p:nvPr/>
        </p:nvSpPr>
        <p:spPr>
          <a:xfrm>
            <a:off x="4574084" y="2482096"/>
            <a:ext cx="499943" cy="499943"/>
          </a:xfrm>
          <a:prstGeom prst="roundRect">
            <a:avLst>
              <a:gd name="adj" fmla="val 20000"/>
            </a:avLst>
          </a:prstGeom>
          <a:solidFill>
            <a:srgbClr val="283157"/>
          </a:solidFill>
          <a:ln w="7620">
            <a:solidFill>
              <a:srgbClr val="414A70"/>
            </a:solidFill>
            <a:prstDash val="solid"/>
          </a:ln>
        </p:spPr>
      </p:sp>
      <p:sp>
        <p:nvSpPr>
          <p:cNvPr id="1048701" name="Text 6"/>
          <p:cNvSpPr/>
          <p:nvPr/>
        </p:nvSpPr>
        <p:spPr>
          <a:xfrm>
            <a:off x="4747558" y="2523768"/>
            <a:ext cx="152876"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1</a:t>
            </a:r>
            <a:endParaRPr dirty="0" sz="2624" lang="en-US"/>
          </a:p>
        </p:txBody>
      </p:sp>
      <p:sp>
        <p:nvSpPr>
          <p:cNvPr id="1048702" name="Text 7"/>
          <p:cNvSpPr/>
          <p:nvPr/>
        </p:nvSpPr>
        <p:spPr>
          <a:xfrm>
            <a:off x="6046113" y="2530673"/>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Introduction</a:t>
            </a:r>
            <a:endParaRPr dirty="0" sz="2187" lang="en-US"/>
          </a:p>
        </p:txBody>
      </p:sp>
      <p:sp>
        <p:nvSpPr>
          <p:cNvPr id="1048703" name="Text 8"/>
          <p:cNvSpPr/>
          <p:nvPr/>
        </p:nvSpPr>
        <p:spPr>
          <a:xfrm>
            <a:off x="6046113" y="3011091"/>
            <a:ext cx="7751088" cy="355402"/>
          </a:xfrm>
          <a:prstGeom prst="rect"/>
          <a:noFill/>
        </p:spPr>
        <p:txBody>
          <a:bodyPr anchor="t" rtlCol="0" wrap="non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Overview of color detection systems and their significance.</a:t>
            </a:r>
            <a:endParaRPr dirty="0" sz="1750" lang="en-US"/>
          </a:p>
        </p:txBody>
      </p:sp>
      <p:sp>
        <p:nvSpPr>
          <p:cNvPr id="1048704" name="Shape 9"/>
          <p:cNvSpPr/>
          <p:nvPr/>
        </p:nvSpPr>
        <p:spPr>
          <a:xfrm>
            <a:off x="5074027" y="4212134"/>
            <a:ext cx="777597" cy="44410"/>
          </a:xfrm>
          <a:prstGeom prst="roundRect">
            <a:avLst>
              <a:gd name="adj" fmla="val 225151"/>
            </a:avLst>
          </a:prstGeom>
          <a:solidFill>
            <a:srgbClr val="414A70"/>
          </a:solidFill>
        </p:spPr>
      </p:sp>
      <p:sp>
        <p:nvSpPr>
          <p:cNvPr id="1048705" name="Shape 10"/>
          <p:cNvSpPr/>
          <p:nvPr/>
        </p:nvSpPr>
        <p:spPr>
          <a:xfrm>
            <a:off x="4574084" y="3984427"/>
            <a:ext cx="499943" cy="499943"/>
          </a:xfrm>
          <a:prstGeom prst="roundRect">
            <a:avLst>
              <a:gd name="adj" fmla="val 20000"/>
            </a:avLst>
          </a:prstGeom>
          <a:solidFill>
            <a:srgbClr val="283157"/>
          </a:solidFill>
          <a:ln w="7620">
            <a:solidFill>
              <a:srgbClr val="414A70"/>
            </a:solidFill>
            <a:prstDash val="solid"/>
          </a:ln>
        </p:spPr>
      </p:sp>
      <p:sp>
        <p:nvSpPr>
          <p:cNvPr id="1048706" name="Text 11"/>
          <p:cNvSpPr/>
          <p:nvPr/>
        </p:nvSpPr>
        <p:spPr>
          <a:xfrm>
            <a:off x="4723031" y="4026098"/>
            <a:ext cx="202049"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2</a:t>
            </a:r>
            <a:endParaRPr dirty="0" sz="2624" lang="en-US"/>
          </a:p>
        </p:txBody>
      </p:sp>
      <p:sp>
        <p:nvSpPr>
          <p:cNvPr id="1048707" name="Text 12"/>
          <p:cNvSpPr/>
          <p:nvPr/>
        </p:nvSpPr>
        <p:spPr>
          <a:xfrm>
            <a:off x="6046113" y="4033004"/>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Technology</a:t>
            </a:r>
            <a:endParaRPr dirty="0" sz="2187" lang="en-US"/>
          </a:p>
        </p:txBody>
      </p:sp>
      <p:sp>
        <p:nvSpPr>
          <p:cNvPr id="1048708" name="Text 13"/>
          <p:cNvSpPr/>
          <p:nvPr/>
        </p:nvSpPr>
        <p:spPr>
          <a:xfrm>
            <a:off x="6046113" y="4513421"/>
            <a:ext cx="7751088" cy="355402"/>
          </a:xfrm>
          <a:prstGeom prst="rect"/>
          <a:noFill/>
        </p:spPr>
        <p:txBody>
          <a:bodyPr anchor="t" rtlCol="0" wrap="non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Insight into the AI technology used in color detection systems.</a:t>
            </a:r>
            <a:endParaRPr dirty="0" sz="1750" lang="en-US"/>
          </a:p>
        </p:txBody>
      </p:sp>
      <p:sp>
        <p:nvSpPr>
          <p:cNvPr id="1048709" name="Shape 14"/>
          <p:cNvSpPr/>
          <p:nvPr/>
        </p:nvSpPr>
        <p:spPr>
          <a:xfrm>
            <a:off x="5074027" y="5714464"/>
            <a:ext cx="777597" cy="44410"/>
          </a:xfrm>
          <a:prstGeom prst="roundRect">
            <a:avLst>
              <a:gd name="adj" fmla="val 225151"/>
            </a:avLst>
          </a:prstGeom>
          <a:solidFill>
            <a:srgbClr val="414A70"/>
          </a:solidFill>
        </p:spPr>
      </p:sp>
      <p:sp>
        <p:nvSpPr>
          <p:cNvPr id="1048710" name="Shape 15"/>
          <p:cNvSpPr/>
          <p:nvPr/>
        </p:nvSpPr>
        <p:spPr>
          <a:xfrm>
            <a:off x="4574084" y="5486757"/>
            <a:ext cx="499943" cy="499943"/>
          </a:xfrm>
          <a:prstGeom prst="roundRect">
            <a:avLst>
              <a:gd name="adj" fmla="val 20000"/>
            </a:avLst>
          </a:prstGeom>
          <a:solidFill>
            <a:srgbClr val="283157"/>
          </a:solidFill>
          <a:ln w="7620">
            <a:solidFill>
              <a:srgbClr val="414A70"/>
            </a:solidFill>
            <a:prstDash val="solid"/>
          </a:ln>
        </p:spPr>
      </p:sp>
      <p:sp>
        <p:nvSpPr>
          <p:cNvPr id="1048711" name="Text 16"/>
          <p:cNvSpPr/>
          <p:nvPr/>
        </p:nvSpPr>
        <p:spPr>
          <a:xfrm>
            <a:off x="4731960" y="5528429"/>
            <a:ext cx="184071"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3</a:t>
            </a:r>
            <a:endParaRPr dirty="0" sz="2624" lang="en-US"/>
          </a:p>
        </p:txBody>
      </p:sp>
      <p:sp>
        <p:nvSpPr>
          <p:cNvPr id="1048712" name="Text 17"/>
          <p:cNvSpPr/>
          <p:nvPr/>
        </p:nvSpPr>
        <p:spPr>
          <a:xfrm>
            <a:off x="6046113" y="5535335"/>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Applications</a:t>
            </a:r>
            <a:endParaRPr dirty="0" sz="2187" lang="en-US"/>
          </a:p>
        </p:txBody>
      </p:sp>
      <p:sp>
        <p:nvSpPr>
          <p:cNvPr id="1048713" name="Text 18"/>
          <p:cNvSpPr/>
          <p:nvPr/>
        </p:nvSpPr>
        <p:spPr>
          <a:xfrm>
            <a:off x="6046113" y="6015752"/>
            <a:ext cx="7751088" cy="710803"/>
          </a:xfrm>
          <a:prstGeom prst="rect"/>
          <a:noFill/>
        </p:spPr>
        <p:txBody>
          <a:bodyPr anchor="t" rtlCol="0" wrap="squar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Exploring the diverse range of industries benefiting from these systems.</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33" name=""/>
        <p:cNvGrpSpPr/>
        <p:nvPr/>
      </p:nvGrpSpPr>
      <p:grpSpPr>
        <a:xfrm>
          <a:off x="0" y="0"/>
          <a:ext cx="0" cy="0"/>
          <a:chOff x="0" y="0"/>
          <a:chExt cx="0" cy="0"/>
        </a:xfrm>
      </p:grpSpPr>
      <p:sp>
        <p:nvSpPr>
          <p:cNvPr id="1048661" name="Shape 0"/>
          <p:cNvSpPr/>
          <p:nvPr/>
        </p:nvSpPr>
        <p:spPr>
          <a:xfrm>
            <a:off x="0" y="0"/>
            <a:ext cx="14630400" cy="8229600"/>
          </a:xfrm>
          <a:prstGeom prst="rect"/>
          <a:solidFill>
            <a:srgbClr val="A8AFCC"/>
          </a:solidFill>
        </p:spPr>
      </p:sp>
      <p:sp>
        <p:nvSpPr>
          <p:cNvPr id="1048662" name="Shape 1"/>
          <p:cNvSpPr/>
          <p:nvPr/>
        </p:nvSpPr>
        <p:spPr>
          <a:xfrm>
            <a:off x="0" y="0"/>
            <a:ext cx="14630400" cy="8229600"/>
          </a:xfrm>
          <a:prstGeom prst="rect"/>
          <a:solidFill>
            <a:srgbClr val="080E26"/>
          </a:solidFill>
        </p:spPr>
      </p:sp>
      <p:pic>
        <p:nvPicPr>
          <p:cNvPr id="2097161" name="Image 0" descr="preencoded.png"/>
          <p:cNvPicPr>
            <a:picLocks noChangeAspect="1"/>
          </p:cNvPicPr>
          <p:nvPr/>
        </p:nvPicPr>
        <p:blipFill>
          <a:blip xmlns:r="http://schemas.openxmlformats.org/officeDocument/2006/relationships" r:embed="rId1"/>
          <a:stretch>
            <a:fillRect/>
          </a:stretch>
        </p:blipFill>
        <p:spPr>
          <a:xfrm>
            <a:off x="0" y="0"/>
            <a:ext cx="3657600" cy="8229600"/>
          </a:xfrm>
          <a:prstGeom prst="rect"/>
        </p:spPr>
      </p:pic>
      <p:sp>
        <p:nvSpPr>
          <p:cNvPr id="1048663" name="Text 2"/>
          <p:cNvSpPr/>
          <p:nvPr/>
        </p:nvSpPr>
        <p:spPr>
          <a:xfrm>
            <a:off x="4490799" y="2048708"/>
            <a:ext cx="5554980"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Problem Statement</a:t>
            </a:r>
            <a:endParaRPr dirty="0" sz="4374" lang="en-US"/>
          </a:p>
        </p:txBody>
      </p:sp>
      <p:sp>
        <p:nvSpPr>
          <p:cNvPr id="1048664" name="Shape 3"/>
          <p:cNvSpPr/>
          <p:nvPr/>
        </p:nvSpPr>
        <p:spPr>
          <a:xfrm>
            <a:off x="4490799" y="3249930"/>
            <a:ext cx="499943" cy="499943"/>
          </a:xfrm>
          <a:prstGeom prst="roundRect">
            <a:avLst>
              <a:gd name="adj" fmla="val 20000"/>
            </a:avLst>
          </a:prstGeom>
          <a:solidFill>
            <a:srgbClr val="283157"/>
          </a:solidFill>
          <a:ln w="7620">
            <a:solidFill>
              <a:srgbClr val="414A70"/>
            </a:solidFill>
            <a:prstDash val="solid"/>
          </a:ln>
        </p:spPr>
      </p:sp>
      <p:sp>
        <p:nvSpPr>
          <p:cNvPr id="1048665" name="Text 4"/>
          <p:cNvSpPr/>
          <p:nvPr/>
        </p:nvSpPr>
        <p:spPr>
          <a:xfrm>
            <a:off x="4664273" y="3291602"/>
            <a:ext cx="152876"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1</a:t>
            </a:r>
            <a:endParaRPr dirty="0" sz="2624" lang="en-US"/>
          </a:p>
        </p:txBody>
      </p:sp>
      <p:sp>
        <p:nvSpPr>
          <p:cNvPr id="1048666" name="Text 5"/>
          <p:cNvSpPr/>
          <p:nvPr/>
        </p:nvSpPr>
        <p:spPr>
          <a:xfrm>
            <a:off x="5212913" y="3326249"/>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Lack of Accuracy</a:t>
            </a:r>
            <a:endParaRPr dirty="0" sz="2187" lang="en-US"/>
          </a:p>
        </p:txBody>
      </p:sp>
      <p:sp>
        <p:nvSpPr>
          <p:cNvPr id="1048667" name="Text 6"/>
          <p:cNvSpPr/>
          <p:nvPr/>
        </p:nvSpPr>
        <p:spPr>
          <a:xfrm>
            <a:off x="5212913" y="3806666"/>
            <a:ext cx="3820001"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Challenges with precise color identification in various environments.</a:t>
            </a:r>
            <a:endParaRPr dirty="0" sz="1750" lang="en-US"/>
          </a:p>
        </p:txBody>
      </p:sp>
      <p:sp>
        <p:nvSpPr>
          <p:cNvPr id="1048668" name="Shape 7"/>
          <p:cNvSpPr/>
          <p:nvPr/>
        </p:nvSpPr>
        <p:spPr>
          <a:xfrm>
            <a:off x="9255085" y="3249930"/>
            <a:ext cx="499943" cy="499943"/>
          </a:xfrm>
          <a:prstGeom prst="roundRect">
            <a:avLst>
              <a:gd name="adj" fmla="val 20000"/>
            </a:avLst>
          </a:prstGeom>
          <a:solidFill>
            <a:srgbClr val="283157"/>
          </a:solidFill>
          <a:ln w="7620">
            <a:solidFill>
              <a:srgbClr val="414A70"/>
            </a:solidFill>
            <a:prstDash val="solid"/>
          </a:ln>
        </p:spPr>
      </p:sp>
      <p:sp>
        <p:nvSpPr>
          <p:cNvPr id="1048669" name="Text 8"/>
          <p:cNvSpPr/>
          <p:nvPr/>
        </p:nvSpPr>
        <p:spPr>
          <a:xfrm>
            <a:off x="9404033" y="3291602"/>
            <a:ext cx="202049"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2</a:t>
            </a:r>
            <a:endParaRPr dirty="0" sz="2624" lang="en-US"/>
          </a:p>
        </p:txBody>
      </p:sp>
      <p:sp>
        <p:nvSpPr>
          <p:cNvPr id="1048670" name="Text 9"/>
          <p:cNvSpPr/>
          <p:nvPr/>
        </p:nvSpPr>
        <p:spPr>
          <a:xfrm>
            <a:off x="9977199" y="3326249"/>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Speed Limitations</a:t>
            </a:r>
            <a:endParaRPr dirty="0" sz="2187" lang="en-US"/>
          </a:p>
        </p:txBody>
      </p:sp>
      <p:sp>
        <p:nvSpPr>
          <p:cNvPr id="1048671" name="Text 10"/>
          <p:cNvSpPr/>
          <p:nvPr/>
        </p:nvSpPr>
        <p:spPr>
          <a:xfrm>
            <a:off x="9977199" y="3806666"/>
            <a:ext cx="3820001"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The need for faster color recognition processes to meet industry demands.</a:t>
            </a:r>
            <a:endParaRPr dirty="0" sz="1750" lang="en-US"/>
          </a:p>
        </p:txBody>
      </p:sp>
      <p:sp>
        <p:nvSpPr>
          <p:cNvPr id="1048672" name="Shape 11"/>
          <p:cNvSpPr/>
          <p:nvPr/>
        </p:nvSpPr>
        <p:spPr>
          <a:xfrm>
            <a:off x="4490799" y="5268635"/>
            <a:ext cx="499943" cy="499943"/>
          </a:xfrm>
          <a:prstGeom prst="roundRect">
            <a:avLst>
              <a:gd name="adj" fmla="val 20000"/>
            </a:avLst>
          </a:prstGeom>
          <a:solidFill>
            <a:srgbClr val="283157"/>
          </a:solidFill>
          <a:ln w="7620">
            <a:solidFill>
              <a:srgbClr val="414A70"/>
            </a:solidFill>
            <a:prstDash val="solid"/>
          </a:ln>
        </p:spPr>
      </p:sp>
      <p:sp>
        <p:nvSpPr>
          <p:cNvPr id="1048673" name="Text 12"/>
          <p:cNvSpPr/>
          <p:nvPr/>
        </p:nvSpPr>
        <p:spPr>
          <a:xfrm>
            <a:off x="4648676" y="5310307"/>
            <a:ext cx="184071" cy="416481"/>
          </a:xfrm>
          <a:prstGeom prst="rect"/>
          <a:noFill/>
        </p:spPr>
        <p:txBody>
          <a:bodyPr anchor="t" rtlCol="0" wrap="none"/>
          <a:p>
            <a:pPr algn="ctr" indent="0" marL="0">
              <a:lnSpc>
                <a:spcPts val="3281"/>
              </a:lnSpc>
              <a:buNone/>
            </a:pPr>
            <a:r>
              <a:rPr dirty="0" sz="2624" lang="en-US">
                <a:solidFill>
                  <a:srgbClr val="EBECEF"/>
                </a:solidFill>
                <a:latin typeface="Fraunces" pitchFamily="34" charset="0"/>
                <a:ea typeface="Fraunces" pitchFamily="34" charset="-122"/>
                <a:cs typeface="Fraunces" pitchFamily="34" charset="-120"/>
              </a:rPr>
              <a:t>3</a:t>
            </a:r>
            <a:endParaRPr dirty="0" sz="2624" lang="en-US"/>
          </a:p>
        </p:txBody>
      </p:sp>
      <p:sp>
        <p:nvSpPr>
          <p:cNvPr id="1048674" name="Text 13"/>
          <p:cNvSpPr/>
          <p:nvPr/>
        </p:nvSpPr>
        <p:spPr>
          <a:xfrm>
            <a:off x="5212913" y="5344954"/>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Adaptability</a:t>
            </a:r>
            <a:endParaRPr dirty="0" sz="2187" lang="en-US"/>
          </a:p>
        </p:txBody>
      </p:sp>
      <p:sp>
        <p:nvSpPr>
          <p:cNvPr id="1048675" name="Text 14"/>
          <p:cNvSpPr/>
          <p:nvPr/>
        </p:nvSpPr>
        <p:spPr>
          <a:xfrm>
            <a:off x="5212913" y="5825371"/>
            <a:ext cx="8584287"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Issues related to system adaptability to different lighting conditions.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30" name="Shape 0"/>
          <p:cNvSpPr/>
          <p:nvPr/>
        </p:nvSpPr>
        <p:spPr>
          <a:xfrm>
            <a:off x="0" y="0"/>
            <a:ext cx="14630400" cy="8229600"/>
          </a:xfrm>
          <a:prstGeom prst="rect"/>
          <a:solidFill>
            <a:srgbClr val="A8AFCC"/>
          </a:solidFill>
        </p:spPr>
      </p:sp>
      <p:sp>
        <p:nvSpPr>
          <p:cNvPr id="1048631" name="Shape 1"/>
          <p:cNvSpPr/>
          <p:nvPr/>
        </p:nvSpPr>
        <p:spPr>
          <a:xfrm>
            <a:off x="0" y="0"/>
            <a:ext cx="14630400" cy="8229600"/>
          </a:xfrm>
          <a:prstGeom prst="rect"/>
          <a:solidFill>
            <a:srgbClr val="080E26"/>
          </a:solidFill>
        </p:spPr>
      </p:sp>
      <p:sp>
        <p:nvSpPr>
          <p:cNvPr id="1048632" name="Text 2"/>
          <p:cNvSpPr/>
          <p:nvPr/>
        </p:nvSpPr>
        <p:spPr>
          <a:xfrm>
            <a:off x="2037993" y="2572107"/>
            <a:ext cx="5554980"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Project Overview</a:t>
            </a:r>
            <a:endParaRPr dirty="0" sz="4374" lang="en-US"/>
          </a:p>
        </p:txBody>
      </p:sp>
      <p:sp>
        <p:nvSpPr>
          <p:cNvPr id="1048633" name="Text 3"/>
          <p:cNvSpPr/>
          <p:nvPr/>
        </p:nvSpPr>
        <p:spPr>
          <a:xfrm>
            <a:off x="2037993" y="3821906"/>
            <a:ext cx="2777490" cy="347186"/>
          </a:xfrm>
          <a:prstGeom prst="rect"/>
          <a:noFill/>
        </p:spPr>
        <p:txBody>
          <a:bodyPr anchor="t" rtlCol="0" wrap="none"/>
          <a:p>
            <a:pPr indent="0" marL="0">
              <a:lnSpc>
                <a:spcPts val="2734"/>
              </a:lnSpc>
              <a:buNone/>
            </a:pPr>
            <a:r>
              <a:rPr dirty="0" sz="2187" lang="en-US">
                <a:solidFill>
                  <a:srgbClr val="FFFFFF"/>
                </a:solidFill>
                <a:latin typeface="Fraunces" pitchFamily="34" charset="0"/>
                <a:ea typeface="Fraunces" pitchFamily="34" charset="-122"/>
                <a:cs typeface="Fraunces" pitchFamily="34" charset="-120"/>
              </a:rPr>
              <a:t>Scope</a:t>
            </a:r>
            <a:endParaRPr dirty="0" sz="2187" lang="en-US"/>
          </a:p>
        </p:txBody>
      </p:sp>
      <p:sp>
        <p:nvSpPr>
          <p:cNvPr id="1048634" name="Text 4"/>
          <p:cNvSpPr/>
          <p:nvPr/>
        </p:nvSpPr>
        <p:spPr>
          <a:xfrm>
            <a:off x="2037993" y="4391263"/>
            <a:ext cx="3156347"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An outline of the range of colors and environments addressed.</a:t>
            </a:r>
            <a:endParaRPr dirty="0" sz="1750" lang="en-US"/>
          </a:p>
        </p:txBody>
      </p:sp>
      <p:sp>
        <p:nvSpPr>
          <p:cNvPr id="1048635" name="Text 5"/>
          <p:cNvSpPr/>
          <p:nvPr/>
        </p:nvSpPr>
        <p:spPr>
          <a:xfrm>
            <a:off x="5743932" y="3821906"/>
            <a:ext cx="2777490" cy="347186"/>
          </a:xfrm>
          <a:prstGeom prst="rect"/>
          <a:noFill/>
        </p:spPr>
        <p:txBody>
          <a:bodyPr anchor="t" rtlCol="0" wrap="none"/>
          <a:p>
            <a:pPr indent="0" marL="0">
              <a:lnSpc>
                <a:spcPts val="2734"/>
              </a:lnSpc>
              <a:buNone/>
            </a:pPr>
            <a:r>
              <a:rPr dirty="0" sz="2187" lang="en-US">
                <a:solidFill>
                  <a:srgbClr val="FFFFFF"/>
                </a:solidFill>
                <a:latin typeface="Fraunces" pitchFamily="34" charset="0"/>
                <a:ea typeface="Fraunces" pitchFamily="34" charset="-122"/>
                <a:cs typeface="Fraunces" pitchFamily="34" charset="-120"/>
              </a:rPr>
              <a:t>Timeline</a:t>
            </a:r>
            <a:endParaRPr dirty="0" sz="2187" lang="en-US"/>
          </a:p>
        </p:txBody>
      </p:sp>
      <p:sp>
        <p:nvSpPr>
          <p:cNvPr id="1048636" name="Text 6"/>
          <p:cNvSpPr/>
          <p:nvPr/>
        </p:nvSpPr>
        <p:spPr>
          <a:xfrm>
            <a:off x="5743932" y="4391263"/>
            <a:ext cx="3156347"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Expected timeframes from development to implementation.</a:t>
            </a:r>
            <a:endParaRPr dirty="0" sz="1750" lang="en-US"/>
          </a:p>
        </p:txBody>
      </p:sp>
      <p:sp>
        <p:nvSpPr>
          <p:cNvPr id="1048637" name="Text 7"/>
          <p:cNvSpPr/>
          <p:nvPr/>
        </p:nvSpPr>
        <p:spPr>
          <a:xfrm>
            <a:off x="9449872" y="3821906"/>
            <a:ext cx="2777490" cy="347186"/>
          </a:xfrm>
          <a:prstGeom prst="rect"/>
          <a:noFill/>
        </p:spPr>
        <p:txBody>
          <a:bodyPr anchor="t" rtlCol="0" wrap="none"/>
          <a:p>
            <a:pPr indent="0" marL="0">
              <a:lnSpc>
                <a:spcPts val="2734"/>
              </a:lnSpc>
              <a:buNone/>
            </a:pPr>
            <a:r>
              <a:rPr dirty="0" sz="2187" lang="en-US">
                <a:solidFill>
                  <a:srgbClr val="FFFFFF"/>
                </a:solidFill>
                <a:latin typeface="Fraunces" pitchFamily="34" charset="0"/>
                <a:ea typeface="Fraunces" pitchFamily="34" charset="-122"/>
                <a:cs typeface="Fraunces" pitchFamily="34" charset="-120"/>
              </a:rPr>
              <a:t>Stakeholders</a:t>
            </a:r>
            <a:endParaRPr dirty="0" sz="2187" lang="en-US"/>
          </a:p>
        </p:txBody>
      </p:sp>
      <p:sp>
        <p:nvSpPr>
          <p:cNvPr id="1048638" name="Text 8"/>
          <p:cNvSpPr/>
          <p:nvPr/>
        </p:nvSpPr>
        <p:spPr>
          <a:xfrm>
            <a:off x="9449872" y="4391263"/>
            <a:ext cx="3156347"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Identification of key individuals and organizations involved.</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21" name=""/>
        <p:cNvGrpSpPr/>
        <p:nvPr/>
      </p:nvGrpSpPr>
      <p:grpSpPr>
        <a:xfrm>
          <a:off x="0" y="0"/>
          <a:ext cx="0" cy="0"/>
          <a:chOff x="0" y="0"/>
          <a:chExt cx="0" cy="0"/>
        </a:xfrm>
      </p:grpSpPr>
      <p:sp>
        <p:nvSpPr>
          <p:cNvPr id="1048603" name="Shape 0"/>
          <p:cNvSpPr/>
          <p:nvPr/>
        </p:nvSpPr>
        <p:spPr>
          <a:xfrm>
            <a:off x="0" y="0"/>
            <a:ext cx="14630400" cy="8229600"/>
          </a:xfrm>
          <a:prstGeom prst="rect"/>
          <a:solidFill>
            <a:srgbClr val="A8AFCC"/>
          </a:solidFill>
        </p:spPr>
      </p:sp>
      <p:sp>
        <p:nvSpPr>
          <p:cNvPr id="1048604" name="Shape 1"/>
          <p:cNvSpPr/>
          <p:nvPr/>
        </p:nvSpPr>
        <p:spPr>
          <a:xfrm>
            <a:off x="0" y="0"/>
            <a:ext cx="14630400" cy="8229600"/>
          </a:xfrm>
          <a:prstGeom prst="rect"/>
          <a:solidFill>
            <a:srgbClr val="080E26"/>
          </a:solidFill>
        </p:spPr>
      </p:sp>
      <p:sp>
        <p:nvSpPr>
          <p:cNvPr id="1048605" name="Text 2"/>
          <p:cNvSpPr/>
          <p:nvPr/>
        </p:nvSpPr>
        <p:spPr>
          <a:xfrm>
            <a:off x="2037993" y="2616518"/>
            <a:ext cx="6292810"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Who are the End Users?</a:t>
            </a:r>
            <a:endParaRPr dirty="0" sz="4374" lang="en-US"/>
          </a:p>
        </p:txBody>
      </p:sp>
      <p:pic>
        <p:nvPicPr>
          <p:cNvPr id="2097157" name="Image 0" descr="preencoded.png"/>
          <p:cNvPicPr>
            <a:picLocks noChangeAspect="1"/>
          </p:cNvPicPr>
          <p:nvPr/>
        </p:nvPicPr>
        <p:blipFill>
          <a:blip xmlns:r="http://schemas.openxmlformats.org/officeDocument/2006/relationships" r:embed="rId1"/>
          <a:stretch>
            <a:fillRect/>
          </a:stretch>
        </p:blipFill>
        <p:spPr>
          <a:xfrm>
            <a:off x="2037993" y="3755231"/>
            <a:ext cx="444341" cy="444341"/>
          </a:xfrm>
          <a:prstGeom prst="rect"/>
        </p:spPr>
      </p:pic>
      <p:sp>
        <p:nvSpPr>
          <p:cNvPr id="1048606" name="Text 3"/>
          <p:cNvSpPr/>
          <p:nvPr/>
        </p:nvSpPr>
        <p:spPr>
          <a:xfrm>
            <a:off x="2037993" y="4421743"/>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Manufacturing</a:t>
            </a:r>
            <a:endParaRPr dirty="0" sz="2187" lang="en-US"/>
          </a:p>
        </p:txBody>
      </p:sp>
      <p:sp>
        <p:nvSpPr>
          <p:cNvPr id="1048607" name="Text 4"/>
          <p:cNvSpPr/>
          <p:nvPr/>
        </p:nvSpPr>
        <p:spPr>
          <a:xfrm>
            <a:off x="2037993" y="4902160"/>
            <a:ext cx="3295888" cy="710803"/>
          </a:xfrm>
          <a:prstGeom prst="rect"/>
          <a:noFill/>
        </p:spPr>
        <p:txBody>
          <a:bodyPr anchor="t" rtlCol="0" wrap="squar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Usage in quality control &amp; product validation.</a:t>
            </a:r>
            <a:endParaRPr dirty="0" sz="1750" lang="en-US"/>
          </a:p>
        </p:txBody>
      </p:sp>
      <p:pic>
        <p:nvPicPr>
          <p:cNvPr id="2097158" name="Image 1" descr="preencoded.png"/>
          <p:cNvPicPr>
            <a:picLocks noChangeAspect="1"/>
          </p:cNvPicPr>
          <p:nvPr/>
        </p:nvPicPr>
        <p:blipFill>
          <a:blip xmlns:r="http://schemas.openxmlformats.org/officeDocument/2006/relationships" r:embed="rId2"/>
          <a:stretch>
            <a:fillRect/>
          </a:stretch>
        </p:blipFill>
        <p:spPr>
          <a:xfrm>
            <a:off x="5667137" y="3755231"/>
            <a:ext cx="444341" cy="444341"/>
          </a:xfrm>
          <a:prstGeom prst="rect"/>
        </p:spPr>
      </p:pic>
      <p:sp>
        <p:nvSpPr>
          <p:cNvPr id="1048608" name="Text 5"/>
          <p:cNvSpPr/>
          <p:nvPr/>
        </p:nvSpPr>
        <p:spPr>
          <a:xfrm>
            <a:off x="5667137" y="4421743"/>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Healthcare</a:t>
            </a:r>
            <a:endParaRPr dirty="0" sz="2187" lang="en-US"/>
          </a:p>
        </p:txBody>
      </p:sp>
      <p:sp>
        <p:nvSpPr>
          <p:cNvPr id="1048609" name="Text 6"/>
          <p:cNvSpPr/>
          <p:nvPr/>
        </p:nvSpPr>
        <p:spPr>
          <a:xfrm>
            <a:off x="5667137" y="4902160"/>
            <a:ext cx="3296007" cy="710803"/>
          </a:xfrm>
          <a:prstGeom prst="rect"/>
          <a:noFill/>
        </p:spPr>
        <p:txBody>
          <a:bodyPr anchor="t" rtlCol="0" wrap="squar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Diagnostic tools for identifying health conditions.</a:t>
            </a:r>
            <a:endParaRPr dirty="0" sz="1750" lang="en-US"/>
          </a:p>
        </p:txBody>
      </p:sp>
      <p:pic>
        <p:nvPicPr>
          <p:cNvPr id="2097159" name="Image 2" descr="preencoded.png"/>
          <p:cNvPicPr>
            <a:picLocks noChangeAspect="1"/>
          </p:cNvPicPr>
          <p:nvPr/>
        </p:nvPicPr>
        <p:blipFill>
          <a:blip xmlns:r="http://schemas.openxmlformats.org/officeDocument/2006/relationships" r:embed="rId3"/>
          <a:stretch>
            <a:fillRect/>
          </a:stretch>
        </p:blipFill>
        <p:spPr>
          <a:xfrm>
            <a:off x="9296400" y="3755231"/>
            <a:ext cx="444341" cy="444341"/>
          </a:xfrm>
          <a:prstGeom prst="rect"/>
        </p:spPr>
      </p:pic>
      <p:sp>
        <p:nvSpPr>
          <p:cNvPr id="1048610" name="Text 7"/>
          <p:cNvSpPr/>
          <p:nvPr/>
        </p:nvSpPr>
        <p:spPr>
          <a:xfrm>
            <a:off x="9296400" y="4421743"/>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Automotive</a:t>
            </a:r>
            <a:endParaRPr dirty="0" sz="2187" lang="en-US"/>
          </a:p>
        </p:txBody>
      </p:sp>
      <p:sp>
        <p:nvSpPr>
          <p:cNvPr id="1048611" name="Text 8"/>
          <p:cNvSpPr/>
          <p:nvPr/>
        </p:nvSpPr>
        <p:spPr>
          <a:xfrm>
            <a:off x="9296400" y="4902160"/>
            <a:ext cx="3296007" cy="710803"/>
          </a:xfrm>
          <a:prstGeom prst="rect"/>
          <a:noFill/>
        </p:spPr>
        <p:txBody>
          <a:bodyPr anchor="t" rtlCol="0" wrap="squar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Enhancing safety systems in vehicles.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A8AFCC"/>
          </a:solidFill>
        </p:spPr>
      </p:sp>
      <p:sp>
        <p:nvSpPr>
          <p:cNvPr id="1048577" name="Shape 1"/>
          <p:cNvSpPr/>
          <p:nvPr/>
        </p:nvSpPr>
        <p:spPr>
          <a:xfrm>
            <a:off x="0" y="0"/>
            <a:ext cx="14630400" cy="8229600"/>
          </a:xfrm>
          <a:prstGeom prst="rect"/>
          <a:solidFill>
            <a:srgbClr val="080E26"/>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578" name="Text 2"/>
          <p:cNvSpPr/>
          <p:nvPr/>
        </p:nvSpPr>
        <p:spPr>
          <a:xfrm>
            <a:off x="833199" y="934760"/>
            <a:ext cx="9023509"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Solution and Its Value Proposition</a:t>
            </a:r>
            <a:endParaRPr dirty="0" sz="4374" lang="en-US"/>
          </a:p>
        </p:txBody>
      </p:sp>
      <p:pic>
        <p:nvPicPr>
          <p:cNvPr id="2097153" name="Image 1" descr="preencoded.png"/>
          <p:cNvPicPr>
            <a:picLocks noChangeAspect="1"/>
          </p:cNvPicPr>
          <p:nvPr/>
        </p:nvPicPr>
        <p:blipFill>
          <a:blip xmlns:r="http://schemas.openxmlformats.org/officeDocument/2006/relationships" r:embed="rId2"/>
          <a:stretch>
            <a:fillRect/>
          </a:stretch>
        </p:blipFill>
        <p:spPr>
          <a:xfrm>
            <a:off x="833199" y="1962388"/>
            <a:ext cx="1110972" cy="1777484"/>
          </a:xfrm>
          <a:prstGeom prst="rect"/>
        </p:spPr>
      </p:pic>
      <p:sp>
        <p:nvSpPr>
          <p:cNvPr id="1048579" name="Text 3"/>
          <p:cNvSpPr/>
          <p:nvPr/>
        </p:nvSpPr>
        <p:spPr>
          <a:xfrm>
            <a:off x="2277428" y="2184559"/>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Precision</a:t>
            </a:r>
            <a:endParaRPr dirty="0" sz="2187" lang="en-US"/>
          </a:p>
        </p:txBody>
      </p:sp>
      <p:sp>
        <p:nvSpPr>
          <p:cNvPr id="1048580" name="Text 4"/>
          <p:cNvSpPr/>
          <p:nvPr/>
        </p:nvSpPr>
        <p:spPr>
          <a:xfrm>
            <a:off x="2277428" y="2664976"/>
            <a:ext cx="7862173" cy="355402"/>
          </a:xfrm>
          <a:prstGeom prst="rect"/>
          <a:noFill/>
        </p:spPr>
        <p:txBody>
          <a:bodyPr anchor="t" rtlCol="0" wrap="non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Highly accurate color recognition across environments.</a:t>
            </a:r>
            <a:endParaRPr dirty="0" sz="1750" lang="en-US"/>
          </a:p>
        </p:txBody>
      </p:sp>
      <p:pic>
        <p:nvPicPr>
          <p:cNvPr id="2097154" name="Image 2" descr="preencoded.png"/>
          <p:cNvPicPr>
            <a:picLocks noChangeAspect="1"/>
          </p:cNvPicPr>
          <p:nvPr/>
        </p:nvPicPr>
        <p:blipFill>
          <a:blip xmlns:r="http://schemas.openxmlformats.org/officeDocument/2006/relationships" r:embed="rId3"/>
          <a:stretch>
            <a:fillRect/>
          </a:stretch>
        </p:blipFill>
        <p:spPr>
          <a:xfrm>
            <a:off x="833199" y="3739872"/>
            <a:ext cx="1110972" cy="1777484"/>
          </a:xfrm>
          <a:prstGeom prst="rect"/>
        </p:spPr>
      </p:pic>
      <p:sp>
        <p:nvSpPr>
          <p:cNvPr id="1048581" name="Text 5"/>
          <p:cNvSpPr/>
          <p:nvPr/>
        </p:nvSpPr>
        <p:spPr>
          <a:xfrm>
            <a:off x="2277428" y="3962043"/>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Efficiency</a:t>
            </a:r>
            <a:endParaRPr dirty="0" sz="2187" lang="en-US"/>
          </a:p>
        </p:txBody>
      </p:sp>
      <p:sp>
        <p:nvSpPr>
          <p:cNvPr id="1048582" name="Text 6"/>
          <p:cNvSpPr/>
          <p:nvPr/>
        </p:nvSpPr>
        <p:spPr>
          <a:xfrm>
            <a:off x="2277428" y="4442460"/>
            <a:ext cx="7862173" cy="355402"/>
          </a:xfrm>
          <a:prstGeom prst="rect"/>
          <a:noFill/>
        </p:spPr>
        <p:txBody>
          <a:bodyPr anchor="t" rtlCol="0" wrap="non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Rapid color identification improving operational speed.</a:t>
            </a:r>
            <a:endParaRPr dirty="0" sz="1750" lang="en-US"/>
          </a:p>
        </p:txBody>
      </p:sp>
      <p:pic>
        <p:nvPicPr>
          <p:cNvPr id="2097155" name="Image 3" descr="preencoded.png"/>
          <p:cNvPicPr>
            <a:picLocks noChangeAspect="1"/>
          </p:cNvPicPr>
          <p:nvPr/>
        </p:nvPicPr>
        <p:blipFill>
          <a:blip xmlns:r="http://schemas.openxmlformats.org/officeDocument/2006/relationships" r:embed="rId4"/>
          <a:stretch>
            <a:fillRect/>
          </a:stretch>
        </p:blipFill>
        <p:spPr>
          <a:xfrm>
            <a:off x="833199" y="5517356"/>
            <a:ext cx="1110972" cy="1777484"/>
          </a:xfrm>
          <a:prstGeom prst="rect"/>
        </p:spPr>
      </p:pic>
      <p:sp>
        <p:nvSpPr>
          <p:cNvPr id="1048583" name="Text 7"/>
          <p:cNvSpPr/>
          <p:nvPr/>
        </p:nvSpPr>
        <p:spPr>
          <a:xfrm>
            <a:off x="2277428" y="5739527"/>
            <a:ext cx="2777490" cy="347186"/>
          </a:xfrm>
          <a:prstGeom prst="rect"/>
          <a:noFill/>
        </p:spPr>
        <p:txBody>
          <a:bodyPr anchor="t" rtlCol="0" wrap="none"/>
          <a:p>
            <a:pPr algn="l" indent="0" marL="0">
              <a:lnSpc>
                <a:spcPts val="2734"/>
              </a:lnSpc>
              <a:buNone/>
            </a:pPr>
            <a:r>
              <a:rPr dirty="0" sz="2187" lang="en-US">
                <a:solidFill>
                  <a:srgbClr val="EBECEF"/>
                </a:solidFill>
                <a:latin typeface="Fraunces" pitchFamily="34" charset="0"/>
                <a:ea typeface="Fraunces" pitchFamily="34" charset="-122"/>
                <a:cs typeface="Fraunces" pitchFamily="34" charset="-120"/>
              </a:rPr>
              <a:t>Versatility</a:t>
            </a:r>
            <a:endParaRPr dirty="0" sz="2187" lang="en-US"/>
          </a:p>
        </p:txBody>
      </p:sp>
      <p:sp>
        <p:nvSpPr>
          <p:cNvPr id="1048584" name="Text 8"/>
          <p:cNvSpPr/>
          <p:nvPr/>
        </p:nvSpPr>
        <p:spPr>
          <a:xfrm>
            <a:off x="2277428" y="6219944"/>
            <a:ext cx="7862173" cy="355402"/>
          </a:xfrm>
          <a:prstGeom prst="rect"/>
          <a:noFill/>
        </p:spPr>
        <p:txBody>
          <a:bodyPr anchor="t" rtlCol="0" wrap="none"/>
          <a:p>
            <a:pPr algn="l" indent="0" marL="0">
              <a:lnSpc>
                <a:spcPts val="2799"/>
              </a:lnSpc>
              <a:buNone/>
            </a:pPr>
            <a:r>
              <a:rPr dirty="0" sz="1750" lang="en-US">
                <a:solidFill>
                  <a:srgbClr val="EBECEF"/>
                </a:solidFill>
                <a:latin typeface="Epilogue" pitchFamily="34" charset="0"/>
                <a:ea typeface="Epilogue" pitchFamily="34" charset="-122"/>
                <a:cs typeface="Epilogue" pitchFamily="34" charset="-120"/>
              </a:rPr>
              <a:t>Adaptability to varying lighting conditions.</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8" name=""/>
        <p:cNvGrpSpPr/>
        <p:nvPr/>
      </p:nvGrpSpPr>
      <p:grpSpPr>
        <a:xfrm>
          <a:off x="0" y="0"/>
          <a:ext cx="0" cy="0"/>
          <a:chOff x="0" y="0"/>
          <a:chExt cx="0" cy="0"/>
        </a:xfrm>
      </p:grpSpPr>
      <p:sp>
        <p:nvSpPr>
          <p:cNvPr id="1048588" name="Shape 0"/>
          <p:cNvSpPr/>
          <p:nvPr/>
        </p:nvSpPr>
        <p:spPr>
          <a:xfrm>
            <a:off x="0" y="0"/>
            <a:ext cx="14630400" cy="8229600"/>
          </a:xfrm>
          <a:prstGeom prst="rect"/>
          <a:solidFill>
            <a:srgbClr val="A8AFCC"/>
          </a:solidFill>
        </p:spPr>
      </p:sp>
      <p:sp>
        <p:nvSpPr>
          <p:cNvPr id="1048589" name="Shape 1"/>
          <p:cNvSpPr/>
          <p:nvPr/>
        </p:nvSpPr>
        <p:spPr>
          <a:xfrm>
            <a:off x="0" y="0"/>
            <a:ext cx="14630400" cy="8229600"/>
          </a:xfrm>
          <a:prstGeom prst="rect"/>
          <a:solidFill>
            <a:srgbClr val="080E26"/>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3657600" cy="8229600"/>
          </a:xfrm>
          <a:prstGeom prst="rect"/>
        </p:spPr>
      </p:pic>
      <p:sp>
        <p:nvSpPr>
          <p:cNvPr id="1048590" name="Text 2"/>
          <p:cNvSpPr/>
          <p:nvPr/>
        </p:nvSpPr>
        <p:spPr>
          <a:xfrm>
            <a:off x="4490799" y="1839039"/>
            <a:ext cx="9134356"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Data Collection and Preprocessing</a:t>
            </a:r>
            <a:endParaRPr dirty="0" sz="4374" lang="en-US"/>
          </a:p>
        </p:txBody>
      </p:sp>
      <p:sp>
        <p:nvSpPr>
          <p:cNvPr id="1048591" name="Shape 3"/>
          <p:cNvSpPr/>
          <p:nvPr/>
        </p:nvSpPr>
        <p:spPr>
          <a:xfrm>
            <a:off x="4490799" y="2866668"/>
            <a:ext cx="4542115" cy="2006203"/>
          </a:xfrm>
          <a:prstGeom prst="roundRect">
            <a:avLst>
              <a:gd name="adj" fmla="val 4984"/>
            </a:avLst>
          </a:prstGeom>
          <a:solidFill>
            <a:srgbClr val="283157"/>
          </a:solidFill>
          <a:ln w="7620">
            <a:solidFill>
              <a:srgbClr val="414A70"/>
            </a:solidFill>
            <a:prstDash val="solid"/>
          </a:ln>
        </p:spPr>
      </p:sp>
      <p:sp>
        <p:nvSpPr>
          <p:cNvPr id="1048592" name="Text 4"/>
          <p:cNvSpPr/>
          <p:nvPr/>
        </p:nvSpPr>
        <p:spPr>
          <a:xfrm>
            <a:off x="4720590" y="3096458"/>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Data Sources</a:t>
            </a:r>
            <a:endParaRPr dirty="0" sz="2187" lang="en-US"/>
          </a:p>
        </p:txBody>
      </p:sp>
      <p:sp>
        <p:nvSpPr>
          <p:cNvPr id="1048593" name="Text 5"/>
          <p:cNvSpPr/>
          <p:nvPr/>
        </p:nvSpPr>
        <p:spPr>
          <a:xfrm>
            <a:off x="4720590" y="3576876"/>
            <a:ext cx="4082534" cy="1066205"/>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Identifying sources for comprehensive color data collection.</a:t>
            </a:r>
            <a:endParaRPr dirty="0" sz="1750" lang="en-US"/>
          </a:p>
        </p:txBody>
      </p:sp>
      <p:sp>
        <p:nvSpPr>
          <p:cNvPr id="1048594" name="Shape 6"/>
          <p:cNvSpPr/>
          <p:nvPr/>
        </p:nvSpPr>
        <p:spPr>
          <a:xfrm>
            <a:off x="9255085" y="2866668"/>
            <a:ext cx="4542115" cy="2006203"/>
          </a:xfrm>
          <a:prstGeom prst="roundRect">
            <a:avLst>
              <a:gd name="adj" fmla="val 4984"/>
            </a:avLst>
          </a:prstGeom>
          <a:solidFill>
            <a:srgbClr val="283157"/>
          </a:solidFill>
          <a:ln w="7620">
            <a:solidFill>
              <a:srgbClr val="414A70"/>
            </a:solidFill>
            <a:prstDash val="solid"/>
          </a:ln>
        </p:spPr>
      </p:sp>
      <p:sp>
        <p:nvSpPr>
          <p:cNvPr id="1048595" name="Text 7"/>
          <p:cNvSpPr/>
          <p:nvPr/>
        </p:nvSpPr>
        <p:spPr>
          <a:xfrm>
            <a:off x="9484876" y="3096458"/>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Cleansing</a:t>
            </a:r>
            <a:endParaRPr dirty="0" sz="2187" lang="en-US"/>
          </a:p>
        </p:txBody>
      </p:sp>
      <p:sp>
        <p:nvSpPr>
          <p:cNvPr id="1048596" name="Text 8"/>
          <p:cNvSpPr/>
          <p:nvPr/>
        </p:nvSpPr>
        <p:spPr>
          <a:xfrm>
            <a:off x="9484876" y="3576876"/>
            <a:ext cx="4082534" cy="710803"/>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Process for refining and enhancing collected color data.</a:t>
            </a:r>
            <a:endParaRPr dirty="0" sz="1750" lang="en-US"/>
          </a:p>
        </p:txBody>
      </p:sp>
      <p:sp>
        <p:nvSpPr>
          <p:cNvPr id="1048597" name="Shape 9"/>
          <p:cNvSpPr/>
          <p:nvPr/>
        </p:nvSpPr>
        <p:spPr>
          <a:xfrm>
            <a:off x="4490799" y="5095042"/>
            <a:ext cx="9306401" cy="1295400"/>
          </a:xfrm>
          <a:prstGeom prst="roundRect">
            <a:avLst>
              <a:gd name="adj" fmla="val 7719"/>
            </a:avLst>
          </a:prstGeom>
          <a:solidFill>
            <a:srgbClr val="283157"/>
          </a:solidFill>
          <a:ln w="7620">
            <a:solidFill>
              <a:srgbClr val="414A70"/>
            </a:solidFill>
            <a:prstDash val="solid"/>
          </a:ln>
        </p:spPr>
      </p:sp>
      <p:sp>
        <p:nvSpPr>
          <p:cNvPr id="1048598" name="Text 10"/>
          <p:cNvSpPr/>
          <p:nvPr/>
        </p:nvSpPr>
        <p:spPr>
          <a:xfrm>
            <a:off x="4720590" y="5324832"/>
            <a:ext cx="2777490" cy="347186"/>
          </a:xfrm>
          <a:prstGeom prst="rect"/>
          <a:noFill/>
        </p:spPr>
        <p:txBody>
          <a:bodyPr anchor="t" rtlCol="0" wrap="none"/>
          <a:p>
            <a:pPr indent="0" marL="0">
              <a:lnSpc>
                <a:spcPts val="2734"/>
              </a:lnSpc>
              <a:buNone/>
            </a:pPr>
            <a:r>
              <a:rPr dirty="0" sz="2187" lang="en-US">
                <a:solidFill>
                  <a:srgbClr val="EBECEF"/>
                </a:solidFill>
                <a:latin typeface="Fraunces" pitchFamily="34" charset="0"/>
                <a:ea typeface="Fraunces" pitchFamily="34" charset="-122"/>
                <a:cs typeface="Fraunces" pitchFamily="34" charset="-120"/>
              </a:rPr>
              <a:t>Normalization</a:t>
            </a:r>
            <a:endParaRPr dirty="0" sz="2187" lang="en-US"/>
          </a:p>
        </p:txBody>
      </p:sp>
      <p:sp>
        <p:nvSpPr>
          <p:cNvPr id="1048599" name="Text 11"/>
          <p:cNvSpPr/>
          <p:nvPr/>
        </p:nvSpPr>
        <p:spPr>
          <a:xfrm>
            <a:off x="4720590" y="5805249"/>
            <a:ext cx="8846820"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Standardizing data for AI model training and recognition.</a:t>
            </a:r>
            <a:endParaRPr dirty="0" sz="175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24" name=""/>
        <p:cNvGrpSpPr/>
        <p:nvPr/>
      </p:nvGrpSpPr>
      <p:grpSpPr>
        <a:xfrm>
          <a:off x="0" y="0"/>
          <a:ext cx="0" cy="0"/>
          <a:chOff x="0" y="0"/>
          <a:chExt cx="0" cy="0"/>
        </a:xfrm>
      </p:grpSpPr>
      <p:sp>
        <p:nvSpPr>
          <p:cNvPr id="1048615" name="Shape 0"/>
          <p:cNvSpPr/>
          <p:nvPr/>
        </p:nvSpPr>
        <p:spPr>
          <a:xfrm>
            <a:off x="0" y="0"/>
            <a:ext cx="14630400" cy="8229600"/>
          </a:xfrm>
          <a:prstGeom prst="rect"/>
          <a:solidFill>
            <a:srgbClr val="A8AFCC"/>
          </a:solidFill>
        </p:spPr>
      </p:sp>
      <p:sp>
        <p:nvSpPr>
          <p:cNvPr id="1048616" name="Shape 1"/>
          <p:cNvSpPr/>
          <p:nvPr/>
        </p:nvSpPr>
        <p:spPr>
          <a:xfrm>
            <a:off x="0" y="0"/>
            <a:ext cx="14630400" cy="8229600"/>
          </a:xfrm>
          <a:prstGeom prst="rect"/>
          <a:solidFill>
            <a:srgbClr val="080E26"/>
          </a:solidFill>
        </p:spPr>
      </p:sp>
      <p:sp>
        <p:nvSpPr>
          <p:cNvPr id="1048617" name="Text 2"/>
          <p:cNvSpPr/>
          <p:nvPr/>
        </p:nvSpPr>
        <p:spPr>
          <a:xfrm>
            <a:off x="2037993" y="2722959"/>
            <a:ext cx="5729049" cy="694373"/>
          </a:xfrm>
          <a:prstGeom prst="rect"/>
          <a:noFill/>
        </p:spPr>
        <p:txBody>
          <a:bodyPr anchor="t" rtlCol="0" wrap="none"/>
          <a:p>
            <a:pPr indent="0" marL="0">
              <a:lnSpc>
                <a:spcPts val="5468"/>
              </a:lnSpc>
              <a:buNone/>
            </a:pPr>
            <a:r>
              <a:rPr dirty="0" sz="4374" lang="en-US">
                <a:solidFill>
                  <a:srgbClr val="FFFFFF"/>
                </a:solidFill>
                <a:latin typeface="Fraunces" pitchFamily="34" charset="0"/>
                <a:ea typeface="Fraunces" pitchFamily="34" charset="-122"/>
                <a:cs typeface="Fraunces" pitchFamily="34" charset="-120"/>
              </a:rPr>
              <a:t>Wow in Your Solution</a:t>
            </a:r>
            <a:endParaRPr dirty="0" sz="4374" lang="en-US"/>
          </a:p>
        </p:txBody>
      </p:sp>
      <p:sp>
        <p:nvSpPr>
          <p:cNvPr id="1048618" name="Shape 3"/>
          <p:cNvSpPr/>
          <p:nvPr/>
        </p:nvSpPr>
        <p:spPr>
          <a:xfrm>
            <a:off x="2037993" y="3861673"/>
            <a:ext cx="10554414" cy="1644848"/>
          </a:xfrm>
          <a:prstGeom prst="roundRect">
            <a:avLst>
              <a:gd name="adj" fmla="val 6079"/>
            </a:avLst>
          </a:prstGeom>
          <a:noFill/>
          <a:ln w="7620">
            <a:solidFill>
              <a:srgbClr val="FFFFFF">
                <a:alpha val="24000"/>
              </a:srgbClr>
            </a:solidFill>
            <a:prstDash val="solid"/>
          </a:ln>
        </p:spPr>
      </p:sp>
      <p:sp>
        <p:nvSpPr>
          <p:cNvPr id="1048619" name="Shape 4"/>
          <p:cNvSpPr/>
          <p:nvPr/>
        </p:nvSpPr>
        <p:spPr>
          <a:xfrm>
            <a:off x="2045613" y="3869293"/>
            <a:ext cx="10538103" cy="637103"/>
          </a:xfrm>
          <a:prstGeom prst="rect"/>
          <a:solidFill>
            <a:srgbClr val="FFFFFF">
              <a:alpha val="4000"/>
            </a:srgbClr>
          </a:solidFill>
        </p:spPr>
      </p:sp>
      <p:sp>
        <p:nvSpPr>
          <p:cNvPr id="1048620" name="Text 5"/>
          <p:cNvSpPr/>
          <p:nvPr/>
        </p:nvSpPr>
        <p:spPr>
          <a:xfrm>
            <a:off x="2268855" y="4010144"/>
            <a:ext cx="3064193"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Real-time Color Recognition</a:t>
            </a:r>
            <a:endParaRPr dirty="0" sz="1750" lang="en-US"/>
          </a:p>
        </p:txBody>
      </p:sp>
      <p:sp>
        <p:nvSpPr>
          <p:cNvPr id="1048621" name="Text 6"/>
          <p:cNvSpPr/>
          <p:nvPr/>
        </p:nvSpPr>
        <p:spPr>
          <a:xfrm>
            <a:off x="5785009" y="4010144"/>
            <a:ext cx="3060383"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Enhanced Quality Control</a:t>
            </a:r>
            <a:endParaRPr dirty="0" sz="1750" lang="en-US"/>
          </a:p>
        </p:txBody>
      </p:sp>
      <p:sp>
        <p:nvSpPr>
          <p:cNvPr id="1048622" name="Text 7"/>
          <p:cNvSpPr/>
          <p:nvPr/>
        </p:nvSpPr>
        <p:spPr>
          <a:xfrm>
            <a:off x="9297353" y="4010144"/>
            <a:ext cx="3064193"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Seamless Integration</a:t>
            </a:r>
            <a:endParaRPr dirty="0" sz="1750" lang="en-US"/>
          </a:p>
        </p:txBody>
      </p:sp>
      <p:sp>
        <p:nvSpPr>
          <p:cNvPr id="1048623" name="Shape 8"/>
          <p:cNvSpPr/>
          <p:nvPr/>
        </p:nvSpPr>
        <p:spPr>
          <a:xfrm>
            <a:off x="2045613" y="4506397"/>
            <a:ext cx="10538103" cy="992505"/>
          </a:xfrm>
          <a:prstGeom prst="rect"/>
          <a:solidFill>
            <a:srgbClr val="000000">
              <a:alpha val="4000"/>
            </a:srgbClr>
          </a:solidFill>
        </p:spPr>
      </p:sp>
      <p:sp>
        <p:nvSpPr>
          <p:cNvPr id="1048624" name="Text 9"/>
          <p:cNvSpPr/>
          <p:nvPr/>
        </p:nvSpPr>
        <p:spPr>
          <a:xfrm>
            <a:off x="2268855" y="4647248"/>
            <a:ext cx="3064193"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Efficient Diagnosis</a:t>
            </a:r>
            <a:endParaRPr dirty="0" sz="1750" lang="en-US"/>
          </a:p>
        </p:txBody>
      </p:sp>
      <p:sp>
        <p:nvSpPr>
          <p:cNvPr id="1048625" name="Text 10"/>
          <p:cNvSpPr/>
          <p:nvPr/>
        </p:nvSpPr>
        <p:spPr>
          <a:xfrm>
            <a:off x="5785009" y="4647248"/>
            <a:ext cx="3060383" cy="355402"/>
          </a:xfrm>
          <a:prstGeom prst="rect"/>
          <a:noFill/>
        </p:spPr>
        <p:txBody>
          <a:bodyPr anchor="t" rtlCol="0" wrap="non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Reduced Error Margin</a:t>
            </a:r>
            <a:endParaRPr dirty="0" sz="1750" lang="en-US"/>
          </a:p>
        </p:txBody>
      </p:sp>
      <p:sp>
        <p:nvSpPr>
          <p:cNvPr id="1048626" name="Text 11"/>
          <p:cNvSpPr/>
          <p:nvPr/>
        </p:nvSpPr>
        <p:spPr>
          <a:xfrm>
            <a:off x="9297353" y="4647248"/>
            <a:ext cx="3064193" cy="710803"/>
          </a:xfrm>
          <a:prstGeom prst="rect"/>
          <a:noFill/>
        </p:spPr>
        <p:txBody>
          <a:bodyPr anchor="t" rtlCol="0" wrap="square"/>
          <a:p>
            <a:pPr indent="0" marL="0">
              <a:lnSpc>
                <a:spcPts val="2799"/>
              </a:lnSpc>
              <a:buNone/>
            </a:pPr>
            <a:r>
              <a:rPr dirty="0" sz="1750" lang="en-US">
                <a:solidFill>
                  <a:srgbClr val="EBECEF"/>
                </a:solidFill>
                <a:latin typeface="Epilogue" pitchFamily="34" charset="0"/>
                <a:ea typeface="Epilogue" pitchFamily="34" charset="-122"/>
                <a:cs typeface="Epilogue" pitchFamily="34" charset="-120"/>
              </a:rPr>
              <a:t>Adaptable to Complex Environments</a:t>
            </a: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2024-04-03T13:48:35Z</dcterms:created>
  <dcterms:modified xsi:type="dcterms:W3CDTF">2024-04-04T12:55:02Z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b36060375b134be590403c8a208f589d</vt:lpwstr>
  </property>
</Properties>
</file>