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9" r:id="rId10"/>
    <p:sldId id="263" r:id="rId11"/>
    <p:sldId id="266" r:id="rId12"/>
    <p:sldId id="273" r:id="rId13"/>
    <p:sldId id="264" r:id="rId14"/>
    <p:sldId id="272" r:id="rId15"/>
    <p:sldId id="265" r:id="rId16"/>
    <p:sldId id="274" r:id="rId17"/>
    <p:sldId id="268" r:id="rId18"/>
    <p:sldId id="267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6121"/>
  </p:normalViewPr>
  <p:slideViewPr>
    <p:cSldViewPr snapToGrid="0" snapToObjects="1">
      <p:cViewPr varScale="1">
        <p:scale>
          <a:sx n="118" d="100"/>
          <a:sy n="118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932FF-C516-AE4B-9555-6A12303778C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7778-CB7D-DF46-929B-5415FA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77778-CB7D-DF46-929B-5415FAFAA3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8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77778-CB7D-DF46-929B-5415FA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imgs.search.brave.com/hm1jXFtfGa21aW8FhPSbDYqGnwKaQqSC7Z7_OmnD-zE/rs:fit:860:0:0:0/g:ce/aHR0cHM6Ly9tZWRp/YS5pc3RvY2twaG90/by5jb20vaWQvMTY4/Mjk4MDQ1Ny9waG90/by9iaWctZGF0YS1h/bmFseXRpY3Mtdmlz/dWFsaXppbmctZGF0/YS1zY2llbmNlLWFu/ZC1iaWctZGF0YS10/ZWNobm9sb2d5Lmpw/Zz9zPTYxMng2MTIm/dz0wJms9MjAmYz1t/MkZucFhEUHNSVVVH/TmxqMTZhc1hZanEx/dUFjVjJBWHJUWUZZ/UC1TbW53P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freepik.com/photos/coding-challeng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gs.search.brave.com/AN7LV1yK81x6NUdL18Ul2vfHasv9ew53uQLzTkPuwJw/rs:fit:500:0:0:0/g:ce/aHR0cHM6Ly90aHJl/YXRjb25uZWN0LmNv/bS93cC1jb250ZW50/L3VwbG9hZHMvMjAy/Mi8xMS9zaHV0dGVy/c3RvY2tfNjY5MTcw/NjcxLXNjYWxlZC5q/cG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908A1FA1-7991-3837-FD35-82A4D5EA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7853" r="34418" b="-1"/>
          <a:stretch/>
        </p:blipFill>
        <p:spPr>
          <a:xfrm>
            <a:off x="3212926" y="10"/>
            <a:ext cx="5931074" cy="685799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109" y="1041399"/>
            <a:ext cx="4477195" cy="250601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Unified Framework for Cyber Threat Prediction, Real-Time Monitoring, and Incident Response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229" y="4031282"/>
            <a:ext cx="4770938" cy="1655762"/>
          </a:xfrm>
        </p:spPr>
        <p:txBody>
          <a:bodyPr>
            <a:normAutofit/>
          </a:bodyPr>
          <a:lstStyle/>
          <a:p>
            <a:pPr algn="l"/>
            <a:r>
              <a:rPr lang="en-US" sz="1700" b="1" dirty="0">
                <a:solidFill>
                  <a:schemeClr val="bg1"/>
                </a:solidFill>
              </a:rPr>
              <a:t>Presenter: </a:t>
            </a:r>
            <a:r>
              <a:rPr lang="en-US" sz="1900" b="1" dirty="0">
                <a:solidFill>
                  <a:schemeClr val="bg1"/>
                </a:solidFill>
              </a:rPr>
              <a:t>Venkata Naveen Kumar Prabhuleti</a:t>
            </a:r>
          </a:p>
          <a:p>
            <a:pPr algn="l"/>
            <a:r>
              <a:rPr lang="en-US" sz="1700" b="1" dirty="0">
                <a:solidFill>
                  <a:schemeClr val="bg1"/>
                </a:solidFill>
              </a:rPr>
              <a:t>Course: </a:t>
            </a:r>
            <a:r>
              <a:rPr lang="en-US" sz="1700" dirty="0">
                <a:solidFill>
                  <a:schemeClr val="bg1"/>
                </a:solidFill>
              </a:rPr>
              <a:t>MS in Cybersecurity Analytics &amp; Operations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b="1" dirty="0">
                <a:solidFill>
                  <a:schemeClr val="bg1"/>
                </a:solidFill>
              </a:rPr>
              <a:t>University: </a:t>
            </a:r>
            <a:r>
              <a:rPr lang="en-US" sz="1700" dirty="0">
                <a:solidFill>
                  <a:schemeClr val="bg1"/>
                </a:solidFill>
              </a:rPr>
              <a:t>Pennsylvania State University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841" y="669925"/>
            <a:ext cx="3600450" cy="132556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ML Model Design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222841" y="2026340"/>
            <a:ext cx="38265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28" y="2655982"/>
            <a:ext cx="4487677" cy="371157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</a:rPr>
              <a:t>CatBoost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: High accuracy, handles categorical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</a:rPr>
              <a:t>XGBoost Classifier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: Known for performance and tree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</a:rPr>
              <a:t>XGBoost Variant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: Captures edge-case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</a:rPr>
              <a:t>Stacking Ensemble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: Combines strengths of all above.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ig data analytics visualizing. Data science and big data technology. Big data analytics visualizing. Data science and big data technology on virtual screen. machine learning model stock pictures, royalty-free photos &amp; images">
            <a:hlinkClick r:id="rId2"/>
            <a:extLst>
              <a:ext uri="{FF2B5EF4-FFF2-40B4-BE49-F238E27FC236}">
                <a16:creationId xmlns:a16="http://schemas.microsoft.com/office/drawing/2014/main" id="{C6BB640C-503C-86B7-ED20-7C1FEA917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"/>
          <a:stretch/>
        </p:blipFill>
        <p:spPr bwMode="auto">
          <a:xfrm>
            <a:off x="4785242" y="2858614"/>
            <a:ext cx="4147743" cy="299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22273-8610-DDF1-7A3A-246CFFA85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46" y="565839"/>
            <a:ext cx="4002454" cy="15445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17" y="1450655"/>
            <a:ext cx="2949023" cy="3956690"/>
          </a:xfrm>
        </p:spPr>
        <p:txBody>
          <a:bodyPr anchor="ctr"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Model Performance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23CE3A-5092-5ED7-F938-CEFB35980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824004"/>
              </p:ext>
            </p:extLst>
          </p:nvPr>
        </p:nvGraphicFramePr>
        <p:xfrm>
          <a:off x="3609070" y="1863587"/>
          <a:ext cx="5445477" cy="313082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09132">
                  <a:extLst>
                    <a:ext uri="{9D8B030D-6E8A-4147-A177-3AD203B41FA5}">
                      <a16:colId xmlns:a16="http://schemas.microsoft.com/office/drawing/2014/main" val="254227525"/>
                    </a:ext>
                  </a:extLst>
                </a:gridCol>
                <a:gridCol w="1236155">
                  <a:extLst>
                    <a:ext uri="{9D8B030D-6E8A-4147-A177-3AD203B41FA5}">
                      <a16:colId xmlns:a16="http://schemas.microsoft.com/office/drawing/2014/main" val="32487030"/>
                    </a:ext>
                  </a:extLst>
                </a:gridCol>
                <a:gridCol w="1278782">
                  <a:extLst>
                    <a:ext uri="{9D8B030D-6E8A-4147-A177-3AD203B41FA5}">
                      <a16:colId xmlns:a16="http://schemas.microsoft.com/office/drawing/2014/main" val="642119414"/>
                    </a:ext>
                  </a:extLst>
                </a:gridCol>
                <a:gridCol w="1321408">
                  <a:extLst>
                    <a:ext uri="{9D8B030D-6E8A-4147-A177-3AD203B41FA5}">
                      <a16:colId xmlns:a16="http://schemas.microsoft.com/office/drawing/2014/main" val="2267433798"/>
                    </a:ext>
                  </a:extLst>
                </a:gridCol>
              </a:tblGrid>
              <a:tr h="663037"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Macro F1-Score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Weighted F1-Score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6892857"/>
                  </a:ext>
                </a:extLst>
              </a:tr>
              <a:tr h="407422"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CatBoost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0.8480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0.57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0.84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6841375"/>
                  </a:ext>
                </a:extLst>
              </a:tr>
              <a:tr h="407422"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0.7747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0.55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5278452"/>
                  </a:ext>
                </a:extLst>
              </a:tr>
              <a:tr h="663037"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XGBoost Variant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0.7820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0.56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1747857"/>
                  </a:ext>
                </a:extLst>
              </a:tr>
              <a:tr h="989909"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Stacking Ensemble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0.7743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0.55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86995" algn="ctr">
                        <a:lnSpc>
                          <a:spcPct val="99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931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0FF07-A413-0824-6D32-6EB67BCC3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E61A41-C6AE-2105-DD04-E5CDD49CE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70A09-D7E2-1676-3B37-043589E2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</a:rPr>
              <a:t>ROC-AUC and Confusion Matrix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6BC9E4-D9B4-B976-BF0A-2626EA840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7ED50-9AAE-D406-2EA2-4CDC5EA6D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5BA0732-8FA9-0B68-6E4E-5EEC5F9E5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77" y="2110680"/>
            <a:ext cx="3982796" cy="3186237"/>
          </a:xfrm>
        </p:spPr>
      </p:pic>
      <p:pic>
        <p:nvPicPr>
          <p:cNvPr id="11" name="Picture 10" descr="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7ADC42DB-B3DE-1BA4-E06B-86205F84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108874"/>
            <a:ext cx="4250724" cy="31880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FE7AA3-CBE8-DA51-E5F5-BD58631A872D}"/>
              </a:ext>
            </a:extLst>
          </p:cNvPr>
          <p:cNvSpPr txBox="1"/>
          <p:nvPr/>
        </p:nvSpPr>
        <p:spPr>
          <a:xfrm>
            <a:off x="438655" y="5348327"/>
            <a:ext cx="82666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ROC-AUC shows high performance in most threat classes (AUC &gt; 0.90 for BENIGN, Syn, UDP, TFTP).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Lower AUC for MSSQL (0.76), UDP-Lag (0.67), and WebDDoS (0.70) indicating classification difficulty.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Confusion matrix highlights accurate detection of BENIGN, SNMP, and TFTP.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Misclassifications observed in DNS, Portmap, and WebDDoS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Useful for tuning model and improving class-wise generalization.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</a:rPr>
              <a:t>Training -Computing Consumption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DD40B7-E226-104A-BE3F-6E2FA0C4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97" y="2147910"/>
            <a:ext cx="5180680" cy="2093322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63336C6-1608-C647-60D5-F80CF9074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09" y="4298828"/>
            <a:ext cx="5180680" cy="21050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236D8-EC32-1915-2650-66FC82BEFF74}"/>
              </a:ext>
            </a:extLst>
          </p:cNvPr>
          <p:cNvSpPr txBox="1"/>
          <p:nvPr/>
        </p:nvSpPr>
        <p:spPr>
          <a:xfrm>
            <a:off x="5403877" y="2559172"/>
            <a:ext cx="3498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Computing consumption of Models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training with 59 features to four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models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33DD0-6C88-80B9-881F-8BEDE0D88C5C}"/>
              </a:ext>
            </a:extLst>
          </p:cNvPr>
          <p:cNvSpPr txBox="1"/>
          <p:nvPr/>
        </p:nvSpPr>
        <p:spPr>
          <a:xfrm>
            <a:off x="223197" y="4957740"/>
            <a:ext cx="3054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Computing consumption of Models training with 16 features to four models training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AFBC0D3-3225-113F-EC7F-BDDC393F27DC}"/>
              </a:ext>
            </a:extLst>
          </p:cNvPr>
          <p:cNvSpPr/>
          <p:nvPr/>
        </p:nvSpPr>
        <p:spPr>
          <a:xfrm>
            <a:off x="4493342" y="2703871"/>
            <a:ext cx="776748" cy="1671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E465F67-2C77-3FCE-9BE1-BA99F6EF601C}"/>
              </a:ext>
            </a:extLst>
          </p:cNvPr>
          <p:cNvSpPr/>
          <p:nvPr/>
        </p:nvSpPr>
        <p:spPr>
          <a:xfrm rot="10800000">
            <a:off x="2607690" y="5575216"/>
            <a:ext cx="776748" cy="1671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4999C-194A-B2EA-DFDF-0AC7D1A4A540}"/>
              </a:ext>
            </a:extLst>
          </p:cNvPr>
          <p:cNvSpPr txBox="1"/>
          <p:nvPr/>
        </p:nvSpPr>
        <p:spPr>
          <a:xfrm>
            <a:off x="3466015" y="2173224"/>
            <a:ext cx="52236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Computing Resource – HPC GPU A100 64GB 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F885A-DE50-1FF4-9C35-F79B9A014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59CCA4-A295-9561-D572-05455BB7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1E288-AA92-F1C1-7AD0-FA596C89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Incident Response Automation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B0EB0-3C61-639B-D7B6-81D908040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BF16-45F4-D090-9B05-8D314CCD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373943" cy="3526144"/>
          </a:xfrm>
        </p:spPr>
        <p:txBody>
          <a:bodyPr>
            <a:noAutofit/>
          </a:bodyPr>
          <a:lstStyle/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Auto-response triggered for DDoS and critical threats.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Actions: </a:t>
            </a:r>
            <a:r>
              <a:rPr lang="en-US" sz="2200" dirty="0">
                <a:solidFill>
                  <a:schemeClr val="bg1"/>
                </a:solidFill>
              </a:rPr>
              <a:t>IP Blocking, UDP limiting, SYN Investigation.</a:t>
            </a:r>
          </a:p>
          <a:p>
            <a:r>
              <a:rPr lang="en-US" sz="2200" dirty="0">
                <a:solidFill>
                  <a:schemeClr val="bg1"/>
                </a:solidFill>
              </a:rPr>
              <a:t>YARA Rules generated dynamically for DDoS fingerprints.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chemeClr val="bg1"/>
                </a:solidFill>
                <a:effectLst/>
              </a:rPr>
              <a:t>simulate_alert()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</a:rPr>
              <a:t>: Records alert events with confidence.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chemeClr val="bg1"/>
                </a:solidFill>
                <a:effectLst/>
              </a:rPr>
              <a:t>simulate_response()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</a:rPr>
              <a:t>: Suggests automated actions per threat.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chemeClr val="bg1"/>
                </a:solidFill>
                <a:effectLst/>
              </a:rPr>
              <a:t>generate_yara_rule()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</a:rPr>
              <a:t>: Creates YARA rule files for WebDDoS.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60CF10-6A5C-F672-98A4-CE86C70FE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Dashboard and Visualization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0" y="2067365"/>
            <a:ext cx="7095648" cy="124859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Live Alerts View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: Classification &amp; threat logs.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System Events Section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: Response, alert, and YARA 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Threat Intelligence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: AlienVault OTX integration.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59BF8C1D-1BCC-D1AA-0C61-700EAB78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47" y="3233508"/>
            <a:ext cx="6219703" cy="3421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244959-C4EA-AEE8-64B3-E5516CF4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10" y="1207133"/>
            <a:ext cx="4127500" cy="787400"/>
          </a:xfrm>
          <a:prstGeom prst="rect">
            <a:avLst/>
          </a:prstGeom>
        </p:spPr>
      </p:pic>
      <p:pic>
        <p:nvPicPr>
          <p:cNvPr id="9" name="Graphic 8" descr="Zoom in with solid fill">
            <a:extLst>
              <a:ext uri="{FF2B5EF4-FFF2-40B4-BE49-F238E27FC236}">
                <a16:creationId xmlns:a16="http://schemas.microsoft.com/office/drawing/2014/main" id="{138D80DC-911C-DCE2-EFFF-43DF991DC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0831" y="2125593"/>
            <a:ext cx="914400" cy="914400"/>
          </a:xfrm>
          <a:prstGeom prst="rect">
            <a:avLst/>
          </a:prstGeom>
        </p:spPr>
      </p:pic>
      <p:sp>
        <p:nvSpPr>
          <p:cNvPr id="13" name="Bent-Up Arrow 12">
            <a:extLst>
              <a:ext uri="{FF2B5EF4-FFF2-40B4-BE49-F238E27FC236}">
                <a16:creationId xmlns:a16="http://schemas.microsoft.com/office/drawing/2014/main" id="{032B3E4F-DADF-DF1A-1402-B61DFD2DDC8B}"/>
              </a:ext>
            </a:extLst>
          </p:cNvPr>
          <p:cNvSpPr/>
          <p:nvPr/>
        </p:nvSpPr>
        <p:spPr>
          <a:xfrm>
            <a:off x="7719506" y="3016136"/>
            <a:ext cx="457200" cy="359679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8D3035-15FC-8A65-7C5D-12AA86067B3E}"/>
              </a:ext>
            </a:extLst>
          </p:cNvPr>
          <p:cNvSpPr/>
          <p:nvPr/>
        </p:nvSpPr>
        <p:spPr>
          <a:xfrm>
            <a:off x="6320415" y="3145138"/>
            <a:ext cx="1395801" cy="36173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8FA77BAA-46B9-3447-5E79-26B93E6F00C6}"/>
              </a:ext>
            </a:extLst>
          </p:cNvPr>
          <p:cNvSpPr/>
          <p:nvPr/>
        </p:nvSpPr>
        <p:spPr>
          <a:xfrm flipH="1">
            <a:off x="7259016" y="2125594"/>
            <a:ext cx="457200" cy="420422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92718250-262A-85A3-B3E7-780EDE9CA9A6}"/>
              </a:ext>
            </a:extLst>
          </p:cNvPr>
          <p:cNvSpPr/>
          <p:nvPr/>
        </p:nvSpPr>
        <p:spPr>
          <a:xfrm>
            <a:off x="4831410" y="1207133"/>
            <a:ext cx="4127500" cy="7874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643AF-2712-1E9B-FB87-BA7BCE1C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Results &amp;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486A5-29EB-E3E1-ECCD-CAF795EA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2" y="3429000"/>
            <a:ext cx="4559867" cy="318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1C657-2DCB-E89B-B660-1282F0127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35" y="797517"/>
            <a:ext cx="4192668" cy="3213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FFC82-BFB7-C618-7926-3146B0CA9606}"/>
              </a:ext>
            </a:extLst>
          </p:cNvPr>
          <p:cNvSpPr txBox="1"/>
          <p:nvPr/>
        </p:nvSpPr>
        <p:spPr>
          <a:xfrm>
            <a:off x="197064" y="2404505"/>
            <a:ext cx="4244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Selection of Top features with Classification</a:t>
            </a:r>
          </a:p>
          <a:p>
            <a:r>
              <a:rPr lang="en-US" dirty="0">
                <a:solidFill>
                  <a:schemeClr val="bg1"/>
                </a:solidFill>
              </a:rPr>
              <a:t>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EF780A-E6A7-026B-5120-7A69D2AECE8A}"/>
              </a:ext>
            </a:extLst>
          </p:cNvPr>
          <p:cNvCxnSpPr>
            <a:stCxn id="7" idx="2"/>
          </p:cNvCxnSpPr>
          <p:nvPr/>
        </p:nvCxnSpPr>
        <p:spPr>
          <a:xfrm>
            <a:off x="2319504" y="3050836"/>
            <a:ext cx="0" cy="378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3F202A-C69E-0654-FBBA-1EB6A7DF8C8A}"/>
              </a:ext>
            </a:extLst>
          </p:cNvPr>
          <p:cNvSpPr txBox="1"/>
          <p:nvPr/>
        </p:nvSpPr>
        <p:spPr>
          <a:xfrm>
            <a:off x="5099858" y="4638486"/>
            <a:ext cx="3504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System Events </a:t>
            </a:r>
            <a:r>
              <a:rPr lang="en-US" dirty="0">
                <a:solidFill>
                  <a:schemeClr val="bg1"/>
                </a:solidFill>
              </a:rPr>
              <a:t>in the dashboard with </a:t>
            </a:r>
            <a:r>
              <a:rPr lang="en-US" i="1" dirty="0">
                <a:solidFill>
                  <a:schemeClr val="bg1"/>
                </a:solidFill>
              </a:rPr>
              <a:t>alerts</a:t>
            </a:r>
            <a:r>
              <a:rPr lang="en-US" dirty="0">
                <a:solidFill>
                  <a:schemeClr val="bg1"/>
                </a:solidFill>
              </a:rPr>
              <a:t> and corresponding </a:t>
            </a:r>
            <a:r>
              <a:rPr lang="en-US" i="1" dirty="0">
                <a:solidFill>
                  <a:schemeClr val="bg1"/>
                </a:solidFill>
              </a:rPr>
              <a:t>Actions</a:t>
            </a:r>
            <a:r>
              <a:rPr lang="en-US" dirty="0">
                <a:solidFill>
                  <a:schemeClr val="bg1"/>
                </a:solidFill>
              </a:rPr>
              <a:t> need to be taken by </a:t>
            </a:r>
            <a:r>
              <a:rPr lang="en-US" i="1" dirty="0">
                <a:solidFill>
                  <a:schemeClr val="bg1"/>
                </a:solidFill>
              </a:rPr>
              <a:t>Security Operations Analysts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DC9D14-6C42-2421-EC36-04A6859EE47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6852169" y="4011493"/>
            <a:ext cx="0" cy="626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9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09" y="669925"/>
            <a:ext cx="3488147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5800" dirty="0">
                <a:solidFill>
                  <a:schemeClr val="bg1"/>
                </a:solidFill>
              </a:rPr>
              <a:t>Challenges Faced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4" y="5597879"/>
            <a:ext cx="382650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486" y="1134879"/>
            <a:ext cx="4492306" cy="5172060"/>
          </a:xfrm>
        </p:spPr>
        <p:txBody>
          <a:bodyPr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Long training time due to 3.2 GB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Missing feature alignment between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Training with HPC resources using bash jobs with Scheduler.</a:t>
            </a:r>
            <a:endParaRPr lang="en-US" sz="2400" b="0" i="0" u="none" strike="noStrike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Label_Encoder missing while saving Models in .plk format.</a:t>
            </a:r>
            <a:endParaRPr lang="en-US" sz="2400" b="0" i="0" u="none" strike="noStrike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Flask API concurrency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Rendering issues on dashboard initially.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hoto close up of nerdy guy and red error text">
            <a:hlinkClick r:id="rId2"/>
            <a:extLst>
              <a:ext uri="{FF2B5EF4-FFF2-40B4-BE49-F238E27FC236}">
                <a16:creationId xmlns:a16="http://schemas.microsoft.com/office/drawing/2014/main" id="{B41BE389-2A6F-0EC5-D40F-2E0D13F0F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87" y="669925"/>
            <a:ext cx="3624367" cy="241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76" y="1250575"/>
            <a:ext cx="3453205" cy="41632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57" y="1100949"/>
            <a:ext cx="3747444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918" y="860612"/>
            <a:ext cx="4175604" cy="5023821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Successfully built an end-to-end AI-powered incident response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Dashboard shows live alerts, system events, and threat intel.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Future: integrate firewall APIs, train on newer datasets, add explainability.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EAE84-96B1-111A-FFEC-DDFE23615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7088" y="253140"/>
            <a:ext cx="4638416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3636" y="253140"/>
            <a:ext cx="4638416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2792" y="136525"/>
            <a:ext cx="4638416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F2A2E-C153-39FE-728A-407D85C8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965580"/>
            <a:ext cx="3903366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97597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97597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7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60710" y="1755501"/>
            <a:ext cx="1199121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4236107"/>
            <a:ext cx="383241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4236107"/>
            <a:ext cx="383241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48238" y="4175798"/>
            <a:ext cx="1396129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09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931" y="669925"/>
            <a:ext cx="33817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32" y="2489326"/>
            <a:ext cx="4090930" cy="352614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Modern SOCs face overwhelming volumes of log data and delayed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Manual log triage introduces human error and operational inefficiency.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Real-time classification and response are critical for mitigating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Project proposes an AI-based framework for end-to-end incident automation.</a:t>
            </a:r>
            <a:endParaRPr lang="en-US" sz="20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C">
            <a:hlinkClick r:id="rId3"/>
            <a:extLst>
              <a:ext uri="{FF2B5EF4-FFF2-40B4-BE49-F238E27FC236}">
                <a16:creationId xmlns:a16="http://schemas.microsoft.com/office/drawing/2014/main" id="{59D46346-1E70-DA08-2D49-19F8DF61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66" y="2954920"/>
            <a:ext cx="4561665" cy="25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Problem Statement &amp; Objectives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532970" cy="378911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</a:rPr>
              <a:t>Problem: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 Delays in identifying and mitigating threats in SIEM logs cause security breaches and require manual analysis from end-to-end.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</a:rPr>
              <a:t>Objectives:</a:t>
            </a:r>
            <a:endParaRPr lang="en-US" sz="2400" b="0" i="0" u="none" strike="noStrike" dirty="0">
              <a:solidFill>
                <a:schemeClr val="bg1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Build an ML model to classify security incidents by severity.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Automate responses like Alerting and Actions taken.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Develop a live dashboard for real-time threat insights and response tracking.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Background: 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68" y="2363360"/>
            <a:ext cx="4816090" cy="378910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Prior efforts focused on ML for security classification, threat detection, and anomaly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Security orchestration platforms explored AI/ML for partial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Deep learning and clustering used for attack detection &amp; mitigation.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Existing research lacked integration of prediction, response, and visualization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 a unified pipeline.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BBDCA-1688-A099-5BF1-4CA09869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285" y="2026687"/>
            <a:ext cx="3593574" cy="1270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8DE347-77AA-18C1-85BB-5D8B047F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65" y="5291608"/>
            <a:ext cx="4257149" cy="1333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F1F7C6-A7B1-F971-226C-9CEC68592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285" y="3394647"/>
            <a:ext cx="3576947" cy="17992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Research Gap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57" y="2019558"/>
            <a:ext cx="8194154" cy="352614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SOAR platforms exist but lack customization and real-time intelligence.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Existing academic work emphasizes either detection or automation—rarely both.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My project fills this gap by combining prediction, response, and visualization.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E1878-5B30-1F7B-89B9-07D2B608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14" y="4855265"/>
            <a:ext cx="6726019" cy="1734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System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27" y="2113820"/>
            <a:ext cx="4373074" cy="445778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 ingestion → Model Prediction → Incident Handling → Visualization.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Component integration via REST API and real-time update mechanisms.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Built using Python, Flask, CatBoost, REST API, and HTML/CSS/JavaScript.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ystem&#10;&#10;Description automatically generated">
            <a:extLst>
              <a:ext uri="{FF2B5EF4-FFF2-40B4-BE49-F238E27FC236}">
                <a16:creationId xmlns:a16="http://schemas.microsoft.com/office/drawing/2014/main" id="{7FEF2EBB-B25C-2C9B-04BC-86786FCB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429" y="2300285"/>
            <a:ext cx="4300742" cy="4110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5E885-1820-C1CD-B353-202F176BC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07D424-0282-0079-E1C6-193551379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6BD8A-406E-C356-16B8-FA4F65DF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AIRS Architecture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11642-01F1-BDB4-894F-21E0FF353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F995D1D-A694-D0EE-800C-4CCC82660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68626987-63B3-DD60-BEC9-A0ECE472B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770" y="2141534"/>
            <a:ext cx="6319037" cy="440687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5A6631-3451-B1D3-C548-0E5D21271BA3}"/>
              </a:ext>
            </a:extLst>
          </p:cNvPr>
          <p:cNvCxnSpPr>
            <a:cxnSpLocks/>
          </p:cNvCxnSpPr>
          <p:nvPr/>
        </p:nvCxnSpPr>
        <p:spPr>
          <a:xfrm flipV="1">
            <a:off x="3878664" y="3135086"/>
            <a:ext cx="964641" cy="293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00BBD9A-E649-7C5E-983D-D7F368F74D9F}"/>
              </a:ext>
            </a:extLst>
          </p:cNvPr>
          <p:cNvSpPr/>
          <p:nvPr/>
        </p:nvSpPr>
        <p:spPr>
          <a:xfrm>
            <a:off x="4973934" y="2421653"/>
            <a:ext cx="2100106" cy="934496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 trained with </a:t>
            </a:r>
            <a:r>
              <a:rPr lang="en-US" sz="1200" i="1" dirty="0">
                <a:solidFill>
                  <a:schemeClr val="tx1"/>
                </a:solidFill>
              </a:rPr>
              <a:t>ddos_preprocessor(), feature_engineering()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i="1" dirty="0">
                <a:solidFill>
                  <a:schemeClr val="tx1"/>
                </a:solidFill>
              </a:rPr>
              <a:t>select_top_features(), train_model.py</a:t>
            </a:r>
          </a:p>
        </p:txBody>
      </p:sp>
    </p:spTree>
    <p:extLst>
      <p:ext uri="{BB962C8B-B14F-4D97-AF65-F5344CB8AC3E}">
        <p14:creationId xmlns:p14="http://schemas.microsoft.com/office/powerpoint/2010/main" val="87087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3105717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Major Components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507" y="3705485"/>
            <a:ext cx="5117797" cy="2862399"/>
          </a:xfrm>
        </p:spPr>
        <p:txBody>
          <a:bodyPr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Log Generator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 – Simulates realistic log ingestion.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ModelManager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 – Applies trained ML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Alerting System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 – Records threat logs &amp; confidence scores.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Response Engine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 – Blocks IPs or flags malicious 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Dashboard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 – Visualizes alerts and system events.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5E1554-F88B-1C17-66F8-080EDE36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636" y="360827"/>
            <a:ext cx="4560872" cy="29838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B1E25-8D16-EAB1-8994-8EC9D234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A73C7E4-2E6B-0C35-ABBE-D42038FE5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9ABFE-C899-C371-3770-116C287B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Dataset &amp; Feature Engineering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FE99CC-D659-D976-19BF-DC3FCFFE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7D72EF-2AE5-605C-D11A-2ED298FD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C426-072B-BFFE-522B-6E41283E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108061"/>
            <a:ext cx="4104861" cy="4571972"/>
          </a:xfrm>
        </p:spPr>
        <p:txBody>
          <a:bodyPr anchor="ctr">
            <a:norm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CICIDS2017 and CICDDoS2019 datasets (~3.2 GB, 9M+ rows).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Top 16 engineered features selected using statistical and domain-based methods by get_feature_importance() in select_top</a:t>
            </a:r>
            <a:r>
              <a:rPr lang="en-US" sz="2400" dirty="0">
                <a:solidFill>
                  <a:schemeClr val="bg1"/>
                </a:solidFill>
              </a:rPr>
              <a:t>_features.py</a:t>
            </a:r>
            <a:endParaRPr lang="en-US" sz="2400" b="0" i="0" u="none" strike="noStrike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</a:rPr>
              <a:t>Applied normalization, SMOTE-ENN balancing.</a:t>
            </a:r>
          </a:p>
        </p:txBody>
      </p:sp>
    </p:spTree>
    <p:extLst>
      <p:ext uri="{BB962C8B-B14F-4D97-AF65-F5344CB8AC3E}">
        <p14:creationId xmlns:p14="http://schemas.microsoft.com/office/powerpoint/2010/main" val="24948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786</Words>
  <Application>Microsoft Macintosh PowerPoint</Application>
  <PresentationFormat>On-screen Show (4:3)</PresentationFormat>
  <Paragraphs>105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Office Theme</vt:lpstr>
      <vt:lpstr>Unified Framework for Cyber Threat Prediction, Real-Time Monitoring, and Incident Response Using AI</vt:lpstr>
      <vt:lpstr>Introduction</vt:lpstr>
      <vt:lpstr>Problem Statement &amp; Objectives</vt:lpstr>
      <vt:lpstr>Background: Related Work</vt:lpstr>
      <vt:lpstr>Research Gap</vt:lpstr>
      <vt:lpstr>System Architecture</vt:lpstr>
      <vt:lpstr>AIRS Architecture </vt:lpstr>
      <vt:lpstr>Major Components </vt:lpstr>
      <vt:lpstr>Dataset &amp; Feature Engineering</vt:lpstr>
      <vt:lpstr>ML Model Design</vt:lpstr>
      <vt:lpstr>Model Performance</vt:lpstr>
      <vt:lpstr>ROC-AUC and Confusion Matrix</vt:lpstr>
      <vt:lpstr>Training -Computing Consumption</vt:lpstr>
      <vt:lpstr>Incident Response Automation</vt:lpstr>
      <vt:lpstr>Dashboard and Visualization</vt:lpstr>
      <vt:lpstr>Results &amp; Analysis</vt:lpstr>
      <vt:lpstr>Challenges Faced</vt:lpstr>
      <vt:lpstr>Conclusion &amp;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Prabhuleti, Venkatanaveenkumar</cp:lastModifiedBy>
  <cp:revision>11</cp:revision>
  <dcterms:created xsi:type="dcterms:W3CDTF">2013-01-27T09:14:16Z</dcterms:created>
  <dcterms:modified xsi:type="dcterms:W3CDTF">2025-04-30T01:41:15Z</dcterms:modified>
  <cp:category/>
</cp:coreProperties>
</file>