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sldIdLst>
    <p:sldId id="256" r:id="rId2"/>
    <p:sldId id="257" r:id="rId3"/>
    <p:sldId id="297" r:id="rId4"/>
    <p:sldId id="298" r:id="rId5"/>
    <p:sldId id="270" r:id="rId6"/>
    <p:sldId id="260" r:id="rId7"/>
    <p:sldId id="271" r:id="rId8"/>
    <p:sldId id="299" r:id="rId9"/>
    <p:sldId id="300" r:id="rId10"/>
    <p:sldId id="261" r:id="rId11"/>
    <p:sldId id="263" r:id="rId12"/>
    <p:sldId id="264" r:id="rId13"/>
    <p:sldId id="266" r:id="rId14"/>
    <p:sldId id="302" r:id="rId15"/>
    <p:sldId id="303" r:id="rId16"/>
    <p:sldId id="304" r:id="rId17"/>
    <p:sldId id="305" r:id="rId18"/>
    <p:sldId id="306" r:id="rId19"/>
    <p:sldId id="307" r:id="rId20"/>
    <p:sldId id="308" r:id="rId21"/>
    <p:sldId id="309" r:id="rId22"/>
    <p:sldId id="310" r:id="rId23"/>
    <p:sldId id="311" r:id="rId24"/>
    <p:sldId id="312" r:id="rId25"/>
    <p:sldId id="277" r:id="rId26"/>
    <p:sldId id="26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191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77"/>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4/15/2017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A57DF68-9082-466F-9177-4928E079DD0E}" type="datetime1">
              <a:rPr lang="en-US" smtClean="0"/>
              <a:pPr/>
              <a:t>4/15/2017</a:t>
            </a:fld>
            <a:endParaRPr lang="en-US"/>
          </a:p>
        </p:txBody>
      </p:sp>
      <p:sp>
        <p:nvSpPr>
          <p:cNvPr id="17" name="Footer Placeholder 16"/>
          <p:cNvSpPr>
            <a:spLocks noGrp="1"/>
          </p:cNvSpPr>
          <p:nvPr>
            <p:ph type="ftr" sz="quarter" idx="11"/>
          </p:nvPr>
        </p:nvSpPr>
        <p:spPr/>
        <p:txBody>
          <a:bodyPr/>
          <a:lstStyle/>
          <a:p>
            <a:r>
              <a:rPr lang="en-US" smtClean="0"/>
              <a:t>Client server implementation in docker containers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6B51A43-C2DE-4772-9FC5-D9C5339DE9D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7D2C05-98B5-48EB-8A66-82A09BDE4C02}" type="datetime1">
              <a:rPr lang="en-US" smtClean="0"/>
              <a:pPr/>
              <a:t>4/15/2017</a:t>
            </a:fld>
            <a:endParaRPr lang="en-US"/>
          </a:p>
        </p:txBody>
      </p:sp>
      <p:sp>
        <p:nvSpPr>
          <p:cNvPr id="5" name="Footer Placeholder 4"/>
          <p:cNvSpPr>
            <a:spLocks noGrp="1"/>
          </p:cNvSpPr>
          <p:nvPr>
            <p:ph type="ftr" sz="quarter" idx="11"/>
          </p:nvPr>
        </p:nvSpPr>
        <p:spPr/>
        <p:txBody>
          <a:bodyPr/>
          <a:lstStyle/>
          <a:p>
            <a:r>
              <a:rPr lang="en-US" smtClean="0"/>
              <a:t>Client server implementation in docker containers</a:t>
            </a:r>
            <a:endParaRPr lang="en-US"/>
          </a:p>
        </p:txBody>
      </p:sp>
      <p:sp>
        <p:nvSpPr>
          <p:cNvPr id="6" name="Slide Number Placeholder 5"/>
          <p:cNvSpPr>
            <a:spLocks noGrp="1"/>
          </p:cNvSpPr>
          <p:nvPr>
            <p:ph type="sldNum" sz="quarter" idx="12"/>
          </p:nvPr>
        </p:nvSpPr>
        <p:spPr/>
        <p:txBody>
          <a:bodyPr/>
          <a:lstStyle/>
          <a:p>
            <a:fld id="{A6B51A43-C2DE-4772-9FC5-D9C5339DE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9B8925-C9A6-4541-A9A5-ABC37976F99D}" type="datetime1">
              <a:rPr lang="en-US" smtClean="0"/>
              <a:pPr/>
              <a:t>4/15/2017</a:t>
            </a:fld>
            <a:endParaRPr lang="en-US"/>
          </a:p>
        </p:txBody>
      </p:sp>
      <p:sp>
        <p:nvSpPr>
          <p:cNvPr id="5" name="Footer Placeholder 4"/>
          <p:cNvSpPr>
            <a:spLocks noGrp="1"/>
          </p:cNvSpPr>
          <p:nvPr>
            <p:ph type="ftr" sz="quarter" idx="11"/>
          </p:nvPr>
        </p:nvSpPr>
        <p:spPr/>
        <p:txBody>
          <a:bodyPr/>
          <a:lstStyle/>
          <a:p>
            <a:r>
              <a:rPr lang="en-US" smtClean="0"/>
              <a:t>Client server implementation in docker containers</a:t>
            </a:r>
            <a:endParaRPr lang="en-US"/>
          </a:p>
        </p:txBody>
      </p:sp>
      <p:sp>
        <p:nvSpPr>
          <p:cNvPr id="6" name="Slide Number Placeholder 5"/>
          <p:cNvSpPr>
            <a:spLocks noGrp="1"/>
          </p:cNvSpPr>
          <p:nvPr>
            <p:ph type="sldNum" sz="quarter" idx="12"/>
          </p:nvPr>
        </p:nvSpPr>
        <p:spPr/>
        <p:txBody>
          <a:bodyPr/>
          <a:lstStyle/>
          <a:p>
            <a:fld id="{A6B51A43-C2DE-4772-9FC5-D9C5339DE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6B4DDFB-BBF2-480A-88A1-1E9354E08283}" type="datetime1">
              <a:rPr lang="en-US" smtClean="0"/>
              <a:pPr/>
              <a:t>4/15/2017</a:t>
            </a:fld>
            <a:endParaRPr lang="en-US"/>
          </a:p>
        </p:txBody>
      </p:sp>
      <p:sp>
        <p:nvSpPr>
          <p:cNvPr id="5" name="Footer Placeholder 4"/>
          <p:cNvSpPr>
            <a:spLocks noGrp="1"/>
          </p:cNvSpPr>
          <p:nvPr>
            <p:ph type="ftr" sz="quarter" idx="11"/>
          </p:nvPr>
        </p:nvSpPr>
        <p:spPr/>
        <p:txBody>
          <a:bodyPr/>
          <a:lstStyle/>
          <a:p>
            <a:r>
              <a:rPr lang="en-US" smtClean="0"/>
              <a:t>Client server implementation in docker containers</a:t>
            </a:r>
            <a:endParaRPr lang="en-US"/>
          </a:p>
        </p:txBody>
      </p:sp>
      <p:sp>
        <p:nvSpPr>
          <p:cNvPr id="6" name="Slide Number Placeholder 5"/>
          <p:cNvSpPr>
            <a:spLocks noGrp="1"/>
          </p:cNvSpPr>
          <p:nvPr>
            <p:ph type="sldNum" sz="quarter" idx="12"/>
          </p:nvPr>
        </p:nvSpPr>
        <p:spPr/>
        <p:txBody>
          <a:bodyPr/>
          <a:lstStyle/>
          <a:p>
            <a:fld id="{A6B51A43-C2DE-4772-9FC5-D9C5339DE9D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8A0B77-3847-43B9-8934-2AA3BAEBE09E}" type="datetime1">
              <a:rPr lang="en-US" smtClean="0"/>
              <a:pPr/>
              <a:t>4/15/2017</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Client server implementation in docker containers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6B51A43-C2DE-4772-9FC5-D9C5339DE9D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BBEED0D-69DC-4B59-90BF-B9593C830719}" type="datetime1">
              <a:rPr lang="en-US" smtClean="0"/>
              <a:pPr/>
              <a:t>4/15/2017</a:t>
            </a:fld>
            <a:endParaRPr lang="en-US"/>
          </a:p>
        </p:txBody>
      </p:sp>
      <p:sp>
        <p:nvSpPr>
          <p:cNvPr id="6" name="Footer Placeholder 5"/>
          <p:cNvSpPr>
            <a:spLocks noGrp="1"/>
          </p:cNvSpPr>
          <p:nvPr>
            <p:ph type="ftr" sz="quarter" idx="11"/>
          </p:nvPr>
        </p:nvSpPr>
        <p:spPr/>
        <p:txBody>
          <a:bodyPr/>
          <a:lstStyle/>
          <a:p>
            <a:r>
              <a:rPr lang="en-US" smtClean="0"/>
              <a:t>Client server implementation in docker containers</a:t>
            </a:r>
            <a:endParaRPr lang="en-US"/>
          </a:p>
        </p:txBody>
      </p:sp>
      <p:sp>
        <p:nvSpPr>
          <p:cNvPr id="7" name="Slide Number Placeholder 6"/>
          <p:cNvSpPr>
            <a:spLocks noGrp="1"/>
          </p:cNvSpPr>
          <p:nvPr>
            <p:ph type="sldNum" sz="quarter" idx="12"/>
          </p:nvPr>
        </p:nvSpPr>
        <p:spPr/>
        <p:txBody>
          <a:bodyPr/>
          <a:lstStyle/>
          <a:p>
            <a:fld id="{A6B51A43-C2DE-4772-9FC5-D9C5339DE9D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E6246A8-36D8-4749-A618-0B27867ECF67}" type="datetime1">
              <a:rPr lang="en-US" smtClean="0"/>
              <a:pPr/>
              <a:t>4/15/2017</a:t>
            </a:fld>
            <a:endParaRPr lang="en-US"/>
          </a:p>
        </p:txBody>
      </p:sp>
      <p:sp>
        <p:nvSpPr>
          <p:cNvPr id="8" name="Footer Placeholder 7"/>
          <p:cNvSpPr>
            <a:spLocks noGrp="1"/>
          </p:cNvSpPr>
          <p:nvPr>
            <p:ph type="ftr" sz="quarter" idx="11"/>
          </p:nvPr>
        </p:nvSpPr>
        <p:spPr/>
        <p:txBody>
          <a:bodyPr/>
          <a:lstStyle/>
          <a:p>
            <a:r>
              <a:rPr lang="en-US" smtClean="0"/>
              <a:t>Client server implementation in docker containers</a:t>
            </a:r>
            <a:endParaRPr lang="en-US"/>
          </a:p>
        </p:txBody>
      </p:sp>
      <p:sp>
        <p:nvSpPr>
          <p:cNvPr id="9" name="Slide Number Placeholder 8"/>
          <p:cNvSpPr>
            <a:spLocks noGrp="1"/>
          </p:cNvSpPr>
          <p:nvPr>
            <p:ph type="sldNum" sz="quarter" idx="12"/>
          </p:nvPr>
        </p:nvSpPr>
        <p:spPr/>
        <p:txBody>
          <a:bodyPr/>
          <a:lstStyle/>
          <a:p>
            <a:fld id="{A6B51A43-C2DE-4772-9FC5-D9C5339DE9D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9A92C54-272C-4DD2-9B26-ECB534BDE260}" type="datetime1">
              <a:rPr lang="en-US" smtClean="0"/>
              <a:pPr/>
              <a:t>4/15/2017</a:t>
            </a:fld>
            <a:endParaRPr lang="en-US"/>
          </a:p>
        </p:txBody>
      </p:sp>
      <p:sp>
        <p:nvSpPr>
          <p:cNvPr id="4" name="Footer Placeholder 3"/>
          <p:cNvSpPr>
            <a:spLocks noGrp="1"/>
          </p:cNvSpPr>
          <p:nvPr>
            <p:ph type="ftr" sz="quarter" idx="11"/>
          </p:nvPr>
        </p:nvSpPr>
        <p:spPr/>
        <p:txBody>
          <a:bodyPr/>
          <a:lstStyle/>
          <a:p>
            <a:r>
              <a:rPr lang="en-US" smtClean="0"/>
              <a:t>Client server implementation in docker containers</a:t>
            </a:r>
            <a:endParaRPr lang="en-US"/>
          </a:p>
        </p:txBody>
      </p:sp>
      <p:sp>
        <p:nvSpPr>
          <p:cNvPr id="5" name="Slide Number Placeholder 4"/>
          <p:cNvSpPr>
            <a:spLocks noGrp="1"/>
          </p:cNvSpPr>
          <p:nvPr>
            <p:ph type="sldNum" sz="quarter" idx="12"/>
          </p:nvPr>
        </p:nvSpPr>
        <p:spPr/>
        <p:txBody>
          <a:bodyPr/>
          <a:lstStyle/>
          <a:p>
            <a:fld id="{A6B51A43-C2DE-4772-9FC5-D9C5339DE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4D403-AFF7-4A98-90E1-712102224C80}" type="datetime1">
              <a:rPr lang="en-US" smtClean="0"/>
              <a:pPr/>
              <a:t>4/15/2017</a:t>
            </a:fld>
            <a:endParaRPr lang="en-US"/>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3CA659-892C-489E-AF03-F7246D6FB258}" type="datetime1">
              <a:rPr lang="en-US" smtClean="0"/>
              <a:pPr/>
              <a:t>4/15/2017</a:t>
            </a:fld>
            <a:endParaRPr lang="en-US"/>
          </a:p>
        </p:txBody>
      </p:sp>
      <p:sp>
        <p:nvSpPr>
          <p:cNvPr id="6" name="Footer Placeholder 5"/>
          <p:cNvSpPr>
            <a:spLocks noGrp="1"/>
          </p:cNvSpPr>
          <p:nvPr>
            <p:ph type="ftr" sz="quarter" idx="11"/>
          </p:nvPr>
        </p:nvSpPr>
        <p:spPr/>
        <p:txBody>
          <a:bodyPr/>
          <a:lstStyle/>
          <a:p>
            <a:r>
              <a:rPr lang="en-US" smtClean="0"/>
              <a:t>Client server implementation in docker containers</a:t>
            </a:r>
            <a:endParaRPr lang="en-US"/>
          </a:p>
        </p:txBody>
      </p:sp>
      <p:sp>
        <p:nvSpPr>
          <p:cNvPr id="7" name="Slide Number Placeholder 6"/>
          <p:cNvSpPr>
            <a:spLocks noGrp="1"/>
          </p:cNvSpPr>
          <p:nvPr>
            <p:ph type="sldNum" sz="quarter" idx="12"/>
          </p:nvPr>
        </p:nvSpPr>
        <p:spPr/>
        <p:txBody>
          <a:bodyPr/>
          <a:lstStyle/>
          <a:p>
            <a:fld id="{A6B51A43-C2DE-4772-9FC5-D9C5339DE9D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34FC53-E641-48B6-9001-8454CDA2F8FF}" type="datetime1">
              <a:rPr lang="en-US" smtClean="0"/>
              <a:pPr/>
              <a:t>4/15/2017</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Client server implementation in docker containers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6B51A43-C2DE-4772-9FC5-D9C5339DE9D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22C32BD-58CE-4D05-9980-B6BF1BAC932F}" type="datetime1">
              <a:rPr lang="en-US" smtClean="0"/>
              <a:pPr/>
              <a:t>4/15/2017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Client server implementation in docker containers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6B51A43-C2DE-4772-9FC5-D9C5339DE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0"/>
            <a:ext cx="8610600" cy="1905000"/>
          </a:xfrm>
        </p:spPr>
        <p:txBody>
          <a:bodyPr/>
          <a:lstStyle/>
          <a:p>
            <a:r>
              <a:rPr lang="en-US" sz="2800" b="1" i="1" dirty="0" smtClean="0">
                <a:solidFill>
                  <a:schemeClr val="bg1"/>
                </a:solidFill>
                <a:latin typeface="Times New Roman" panose="02020603050405020304" pitchFamily="18" charset="0"/>
                <a:cs typeface="Times New Roman" panose="02020603050405020304" pitchFamily="18" charset="0"/>
              </a:rPr>
              <a:t>MAJOR PROJECT (2017) </a:t>
            </a:r>
            <a:br>
              <a:rPr lang="en-US" sz="2800" b="1" i="1" dirty="0" smtClean="0">
                <a:solidFill>
                  <a:schemeClr val="bg1"/>
                </a:solidFill>
                <a:latin typeface="Times New Roman" panose="02020603050405020304" pitchFamily="18" charset="0"/>
                <a:cs typeface="Times New Roman" panose="02020603050405020304" pitchFamily="18" charset="0"/>
              </a:rPr>
            </a:br>
            <a:r>
              <a:rPr lang="en-US" b="1" i="1" dirty="0" smtClean="0">
                <a:solidFill>
                  <a:schemeClr val="bg1"/>
                </a:solidFill>
                <a:latin typeface="Times New Roman" panose="02020603050405020304" pitchFamily="18" charset="0"/>
                <a:cs typeface="Times New Roman" panose="02020603050405020304" pitchFamily="18" charset="0"/>
              </a:rPr>
              <a:t>TITLE: </a:t>
            </a:r>
            <a:r>
              <a:rPr lang="en-US" sz="2800" b="1" i="1" dirty="0" smtClean="0">
                <a:solidFill>
                  <a:schemeClr val="bg1"/>
                </a:solidFill>
                <a:latin typeface="Times New Roman" panose="02020603050405020304" pitchFamily="18" charset="0"/>
                <a:cs typeface="Times New Roman" panose="02020603050405020304" pitchFamily="18" charset="0"/>
              </a:rPr>
              <a:t>CLIENT/SERVER MODEL          IMPLEMENTATION IN DOCKER CONTAINERS</a:t>
            </a:r>
          </a:p>
          <a:p>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304800" y="381000"/>
            <a:ext cx="9144000" cy="1143000"/>
          </a:xfrm>
        </p:spPr>
        <p:txBody>
          <a:bodyPr>
            <a:noAutofit/>
          </a:bodyPr>
          <a:lstStyle/>
          <a:p>
            <a:pPr algn="l"/>
            <a:r>
              <a:rPr lang="en-US" sz="3600" b="1" i="1" dirty="0" err="1" smtClean="0">
                <a:solidFill>
                  <a:srgbClr val="002060"/>
                </a:solidFill>
                <a:latin typeface="Times New Roman" panose="02020603050405020304" pitchFamily="18" charset="0"/>
                <a:cs typeface="Times New Roman" panose="02020603050405020304" pitchFamily="18" charset="0"/>
              </a:rPr>
              <a:t>Gokaraju</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Rangaraju</a:t>
            </a:r>
            <a:r>
              <a:rPr lang="en-US" sz="3600" b="1" i="1" dirty="0" smtClean="0">
                <a:solidFill>
                  <a:srgbClr val="002060"/>
                </a:solidFill>
                <a:latin typeface="Times New Roman" panose="02020603050405020304" pitchFamily="18" charset="0"/>
                <a:cs typeface="Times New Roman" panose="02020603050405020304" pitchFamily="18" charset="0"/>
              </a:rPr>
              <a:t> Institute of</a:t>
            </a:r>
            <a:br>
              <a:rPr lang="en-US" sz="3600" b="1" i="1" dirty="0" smtClean="0">
                <a:solidFill>
                  <a:srgbClr val="002060"/>
                </a:solidFill>
                <a:latin typeface="Times New Roman" panose="02020603050405020304" pitchFamily="18" charset="0"/>
                <a:cs typeface="Times New Roman" panose="02020603050405020304" pitchFamily="18" charset="0"/>
              </a:rPr>
            </a:br>
            <a:r>
              <a:rPr lang="en-US" sz="3600" b="1" i="1" dirty="0" smtClean="0">
                <a:solidFill>
                  <a:srgbClr val="002060"/>
                </a:solidFill>
                <a:latin typeface="Times New Roman" panose="02020603050405020304" pitchFamily="18" charset="0"/>
                <a:cs typeface="Times New Roman" panose="02020603050405020304" pitchFamily="18" charset="0"/>
              </a:rPr>
              <a:t> Engineering &amp; Technology</a:t>
            </a:r>
            <a:br>
              <a:rPr lang="en-US" sz="3600" b="1" i="1" dirty="0" smtClean="0">
                <a:solidFill>
                  <a:srgbClr val="002060"/>
                </a:solidFill>
                <a:latin typeface="Times New Roman" panose="02020603050405020304" pitchFamily="18" charset="0"/>
                <a:cs typeface="Times New Roman" panose="02020603050405020304" pitchFamily="18" charset="0"/>
              </a:rPr>
            </a:br>
            <a:endParaRPr lang="en-US" sz="3600" i="1" dirty="0">
              <a:solidFill>
                <a:schemeClr val="accent1">
                  <a:lumMod val="50000"/>
                </a:schemeClr>
              </a:solidFill>
              <a:latin typeface="Andalus" panose="02020603050405020304" pitchFamily="18" charset="-78"/>
              <a:cs typeface="Andalus" panose="02020603050405020304" pitchFamily="18" charset="-78"/>
            </a:endParaRPr>
          </a:p>
        </p:txBody>
      </p:sp>
      <p:sp>
        <p:nvSpPr>
          <p:cNvPr id="5" name="TextBox 4"/>
          <p:cNvSpPr txBox="1"/>
          <p:nvPr/>
        </p:nvSpPr>
        <p:spPr>
          <a:xfrm>
            <a:off x="0" y="3072348"/>
            <a:ext cx="8610600" cy="4154984"/>
          </a:xfrm>
          <a:prstGeom prst="rect">
            <a:avLst/>
          </a:prstGeom>
          <a:noFill/>
        </p:spPr>
        <p:txBody>
          <a:bodyPr wrap="square" rtlCol="0">
            <a:spAutoFit/>
          </a:bodyPr>
          <a:lstStyle/>
          <a:p>
            <a:r>
              <a:rPr lang="en-US" sz="2000" b="1" i="1" dirty="0" smtClean="0">
                <a:solidFill>
                  <a:srgbClr val="C00000"/>
                </a:solidFill>
                <a:latin typeface="Times New Roman" panose="02020603050405020304" pitchFamily="18" charset="0"/>
                <a:cs typeface="Times New Roman" panose="02020603050405020304" pitchFamily="18" charset="0"/>
              </a:rPr>
              <a:t>               	        </a:t>
            </a:r>
            <a:r>
              <a:rPr lang="en-US" sz="2400" b="1" i="1" dirty="0" smtClean="0">
                <a:solidFill>
                  <a:srgbClr val="C00000"/>
                </a:solidFill>
                <a:latin typeface="Times New Roman" panose="02020603050405020304" pitchFamily="18" charset="0"/>
                <a:cs typeface="Times New Roman" panose="02020603050405020304" pitchFamily="18" charset="0"/>
              </a:rPr>
              <a:t>GUIDE </a:t>
            </a:r>
            <a:r>
              <a:rPr lang="en-US" sz="2400" i="1" dirty="0" smtClean="0">
                <a:solidFill>
                  <a:schemeClr val="accent3">
                    <a:lumMod val="50000"/>
                  </a:schemeClr>
                </a:solidFill>
                <a:latin typeface="Times New Roman" panose="02020603050405020304" pitchFamily="18" charset="0"/>
                <a:cs typeface="Times New Roman" panose="02020603050405020304" pitchFamily="18" charset="0"/>
              </a:rPr>
              <a:t>: </a:t>
            </a:r>
            <a:r>
              <a:rPr lang="en-US" sz="2400" b="1" i="1" dirty="0" err="1" smtClean="0">
                <a:solidFill>
                  <a:schemeClr val="accent4">
                    <a:lumMod val="50000"/>
                  </a:schemeClr>
                </a:solidFill>
                <a:latin typeface="Times New Roman" panose="02020603050405020304" pitchFamily="18" charset="0"/>
                <a:cs typeface="Times New Roman" panose="02020603050405020304" pitchFamily="18" charset="0"/>
              </a:rPr>
              <a:t>Dr.G.R.Sakthidharan</a:t>
            </a:r>
            <a:r>
              <a:rPr lang="en-US" sz="2000" i="1" dirty="0" smtClean="0">
                <a:solidFill>
                  <a:schemeClr val="accent3">
                    <a:lumMod val="50000"/>
                  </a:schemeClr>
                </a:solidFill>
                <a:latin typeface="Times New Roman" panose="02020603050405020304" pitchFamily="18" charset="0"/>
                <a:cs typeface="Times New Roman" panose="02020603050405020304" pitchFamily="18" charset="0"/>
              </a:rPr>
              <a:t>		</a:t>
            </a:r>
          </a:p>
          <a:p>
            <a:r>
              <a:rPr lang="en-US" sz="2000" i="1" dirty="0" smtClean="0">
                <a:solidFill>
                  <a:schemeClr val="accent3">
                    <a:lumMod val="50000"/>
                  </a:schemeClr>
                </a:solidFill>
                <a:latin typeface="Times New Roman" panose="02020603050405020304" pitchFamily="18" charset="0"/>
                <a:cs typeface="Times New Roman" panose="02020603050405020304" pitchFamily="18" charset="0"/>
              </a:rPr>
              <a:t>					</a:t>
            </a:r>
            <a:r>
              <a:rPr lang="en-US" sz="2000" b="1" i="1"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r>
              <a:rPr lang="en-US" sz="2000" b="1" i="1"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r>
              <a:rPr lang="en-US" sz="2000" b="1" i="1" dirty="0" smtClean="0">
                <a:solidFill>
                  <a:schemeClr val="tx1">
                    <a:lumMod val="95000"/>
                    <a:lumOff val="5000"/>
                  </a:schemeClr>
                </a:solidFill>
                <a:latin typeface="Times New Roman" panose="02020603050405020304" pitchFamily="18" charset="0"/>
                <a:cs typeface="Times New Roman" panose="02020603050405020304" pitchFamily="18" charset="0"/>
              </a:rPr>
              <a:t>					                  Group members</a:t>
            </a:r>
            <a:r>
              <a:rPr lang="en-US" sz="2000" i="1" dirty="0" smtClean="0">
                <a:solidFill>
                  <a:schemeClr val="accent3">
                    <a:lumMod val="50000"/>
                  </a:schemeClr>
                </a:solidFill>
                <a:latin typeface="Times New Roman" panose="02020603050405020304" pitchFamily="18" charset="0"/>
                <a:cs typeface="Times New Roman" panose="02020603050405020304" pitchFamily="18" charset="0"/>
              </a:rPr>
              <a:t>:</a:t>
            </a:r>
          </a:p>
          <a:p>
            <a:r>
              <a:rPr lang="en-US" sz="2000" i="1" dirty="0">
                <a:solidFill>
                  <a:schemeClr val="accent3">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3">
                    <a:lumMod val="50000"/>
                  </a:schemeClr>
                </a:solidFill>
                <a:latin typeface="Times New Roman" panose="02020603050405020304" pitchFamily="18" charset="0"/>
                <a:cs typeface="Times New Roman" panose="02020603050405020304" pitchFamily="18" charset="0"/>
              </a:rPr>
              <a:t>				</a:t>
            </a:r>
            <a:r>
              <a:rPr lang="en-US" sz="2000" b="1" i="1" dirty="0" smtClean="0">
                <a:solidFill>
                  <a:srgbClr val="002060"/>
                </a:solidFill>
                <a:latin typeface="Times New Roman" panose="02020603050405020304" pitchFamily="18" charset="0"/>
                <a:cs typeface="Times New Roman" panose="02020603050405020304" pitchFamily="18" charset="0"/>
              </a:rPr>
              <a:t>                  </a:t>
            </a:r>
            <a:r>
              <a:rPr lang="en-US" sz="2000" b="1" i="1" dirty="0" err="1" smtClean="0">
                <a:solidFill>
                  <a:srgbClr val="002060"/>
                </a:solidFill>
                <a:latin typeface="Times New Roman" panose="02020603050405020304" pitchFamily="18" charset="0"/>
                <a:cs typeface="Times New Roman" panose="02020603050405020304" pitchFamily="18" charset="0"/>
              </a:rPr>
              <a:t>Amulya</a:t>
            </a:r>
            <a:r>
              <a:rPr lang="en-US" sz="2000" b="1" i="1" dirty="0" smtClean="0">
                <a:solidFill>
                  <a:srgbClr val="002060"/>
                </a:solidFill>
                <a:latin typeface="Times New Roman" panose="02020603050405020304" pitchFamily="18" charset="0"/>
                <a:cs typeface="Times New Roman" panose="02020603050405020304" pitchFamily="18" charset="0"/>
              </a:rPr>
              <a:t>(13241A05N8)</a:t>
            </a:r>
          </a:p>
          <a:p>
            <a:r>
              <a:rPr lang="en-US" sz="2000" b="1" i="1" dirty="0">
                <a:solidFill>
                  <a:srgbClr val="002060"/>
                </a:solidFill>
                <a:latin typeface="Times New Roman" panose="02020603050405020304" pitchFamily="18" charset="0"/>
                <a:cs typeface="Times New Roman" panose="02020603050405020304" pitchFamily="18" charset="0"/>
              </a:rPr>
              <a:t>	</a:t>
            </a:r>
            <a:r>
              <a:rPr lang="en-US" sz="2000" b="1" i="1" dirty="0" smtClean="0">
                <a:solidFill>
                  <a:srgbClr val="002060"/>
                </a:solidFill>
                <a:latin typeface="Times New Roman" panose="02020603050405020304" pitchFamily="18" charset="0"/>
                <a:cs typeface="Times New Roman" panose="02020603050405020304" pitchFamily="18" charset="0"/>
              </a:rPr>
              <a:t>				                  </a:t>
            </a:r>
            <a:r>
              <a:rPr lang="en-US" sz="2000" b="1" i="1" dirty="0" err="1" smtClean="0">
                <a:solidFill>
                  <a:srgbClr val="002060"/>
                </a:solidFill>
                <a:latin typeface="Times New Roman" panose="02020603050405020304" pitchFamily="18" charset="0"/>
                <a:cs typeface="Times New Roman" panose="02020603050405020304" pitchFamily="18" charset="0"/>
              </a:rPr>
              <a:t>Usha</a:t>
            </a:r>
            <a:r>
              <a:rPr lang="en-US" sz="2000" b="1" i="1" dirty="0" smtClean="0">
                <a:solidFill>
                  <a:srgbClr val="002060"/>
                </a:solidFill>
                <a:latin typeface="Times New Roman" panose="02020603050405020304" pitchFamily="18" charset="0"/>
                <a:cs typeface="Times New Roman" panose="02020603050405020304" pitchFamily="18" charset="0"/>
              </a:rPr>
              <a:t> </a:t>
            </a:r>
            <a:r>
              <a:rPr lang="en-US" sz="2000" b="1" i="1" dirty="0" err="1" smtClean="0">
                <a:solidFill>
                  <a:srgbClr val="002060"/>
                </a:solidFill>
                <a:latin typeface="Times New Roman" panose="02020603050405020304" pitchFamily="18" charset="0"/>
                <a:cs typeface="Times New Roman" panose="02020603050405020304" pitchFamily="18" charset="0"/>
              </a:rPr>
              <a:t>Sree</a:t>
            </a:r>
            <a:r>
              <a:rPr lang="en-US" sz="2000" b="1" i="1" dirty="0" smtClean="0">
                <a:solidFill>
                  <a:srgbClr val="002060"/>
                </a:solidFill>
                <a:latin typeface="Times New Roman" panose="02020603050405020304" pitchFamily="18" charset="0"/>
                <a:cs typeface="Times New Roman" panose="02020603050405020304" pitchFamily="18" charset="0"/>
              </a:rPr>
              <a:t>(13241A05N4)</a:t>
            </a:r>
          </a:p>
          <a:p>
            <a:r>
              <a:rPr lang="en-US" sz="2000" b="1" i="1" dirty="0">
                <a:solidFill>
                  <a:srgbClr val="002060"/>
                </a:solidFill>
                <a:latin typeface="Times New Roman" panose="02020603050405020304" pitchFamily="18" charset="0"/>
                <a:cs typeface="Times New Roman" panose="02020603050405020304" pitchFamily="18" charset="0"/>
              </a:rPr>
              <a:t>	</a:t>
            </a:r>
            <a:r>
              <a:rPr lang="en-US" sz="2000" b="1" i="1" dirty="0" smtClean="0">
                <a:solidFill>
                  <a:srgbClr val="002060"/>
                </a:solidFill>
                <a:latin typeface="Times New Roman" panose="02020603050405020304" pitchFamily="18" charset="0"/>
                <a:cs typeface="Times New Roman" panose="02020603050405020304" pitchFamily="18" charset="0"/>
              </a:rPr>
              <a:t>				                  </a:t>
            </a:r>
            <a:r>
              <a:rPr lang="en-US" sz="2000" b="1" i="1" dirty="0" err="1" smtClean="0">
                <a:solidFill>
                  <a:srgbClr val="002060"/>
                </a:solidFill>
                <a:latin typeface="Times New Roman" panose="02020603050405020304" pitchFamily="18" charset="0"/>
                <a:cs typeface="Times New Roman" panose="02020603050405020304" pitchFamily="18" charset="0"/>
              </a:rPr>
              <a:t>Mounika</a:t>
            </a:r>
            <a:r>
              <a:rPr lang="en-US" sz="2000" b="1" i="1" dirty="0" smtClean="0">
                <a:solidFill>
                  <a:srgbClr val="002060"/>
                </a:solidFill>
                <a:latin typeface="Times New Roman" panose="02020603050405020304" pitchFamily="18" charset="0"/>
                <a:cs typeface="Times New Roman" panose="02020603050405020304" pitchFamily="18" charset="0"/>
              </a:rPr>
              <a:t>(13241A05M2)</a:t>
            </a:r>
          </a:p>
          <a:p>
            <a:r>
              <a:rPr lang="en-US" sz="2000" b="1" i="1" dirty="0">
                <a:solidFill>
                  <a:srgbClr val="002060"/>
                </a:solidFill>
                <a:latin typeface="Times New Roman" panose="02020603050405020304" pitchFamily="18" charset="0"/>
                <a:cs typeface="Times New Roman" panose="02020603050405020304" pitchFamily="18" charset="0"/>
              </a:rPr>
              <a:t>	</a:t>
            </a:r>
            <a:r>
              <a:rPr lang="en-US" sz="2000" b="1" i="1" dirty="0" smtClean="0">
                <a:solidFill>
                  <a:srgbClr val="002060"/>
                </a:solidFill>
                <a:latin typeface="Times New Roman" panose="02020603050405020304" pitchFamily="18" charset="0"/>
                <a:cs typeface="Times New Roman" panose="02020603050405020304" pitchFamily="18" charset="0"/>
              </a:rPr>
              <a:t>				                  </a:t>
            </a:r>
            <a:r>
              <a:rPr lang="en-US" sz="2000" b="1" i="1" dirty="0" err="1" smtClean="0">
                <a:solidFill>
                  <a:srgbClr val="002060"/>
                </a:solidFill>
                <a:latin typeface="Times New Roman" panose="02020603050405020304" pitchFamily="18" charset="0"/>
                <a:cs typeface="Times New Roman" panose="02020603050405020304" pitchFamily="18" charset="0"/>
              </a:rPr>
              <a:t>Aishwarya</a:t>
            </a:r>
            <a:r>
              <a:rPr lang="en-US" sz="2000" b="1" i="1" dirty="0" smtClean="0">
                <a:solidFill>
                  <a:srgbClr val="002060"/>
                </a:solidFill>
                <a:latin typeface="Times New Roman" panose="02020603050405020304" pitchFamily="18" charset="0"/>
                <a:cs typeface="Times New Roman" panose="02020603050405020304" pitchFamily="18" charset="0"/>
              </a:rPr>
              <a:t>(13241A0505)</a:t>
            </a:r>
            <a:r>
              <a:rPr lang="en-US" sz="2000" b="1" i="1" dirty="0">
                <a:solidFill>
                  <a:srgbClr val="002060"/>
                </a:solidFill>
                <a:latin typeface="Times New Roman" panose="02020603050405020304" pitchFamily="18" charset="0"/>
                <a:cs typeface="Times New Roman" panose="02020603050405020304" pitchFamily="18" charset="0"/>
              </a:rPr>
              <a:t>	</a:t>
            </a:r>
            <a:r>
              <a:rPr lang="en-US" sz="2000" b="1" i="1" dirty="0" smtClean="0">
                <a:solidFill>
                  <a:srgbClr val="002060"/>
                </a:solidFill>
                <a:latin typeface="Times New Roman" panose="02020603050405020304" pitchFamily="18" charset="0"/>
                <a:cs typeface="Times New Roman" panose="02020603050405020304" pitchFamily="18" charset="0"/>
              </a:rPr>
              <a:t>		</a:t>
            </a:r>
          </a:p>
          <a:p>
            <a:endParaRPr lang="en-US" sz="2000" i="1" dirty="0">
              <a:solidFill>
                <a:schemeClr val="accent3">
                  <a:lumMod val="50000"/>
                </a:schemeClr>
              </a:solidFill>
              <a:latin typeface="Times New Roman" panose="02020603050405020304" pitchFamily="18" charset="0"/>
              <a:cs typeface="Times New Roman" panose="02020603050405020304" pitchFamily="18" charset="0"/>
            </a:endParaRPr>
          </a:p>
          <a:p>
            <a:endParaRPr lang="en-US" sz="2000" i="1" dirty="0" smtClean="0">
              <a:solidFill>
                <a:schemeClr val="accent3">
                  <a:lumMod val="50000"/>
                </a:schemeClr>
              </a:solidFill>
              <a:latin typeface="Times New Roman" panose="02020603050405020304" pitchFamily="18" charset="0"/>
              <a:cs typeface="Times New Roman" panose="02020603050405020304" pitchFamily="18" charset="0"/>
            </a:endParaRPr>
          </a:p>
          <a:p>
            <a:r>
              <a:rPr lang="en-US" sz="2000" i="1" dirty="0">
                <a:solidFill>
                  <a:schemeClr val="accent3">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3">
                    <a:lumMod val="50000"/>
                  </a:schemeClr>
                </a:solidFill>
                <a:latin typeface="Times New Roman" panose="02020603050405020304" pitchFamily="18" charset="0"/>
                <a:cs typeface="Times New Roman" panose="02020603050405020304" pitchFamily="18" charset="0"/>
              </a:rPr>
              <a:t>								</a:t>
            </a:r>
          </a:p>
          <a:p>
            <a:endParaRPr lang="en-US" sz="2000" i="1" dirty="0" smtClean="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1027" name="Picture 3" descr="C:\Users\Amulya\Desktop\ppt3.png"/>
          <p:cNvPicPr>
            <a:picLocks noChangeAspect="1" noChangeArrowheads="1"/>
          </p:cNvPicPr>
          <p:nvPr/>
        </p:nvPicPr>
        <p:blipFill>
          <a:blip r:embed="rId2"/>
          <a:srcRect/>
          <a:stretch>
            <a:fillRect/>
          </a:stretch>
        </p:blipFill>
        <p:spPr bwMode="auto">
          <a:xfrm>
            <a:off x="2971800" y="4038600"/>
            <a:ext cx="2362200" cy="1828800"/>
          </a:xfrm>
          <a:prstGeom prst="rect">
            <a:avLst/>
          </a:prstGeom>
          <a:noFill/>
        </p:spPr>
      </p:pic>
      <p:pic>
        <p:nvPicPr>
          <p:cNvPr id="7" name="Picture 6" descr="Capture.PNG"/>
          <p:cNvPicPr>
            <a:picLocks noChangeAspect="1"/>
          </p:cNvPicPr>
          <p:nvPr/>
        </p:nvPicPr>
        <p:blipFill>
          <a:blip r:embed="rId3"/>
          <a:stretch>
            <a:fillRect/>
          </a:stretch>
        </p:blipFill>
        <p:spPr>
          <a:xfrm>
            <a:off x="304800" y="4191000"/>
            <a:ext cx="2209800" cy="1676400"/>
          </a:xfrm>
          <a:prstGeom prst="rect">
            <a:avLst/>
          </a:prstGeom>
        </p:spPr>
      </p:pic>
      <p:pic>
        <p:nvPicPr>
          <p:cNvPr id="1026" name="Picture 2" descr="H:\project\images\GRRR_logo_small.jpg"/>
          <p:cNvPicPr>
            <a:picLocks noChangeAspect="1" noChangeArrowheads="1"/>
          </p:cNvPicPr>
          <p:nvPr/>
        </p:nvPicPr>
        <p:blipFill>
          <a:blip r:embed="rId4"/>
          <a:srcRect/>
          <a:stretch>
            <a:fillRect/>
          </a:stretch>
        </p:blipFill>
        <p:spPr bwMode="auto">
          <a:xfrm>
            <a:off x="7086600" y="228600"/>
            <a:ext cx="1219200" cy="1066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sz="4000" b="1" dirty="0" smtClean="0">
                <a:solidFill>
                  <a:schemeClr val="accent2">
                    <a:lumMod val="50000"/>
                  </a:schemeClr>
                </a:solidFill>
                <a:latin typeface="Times New Roman" panose="02020603050405020304" pitchFamily="18" charset="0"/>
                <a:cs typeface="Times New Roman" panose="02020603050405020304" pitchFamily="18" charset="0"/>
              </a:rPr>
              <a:t>WHAT IS A DOCKER?</a:t>
            </a:r>
          </a:p>
        </p:txBody>
      </p:sp>
      <p:sp>
        <p:nvSpPr>
          <p:cNvPr id="3" name="Content Placeholder 2"/>
          <p:cNvSpPr>
            <a:spLocks noGrp="1"/>
          </p:cNvSpPr>
          <p:nvPr>
            <p:ph sz="quarter" idx="1"/>
          </p:nvPr>
        </p:nvSpPr>
        <p:spPr>
          <a:xfrm>
            <a:off x="0" y="1143000"/>
            <a:ext cx="6158230" cy="5236845"/>
          </a:xfrm>
        </p:spPr>
        <p:txBody>
          <a:bodyPr>
            <a:noAutofit/>
          </a:bodyPr>
          <a:lstStyle/>
          <a:p>
            <a:pPr algn="just">
              <a:buFont typeface="Wingdings" panose="05000000000000000000" pitchFamily="2" charset="2"/>
              <a:buChar char="Ø"/>
            </a:pPr>
            <a:endParaRPr lang="en-IN" altLang="en-US" b="1"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altLang="en-US" b="1" dirty="0" err="1" smtClean="0">
                <a:latin typeface="Times New Roman" panose="02020603050405020304" pitchFamily="18" charset="0"/>
                <a:cs typeface="Times New Roman" panose="02020603050405020304" pitchFamily="18" charset="0"/>
              </a:rPr>
              <a:t>Docker</a:t>
            </a:r>
            <a:r>
              <a:rPr lang="en-US" sz="2400" b="1" dirty="0" smtClean="0">
                <a:latin typeface="Times New Roman" panose="02020603050405020304" pitchFamily="18" charset="0"/>
                <a:cs typeface="Times New Roman" panose="02020603050405020304" pitchFamily="18" charset="0"/>
              </a:rPr>
              <a:t> </a:t>
            </a:r>
            <a:r>
              <a:rPr lang="en-IN" altLang="en-US" sz="24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Docker </a:t>
            </a:r>
            <a:r>
              <a:rPr lang="en-US" sz="2000" dirty="0">
                <a:latin typeface="Times New Roman" panose="02020603050405020304" pitchFamily="18" charset="0"/>
                <a:cs typeface="Times New Roman" panose="02020603050405020304" pitchFamily="18" charset="0"/>
              </a:rPr>
              <a:t>allows you to package an application with all of its dependencies into a complete </a:t>
            </a:r>
            <a:r>
              <a:rPr lang="en-US" sz="2000" dirty="0" smtClean="0">
                <a:latin typeface="Times New Roman" panose="02020603050405020304" pitchFamily="18" charset="0"/>
                <a:cs typeface="Times New Roman" panose="02020603050405020304" pitchFamily="18" charset="0"/>
              </a:rPr>
              <a:t>file system that </a:t>
            </a:r>
            <a:r>
              <a:rPr lang="en-US" sz="2000" dirty="0">
                <a:latin typeface="Times New Roman" panose="02020603050405020304" pitchFamily="18" charset="0"/>
                <a:cs typeface="Times New Roman" panose="02020603050405020304" pitchFamily="18" charset="0"/>
              </a:rPr>
              <a:t>contains everything it needs to run: </a:t>
            </a:r>
            <a:r>
              <a:rPr lang="en-US" sz="2000" dirty="0" smtClean="0">
                <a:latin typeface="Times New Roman" panose="02020603050405020304" pitchFamily="18" charset="0"/>
                <a:cs typeface="Times New Roman" panose="02020603050405020304" pitchFamily="18" charset="0"/>
              </a:rPr>
              <a:t>code</a:t>
            </a:r>
            <a:r>
              <a:rPr lang="en-US" sz="2000" dirty="0" smtClean="0">
                <a:latin typeface="Times New Roman" panose="02020603050405020304" pitchFamily="18" charset="0"/>
                <a:cs typeface="Times New Roman" panose="02020603050405020304" pitchFamily="18" charset="0"/>
              </a:rPr>
              <a:t>, runtime</a:t>
            </a:r>
            <a:r>
              <a:rPr lang="en-US" sz="2000" dirty="0">
                <a:latin typeface="Times New Roman" panose="02020603050405020304" pitchFamily="18" charset="0"/>
                <a:cs typeface="Times New Roman" panose="02020603050405020304" pitchFamily="18" charset="0"/>
              </a:rPr>
              <a:t>, system tools, system libraries – </a:t>
            </a:r>
            <a:r>
              <a:rPr lang="en-US" sz="2000" dirty="0" smtClean="0">
                <a:latin typeface="Times New Roman" panose="02020603050405020304" pitchFamily="18" charset="0"/>
                <a:cs typeface="Times New Roman" panose="02020603050405020304" pitchFamily="18" charset="0"/>
              </a:rPr>
              <a:t>anything you </a:t>
            </a:r>
            <a:r>
              <a:rPr lang="en-US" sz="2000" dirty="0">
                <a:latin typeface="Times New Roman" panose="02020603050405020304" pitchFamily="18" charset="0"/>
                <a:cs typeface="Times New Roman" panose="02020603050405020304" pitchFamily="18" charset="0"/>
              </a:rPr>
              <a:t>can install on a server. This </a:t>
            </a:r>
            <a:r>
              <a:rPr lang="en-US" sz="2000" dirty="0" smtClean="0">
                <a:latin typeface="Times New Roman" panose="02020603050405020304" pitchFamily="18" charset="0"/>
                <a:cs typeface="Times New Roman" panose="02020603050405020304" pitchFamily="18" charset="0"/>
              </a:rPr>
              <a:t>guarantees </a:t>
            </a:r>
            <a:r>
              <a:rPr lang="en-US" sz="2000" dirty="0">
                <a:latin typeface="Times New Roman" panose="02020603050405020304" pitchFamily="18" charset="0"/>
                <a:cs typeface="Times New Roman" panose="02020603050405020304" pitchFamily="18" charset="0"/>
              </a:rPr>
              <a:t>that it </a:t>
            </a:r>
            <a:r>
              <a:rPr lang="en-US" sz="2000" dirty="0" smtClean="0">
                <a:latin typeface="Times New Roman" panose="02020603050405020304" pitchFamily="18" charset="0"/>
                <a:cs typeface="Times New Roman" panose="02020603050405020304" pitchFamily="18" charset="0"/>
              </a:rPr>
              <a:t>will </a:t>
            </a:r>
            <a:r>
              <a:rPr lang="en-US" sz="2000" dirty="0">
                <a:latin typeface="Times New Roman" panose="02020603050405020304" pitchFamily="18" charset="0"/>
                <a:cs typeface="Times New Roman" panose="02020603050405020304" pitchFamily="18" charset="0"/>
              </a:rPr>
              <a:t>always run the </a:t>
            </a:r>
            <a:r>
              <a:rPr lang="en-US" sz="2000" dirty="0" smtClean="0">
                <a:latin typeface="Times New Roman" panose="02020603050405020304" pitchFamily="18" charset="0"/>
                <a:cs typeface="Times New Roman" panose="02020603050405020304" pitchFamily="18" charset="0"/>
              </a:rPr>
              <a:t>same</a:t>
            </a:r>
            <a:r>
              <a:rPr lang="en-US" sz="2000" dirty="0" smtClean="0">
                <a:latin typeface="Times New Roman" panose="02020603050405020304" pitchFamily="18" charset="0"/>
                <a:cs typeface="Times New Roman" panose="02020603050405020304" pitchFamily="18" charset="0"/>
              </a:rPr>
              <a:t>, regardless </a:t>
            </a:r>
            <a:r>
              <a:rPr lang="en-US" sz="2000" dirty="0">
                <a:latin typeface="Times New Roman" panose="02020603050405020304" pitchFamily="18" charset="0"/>
                <a:cs typeface="Times New Roman" panose="02020603050405020304" pitchFamily="18" charset="0"/>
              </a:rPr>
              <a:t>of the environment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running in</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 latest technology released in the year 20</a:t>
            </a:r>
            <a:r>
              <a:rPr lang="en-IN" altLang="en-US" sz="2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rPr>
              <a:t/>
            </a:r>
            <a:br>
              <a:rPr lang="en-US" sz="2400" dirty="0" smtClean="0">
                <a:latin typeface="Times New Roman" panose="02020603050405020304" pitchFamily="18" charset="0"/>
              </a:rPr>
            </a:br>
            <a:endParaRPr lang="en-US" sz="2400" dirty="0" smtClean="0">
              <a:latin typeface="Times New Roman" panose="02020603050405020304" pitchFamily="18" charset="0"/>
            </a:endParaRPr>
          </a:p>
        </p:txBody>
      </p:sp>
      <p:pic>
        <p:nvPicPr>
          <p:cNvPr id="4098" name="Picture 2" descr="C:\Users\Amulya\Desktop\ppt3.png"/>
          <p:cNvPicPr>
            <a:picLocks noChangeAspect="1" noChangeArrowheads="1"/>
          </p:cNvPicPr>
          <p:nvPr/>
        </p:nvPicPr>
        <p:blipFill>
          <a:blip r:embed="rId3"/>
          <a:srcRect/>
          <a:stretch>
            <a:fillRect/>
          </a:stretch>
        </p:blipFill>
        <p:spPr bwMode="auto">
          <a:xfrm>
            <a:off x="6158230" y="2182495"/>
            <a:ext cx="2929890" cy="2837815"/>
          </a:xfrm>
          <a:prstGeom prst="rect">
            <a:avLst/>
          </a:prstGeom>
          <a:noFill/>
        </p:spPr>
      </p:pic>
      <p:sp>
        <p:nvSpPr>
          <p:cNvPr id="5" name="Slide Number Placeholder 4"/>
          <p:cNvSpPr>
            <a:spLocks noGrp="1"/>
          </p:cNvSpPr>
          <p:nvPr>
            <p:ph type="sldNum" sz="quarter" idx="12"/>
          </p:nvPr>
        </p:nvSpPr>
        <p:spPr/>
        <p:txBody>
          <a:bodyPr/>
          <a:lstStyle/>
          <a:p>
            <a:fld id="{A6B51A43-C2DE-4772-9FC5-D9C5339DE9D8}" type="slidenum">
              <a:rPr lang="en-US" smtClean="0"/>
              <a:pPr/>
              <a:t>10</a:t>
            </a:fld>
            <a:endParaRPr lang="en-US"/>
          </a:p>
        </p:txBody>
      </p:sp>
      <p:sp>
        <p:nvSpPr>
          <p:cNvPr id="6" name="Footer Placeholder 5"/>
          <p:cNvSpPr>
            <a:spLocks noGrp="1"/>
          </p:cNvSpPr>
          <p:nvPr>
            <p:ph type="ftr" sz="quarter" idx="11"/>
          </p:nvPr>
        </p:nvSpPr>
        <p:spPr>
          <a:xfrm>
            <a:off x="914400" y="6172200"/>
            <a:ext cx="4343400" cy="457200"/>
          </a:xfrm>
        </p:spPr>
        <p:txBody>
          <a:bodyPr/>
          <a:lstStyle/>
          <a:p>
            <a:r>
              <a:rPr lang="en-US" dirty="0" smtClean="0"/>
              <a:t>Client server implementation in docker containers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122" name="Picture 2" descr="C:\Users\Amulya\Desktop\ppt6.jpg"/>
          <p:cNvPicPr>
            <a:picLocks noGrp="1" noChangeAspect="1" noChangeArrowheads="1"/>
          </p:cNvPicPr>
          <p:nvPr>
            <p:ph sz="quarter" idx="1"/>
          </p:nvPr>
        </p:nvPicPr>
        <p:blipFill>
          <a:blip r:embed="rId2"/>
          <a:srcRect/>
          <a:stretch>
            <a:fillRect/>
          </a:stretch>
        </p:blipFill>
        <p:spPr bwMode="auto">
          <a:xfrm>
            <a:off x="762000" y="914400"/>
            <a:ext cx="7703185" cy="5181600"/>
          </a:xfrm>
          <a:prstGeom prst="rect">
            <a:avLst/>
          </a:prstGeom>
          <a:noFill/>
        </p:spPr>
      </p:pic>
      <p:sp>
        <p:nvSpPr>
          <p:cNvPr id="3" name="Text Box 2"/>
          <p:cNvSpPr txBox="1"/>
          <p:nvPr/>
        </p:nvSpPr>
        <p:spPr>
          <a:xfrm>
            <a:off x="0" y="152400"/>
            <a:ext cx="8915400" cy="701040"/>
          </a:xfrm>
          <a:prstGeom prst="rect">
            <a:avLst/>
          </a:prstGeom>
          <a:noFill/>
        </p:spPr>
        <p:txBody>
          <a:bodyPr wrap="square" rtlCol="0">
            <a:spAutoFit/>
          </a:bodyPr>
          <a:lstStyle/>
          <a:p>
            <a:r>
              <a:rPr lang="en-IN" altLang="en-US" sz="4000" dirty="0">
                <a:latin typeface="Times New Roman" panose="02020603050405020304" pitchFamily="18" charset="0"/>
              </a:rPr>
              <a:t>            </a:t>
            </a:r>
            <a:r>
              <a:rPr lang="en-IN" altLang="en-US" sz="4000" b="1" dirty="0">
                <a:solidFill>
                  <a:schemeClr val="accent2">
                    <a:lumMod val="50000"/>
                  </a:schemeClr>
                </a:solidFill>
                <a:latin typeface="Times New Roman" panose="02020603050405020304" pitchFamily="18" charset="0"/>
              </a:rPr>
              <a:t>MISSION OF DOCKER</a:t>
            </a:r>
          </a:p>
        </p:txBody>
      </p:sp>
      <p:sp>
        <p:nvSpPr>
          <p:cNvPr id="5" name="Slide Number Placeholder 4"/>
          <p:cNvSpPr>
            <a:spLocks noGrp="1"/>
          </p:cNvSpPr>
          <p:nvPr>
            <p:ph type="sldNum" sz="quarter" idx="12"/>
          </p:nvPr>
        </p:nvSpPr>
        <p:spPr/>
        <p:txBody>
          <a:bodyPr/>
          <a:lstStyle/>
          <a:p>
            <a:fld id="{A6B51A43-C2DE-4772-9FC5-D9C5339DE9D8}" type="slidenum">
              <a:rPr lang="en-US" smtClean="0"/>
              <a:pPr/>
              <a:t>11</a:t>
            </a:fld>
            <a:endParaRPr lang="en-US" dirty="0"/>
          </a:p>
        </p:txBody>
      </p:sp>
      <p:sp>
        <p:nvSpPr>
          <p:cNvPr id="6" name="Footer Placeholder 5"/>
          <p:cNvSpPr>
            <a:spLocks noGrp="1"/>
          </p:cNvSpPr>
          <p:nvPr>
            <p:ph type="ftr" sz="quarter" idx="11"/>
          </p:nvPr>
        </p:nvSpPr>
        <p:spPr>
          <a:xfrm>
            <a:off x="914400" y="6172200"/>
            <a:ext cx="4648200" cy="457200"/>
          </a:xfrm>
        </p:spPr>
        <p:txBody>
          <a:bodyPr/>
          <a:lstStyle/>
          <a:p>
            <a:r>
              <a:rPr lang="en-US" dirty="0" smtClean="0"/>
              <a:t>Client server implementation in docker containers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b="1" dirty="0" smtClean="0">
                <a:solidFill>
                  <a:schemeClr val="accent2">
                    <a:lumMod val="50000"/>
                  </a:schemeClr>
                </a:solidFill>
                <a:latin typeface="Times New Roman" panose="02020603050405020304" pitchFamily="18" charset="0"/>
                <a:cs typeface="Times New Roman" panose="02020603050405020304" pitchFamily="18" charset="0"/>
              </a:rPr>
              <a:t>WHY DOCKER?</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143000"/>
            <a:ext cx="8229600" cy="4525963"/>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Docker is used because it supports virtualization concept which makes the server respond in less amount of time.</a:t>
            </a:r>
          </a:p>
        </p:txBody>
      </p:sp>
      <p:pic>
        <p:nvPicPr>
          <p:cNvPr id="6146" name="Picture 2" descr="C:\Users\Amulya\Desktop\virtualization1.png"/>
          <p:cNvPicPr>
            <a:picLocks noChangeAspect="1" noChangeArrowheads="1"/>
          </p:cNvPicPr>
          <p:nvPr/>
        </p:nvPicPr>
        <p:blipFill>
          <a:blip r:embed="rId2"/>
          <a:srcRect/>
          <a:stretch>
            <a:fillRect/>
          </a:stretch>
        </p:blipFill>
        <p:spPr bwMode="auto">
          <a:xfrm>
            <a:off x="381000" y="1981200"/>
            <a:ext cx="8197850" cy="4191000"/>
          </a:xfrm>
          <a:prstGeom prst="rect">
            <a:avLst/>
          </a:prstGeom>
          <a:noFill/>
        </p:spPr>
      </p:pic>
      <p:sp>
        <p:nvSpPr>
          <p:cNvPr id="5" name="Slide Number Placeholder 4"/>
          <p:cNvSpPr>
            <a:spLocks noGrp="1"/>
          </p:cNvSpPr>
          <p:nvPr>
            <p:ph type="sldNum" sz="quarter" idx="12"/>
          </p:nvPr>
        </p:nvSpPr>
        <p:spPr/>
        <p:txBody>
          <a:bodyPr/>
          <a:lstStyle/>
          <a:p>
            <a:fld id="{A6B51A43-C2DE-4772-9FC5-D9C5339DE9D8}" type="slidenum">
              <a:rPr lang="en-US" smtClean="0"/>
              <a:pPr/>
              <a:t>12</a:t>
            </a:fld>
            <a:endParaRPr lang="en-US" dirty="0"/>
          </a:p>
        </p:txBody>
      </p:sp>
      <p:sp>
        <p:nvSpPr>
          <p:cNvPr id="6" name="Footer Placeholder 5"/>
          <p:cNvSpPr>
            <a:spLocks noGrp="1"/>
          </p:cNvSpPr>
          <p:nvPr>
            <p:ph type="ftr" sz="quarter" idx="11"/>
          </p:nvPr>
        </p:nvSpPr>
        <p:spPr>
          <a:xfrm>
            <a:off x="914400" y="6172200"/>
            <a:ext cx="4343400" cy="457200"/>
          </a:xfrm>
        </p:spPr>
        <p:txBody>
          <a:bodyPr/>
          <a:lstStyle/>
          <a:p>
            <a:r>
              <a:rPr lang="en-US" dirty="0" smtClean="0"/>
              <a:t>Client server implementation in docker containers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838200"/>
          </a:xfrm>
        </p:spPr>
        <p:txBody>
          <a:bodyPr>
            <a:noAutofit/>
          </a:bodyPr>
          <a:lstStyle/>
          <a:p>
            <a:pPr algn="ctr"/>
            <a:r>
              <a:rPr lang="en-IN" altLang="en-US" sz="3600" b="1"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altLang="en-US" b="1" dirty="0" smtClean="0">
                <a:solidFill>
                  <a:schemeClr val="accent2">
                    <a:lumMod val="50000"/>
                  </a:schemeClr>
                </a:solidFill>
                <a:latin typeface="Times New Roman" panose="02020603050405020304" pitchFamily="18" charset="0"/>
                <a:cs typeface="Times New Roman" panose="02020603050405020304" pitchFamily="18" charset="0"/>
              </a:rPr>
              <a:t>PROCESS OF DOCKER</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Content Placeholder 3" descr="ppt5.png"/>
          <p:cNvPicPr>
            <a:picLocks noGrp="1" noChangeAspect="1"/>
          </p:cNvPicPr>
          <p:nvPr>
            <p:ph sz="quarter" idx="1"/>
          </p:nvPr>
        </p:nvPicPr>
        <p:blipFill>
          <a:blip r:embed="rId2"/>
          <a:stretch>
            <a:fillRect/>
          </a:stretch>
        </p:blipFill>
        <p:spPr>
          <a:xfrm>
            <a:off x="1616710" y="2696210"/>
            <a:ext cx="5911215" cy="3475990"/>
          </a:xfrm>
        </p:spPr>
      </p:pic>
      <p:sp>
        <p:nvSpPr>
          <p:cNvPr id="5" name="Slide Number Placeholder 4"/>
          <p:cNvSpPr>
            <a:spLocks noGrp="1"/>
          </p:cNvSpPr>
          <p:nvPr>
            <p:ph type="sldNum" sz="quarter" idx="12"/>
          </p:nvPr>
        </p:nvSpPr>
        <p:spPr/>
        <p:txBody>
          <a:bodyPr/>
          <a:lstStyle/>
          <a:p>
            <a:fld id="{A6B51A43-C2DE-4772-9FC5-D9C5339DE9D8}" type="slidenum">
              <a:rPr lang="en-US" smtClean="0"/>
              <a:pPr/>
              <a:t>13</a:t>
            </a:fld>
            <a:endParaRPr lang="en-US" dirty="0"/>
          </a:p>
        </p:txBody>
      </p:sp>
      <p:sp>
        <p:nvSpPr>
          <p:cNvPr id="6" name="Footer Placeholder 5"/>
          <p:cNvSpPr>
            <a:spLocks noGrp="1"/>
          </p:cNvSpPr>
          <p:nvPr>
            <p:ph type="ftr" sz="quarter" idx="11"/>
          </p:nvPr>
        </p:nvSpPr>
        <p:spPr>
          <a:xfrm>
            <a:off x="914400" y="6172200"/>
            <a:ext cx="4572000" cy="457200"/>
          </a:xfrm>
        </p:spPr>
        <p:txBody>
          <a:bodyPr/>
          <a:lstStyle/>
          <a:p>
            <a:r>
              <a:rPr lang="en-US" dirty="0" smtClean="0"/>
              <a:t>Client server implementation in docker containers</a:t>
            </a:r>
            <a:endParaRPr lang="en-US" dirty="0"/>
          </a:p>
        </p:txBody>
      </p:sp>
      <p:sp>
        <p:nvSpPr>
          <p:cNvPr id="3" name="Text Box 2"/>
          <p:cNvSpPr txBox="1"/>
          <p:nvPr/>
        </p:nvSpPr>
        <p:spPr>
          <a:xfrm>
            <a:off x="914400" y="1222375"/>
            <a:ext cx="6824980" cy="2011680"/>
          </a:xfrm>
          <a:prstGeom prst="rect">
            <a:avLst/>
          </a:prstGeom>
          <a:noFill/>
        </p:spPr>
        <p:txBody>
          <a:bodyPr wrap="none" rtlCol="0">
            <a:spAutoFit/>
          </a:bodyPr>
          <a:lstStyle/>
          <a:p>
            <a:pPr marL="285750" indent="-285750">
              <a:buFont typeface="Wingdings" panose="05000000000000000000" charset="0"/>
              <a:buChar char="Ø"/>
            </a:pPr>
            <a:r>
              <a:rPr lang="en-IN" altLang="en-US" dirty="0">
                <a:latin typeface="Times New Roman" panose="02020603050405020304" pitchFamily="18" charset="0"/>
              </a:rPr>
              <a:t>First </a:t>
            </a:r>
            <a:r>
              <a:rPr lang="en-IN" altLang="en-US" dirty="0" smtClean="0">
                <a:latin typeface="Times New Roman" panose="02020603050405020304" pitchFamily="18" charset="0"/>
              </a:rPr>
              <a:t>create </a:t>
            </a:r>
            <a:r>
              <a:rPr lang="en-IN" altLang="en-US" dirty="0">
                <a:latin typeface="Times New Roman" panose="02020603050405020304" pitchFamily="18" charset="0"/>
              </a:rPr>
              <a:t>a docker file</a:t>
            </a:r>
          </a:p>
          <a:p>
            <a:pPr marL="285750" indent="-285750">
              <a:buFont typeface="Wingdings" panose="05000000000000000000" charset="0"/>
              <a:buChar char="Ø"/>
            </a:pPr>
            <a:r>
              <a:rPr lang="en-IN" altLang="en-US" dirty="0">
                <a:latin typeface="Times New Roman" panose="02020603050405020304" pitchFamily="18" charset="0"/>
              </a:rPr>
              <a:t>build the image for that docker file</a:t>
            </a:r>
          </a:p>
          <a:p>
            <a:pPr marL="285750" indent="-285750">
              <a:buFont typeface="Wingdings" panose="05000000000000000000" charset="0"/>
              <a:buChar char="Ø"/>
            </a:pPr>
            <a:r>
              <a:rPr lang="en-IN" altLang="en-US" dirty="0">
                <a:latin typeface="Times New Roman" panose="02020603050405020304" pitchFamily="18" charset="0"/>
              </a:rPr>
              <a:t>run that image for creating a container.</a:t>
            </a:r>
          </a:p>
          <a:p>
            <a:pPr marL="285750" indent="-285750">
              <a:buFont typeface="Wingdings" panose="05000000000000000000" charset="0"/>
              <a:buChar char="Ø"/>
            </a:pPr>
            <a:r>
              <a:rPr lang="en-IN" altLang="en-US" dirty="0">
                <a:latin typeface="Times New Roman" panose="02020603050405020304" pitchFamily="18" charset="0"/>
              </a:rPr>
              <a:t>we can save the created container using commit.</a:t>
            </a:r>
          </a:p>
          <a:p>
            <a:pPr marL="285750" indent="-285750">
              <a:buFont typeface="Wingdings" panose="05000000000000000000" charset="0"/>
              <a:buChar char="Ø"/>
            </a:pPr>
            <a:r>
              <a:rPr lang="en-IN" altLang="en-US" dirty="0">
                <a:latin typeface="Times New Roman" panose="02020603050405020304" pitchFamily="18" charset="0"/>
              </a:rPr>
              <a:t>we can push our images to </a:t>
            </a:r>
            <a:r>
              <a:rPr lang="en-IN" altLang="en-US" dirty="0" err="1">
                <a:latin typeface="Times New Roman" panose="02020603050405020304" pitchFamily="18" charset="0"/>
              </a:rPr>
              <a:t>dockerhub</a:t>
            </a:r>
            <a:r>
              <a:rPr lang="en-IN" altLang="en-US" dirty="0">
                <a:latin typeface="Times New Roman" panose="02020603050405020304" pitchFamily="18" charset="0"/>
              </a:rPr>
              <a:t> such that any one can use them</a:t>
            </a:r>
          </a:p>
          <a:p>
            <a:pPr marL="285750" indent="-285750">
              <a:buFont typeface="Wingdings" panose="05000000000000000000" charset="0"/>
              <a:buChar char="Ø"/>
            </a:pPr>
            <a:r>
              <a:rPr lang="en-IN" altLang="en-US" dirty="0">
                <a:latin typeface="Times New Roman" panose="02020603050405020304" pitchFamily="18" charset="0"/>
              </a:rPr>
              <a:t>we can pull the required images from the </a:t>
            </a:r>
            <a:r>
              <a:rPr lang="en-IN" altLang="en-US" dirty="0" err="1">
                <a:latin typeface="Times New Roman" panose="02020603050405020304" pitchFamily="18" charset="0"/>
              </a:rPr>
              <a:t>docker</a:t>
            </a:r>
            <a:r>
              <a:rPr lang="en-IN" altLang="en-US" dirty="0">
                <a:latin typeface="Times New Roman" panose="02020603050405020304" pitchFamily="18" charset="0"/>
              </a:rPr>
              <a:t> hub.</a:t>
            </a:r>
          </a:p>
          <a:p>
            <a:endParaRPr lang="en-IN" alt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1143000"/>
          </a:xfrm>
        </p:spPr>
        <p:txBody>
          <a:bodyPr>
            <a:normAutofit/>
          </a:bodyPr>
          <a:lstStyle/>
          <a:p>
            <a:r>
              <a:rPr lang="en-US" sz="4400" b="1" dirty="0" smtClean="0">
                <a:solidFill>
                  <a:schemeClr val="accent2">
                    <a:lumMod val="50000"/>
                  </a:schemeClr>
                </a:solidFill>
                <a:latin typeface="Times New Roman" panose="02020603050405020304" pitchFamily="18" charset="0"/>
                <a:cs typeface="Times New Roman" panose="02020603050405020304" pitchFamily="18" charset="0"/>
              </a:rPr>
              <a:t>PULLING PYTHON IMAGE </a:t>
            </a:r>
            <a:endParaRPr lang="en-US" sz="4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14</a:t>
            </a:fld>
            <a:endParaRPr lang="en-US"/>
          </a:p>
        </p:txBody>
      </p:sp>
      <p:pic>
        <p:nvPicPr>
          <p:cNvPr id="1026" name="Picture 2" descr="C:\Users\Amulya\Desktop\1.png"/>
          <p:cNvPicPr>
            <a:picLocks noGrp="1" noChangeAspect="1" noChangeArrowheads="1"/>
          </p:cNvPicPr>
          <p:nvPr>
            <p:ph sz="quarter" idx="1"/>
          </p:nvPr>
        </p:nvPicPr>
        <p:blipFill>
          <a:blip r:embed="rId2"/>
          <a:srcRect/>
          <a:stretch>
            <a:fillRect/>
          </a:stretch>
        </p:blipFill>
        <p:spPr bwMode="auto">
          <a:xfrm>
            <a:off x="685800" y="1143000"/>
            <a:ext cx="7467600" cy="3352800"/>
          </a:xfrm>
          <a:prstGeom prst="rect">
            <a:avLst/>
          </a:prstGeom>
          <a:noFill/>
        </p:spPr>
      </p:pic>
      <p:pic>
        <p:nvPicPr>
          <p:cNvPr id="1027" name="Picture 3" descr="C:\Users\Amulya\Desktop\VERSION.png"/>
          <p:cNvPicPr>
            <a:picLocks noChangeAspect="1" noChangeArrowheads="1"/>
          </p:cNvPicPr>
          <p:nvPr/>
        </p:nvPicPr>
        <p:blipFill>
          <a:blip r:embed="rId3"/>
          <a:srcRect/>
          <a:stretch>
            <a:fillRect/>
          </a:stretch>
        </p:blipFill>
        <p:spPr bwMode="auto">
          <a:xfrm>
            <a:off x="685800" y="4495800"/>
            <a:ext cx="7467600" cy="1219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CREATING A DOCKER FILE</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609600" y="6248400"/>
            <a:ext cx="3962400" cy="457200"/>
          </a:xfrm>
        </p:spPr>
        <p:txBody>
          <a:bodyPr/>
          <a:lstStyle/>
          <a:p>
            <a:r>
              <a:rPr lang="en-US" dirty="0" smtClean="0"/>
              <a:t>Client server implementation in </a:t>
            </a:r>
            <a:r>
              <a:rPr lang="en-US" dirty="0" err="1" smtClean="0"/>
              <a:t>docker</a:t>
            </a:r>
            <a:r>
              <a:rPr lang="en-US" dirty="0" smtClean="0"/>
              <a:t> containers</a:t>
            </a:r>
            <a:endParaRPr lang="en-US" dirty="0"/>
          </a:p>
        </p:txBody>
      </p:sp>
      <p:sp>
        <p:nvSpPr>
          <p:cNvPr id="4" name="Slide Number Placeholder 3"/>
          <p:cNvSpPr>
            <a:spLocks noGrp="1"/>
          </p:cNvSpPr>
          <p:nvPr>
            <p:ph type="sldNum" sz="quarter" idx="12"/>
          </p:nvPr>
        </p:nvSpPr>
        <p:spPr/>
        <p:txBody>
          <a:bodyPr/>
          <a:lstStyle/>
          <a:p>
            <a:fld id="{A6B51A43-C2DE-4772-9FC5-D9C5339DE9D8}" type="slidenum">
              <a:rPr lang="en-US" smtClean="0"/>
              <a:pPr/>
              <a:t>15</a:t>
            </a:fld>
            <a:endParaRPr lang="en-US"/>
          </a:p>
        </p:txBody>
      </p:sp>
      <p:pic>
        <p:nvPicPr>
          <p:cNvPr id="2050" name="Picture 2" descr="C:\Users\Amulya\Desktop\a.png"/>
          <p:cNvPicPr>
            <a:picLocks noGrp="1" noChangeAspect="1" noChangeArrowheads="1"/>
          </p:cNvPicPr>
          <p:nvPr>
            <p:ph sz="quarter" idx="1"/>
          </p:nvPr>
        </p:nvPicPr>
        <p:blipFill>
          <a:blip r:embed="rId2"/>
          <a:srcRect/>
          <a:stretch>
            <a:fillRect/>
          </a:stretch>
        </p:blipFill>
        <p:spPr bwMode="auto">
          <a:xfrm>
            <a:off x="381000" y="1828800"/>
            <a:ext cx="3733800" cy="3249429"/>
          </a:xfrm>
          <a:prstGeom prst="rect">
            <a:avLst/>
          </a:prstGeom>
          <a:noFill/>
        </p:spPr>
      </p:pic>
      <p:pic>
        <p:nvPicPr>
          <p:cNvPr id="2051" name="Picture 3" descr="C:\Users\Amulya\Desktop\b.png"/>
          <p:cNvPicPr>
            <a:picLocks noChangeAspect="1" noChangeArrowheads="1"/>
          </p:cNvPicPr>
          <p:nvPr/>
        </p:nvPicPr>
        <p:blipFill>
          <a:blip r:embed="rId3"/>
          <a:srcRect/>
          <a:stretch>
            <a:fillRect/>
          </a:stretch>
        </p:blipFill>
        <p:spPr bwMode="auto">
          <a:xfrm>
            <a:off x="4419600" y="1828800"/>
            <a:ext cx="4419600" cy="3281363"/>
          </a:xfrm>
          <a:prstGeom prst="rect">
            <a:avLst/>
          </a:prstGeom>
          <a:noFill/>
        </p:spPr>
      </p:pic>
      <p:sp>
        <p:nvSpPr>
          <p:cNvPr id="8" name="TextBox 7"/>
          <p:cNvSpPr txBox="1"/>
          <p:nvPr/>
        </p:nvSpPr>
        <p:spPr>
          <a:xfrm>
            <a:off x="609600" y="1143000"/>
            <a:ext cx="5963748" cy="523220"/>
          </a:xfrm>
          <a:prstGeom prst="rect">
            <a:avLst/>
          </a:prstGeom>
          <a:noFill/>
        </p:spPr>
        <p:txBody>
          <a:bodyPr wrap="none" rtlCol="0">
            <a:spAutoFit/>
          </a:bodyPr>
          <a:lstStyle/>
          <a:p>
            <a:pPr>
              <a:buFont typeface="Wingdings" panose="05000000000000000000" pitchFamily="2" charset="2"/>
              <a:buChar char="Ø"/>
            </a:pPr>
            <a:r>
              <a:rPr lang="en-US" sz="2800" b="1" dirty="0" smtClean="0">
                <a:latin typeface="Times New Roman" panose="02020603050405020304" pitchFamily="18" charset="0"/>
                <a:cs typeface="Times New Roman" panose="02020603050405020304" pitchFamily="18" charset="0"/>
              </a:rPr>
              <a:t>HOW TO OPEN A DOCKER FILE</a:t>
            </a:r>
            <a:endParaRPr lang="en-US"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28600" y="5181600"/>
            <a:ext cx="4183826" cy="640080"/>
          </a:xfrm>
          <a:prstGeom prst="rect">
            <a:avLst/>
          </a:prstGeom>
          <a:noFill/>
        </p:spPr>
        <p:txBody>
          <a:bodyPr wrap="square" rtlCol="0">
            <a:spAutoFit/>
          </a:bodyPr>
          <a:lstStyle/>
          <a:p>
            <a:pPr>
              <a:buFont typeface="Wingdings" panose="05000000000000000000" pitchFamily="2" charset="2"/>
              <a:buChar char="Ø"/>
            </a:pPr>
            <a:r>
              <a:rPr lang="en-US" b="1" dirty="0" smtClean="0">
                <a:latin typeface="Times New Roman" panose="02020603050405020304" pitchFamily="18" charset="0"/>
              </a:rPr>
              <a:t>We use vi command to open a </a:t>
            </a:r>
            <a:r>
              <a:rPr lang="en-US" b="1" dirty="0" err="1" smtClean="0">
                <a:latin typeface="Times New Roman" panose="02020603050405020304" pitchFamily="18" charset="0"/>
              </a:rPr>
              <a:t>docker</a:t>
            </a:r>
            <a:r>
              <a:rPr lang="en-US" b="1" dirty="0" smtClean="0">
                <a:latin typeface="Times New Roman" panose="02020603050405020304" pitchFamily="18" charset="0"/>
              </a:rPr>
              <a:t> file</a:t>
            </a:r>
            <a:endParaRPr lang="en-US" b="1" dirty="0">
              <a:latin typeface="Times New Roman" panose="02020603050405020304" pitchFamily="18" charset="0"/>
            </a:endParaRPr>
          </a:p>
        </p:txBody>
      </p:sp>
      <p:sp>
        <p:nvSpPr>
          <p:cNvPr id="10" name="TextBox 9"/>
          <p:cNvSpPr txBox="1"/>
          <p:nvPr/>
        </p:nvSpPr>
        <p:spPr>
          <a:xfrm>
            <a:off x="4267201" y="5257800"/>
            <a:ext cx="4876799" cy="914400"/>
          </a:xfrm>
          <a:prstGeom prst="rect">
            <a:avLst/>
          </a:prstGeom>
          <a:noFill/>
        </p:spPr>
        <p:txBody>
          <a:bodyPr wrap="square" rtlCol="0">
            <a:spAutoFit/>
          </a:bodyPr>
          <a:lstStyle/>
          <a:p>
            <a:pPr>
              <a:buFont typeface="Wingdings" panose="05000000000000000000" pitchFamily="2" charset="2"/>
              <a:buChar char="Ø"/>
            </a:pPr>
            <a:r>
              <a:rPr lang="en-US" b="1" dirty="0" smtClean="0">
                <a:latin typeface="Times New Roman" panose="02020603050405020304" pitchFamily="18" charset="0"/>
              </a:rPr>
              <a:t>Now the </a:t>
            </a:r>
            <a:r>
              <a:rPr lang="en-US" b="1" dirty="0" err="1" smtClean="0">
                <a:latin typeface="Times New Roman" panose="02020603050405020304" pitchFamily="18" charset="0"/>
              </a:rPr>
              <a:t>docker</a:t>
            </a:r>
            <a:r>
              <a:rPr lang="en-US" b="1" dirty="0" smtClean="0">
                <a:latin typeface="Times New Roman" panose="02020603050405020304" pitchFamily="18" charset="0"/>
              </a:rPr>
              <a:t> file is opened .To close the </a:t>
            </a:r>
            <a:r>
              <a:rPr lang="en-US" b="1" dirty="0" err="1" smtClean="0">
                <a:latin typeface="Times New Roman" panose="02020603050405020304" pitchFamily="18" charset="0"/>
              </a:rPr>
              <a:t>docker</a:t>
            </a:r>
            <a:r>
              <a:rPr lang="en-US" b="1" dirty="0" smtClean="0">
                <a:latin typeface="Times New Roman" panose="02020603050405020304" pitchFamily="18" charset="0"/>
              </a:rPr>
              <a:t> file use :</a:t>
            </a:r>
            <a:r>
              <a:rPr lang="en-US" b="1" dirty="0" err="1" smtClean="0">
                <a:latin typeface="Times New Roman" panose="02020603050405020304" pitchFamily="18" charset="0"/>
              </a:rPr>
              <a:t>wq</a:t>
            </a:r>
            <a:r>
              <a:rPr lang="en-US" b="1" dirty="0" smtClean="0">
                <a:latin typeface="Times New Roman" panose="02020603050405020304" pitchFamily="18" charset="0"/>
              </a:rPr>
              <a:t> command by pressing double escape</a:t>
            </a:r>
            <a:endParaRPr lang="en-US" b="1"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76835"/>
            <a:ext cx="8191500" cy="695960"/>
          </a:xfrm>
        </p:spPr>
        <p:txBody>
          <a:bodyPr>
            <a:normAutofit/>
          </a:bodyPr>
          <a:lstStyle/>
          <a:p>
            <a:pPr algn="ct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Commands needed for creating a </a:t>
            </a:r>
            <a:r>
              <a:rPr lang="en-US" sz="3200" b="1" dirty="0" err="1" smtClean="0">
                <a:solidFill>
                  <a:schemeClr val="accent2">
                    <a:lumMod val="50000"/>
                  </a:schemeClr>
                </a:solidFill>
                <a:latin typeface="Times New Roman" panose="02020603050405020304" pitchFamily="18" charset="0"/>
                <a:cs typeface="Times New Roman" panose="02020603050405020304" pitchFamily="18" charset="0"/>
              </a:rPr>
              <a:t>Docker</a:t>
            </a: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 file :</a:t>
            </a:r>
            <a:endParaRPr lang="en-US" sz="32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16</a:t>
            </a:fld>
            <a:endParaRPr lang="en-US" dirty="0"/>
          </a:p>
        </p:txBody>
      </p:sp>
      <p:sp>
        <p:nvSpPr>
          <p:cNvPr id="5" name="Content Placeholder 4"/>
          <p:cNvSpPr>
            <a:spLocks noGrp="1"/>
          </p:cNvSpPr>
          <p:nvPr>
            <p:ph sz="quarter" idx="1"/>
          </p:nvPr>
        </p:nvSpPr>
        <p:spPr>
          <a:xfrm>
            <a:off x="457200" y="685800"/>
            <a:ext cx="8077200" cy="5942965"/>
          </a:xfrm>
        </p:spPr>
        <p:txBody>
          <a:bodyPr>
            <a:noAutofit/>
          </a:bodyPr>
          <a:lstStyle/>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FROM:</a:t>
            </a:r>
            <a:r>
              <a:rPr lang="en-US" sz="2400" dirty="0" smtClean="0">
                <a:latin typeface="Times New Roman" panose="02020603050405020304" pitchFamily="18" charset="0"/>
                <a:cs typeface="Times New Roman" panose="02020603050405020304" pitchFamily="18" charset="0"/>
              </a:rPr>
              <a:t>The FROM instruction sets the Base Image for            subsequent  instructions.</a:t>
            </a:r>
            <a:endParaRPr lang="en-US" sz="2400" b="1"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Syntax:    FROM </a:t>
            </a:r>
            <a:r>
              <a:rPr lang="en-US" sz="2400" dirty="0" smtClean="0">
                <a:latin typeface="Times New Roman" panose="02020603050405020304" pitchFamily="18" charset="0"/>
                <a:cs typeface="Times New Roman" panose="02020603050405020304" pitchFamily="18" charset="0"/>
              </a:rPr>
              <a:t>&lt;image&gt;:&lt;tag&gt;</a:t>
            </a: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ADD: </a:t>
            </a:r>
            <a:r>
              <a:rPr lang="en-US" sz="2400" dirty="0" smtClean="0">
                <a:latin typeface="Times New Roman" panose="02020603050405020304" pitchFamily="18" charset="0"/>
                <a:cs typeface="Times New Roman" panose="02020603050405020304" pitchFamily="18" charset="0"/>
              </a:rPr>
              <a:t>The ADD instruction copies new files, directories remote file URLs from &lt;</a:t>
            </a:r>
            <a:r>
              <a:rPr lang="en-US" sz="2400" dirty="0" err="1" smtClean="0">
                <a:latin typeface="Times New Roman" panose="02020603050405020304" pitchFamily="18" charset="0"/>
                <a:cs typeface="Times New Roman" panose="02020603050405020304" pitchFamily="18" charset="0"/>
              </a:rPr>
              <a:t>src</a:t>
            </a:r>
            <a:r>
              <a:rPr lang="en-US" sz="2400" dirty="0" smtClean="0">
                <a:latin typeface="Times New Roman" panose="02020603050405020304" pitchFamily="18" charset="0"/>
                <a:cs typeface="Times New Roman" panose="02020603050405020304" pitchFamily="18" charset="0"/>
              </a:rPr>
              <a:t>&gt; and adds them to the </a:t>
            </a:r>
            <a:r>
              <a:rPr lang="en-US" sz="2400" dirty="0" err="1" smtClean="0">
                <a:latin typeface="Times New Roman" panose="02020603050405020304" pitchFamily="18" charset="0"/>
                <a:cs typeface="Times New Roman" panose="02020603050405020304" pitchFamily="18" charset="0"/>
              </a:rPr>
              <a:t>filesystem</a:t>
            </a:r>
            <a:r>
              <a:rPr lang="en-US" sz="2400" dirty="0" smtClean="0">
                <a:latin typeface="Times New Roman" panose="02020603050405020304" pitchFamily="18" charset="0"/>
                <a:cs typeface="Times New Roman" panose="02020603050405020304" pitchFamily="18" charset="0"/>
              </a:rPr>
              <a:t> of the image at the path &lt;</a:t>
            </a:r>
            <a:r>
              <a:rPr lang="en-US" sz="2400" dirty="0" err="1" smtClean="0">
                <a:latin typeface="Times New Roman" panose="02020603050405020304" pitchFamily="18" charset="0"/>
                <a:cs typeface="Times New Roman" panose="02020603050405020304" pitchFamily="18" charset="0"/>
              </a:rPr>
              <a:t>dest</a:t>
            </a:r>
            <a:r>
              <a:rPr lang="en-US" sz="2400" dirty="0" smtClean="0">
                <a:latin typeface="Times New Roman" panose="02020603050405020304" pitchFamily="18" charset="0"/>
                <a:cs typeface="Times New Roman" panose="02020603050405020304" pitchFamily="18" charset="0"/>
              </a:rPr>
              <a:t>&gt;.</a:t>
            </a:r>
            <a:endParaRPr lang="en-US" sz="2400" b="1" dirty="0" smtClean="0">
              <a:latin typeface="Times New Roman" panose="02020603050405020304" pitchFamily="18" charset="0"/>
              <a:cs typeface="Times New Roman" panose="02020603050405020304" pitchFamily="18" charset="0"/>
            </a:endParaRPr>
          </a:p>
          <a:p>
            <a:pPr>
              <a:buNone/>
            </a:pPr>
            <a:r>
              <a:rPr lang="en-US" sz="2400" b="1" dirty="0" smtClean="0">
                <a:latin typeface="Times New Roman" panose="02020603050405020304" pitchFamily="18" charset="0"/>
                <a:cs typeface="Times New Roman" panose="02020603050405020304" pitchFamily="18" charset="0"/>
              </a:rPr>
              <a:t>	Syntax:   </a:t>
            </a:r>
            <a:r>
              <a:rPr lang="fr-FR" sz="2400" b="1" dirty="0" smtClean="0">
                <a:latin typeface="Times New Roman" panose="02020603050405020304" pitchFamily="18" charset="0"/>
                <a:cs typeface="Times New Roman" panose="02020603050405020304" pitchFamily="18" charset="0"/>
              </a:rPr>
              <a:t>ADD</a:t>
            </a:r>
            <a:r>
              <a:rPr lang="fr-FR" sz="2400" dirty="0" smtClean="0">
                <a:latin typeface="Times New Roman" panose="02020603050405020304" pitchFamily="18" charset="0"/>
                <a:cs typeface="Times New Roman" panose="02020603050405020304" pitchFamily="18" charset="0"/>
              </a:rPr>
              <a:t> &lt;</a:t>
            </a:r>
            <a:r>
              <a:rPr lang="fr-FR" sz="2400" dirty="0" err="1" smtClean="0">
                <a:latin typeface="Times New Roman" panose="02020603050405020304" pitchFamily="18" charset="0"/>
                <a:cs typeface="Times New Roman" panose="02020603050405020304" pitchFamily="18" charset="0"/>
              </a:rPr>
              <a:t>src</a:t>
            </a:r>
            <a:r>
              <a:rPr lang="fr-FR" sz="2400" dirty="0" smtClean="0">
                <a:latin typeface="Times New Roman" panose="02020603050405020304" pitchFamily="18" charset="0"/>
                <a:cs typeface="Times New Roman" panose="02020603050405020304" pitchFamily="18" charset="0"/>
              </a:rPr>
              <a:t>&gt;... &lt;</a:t>
            </a:r>
            <a:r>
              <a:rPr lang="fr-FR" sz="2400" dirty="0" err="1" smtClean="0">
                <a:latin typeface="Times New Roman" panose="02020603050405020304" pitchFamily="18" charset="0"/>
                <a:cs typeface="Times New Roman" panose="02020603050405020304" pitchFamily="18" charset="0"/>
              </a:rPr>
              <a:t>dest</a:t>
            </a:r>
            <a:r>
              <a:rPr lang="fr-FR" sz="2400" dirty="0" smtClean="0">
                <a:latin typeface="Times New Roman" panose="02020603050405020304" pitchFamily="18" charset="0"/>
                <a:cs typeface="Times New Roman" panose="02020603050405020304" pitchFamily="18" charset="0"/>
              </a:rPr>
              <a:t>&gt;</a:t>
            </a:r>
          </a:p>
          <a:p>
            <a:pPr>
              <a:buFont typeface="Wingdings" panose="05000000000000000000" pitchFamily="2" charset="2"/>
              <a:buChar char="Ø"/>
            </a:pPr>
            <a:r>
              <a:rPr lang="fr-FR" sz="2400" b="1" dirty="0" smtClean="0">
                <a:latin typeface="Times New Roman" panose="02020603050405020304" pitchFamily="18" charset="0"/>
                <a:cs typeface="Times New Roman" panose="02020603050405020304" pitchFamily="18" charset="0"/>
              </a:rPr>
              <a:t>ENTRY POINT: </a:t>
            </a:r>
            <a:r>
              <a:rPr lang="en-US" sz="2400" dirty="0" smtClean="0">
                <a:latin typeface="Times New Roman" panose="02020603050405020304" pitchFamily="18" charset="0"/>
                <a:cs typeface="Times New Roman" panose="02020603050405020304" pitchFamily="18" charset="0"/>
              </a:rPr>
              <a:t>An ENTRYPOINT allows you to configure a container that will run as an executable.</a:t>
            </a:r>
            <a:endParaRPr lang="en-US" sz="2400" b="1" dirty="0" smtClean="0">
              <a:latin typeface="Times New Roman" panose="02020603050405020304" pitchFamily="18" charset="0"/>
              <a:cs typeface="Times New Roman" panose="02020603050405020304" pitchFamily="18" charset="0"/>
            </a:endParaRPr>
          </a:p>
          <a:p>
            <a:pPr>
              <a:buNone/>
            </a:pPr>
            <a:r>
              <a:rPr lang="en-US" sz="2400" b="1" dirty="0" smtClean="0">
                <a:latin typeface="Times New Roman" panose="02020603050405020304" pitchFamily="18" charset="0"/>
                <a:cs typeface="Times New Roman" panose="02020603050405020304" pitchFamily="18" charset="0"/>
              </a:rPr>
              <a:t>    </a:t>
            </a:r>
            <a:r>
              <a:rPr lang="en-IN" altLang="en-US" sz="2400" b="1" dirty="0" smtClean="0">
                <a:latin typeface="Times New Roman" panose="02020603050405020304" pitchFamily="18" charset="0"/>
                <a:cs typeface="Times New Roman" panose="02020603050405020304" pitchFamily="18" charset="0"/>
              </a:rPr>
              <a:t>S</a:t>
            </a:r>
            <a:r>
              <a:rPr lang="en-US" sz="2400" b="1" dirty="0" smtClean="0">
                <a:latin typeface="Times New Roman" panose="02020603050405020304" pitchFamily="18" charset="0"/>
                <a:cs typeface="Times New Roman" panose="02020603050405020304" pitchFamily="18" charset="0"/>
              </a:rPr>
              <a:t>yntax: ENTRYPOINT </a:t>
            </a:r>
            <a:r>
              <a:rPr lang="en-US" sz="2400" dirty="0" smtClean="0">
                <a:latin typeface="Times New Roman" panose="02020603050405020304" pitchFamily="18" charset="0"/>
                <a:cs typeface="Times New Roman" panose="02020603050405020304" pitchFamily="18" charset="0"/>
              </a:rPr>
              <a:t>["executable","param1","param2"] </a:t>
            </a:r>
          </a:p>
          <a:p>
            <a:pPr>
              <a:buFont typeface="Wingdings" panose="05000000000000000000" charset="0"/>
              <a:buChar char="Ø"/>
            </a:pPr>
            <a:r>
              <a:rPr lang="en-US" sz="2400" b="1" dirty="0" smtClean="0">
                <a:latin typeface="Times New Roman" panose="02020603050405020304" pitchFamily="18" charset="0"/>
                <a:cs typeface="Times New Roman" panose="02020603050405020304" pitchFamily="18" charset="0"/>
                <a:sym typeface="+mn-ea"/>
              </a:rPr>
              <a:t>CMD:   </a:t>
            </a:r>
            <a:r>
              <a:rPr lang="en-US" sz="2400" dirty="0" smtClean="0">
                <a:latin typeface="Times New Roman" panose="02020603050405020304" pitchFamily="18" charset="0"/>
                <a:cs typeface="Times New Roman" panose="02020603050405020304" pitchFamily="18" charset="0"/>
                <a:sym typeface="+mn-ea"/>
              </a:rPr>
              <a:t>The main purpose of a CMD is to provide         defaults for an executing container .                                                     </a:t>
            </a:r>
            <a:r>
              <a:rPr lang="en-US" sz="2400" b="1" dirty="0" smtClean="0">
                <a:latin typeface="Times New Roman" panose="02020603050405020304" pitchFamily="18" charset="0"/>
                <a:cs typeface="Times New Roman" panose="02020603050405020304" pitchFamily="18" charset="0"/>
                <a:sym typeface="+mn-ea"/>
              </a:rPr>
              <a:t>Syntax:     CMD</a:t>
            </a:r>
            <a:r>
              <a:rPr lang="en-US" sz="2400" dirty="0" smtClean="0">
                <a:latin typeface="Times New Roman" panose="02020603050405020304" pitchFamily="18" charset="0"/>
                <a:cs typeface="Times New Roman" panose="02020603050405020304" pitchFamily="18" charset="0"/>
                <a:sym typeface="+mn-ea"/>
              </a:rPr>
              <a:t> ["executable","param1","param</a:t>
            </a:r>
            <a:r>
              <a:rPr lang="en-US" sz="2000" dirty="0" smtClean="0">
                <a:latin typeface="Times New Roman" panose="02020603050405020304" pitchFamily="18" charset="0"/>
                <a:cs typeface="Times New Roman" panose="02020603050405020304" pitchFamily="18" charset="0"/>
                <a:sym typeface="+mn-ea"/>
              </a:rPr>
              <a:t>2"]</a:t>
            </a:r>
            <a:endParaRPr lang="en-US" sz="2000" b="1" dirty="0" smtClean="0">
              <a:latin typeface="Times New Roman" panose="02020603050405020304" pitchFamily="18" charset="0"/>
              <a:cs typeface="Times New Roman" panose="02020603050405020304" pitchFamily="18" charset="0"/>
              <a:sym typeface="+mn-ea"/>
            </a:endParaRPr>
          </a:p>
          <a:p>
            <a:pPr>
              <a:buNone/>
            </a:pPr>
            <a:endParaRPr lang="en-US" sz="2000" b="1" dirty="0" smtClean="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sym typeface="+mn-ea"/>
            </a:endParaRPr>
          </a:p>
          <a:p>
            <a:pPr>
              <a:buNone/>
            </a:pPr>
            <a:endParaRPr lang="en-US" sz="2000" b="1" dirty="0" smtClean="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143000"/>
          </a:xfrm>
        </p:spPr>
        <p:txBody>
          <a:bodyPr/>
          <a:lstStyle/>
          <a:p>
            <a:pPr algn="ctr"/>
            <a:r>
              <a:rPr lang="en-US" b="1" dirty="0" smtClean="0">
                <a:solidFill>
                  <a:schemeClr val="accent2">
                    <a:lumMod val="50000"/>
                  </a:schemeClr>
                </a:solidFill>
                <a:latin typeface="Times New Roman" panose="02020603050405020304" pitchFamily="18" charset="0"/>
                <a:cs typeface="Times New Roman" panose="02020603050405020304" pitchFamily="18" charset="0"/>
              </a:rPr>
              <a:t>BUILDING AN IMAGE</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17</a:t>
            </a:fld>
            <a:endParaRPr lang="en-US"/>
          </a:p>
        </p:txBody>
      </p:sp>
      <p:sp>
        <p:nvSpPr>
          <p:cNvPr id="5" name="Content Placeholder 4"/>
          <p:cNvSpPr>
            <a:spLocks noGrp="1"/>
          </p:cNvSpPr>
          <p:nvPr>
            <p:ph sz="quarter" idx="1"/>
          </p:nvPr>
        </p:nvSpPr>
        <p:spPr>
          <a:xfrm>
            <a:off x="762000" y="838200"/>
            <a:ext cx="7772400" cy="4572000"/>
          </a:xfrm>
        </p:spPr>
        <p:txBody>
          <a:bodyPr/>
          <a:lstStyle/>
          <a:p>
            <a:pPr>
              <a:buNone/>
            </a:pPr>
            <a:r>
              <a:rPr lang="en-US" sz="2800" b="1" dirty="0" smtClean="0">
                <a:latin typeface="Times New Roman" panose="02020603050405020304" pitchFamily="18" charset="0"/>
                <a:cs typeface="Times New Roman" panose="02020603050405020304" pitchFamily="18" charset="0"/>
              </a:rPr>
              <a:t>Syntax:</a:t>
            </a:r>
          </a:p>
          <a:p>
            <a:pPr>
              <a:buNone/>
            </a:pPr>
            <a:r>
              <a:rPr lang="en-US" dirty="0" smtClean="0"/>
              <a:t>	</a:t>
            </a:r>
            <a:r>
              <a:rPr lang="en-US" dirty="0" err="1" smtClean="0">
                <a:latin typeface="Times New Roman" panose="02020603050405020304" pitchFamily="18" charset="0"/>
                <a:cs typeface="Times New Roman" panose="02020603050405020304" pitchFamily="18" charset="0"/>
              </a:rPr>
              <a:t>docker</a:t>
            </a:r>
            <a:r>
              <a:rPr lang="en-US" dirty="0" smtClean="0">
                <a:latin typeface="Times New Roman" panose="02020603050405020304" pitchFamily="18" charset="0"/>
                <a:cs typeface="Times New Roman" panose="02020603050405020304" pitchFamily="18" charset="0"/>
              </a:rPr>
              <a:t> build –t </a:t>
            </a:r>
            <a:r>
              <a:rPr lang="en-US" dirty="0" err="1" smtClean="0">
                <a:latin typeface="Times New Roman" panose="02020603050405020304" pitchFamily="18" charset="0"/>
                <a:cs typeface="Times New Roman" panose="02020603050405020304" pitchFamily="18" charset="0"/>
              </a:rPr>
              <a:t>image_name</a:t>
            </a:r>
            <a:r>
              <a:rPr lang="en-US" dirty="0" smtClean="0">
                <a:latin typeface="Times New Roman" panose="02020603050405020304" pitchFamily="18" charset="0"/>
                <a:cs typeface="Times New Roman" panose="02020603050405020304" pitchFamily="18" charset="0"/>
              </a:rPr>
              <a:t> –f  </a:t>
            </a:r>
            <a:r>
              <a:rPr lang="en-US" dirty="0" err="1" smtClean="0">
                <a:latin typeface="Times New Roman" panose="02020603050405020304" pitchFamily="18" charset="0"/>
                <a:cs typeface="Times New Roman" panose="02020603050405020304" pitchFamily="18" charset="0"/>
              </a:rPr>
              <a:t>dockerfile_name</a:t>
            </a:r>
            <a:r>
              <a:rPr lang="en-US" dirty="0" smtClean="0">
                <a:latin typeface="Times New Roman" panose="02020603050405020304" pitchFamily="18" charset="0"/>
                <a:cs typeface="Times New Roman" panose="02020603050405020304" pitchFamily="18" charset="0"/>
              </a:rPr>
              <a:t> .</a:t>
            </a:r>
          </a:p>
          <a:p>
            <a:pPr>
              <a:buNone/>
            </a:pP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3075" name="Picture 3" descr="C:\Users\Amulya\Desktop\Screenshot (126).png"/>
          <p:cNvPicPr>
            <a:picLocks noChangeAspect="1" noChangeArrowheads="1"/>
          </p:cNvPicPr>
          <p:nvPr/>
        </p:nvPicPr>
        <p:blipFill>
          <a:blip r:embed="rId2"/>
          <a:srcRect/>
          <a:stretch>
            <a:fillRect/>
          </a:stretch>
        </p:blipFill>
        <p:spPr bwMode="auto">
          <a:xfrm>
            <a:off x="990600" y="2667000"/>
            <a:ext cx="7315200" cy="3243263"/>
          </a:xfrm>
          <a:prstGeom prst="rect">
            <a:avLst/>
          </a:prstGeom>
          <a:noFill/>
        </p:spPr>
      </p:pic>
      <p:sp>
        <p:nvSpPr>
          <p:cNvPr id="8" name="TextBox 7"/>
          <p:cNvSpPr txBox="1"/>
          <p:nvPr/>
        </p:nvSpPr>
        <p:spPr>
          <a:xfrm>
            <a:off x="838200" y="1981200"/>
            <a:ext cx="4252318"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BUILDING CLIENT IMAGE:</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18</a:t>
            </a:fld>
            <a:endParaRPr lang="en-US"/>
          </a:p>
        </p:txBody>
      </p:sp>
      <p:sp>
        <p:nvSpPr>
          <p:cNvPr id="5" name="Content Placeholder 4"/>
          <p:cNvSpPr>
            <a:spLocks noGrp="1"/>
          </p:cNvSpPr>
          <p:nvPr>
            <p:ph sz="quarter" idx="1"/>
          </p:nvPr>
        </p:nvSpPr>
        <p:spPr/>
        <p:txBody>
          <a:bodyPr/>
          <a:lstStyle/>
          <a:p>
            <a:pPr>
              <a:buNone/>
            </a:pPr>
            <a:r>
              <a:rPr lang="en-US" dirty="0" smtClean="0"/>
              <a:t>   </a:t>
            </a:r>
            <a:endParaRPr lang="en-US" dirty="0"/>
          </a:p>
        </p:txBody>
      </p:sp>
      <p:sp>
        <p:nvSpPr>
          <p:cNvPr id="6" name="TextBox 5"/>
          <p:cNvSpPr txBox="1"/>
          <p:nvPr/>
        </p:nvSpPr>
        <p:spPr>
          <a:xfrm>
            <a:off x="762000" y="533400"/>
            <a:ext cx="4277518"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BUILDING SERVER IMAGE</a:t>
            </a:r>
            <a:r>
              <a:rPr lang="en-US" dirty="0" smtClean="0"/>
              <a:t>:</a:t>
            </a:r>
            <a:endParaRPr lang="en-US" dirty="0"/>
          </a:p>
        </p:txBody>
      </p:sp>
      <p:pic>
        <p:nvPicPr>
          <p:cNvPr id="4098" name="Picture 2" descr="C:\Users\Amulya\Desktop\Screenshot (127).png"/>
          <p:cNvPicPr>
            <a:picLocks noChangeAspect="1" noChangeArrowheads="1"/>
          </p:cNvPicPr>
          <p:nvPr/>
        </p:nvPicPr>
        <p:blipFill>
          <a:blip r:embed="rId2"/>
          <a:srcRect/>
          <a:stretch>
            <a:fillRect/>
          </a:stretch>
        </p:blipFill>
        <p:spPr bwMode="auto">
          <a:xfrm>
            <a:off x="762000" y="1066800"/>
            <a:ext cx="7696200" cy="4648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noAutofit/>
          </a:bodyPr>
          <a:lstStyle/>
          <a:p>
            <a:pPr algn="ctr"/>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CHECKING WHETHER DOCKER IMAGE IS CREATED OR NOT USING “</a:t>
            </a:r>
            <a:r>
              <a:rPr lang="en-US" sz="2800" b="1" dirty="0" err="1" smtClean="0">
                <a:solidFill>
                  <a:schemeClr val="accent2">
                    <a:lumMod val="50000"/>
                  </a:schemeClr>
                </a:solidFill>
                <a:latin typeface="Times New Roman" panose="02020603050405020304" pitchFamily="18" charset="0"/>
                <a:cs typeface="Times New Roman" panose="02020603050405020304" pitchFamily="18" charset="0"/>
              </a:rPr>
              <a:t>docker</a:t>
            </a:r>
            <a:r>
              <a:rPr lang="en-US" sz="2800" b="1" dirty="0" smtClean="0">
                <a:solidFill>
                  <a:schemeClr val="accent2">
                    <a:lumMod val="50000"/>
                  </a:schemeClr>
                </a:solidFill>
                <a:latin typeface="Times New Roman" panose="02020603050405020304" pitchFamily="18" charset="0"/>
                <a:cs typeface="Times New Roman" panose="02020603050405020304" pitchFamily="18" charset="0"/>
              </a:rPr>
              <a:t> images” COMMAND</a:t>
            </a:r>
            <a:endParaRPr lang="en-US" sz="28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19</a:t>
            </a:fld>
            <a:endParaRPr lang="en-US"/>
          </a:p>
        </p:txBody>
      </p:sp>
      <p:sp>
        <p:nvSpPr>
          <p:cNvPr id="5" name="Content Placeholder 4"/>
          <p:cNvSpPr>
            <a:spLocks noGrp="1"/>
          </p:cNvSpPr>
          <p:nvPr>
            <p:ph sz="quarter" idx="1"/>
          </p:nvPr>
        </p:nvSpPr>
        <p:spPr/>
        <p:txBody>
          <a:bodyPr/>
          <a:lstStyle/>
          <a:p>
            <a:pPr>
              <a:buNone/>
            </a:pPr>
            <a:r>
              <a:rPr lang="en-US" dirty="0" smtClean="0"/>
              <a:t>  </a:t>
            </a:r>
            <a:endParaRPr lang="en-US" dirty="0"/>
          </a:p>
        </p:txBody>
      </p:sp>
      <p:pic>
        <p:nvPicPr>
          <p:cNvPr id="5122" name="Picture 2" descr="C:\Users\Amulya\Desktop\c.png"/>
          <p:cNvPicPr>
            <a:picLocks noChangeAspect="1" noChangeArrowheads="1"/>
          </p:cNvPicPr>
          <p:nvPr/>
        </p:nvPicPr>
        <p:blipFill>
          <a:blip r:embed="rId2"/>
          <a:srcRect/>
          <a:stretch>
            <a:fillRect/>
          </a:stretch>
        </p:blipFill>
        <p:spPr bwMode="auto">
          <a:xfrm>
            <a:off x="762000" y="1828800"/>
            <a:ext cx="7891463" cy="40862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685800"/>
          </a:xfrm>
        </p:spPr>
        <p:txBody>
          <a:bodyPr>
            <a:noAutofit/>
          </a:bodyPr>
          <a:lstStyle/>
          <a:p>
            <a:pPr algn="ctr"/>
            <a:r>
              <a:rPr lang="en-US" b="1" dirty="0" smtClean="0">
                <a:solidFill>
                  <a:schemeClr val="accent2">
                    <a:lumMod val="50000"/>
                  </a:schemeClr>
                </a:solidFill>
                <a:latin typeface="Times New Roman" panose="02020603050405020304" pitchFamily="18" charset="0"/>
                <a:cs typeface="Times New Roman" panose="02020603050405020304" pitchFamily="18" charset="0"/>
              </a:rPr>
              <a:t>AIM OF THE PROJECT</a:t>
            </a:r>
            <a:endParaRPr lang="en-US" dirty="0">
              <a:solidFill>
                <a:schemeClr val="accent2">
                  <a:lumMod val="50000"/>
                </a:schemeClr>
              </a:solidFill>
            </a:endParaRPr>
          </a:p>
        </p:txBody>
      </p:sp>
      <p:sp>
        <p:nvSpPr>
          <p:cNvPr id="3" name="Content Placeholder 2"/>
          <p:cNvSpPr>
            <a:spLocks noGrp="1"/>
          </p:cNvSpPr>
          <p:nvPr>
            <p:ph sz="quarter" idx="1"/>
          </p:nvPr>
        </p:nvSpPr>
        <p:spPr>
          <a:xfrm>
            <a:off x="381000" y="2057400"/>
            <a:ext cx="8305800" cy="4191000"/>
          </a:xfrm>
        </p:spPr>
        <p:txBody>
          <a:bodyPr>
            <a:normAutofit lnSpcReduction="10000"/>
          </a:bodyPr>
          <a:lstStyle/>
          <a:p>
            <a:pPr>
              <a:buNone/>
            </a:pPr>
            <a:endParaRPr lang="en-US" dirty="0">
              <a:latin typeface="Times New Roman" panose="02020603050405020304" pitchFamily="18" charset="0"/>
            </a:endParaRPr>
          </a:p>
          <a:p>
            <a:pPr marL="0" indent="0" algn="ctr">
              <a:buNone/>
            </a:pPr>
            <a:r>
              <a:rPr lang="en-US" sz="3000" b="1" dirty="0" smtClean="0">
                <a:solidFill>
                  <a:srgbClr val="451918"/>
                </a:solidFill>
                <a:latin typeface="Times New Roman" panose="02020603050405020304" pitchFamily="18" charset="0"/>
                <a:cs typeface="Times New Roman" panose="02020603050405020304" pitchFamily="18" charset="0"/>
              </a:rPr>
              <a:t>MINIMUM SOFTWARE REQUIREMENTS:</a:t>
            </a:r>
          </a:p>
          <a:p>
            <a:pPr marL="457200" indent="-45720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tool box</a:t>
            </a:r>
          </a:p>
          <a:p>
            <a:pPr marL="457200" indent="-457200">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3.6.0</a:t>
            </a:r>
          </a:p>
          <a:p>
            <a:pPr marL="457200" indent="-457200">
              <a:buFont typeface="Wingdings" panose="05000000000000000000" charset="0"/>
              <a:buChar char="Ø"/>
            </a:pPr>
            <a:r>
              <a:rPr lang="en-US" dirty="0" smtClean="0">
                <a:latin typeface="Times New Roman" panose="02020603050405020304" pitchFamily="18" charset="0"/>
                <a:cs typeface="Times New Roman" panose="02020603050405020304" pitchFamily="18" charset="0"/>
              </a:rPr>
              <a:t>Windows 8/10 operating</a:t>
            </a:r>
            <a:r>
              <a:rPr lang="en-US" dirty="0">
                <a:latin typeface="Times New Roman" panose="02020603050405020304" pitchFamily="18" charset="0"/>
                <a:cs typeface="Times New Roman" panose="02020603050405020304" pitchFamily="18" charset="0"/>
              </a:rPr>
              <a:t> system</a:t>
            </a:r>
          </a:p>
          <a:p>
            <a:pPr algn="ctr">
              <a:buNone/>
            </a:pPr>
            <a:r>
              <a:rPr lang="en-US" sz="3000" b="1" dirty="0" smtClean="0">
                <a:solidFill>
                  <a:schemeClr val="accent2">
                    <a:lumMod val="50000"/>
                  </a:schemeClr>
                </a:solidFill>
                <a:latin typeface="Times New Roman" panose="02020603050405020304" pitchFamily="18" charset="0"/>
                <a:cs typeface="Times New Roman" panose="02020603050405020304" pitchFamily="18" charset="0"/>
              </a:rPr>
              <a:t>MINIMUM HARDWARE REQUIREMENTS</a:t>
            </a:r>
            <a:r>
              <a:rPr lang="en-US" b="1" dirty="0" smtClean="0">
                <a:solidFill>
                  <a:schemeClr val="accent2">
                    <a:lumMod val="50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4GB RAM</a:t>
            </a:r>
          </a:p>
          <a:p>
            <a:pPr>
              <a:buFont typeface="Wingdings" panose="05000000000000000000" pitchFamily="2" charset="2"/>
              <a:buChar char="Ø"/>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250GB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harddisk</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i3 processor</a:t>
            </a:r>
          </a:p>
        </p:txBody>
      </p:sp>
      <p:sp>
        <p:nvSpPr>
          <p:cNvPr id="4" name="TextBox 3"/>
          <p:cNvSpPr txBox="1"/>
          <p:nvPr/>
        </p:nvSpPr>
        <p:spPr>
          <a:xfrm>
            <a:off x="152400" y="1295400"/>
            <a:ext cx="9172575" cy="1569660"/>
          </a:xfrm>
          <a:prstGeom prst="rect">
            <a:avLst/>
          </a:prstGeom>
          <a:noFill/>
        </p:spPr>
        <p:txBody>
          <a:bodyPr wrap="square" rtlCol="0">
            <a:spAutoFit/>
          </a:bodyPr>
          <a:lstStyle/>
          <a:p>
            <a:pPr marL="457200" indent="-457200">
              <a:buClr>
                <a:schemeClr val="accent1"/>
              </a:buCl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To </a:t>
            </a:r>
            <a:r>
              <a:rPr lang="en-US" sz="3200" dirty="0">
                <a:latin typeface="Times New Roman" panose="02020603050405020304" pitchFamily="18" charset="0"/>
                <a:cs typeface="Times New Roman" panose="02020603050405020304" pitchFamily="18" charset="0"/>
              </a:rPr>
              <a:t>implement client server architecture using python in  </a:t>
            </a:r>
            <a:r>
              <a:rPr lang="en-US" sz="3200" dirty="0" err="1">
                <a:latin typeface="Times New Roman" panose="02020603050405020304" pitchFamily="18" charset="0"/>
                <a:cs typeface="Times New Roman" panose="02020603050405020304" pitchFamily="18" charset="0"/>
              </a:rPr>
              <a:t>docker</a:t>
            </a:r>
            <a:r>
              <a:rPr lang="en-US" sz="3200" dirty="0">
                <a:latin typeface="Times New Roman" panose="02020603050405020304" pitchFamily="18" charset="0"/>
                <a:cs typeface="Times New Roman" panose="02020603050405020304" pitchFamily="18" charset="0"/>
              </a:rPr>
              <a:t> container</a:t>
            </a:r>
            <a:r>
              <a:rPr lang="en-US" sz="3200" dirty="0" smtClean="0">
                <a:latin typeface="Times New Roman" panose="02020603050405020304" pitchFamily="18" charset="0"/>
              </a:rPr>
              <a:t>.</a:t>
            </a:r>
          </a:p>
          <a:p>
            <a:pPr marL="457200" indent="-457200">
              <a:buClr>
                <a:schemeClr val="accent1"/>
              </a:buClr>
            </a:pPr>
            <a:endParaRPr sz="320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6B51A43-C2DE-4772-9FC5-D9C5339DE9D8}" type="slidenum">
              <a:rPr lang="en-US" smtClean="0"/>
              <a:pPr/>
              <a:t>2</a:t>
            </a:fld>
            <a:endParaRPr lang="en-US"/>
          </a:p>
        </p:txBody>
      </p:sp>
      <p:sp>
        <p:nvSpPr>
          <p:cNvPr id="6" name="Footer Placeholder 5"/>
          <p:cNvSpPr>
            <a:spLocks noGrp="1"/>
          </p:cNvSpPr>
          <p:nvPr>
            <p:ph type="ftr" sz="quarter" idx="11"/>
          </p:nvPr>
        </p:nvSpPr>
        <p:spPr>
          <a:xfrm>
            <a:off x="914400" y="6172200"/>
            <a:ext cx="4419600" cy="457200"/>
          </a:xfrm>
        </p:spPr>
        <p:txBody>
          <a:bodyPr/>
          <a:lstStyle/>
          <a:p>
            <a:r>
              <a:rPr lang="en-US" dirty="0" smtClean="0"/>
              <a:t>Client server implementation in </a:t>
            </a:r>
            <a:r>
              <a:rPr lang="en-US" dirty="0" err="1" smtClean="0"/>
              <a:t>docker</a:t>
            </a:r>
            <a:r>
              <a:rPr lang="en-US" dirty="0" smtClean="0"/>
              <a:t> containers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normAutofit/>
          </a:bodyPr>
          <a:lstStyle/>
          <a:p>
            <a:pPr algn="ctr"/>
            <a:r>
              <a:rPr lang="en-US" b="1" dirty="0" smtClean="0">
                <a:solidFill>
                  <a:schemeClr val="accent2">
                    <a:lumMod val="50000"/>
                  </a:schemeClr>
                </a:solidFill>
                <a:latin typeface="Times New Roman" panose="02020603050405020304" pitchFamily="18" charset="0"/>
                <a:cs typeface="Times New Roman" panose="02020603050405020304" pitchFamily="18" charset="0"/>
              </a:rPr>
              <a:t>RUNNING A CONTAINER</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20</a:t>
            </a:fld>
            <a:endParaRPr lang="en-US"/>
          </a:p>
        </p:txBody>
      </p:sp>
      <p:sp>
        <p:nvSpPr>
          <p:cNvPr id="5" name="Content Placeholder 4"/>
          <p:cNvSpPr>
            <a:spLocks noGrp="1"/>
          </p:cNvSpPr>
          <p:nvPr>
            <p:ph sz="quarter" idx="1"/>
          </p:nvPr>
        </p:nvSpPr>
        <p:spPr>
          <a:xfrm>
            <a:off x="307340" y="814705"/>
            <a:ext cx="7998460" cy="4824095"/>
          </a:xfrm>
        </p:spPr>
        <p:txBody>
          <a:bodyPr>
            <a:normAutofit/>
          </a:bodyPr>
          <a:lstStyle/>
          <a:p>
            <a:pPr>
              <a:buNone/>
            </a:pPr>
            <a:r>
              <a:rPr lang="en-US" sz="2000" dirty="0" smtClean="0">
                <a:latin typeface="Times New Roman" panose="02020603050405020304" pitchFamily="18" charset="0"/>
              </a:rPr>
              <a:t>docker run -it stands for docker run --interactive --tty</a:t>
            </a:r>
          </a:p>
          <a:p>
            <a:pPr>
              <a:buNone/>
            </a:pPr>
            <a:r>
              <a:rPr lang="en-US" sz="2000" b="1" dirty="0" smtClean="0">
                <a:latin typeface="Times New Roman" panose="02020603050405020304" pitchFamily="18" charset="0"/>
              </a:rPr>
              <a:t>Syntax:</a:t>
            </a:r>
          </a:p>
          <a:p>
            <a:pPr>
              <a:buNone/>
            </a:pPr>
            <a:r>
              <a:rPr lang="en-US" sz="1800" dirty="0" err="1" smtClean="0">
                <a:latin typeface="Times New Roman" panose="02020603050405020304" pitchFamily="18" charset="0"/>
              </a:rPr>
              <a:t>Docker</a:t>
            </a:r>
            <a:r>
              <a:rPr lang="en-US" sz="1800" dirty="0" smtClean="0">
                <a:latin typeface="Times New Roman" panose="02020603050405020304" pitchFamily="18" charset="0"/>
              </a:rPr>
              <a:t> run –it </a:t>
            </a:r>
            <a:r>
              <a:rPr lang="en-US" sz="1800" dirty="0" err="1" smtClean="0">
                <a:latin typeface="Times New Roman" panose="02020603050405020304" pitchFamily="18" charset="0"/>
              </a:rPr>
              <a:t>image_name</a:t>
            </a:r>
            <a:endParaRPr lang="en-US" sz="1800" dirty="0">
              <a:latin typeface="Times New Roman" panose="02020603050405020304" pitchFamily="18" charset="0"/>
            </a:endParaRPr>
          </a:p>
        </p:txBody>
      </p:sp>
      <p:pic>
        <p:nvPicPr>
          <p:cNvPr id="6146" name="Picture 2" descr="C:\Users\Amulya\Desktop\Screenshot (128).png"/>
          <p:cNvPicPr>
            <a:picLocks noChangeAspect="1" noChangeArrowheads="1"/>
          </p:cNvPicPr>
          <p:nvPr/>
        </p:nvPicPr>
        <p:blipFill>
          <a:blip r:embed="rId2"/>
          <a:srcRect/>
          <a:stretch>
            <a:fillRect/>
          </a:stretch>
        </p:blipFill>
        <p:spPr bwMode="auto">
          <a:xfrm>
            <a:off x="146050" y="1997075"/>
            <a:ext cx="8923655" cy="417512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609600"/>
          </a:xfrm>
        </p:spPr>
        <p:txBody>
          <a:bodyPr>
            <a:normAutofit fontScale="90000"/>
          </a:bodyPr>
          <a:lstStyle/>
          <a:p>
            <a:pPr algn="ctr"/>
            <a:r>
              <a:rPr lang="en-US" b="1" dirty="0" smtClean="0">
                <a:solidFill>
                  <a:schemeClr val="accent2">
                    <a:lumMod val="50000"/>
                  </a:schemeClr>
                </a:solidFill>
                <a:latin typeface="Times New Roman" panose="02020603050405020304" pitchFamily="18" charset="0"/>
                <a:cs typeface="Times New Roman" panose="02020603050405020304" pitchFamily="18" charset="0"/>
              </a:rPr>
              <a:t>DOCKER LOGS</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21</a:t>
            </a:fld>
            <a:endParaRPr lang="en-US"/>
          </a:p>
        </p:txBody>
      </p:sp>
      <p:sp>
        <p:nvSpPr>
          <p:cNvPr id="5" name="Content Placeholder 4"/>
          <p:cNvSpPr>
            <a:spLocks noGrp="1"/>
          </p:cNvSpPr>
          <p:nvPr>
            <p:ph sz="quarter" idx="1"/>
          </p:nvPr>
        </p:nvSpPr>
        <p:spPr>
          <a:xfrm>
            <a:off x="381000" y="457200"/>
            <a:ext cx="7772400" cy="4572000"/>
          </a:xfrm>
        </p:spPr>
        <p:txBody>
          <a:bodyPr/>
          <a:lstStyle/>
          <a:p>
            <a:pPr>
              <a:buNone/>
            </a:pPr>
            <a:r>
              <a:rPr lang="en-US" dirty="0" smtClean="0"/>
              <a:t>  </a:t>
            </a:r>
            <a:r>
              <a:rPr lang="en-US" sz="1800" b="1" dirty="0" smtClean="0">
                <a:latin typeface="Times New Roman" panose="02020603050405020304" pitchFamily="18" charset="0"/>
                <a:cs typeface="Times New Roman" panose="02020603050405020304" pitchFamily="18" charset="0"/>
              </a:rPr>
              <a:t>Syntax</a:t>
            </a:r>
            <a:r>
              <a:rPr lang="en-US" sz="1800" dirty="0" smtClean="0">
                <a:latin typeface="Times New Roman" panose="02020603050405020304" pitchFamily="18" charset="0"/>
                <a:cs typeface="Times New Roman" panose="02020603050405020304" pitchFamily="18" charset="0"/>
              </a:rPr>
              <a:t>:</a:t>
            </a:r>
          </a:p>
          <a:p>
            <a:pPr>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docker</a:t>
            </a:r>
            <a:r>
              <a:rPr lang="en-US" sz="1800" dirty="0" smtClean="0">
                <a:latin typeface="Times New Roman" panose="02020603050405020304" pitchFamily="18" charset="0"/>
                <a:cs typeface="Times New Roman" panose="02020603050405020304" pitchFamily="18" charset="0"/>
              </a:rPr>
              <a:t> logs </a:t>
            </a:r>
            <a:r>
              <a:rPr lang="en-US" sz="1800" dirty="0" err="1" smtClean="0">
                <a:latin typeface="Times New Roman" panose="02020603050405020304" pitchFamily="18" charset="0"/>
                <a:cs typeface="Times New Roman" panose="02020603050405020304" pitchFamily="18" charset="0"/>
              </a:rPr>
              <a:t>container_name</a:t>
            </a:r>
            <a:endParaRPr lang="en-US" sz="1800" dirty="0" smtClean="0">
              <a:latin typeface="Times New Roman" panose="02020603050405020304" pitchFamily="18" charset="0"/>
              <a:cs typeface="Times New Roman" panose="02020603050405020304" pitchFamily="18" charset="0"/>
            </a:endParaRPr>
          </a:p>
          <a:p>
            <a:pPr>
              <a:buNone/>
            </a:pP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NOTE</a:t>
            </a:r>
            <a:r>
              <a:rPr lang="en-US" sz="1800" dirty="0" smtClean="0">
                <a:latin typeface="Times New Roman" panose="02020603050405020304" pitchFamily="18" charset="0"/>
                <a:cs typeface="Times New Roman" panose="02020603050405020304" pitchFamily="18" charset="0"/>
              </a:rPr>
              <a:t>: Container name can be known using ‘</a:t>
            </a:r>
            <a:r>
              <a:rPr lang="en-US" sz="1800" dirty="0" err="1" smtClean="0">
                <a:latin typeface="Times New Roman" panose="02020603050405020304" pitchFamily="18" charset="0"/>
                <a:cs typeface="Times New Roman" panose="02020603050405020304" pitchFamily="18" charset="0"/>
              </a:rPr>
              <a:t>docker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ps</a:t>
            </a:r>
            <a:r>
              <a:rPr lang="en-US" sz="1800" dirty="0" smtClean="0">
                <a:latin typeface="Times New Roman" panose="02020603050405020304" pitchFamily="18" charset="0"/>
                <a:cs typeface="Times New Roman" panose="02020603050405020304" pitchFamily="18" charset="0"/>
              </a:rPr>
              <a:t> –a’ command</a:t>
            </a:r>
          </a:p>
          <a:p>
            <a:pPr>
              <a:buNone/>
            </a:pPr>
            <a:endParaRPr lang="en-US" dirty="0">
              <a:latin typeface="Times New Roman" panose="02020603050405020304" pitchFamily="18" charset="0"/>
              <a:cs typeface="Times New Roman" panose="02020603050405020304" pitchFamily="18" charset="0"/>
            </a:endParaRPr>
          </a:p>
        </p:txBody>
      </p:sp>
      <p:pic>
        <p:nvPicPr>
          <p:cNvPr id="7170" name="Picture 2" descr="C:\Users\Amulya\Desktop\d.png"/>
          <p:cNvPicPr>
            <a:picLocks noChangeAspect="1" noChangeArrowheads="1"/>
          </p:cNvPicPr>
          <p:nvPr/>
        </p:nvPicPr>
        <p:blipFill>
          <a:blip r:embed="rId2"/>
          <a:srcRect/>
          <a:stretch>
            <a:fillRect/>
          </a:stretch>
        </p:blipFill>
        <p:spPr bwMode="auto">
          <a:xfrm>
            <a:off x="533400" y="1828800"/>
            <a:ext cx="7543800" cy="914400"/>
          </a:xfrm>
          <a:prstGeom prst="rect">
            <a:avLst/>
          </a:prstGeom>
          <a:noFill/>
        </p:spPr>
      </p:pic>
      <p:pic>
        <p:nvPicPr>
          <p:cNvPr id="7171" name="Picture 3" descr="C:\Users\Amulya\Desktop\e.png"/>
          <p:cNvPicPr>
            <a:picLocks noChangeAspect="1" noChangeArrowheads="1"/>
          </p:cNvPicPr>
          <p:nvPr/>
        </p:nvPicPr>
        <p:blipFill>
          <a:blip r:embed="rId3"/>
          <a:srcRect/>
          <a:stretch>
            <a:fillRect/>
          </a:stretch>
        </p:blipFill>
        <p:spPr bwMode="auto">
          <a:xfrm>
            <a:off x="457200" y="2819400"/>
            <a:ext cx="7772400" cy="3200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31838"/>
          </a:xfrm>
        </p:spPr>
        <p:txBody>
          <a:bodyPr>
            <a:normAutofit fontScale="90000"/>
          </a:bodyPr>
          <a:lstStyle/>
          <a:p>
            <a:pPr algn="ctr"/>
            <a:r>
              <a:rPr lang="en-US" b="1" dirty="0" smtClean="0">
                <a:solidFill>
                  <a:schemeClr val="accent2">
                    <a:lumMod val="50000"/>
                  </a:schemeClr>
                </a:solidFill>
                <a:latin typeface="Times New Roman" panose="02020603050405020304" pitchFamily="18" charset="0"/>
                <a:cs typeface="Times New Roman" panose="02020603050405020304" pitchFamily="18" charset="0"/>
              </a:rPr>
              <a:t>REAL TIME APPLICATIONS </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22</a:t>
            </a:fld>
            <a:endParaRPr lang="en-US"/>
          </a:p>
        </p:txBody>
      </p:sp>
      <p:sp>
        <p:nvSpPr>
          <p:cNvPr id="5" name="Content Placeholder 4"/>
          <p:cNvSpPr>
            <a:spLocks noGrp="1"/>
          </p:cNvSpPr>
          <p:nvPr>
            <p:ph sz="quarter" idx="1"/>
          </p:nvPr>
        </p:nvSpPr>
        <p:spPr>
          <a:xfrm>
            <a:off x="762000" y="914400"/>
            <a:ext cx="7772400" cy="4114800"/>
          </a:xfrm>
        </p:spPr>
        <p:txBody>
          <a:bodyPr>
            <a:normAutofit/>
          </a:bodyPr>
          <a:lstStyle/>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Ebay simplifies application deployment.</a:t>
            </a: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Uber accelerates developer on boarding from weeks to minutes using docker.</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BBC News Reduce CI Job Time Over 60%.</a:t>
            </a:r>
          </a:p>
          <a:p>
            <a:pPr>
              <a:buNone/>
            </a:pPr>
            <a:endParaRPr lang="en-US" sz="2800" dirty="0">
              <a:latin typeface="Times New Roman" panose="02020603050405020304" pitchFamily="18" charset="0"/>
              <a:cs typeface="Times New Roman" panose="02020603050405020304" pitchFamily="18" charset="0"/>
            </a:endParaRPr>
          </a:p>
        </p:txBody>
      </p:sp>
      <p:pic>
        <p:nvPicPr>
          <p:cNvPr id="1028" name="Picture 4" descr="C:\Users\Amulya\Desktop\docker-use-cases.png"/>
          <p:cNvPicPr>
            <a:picLocks noChangeAspect="1" noChangeArrowheads="1"/>
          </p:cNvPicPr>
          <p:nvPr/>
        </p:nvPicPr>
        <p:blipFill>
          <a:blip r:embed="rId2"/>
          <a:srcRect/>
          <a:stretch>
            <a:fillRect/>
          </a:stretch>
        </p:blipFill>
        <p:spPr bwMode="auto">
          <a:xfrm>
            <a:off x="1143000" y="2667000"/>
            <a:ext cx="7010400" cy="3276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546735"/>
            <a:ext cx="7772400" cy="655638"/>
          </a:xfrm>
        </p:spPr>
        <p:txBody>
          <a:bodyPr>
            <a:noAutofit/>
          </a:bodyPr>
          <a:lstStyle/>
          <a:p>
            <a:pPr algn="ctr"/>
            <a:r>
              <a:rPr lang="en-US" b="1" dirty="0" smtClean="0">
                <a:solidFill>
                  <a:schemeClr val="accent2">
                    <a:lumMod val="50000"/>
                  </a:schemeClr>
                </a:solidFill>
                <a:latin typeface="Times New Roman" panose="02020603050405020304" pitchFamily="18" charset="0"/>
                <a:cs typeface="Times New Roman" panose="02020603050405020304" pitchFamily="18" charset="0"/>
              </a:rPr>
              <a:t>CONCLUSION</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23</a:t>
            </a:fld>
            <a:endParaRPr lang="en-US"/>
          </a:p>
        </p:txBody>
      </p:sp>
      <p:sp>
        <p:nvSpPr>
          <p:cNvPr id="5" name="Content Placeholder 4"/>
          <p:cNvSpPr>
            <a:spLocks noGrp="1"/>
          </p:cNvSpPr>
          <p:nvPr>
            <p:ph sz="quarter" idx="1"/>
          </p:nvPr>
        </p:nvSpPr>
        <p:spPr>
          <a:xfrm>
            <a:off x="914400" y="1500505"/>
            <a:ext cx="7772400" cy="4572000"/>
          </a:xfrm>
        </p:spPr>
        <p:txBody>
          <a:bodyPr/>
          <a:lstStyle/>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The biggest advantage of our project is that the client server model can be implemented in docker which can be deployed on any platform which saves maximum amount of execution time of our applications. Applications are isolated and independent of the platform being deployed on.</a:t>
            </a:r>
            <a:endParaRPr lang="en-US" sz="2800" dirty="0" smtClean="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solidFill>
                  <a:srgbClr val="451918"/>
                </a:solidFill>
                <a:latin typeface="Times New Roman" panose="02020603050405020304" pitchFamily="18" charset="0"/>
                <a:cs typeface="Times New Roman" panose="02020603050405020304" pitchFamily="18" charset="0"/>
              </a:rPr>
              <a:t>FUTURE SCOPE</a:t>
            </a: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24</a:t>
            </a:fld>
            <a:endParaRPr lang="en-US"/>
          </a:p>
        </p:txBody>
      </p:sp>
      <p:sp>
        <p:nvSpPr>
          <p:cNvPr id="5" name="Content Placeholder 4"/>
          <p:cNvSpPr>
            <a:spLocks noGrp="1"/>
          </p:cNvSpPr>
          <p:nvPr>
            <p:ph sz="quarter" idx="1"/>
          </p:nvPr>
        </p:nvSpPr>
        <p:spPr/>
        <p:txBody>
          <a:bodyPr/>
          <a:lstStyle/>
          <a:p>
            <a:pPr algn="just">
              <a:buFont typeface="Wingdings" panose="05000000000000000000" pitchFamily="2" charset="2"/>
              <a:buChar char="Ø"/>
            </a:pPr>
            <a:r>
              <a:rPr lang="en-IN" sz="3200" dirty="0" smtClean="0">
                <a:latin typeface="Times New Roman" panose="02020603050405020304" pitchFamily="18" charset="0"/>
                <a:cs typeface="Times New Roman" panose="02020603050405020304" pitchFamily="18" charset="0"/>
              </a:rPr>
              <a:t>We can implement this application in graphical user interface. </a:t>
            </a:r>
          </a:p>
          <a:p>
            <a:pPr algn="just">
              <a:buFont typeface="Wingdings" panose="05000000000000000000" pitchFamily="2" charset="2"/>
              <a:buChar char="Ø"/>
            </a:pPr>
            <a:r>
              <a:rPr lang="en-IN" sz="3200" dirty="0" smtClean="0">
                <a:latin typeface="Times New Roman" panose="02020603050405020304" pitchFamily="18" charset="0"/>
                <a:cs typeface="Times New Roman" panose="02020603050405020304" pitchFamily="18" charset="0"/>
              </a:rPr>
              <a:t>We can implement the client server implementation model with more than one client also. </a:t>
            </a:r>
          </a:p>
          <a:p>
            <a:pPr algn="just">
              <a:buFont typeface="Wingdings" panose="05000000000000000000" pitchFamily="2" charset="2"/>
              <a:buChar char="Ø"/>
            </a:pPr>
            <a:r>
              <a:rPr lang="en-IN" sz="3200" dirty="0" smtClean="0">
                <a:latin typeface="Times New Roman" panose="02020603050405020304" pitchFamily="18" charset="0"/>
                <a:cs typeface="Times New Roman" panose="02020603050405020304" pitchFamily="18" charset="0"/>
              </a:rPr>
              <a:t>In client server application, input is taken by the interactive mode of docker. We can take the input from the forms also.</a:t>
            </a: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808038"/>
          </a:xfrm>
        </p:spPr>
        <p:txBody>
          <a:bodyPr/>
          <a:lstStyle/>
          <a:p>
            <a:pPr algn="ctr"/>
            <a:r>
              <a:rPr lang="en-US" b="1" dirty="0" smtClean="0">
                <a:solidFill>
                  <a:schemeClr val="accent2">
                    <a:lumMod val="50000"/>
                  </a:schemeClr>
                </a:solidFill>
                <a:latin typeface="Times New Roman" panose="02020603050405020304" pitchFamily="18" charset="0"/>
                <a:cs typeface="Times New Roman" panose="02020603050405020304" pitchFamily="18" charset="0"/>
              </a:rPr>
              <a:t>REFERENCES</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409700"/>
            <a:ext cx="8153400" cy="4038600"/>
          </a:xfrm>
        </p:spPr>
        <p:txBody>
          <a:bodyPr>
            <a:normAutofit lnSpcReduction="10000"/>
          </a:bodyPr>
          <a:lstStyle/>
          <a:p>
            <a:pPr algn="just">
              <a:buFont typeface="Wingdings" panose="05000000000000000000" pitchFamily="2" charset="2"/>
              <a:buChar char="Ø"/>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www.docker.com</a:t>
            </a:r>
          </a:p>
          <a:p>
            <a:pPr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Byron Francis, “Docker: The Complete Beginner's Guide” , 1</a:t>
            </a:r>
            <a:r>
              <a:rPr lang="en-IN" baseline="30000" dirty="0" smtClean="0">
                <a:latin typeface="Times New Roman" panose="02020603050405020304" pitchFamily="18" charset="0"/>
                <a:cs typeface="Times New Roman" panose="02020603050405020304" pitchFamily="18" charset="0"/>
              </a:rPr>
              <a:t>st</a:t>
            </a:r>
            <a:r>
              <a:rPr lang="en-IN" dirty="0" smtClean="0">
                <a:latin typeface="Times New Roman" panose="02020603050405020304" pitchFamily="18" charset="0"/>
                <a:cs typeface="Times New Roman" panose="02020603050405020304" pitchFamily="18" charset="0"/>
              </a:rPr>
              <a:t> Edition, Createspace independent publishing platform.</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Darryl Barton, “Docker: A Comprehensive Beginner's Guide”, 1</a:t>
            </a:r>
            <a:r>
              <a:rPr lang="en-IN" baseline="30000" dirty="0" smtClean="0">
                <a:latin typeface="Times New Roman" panose="02020603050405020304" pitchFamily="18" charset="0"/>
                <a:cs typeface="Times New Roman" panose="02020603050405020304" pitchFamily="18" charset="0"/>
              </a:rPr>
              <a:t>st</a:t>
            </a:r>
            <a:r>
              <a:rPr lang="en-IN" dirty="0" smtClean="0">
                <a:latin typeface="Times New Roman" panose="02020603050405020304" pitchFamily="18" charset="0"/>
                <a:cs typeface="Times New Roman" panose="02020603050405020304" pitchFamily="18" charset="0"/>
              </a:rPr>
              <a:t> Edition, Createspace independent publishing platform.</a:t>
            </a:r>
          </a:p>
          <a:p>
            <a:pPr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Adrian Mouat, “Using Docker: Developing and Deploying Software with Containers”, 3</a:t>
            </a:r>
            <a:r>
              <a:rPr lang="en-IN" baseline="30000" dirty="0" smtClean="0">
                <a:latin typeface="Times New Roman" panose="02020603050405020304" pitchFamily="18" charset="0"/>
                <a:cs typeface="Times New Roman" panose="02020603050405020304" pitchFamily="18" charset="0"/>
              </a:rPr>
              <a:t>rd</a:t>
            </a:r>
            <a:r>
              <a:rPr lang="en-IN" dirty="0" smtClean="0">
                <a:latin typeface="Times New Roman" panose="02020603050405020304" pitchFamily="18" charset="0"/>
                <a:cs typeface="Times New Roman" panose="02020603050405020304" pitchFamily="18" charset="0"/>
              </a:rPr>
              <a:t> Edition, O’Reilly Media</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
        <p:nvSpPr>
          <p:cNvPr id="4" name="Slide Number Placeholder 3"/>
          <p:cNvSpPr>
            <a:spLocks noGrp="1"/>
          </p:cNvSpPr>
          <p:nvPr>
            <p:ph type="sldNum" sz="quarter" idx="12"/>
          </p:nvPr>
        </p:nvSpPr>
        <p:spPr/>
        <p:txBody>
          <a:bodyPr/>
          <a:lstStyle/>
          <a:p>
            <a:fld id="{A6B51A43-C2DE-4772-9FC5-D9C5339DE9D8}" type="slidenum">
              <a:rPr lang="en-US" smtClean="0"/>
              <a:pPr/>
              <a:t>25</a:t>
            </a:fld>
            <a:endParaRPr lang="en-US"/>
          </a:p>
        </p:txBody>
      </p:sp>
      <p:sp>
        <p:nvSpPr>
          <p:cNvPr id="5" name="Footer Placeholder 4"/>
          <p:cNvSpPr>
            <a:spLocks noGrp="1"/>
          </p:cNvSpPr>
          <p:nvPr>
            <p:ph type="ftr" sz="quarter" idx="11"/>
          </p:nvPr>
        </p:nvSpPr>
        <p:spPr>
          <a:xfrm>
            <a:off x="914400" y="6172200"/>
            <a:ext cx="4648200" cy="457200"/>
          </a:xfrm>
        </p:spPr>
        <p:txBody>
          <a:bodyPr/>
          <a:lstStyle/>
          <a:p>
            <a:r>
              <a:rPr lang="en-US" dirty="0" smtClean="0"/>
              <a:t>Client server implementation in </a:t>
            </a:r>
            <a:r>
              <a:rPr lang="en-US" dirty="0" err="1" smtClean="0"/>
              <a:t>docker</a:t>
            </a:r>
            <a:r>
              <a:rPr lang="en-US" dirty="0" smtClean="0"/>
              <a:t> containers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Content Placeholder 4"/>
          <p:cNvSpPr>
            <a:spLocks noGrp="1"/>
          </p:cNvSpPr>
          <p:nvPr>
            <p:ph sz="quarter" idx="1"/>
          </p:nvPr>
        </p:nvSpPr>
        <p:spPr/>
        <p:txBody>
          <a:bodyPr/>
          <a:lstStyle/>
          <a:p>
            <a:pPr>
              <a:buNone/>
            </a:pPr>
            <a:r>
              <a:rPr lang="en-US" dirty="0" smtClean="0"/>
              <a:t>  </a:t>
            </a:r>
            <a:endParaRPr lang="en-US" dirty="0"/>
          </a:p>
        </p:txBody>
      </p:sp>
      <p:pic>
        <p:nvPicPr>
          <p:cNvPr id="7171" name="Picture 3" descr="C:\Users\Amulya\Desktop\0314_thank_you_with_smiley_Slide01.jpg"/>
          <p:cNvPicPr>
            <a:picLocks noChangeAspect="1" noChangeArrowheads="1"/>
          </p:cNvPicPr>
          <p:nvPr/>
        </p:nvPicPr>
        <p:blipFill>
          <a:blip r:embed="rId2"/>
          <a:srcRect/>
          <a:stretch>
            <a:fillRect/>
          </a:stretch>
        </p:blipFill>
        <p:spPr bwMode="auto">
          <a:xfrm>
            <a:off x="1371600" y="838200"/>
            <a:ext cx="6215063" cy="4595812"/>
          </a:xfrm>
          <a:prstGeom prst="rect">
            <a:avLst/>
          </a:prstGeom>
          <a:noFill/>
        </p:spPr>
      </p:pic>
      <p:sp>
        <p:nvSpPr>
          <p:cNvPr id="6" name="Slide Number Placeholder 5"/>
          <p:cNvSpPr>
            <a:spLocks noGrp="1"/>
          </p:cNvSpPr>
          <p:nvPr>
            <p:ph type="sldNum" sz="quarter" idx="12"/>
          </p:nvPr>
        </p:nvSpPr>
        <p:spPr/>
        <p:txBody>
          <a:bodyPr/>
          <a:lstStyle/>
          <a:p>
            <a:fld id="{A6B51A43-C2DE-4772-9FC5-D9C5339DE9D8}" type="slidenum">
              <a:rPr lang="en-US" smtClean="0"/>
              <a:pPr/>
              <a:t>26</a:t>
            </a:fld>
            <a:endParaRPr lang="en-US"/>
          </a:p>
        </p:txBody>
      </p:sp>
      <p:sp>
        <p:nvSpPr>
          <p:cNvPr id="7" name="Footer Placeholder 6"/>
          <p:cNvSpPr>
            <a:spLocks noGrp="1"/>
          </p:cNvSpPr>
          <p:nvPr>
            <p:ph type="ftr" sz="quarter" idx="11"/>
          </p:nvPr>
        </p:nvSpPr>
        <p:spPr>
          <a:xfrm>
            <a:off x="914400" y="6172200"/>
            <a:ext cx="4114800" cy="457200"/>
          </a:xfrm>
        </p:spPr>
        <p:txBody>
          <a:bodyPr/>
          <a:lstStyle/>
          <a:p>
            <a:r>
              <a:rPr lang="en-US" dirty="0" smtClean="0"/>
              <a:t>Client server implementation in </a:t>
            </a:r>
            <a:r>
              <a:rPr lang="en-US" dirty="0" err="1" smtClean="0"/>
              <a:t>docker</a:t>
            </a:r>
            <a:r>
              <a:rPr lang="en-US" dirty="0" smtClean="0"/>
              <a:t> containers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7772400" cy="1143000"/>
          </a:xfrm>
        </p:spPr>
        <p:txBody>
          <a:bodyPr/>
          <a:lstStyle/>
          <a:p>
            <a:r>
              <a:rPr lang="en-US" b="1" dirty="0" smtClean="0">
                <a:solidFill>
                  <a:schemeClr val="accent2">
                    <a:lumMod val="50000"/>
                  </a:schemeClr>
                </a:solidFill>
                <a:latin typeface="Times New Roman" panose="02020603050405020304" pitchFamily="18" charset="0"/>
                <a:cs typeface="Times New Roman" panose="02020603050405020304" pitchFamily="18" charset="0"/>
              </a:rPr>
              <a:t>NUMBER OF MODULES</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3</a:t>
            </a:fld>
            <a:endParaRPr lang="en-US"/>
          </a:p>
        </p:txBody>
      </p:sp>
      <p:sp>
        <p:nvSpPr>
          <p:cNvPr id="5" name="Content Placeholder 4"/>
          <p:cNvSpPr>
            <a:spLocks noGrp="1"/>
          </p:cNvSpPr>
          <p:nvPr>
            <p:ph sz="quarter" idx="1"/>
          </p:nvPr>
        </p:nvSpPr>
        <p:spPr>
          <a:xfrm>
            <a:off x="533400" y="2286000"/>
            <a:ext cx="7772400" cy="4572000"/>
          </a:xfrm>
        </p:spPr>
        <p:txBody>
          <a:bodyPr>
            <a:normAutofit/>
          </a:bodyPr>
          <a:lstStyle/>
          <a:p>
            <a:pPr>
              <a:buNone/>
            </a:pPr>
            <a:r>
              <a:rPr lang="en-US" sz="3200" dirty="0" smtClean="0">
                <a:latin typeface="Times New Roman" panose="02020603050405020304" pitchFamily="18" charset="0"/>
                <a:cs typeface="Times New Roman" panose="02020603050405020304" pitchFamily="18" charset="0"/>
              </a:rPr>
              <a:t>1.Client /Server implementation in python</a:t>
            </a:r>
          </a:p>
          <a:p>
            <a:pPr>
              <a:buNone/>
            </a:pPr>
            <a:r>
              <a:rPr lang="en-US" sz="3200" dirty="0" smtClean="0">
                <a:latin typeface="Times New Roman" panose="02020603050405020304" pitchFamily="18" charset="0"/>
                <a:cs typeface="Times New Roman" panose="02020603050405020304" pitchFamily="18" charset="0"/>
              </a:rPr>
              <a:t>2.Deploying Client/Server model in </a:t>
            </a:r>
            <a:r>
              <a:rPr lang="en-US" sz="3200" dirty="0" err="1" smtClean="0">
                <a:latin typeface="Times New Roman" panose="02020603050405020304" pitchFamily="18" charset="0"/>
                <a:cs typeface="Times New Roman" panose="02020603050405020304" pitchFamily="18" charset="0"/>
              </a:rPr>
              <a:t>Docker</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38400"/>
            <a:ext cx="7772400" cy="1143000"/>
          </a:xfrm>
        </p:spPr>
        <p:txBody>
          <a:bodyPr>
            <a:noAutofit/>
          </a:bodyPr>
          <a:lstStyle/>
          <a:p>
            <a:pPr algn="ctr"/>
            <a:r>
              <a:rPr lang="en-US" sz="8000" b="1" dirty="0" smtClean="0">
                <a:solidFill>
                  <a:schemeClr val="accent2">
                    <a:lumMod val="50000"/>
                  </a:schemeClr>
                </a:solidFill>
                <a:latin typeface="Times New Roman" panose="02020603050405020304" pitchFamily="18" charset="0"/>
                <a:cs typeface="Times New Roman" panose="02020603050405020304" pitchFamily="18" charset="0"/>
              </a:rPr>
              <a:t>MODULE- 1</a:t>
            </a:r>
            <a:endParaRPr lang="en-US" sz="8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4</a:t>
            </a:fld>
            <a:endParaRPr lang="en-US"/>
          </a:p>
        </p:txBody>
      </p:sp>
      <p:sp>
        <p:nvSpPr>
          <p:cNvPr id="5" name="Content Placeholder 4"/>
          <p:cNvSpPr>
            <a:spLocks noGrp="1"/>
          </p:cNvSpPr>
          <p:nvPr>
            <p:ph sz="quarter" idx="1"/>
          </p:nvPr>
        </p:nvSpPr>
        <p:spPr>
          <a:xfrm>
            <a:off x="1371600" y="3733800"/>
            <a:ext cx="7772400" cy="4572000"/>
          </a:xfrm>
        </p:spPr>
        <p:txBody>
          <a:bodyPr/>
          <a:lstStyle/>
          <a:p>
            <a:pPr>
              <a:buNone/>
            </a:pP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IN" altLang="en-US" sz="3600" b="1" dirty="0" smtClean="0">
                <a:solidFill>
                  <a:schemeClr val="accent2">
                    <a:lumMod val="50000"/>
                  </a:schemeClr>
                </a:solidFill>
                <a:latin typeface="Times New Roman" panose="02020603050405020304" pitchFamily="18" charset="0"/>
              </a:rPr>
              <a:t>CLIENT/SERVER </a:t>
            </a:r>
            <a:r>
              <a:rPr lang="en-IN" altLang="en-US" sz="3600" b="1" dirty="0">
                <a:solidFill>
                  <a:schemeClr val="accent2">
                    <a:lumMod val="50000"/>
                  </a:schemeClr>
                </a:solidFill>
                <a:latin typeface="Times New Roman" panose="02020603050405020304" pitchFamily="18" charset="0"/>
              </a:rPr>
              <a:t>ARCHITECTURE</a:t>
            </a:r>
          </a:p>
        </p:txBody>
      </p:sp>
      <p:sp>
        <p:nvSpPr>
          <p:cNvPr id="3" name="Content Placeholder 2"/>
          <p:cNvSpPr>
            <a:spLocks noGrp="1"/>
          </p:cNvSpPr>
          <p:nvPr>
            <p:ph sz="quarter" idx="1"/>
          </p:nvPr>
        </p:nvSpPr>
        <p:spPr/>
        <p:txBody>
          <a:bodyPr/>
          <a:lstStyle/>
          <a:p>
            <a:pPr>
              <a:buFont typeface="Wingdings" panose="05000000000000000000" pitchFamily="2" charset="2"/>
              <a:buChar char="Ø"/>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The </a:t>
            </a:r>
            <a:r>
              <a:rPr lang="en-US" dirty="0">
                <a:solidFill>
                  <a:schemeClr val="tx1">
                    <a:lumMod val="95000"/>
                    <a:lumOff val="5000"/>
                  </a:schemeClr>
                </a:solidFill>
                <a:latin typeface="Times New Roman" panose="02020603050405020304" pitchFamily="18" charset="0"/>
                <a:cs typeface="Times New Roman" panose="02020603050405020304" pitchFamily="18" charset="0"/>
                <a:sym typeface="+mn-ea"/>
              </a:rPr>
              <a:t>communication between the client and server is done using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sockets.</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 There </a:t>
            </a:r>
            <a:r>
              <a:rPr lang="en-US" dirty="0">
                <a:solidFill>
                  <a:schemeClr val="tx1">
                    <a:lumMod val="95000"/>
                    <a:lumOff val="5000"/>
                  </a:schemeClr>
                </a:solidFill>
                <a:latin typeface="Times New Roman" panose="02020603050405020304" pitchFamily="18" charset="0"/>
                <a:cs typeface="Times New Roman" panose="02020603050405020304" pitchFamily="18" charset="0"/>
                <a:sym typeface="+mn-ea"/>
              </a:rPr>
              <a:t>are two types of sockets</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a:t>
            </a:r>
          </a:p>
          <a:p>
            <a:pPr marL="0" indent="0">
              <a:buFont typeface="Wingdings" panose="05000000000000000000" pitchFamily="2" charset="2"/>
              <a:buNone/>
            </a:pPr>
            <a:r>
              <a:rPr lang="en-IN" altLang="en-US"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     1.</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Connection </a:t>
            </a:r>
            <a:r>
              <a:rPr lang="en-US" dirty="0">
                <a:solidFill>
                  <a:schemeClr val="tx1">
                    <a:lumMod val="95000"/>
                    <a:lumOff val="5000"/>
                  </a:schemeClr>
                </a:solidFill>
                <a:latin typeface="Times New Roman" panose="02020603050405020304" pitchFamily="18" charset="0"/>
                <a:cs typeface="Times New Roman" panose="02020603050405020304" pitchFamily="18" charset="0"/>
                <a:sym typeface="+mn-ea"/>
              </a:rPr>
              <a:t>oriented sockets(TCP)</a:t>
            </a:r>
          </a:p>
          <a:p>
            <a:pPr marL="0" indent="0">
              <a:buFont typeface="Wingdings" panose="05000000000000000000" pitchFamily="2" charset="2"/>
              <a:buNone/>
            </a:pPr>
            <a:r>
              <a:rPr lang="en-IN" altLang="en-US"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     2.</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Connection </a:t>
            </a:r>
            <a:r>
              <a:rPr lang="en-US" dirty="0">
                <a:solidFill>
                  <a:schemeClr val="tx1">
                    <a:lumMod val="95000"/>
                    <a:lumOff val="5000"/>
                  </a:schemeClr>
                </a:solidFill>
                <a:latin typeface="Times New Roman" panose="02020603050405020304" pitchFamily="18" charset="0"/>
                <a:cs typeface="Times New Roman" panose="02020603050405020304" pitchFamily="18" charset="0"/>
                <a:sym typeface="+mn-ea"/>
              </a:rPr>
              <a:t>less sockets(UDP)</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A6B51A43-C2DE-4772-9FC5-D9C5339DE9D8}" type="slidenum">
              <a:rPr lang="en-US" smtClean="0"/>
              <a:pPr/>
              <a:t>5</a:t>
            </a:fld>
            <a:endParaRPr lang="en-US"/>
          </a:p>
        </p:txBody>
      </p:sp>
      <p:sp>
        <p:nvSpPr>
          <p:cNvPr id="5" name="Footer Placeholder 4"/>
          <p:cNvSpPr>
            <a:spLocks noGrp="1"/>
          </p:cNvSpPr>
          <p:nvPr>
            <p:ph type="ftr" sz="quarter" idx="11"/>
          </p:nvPr>
        </p:nvSpPr>
        <p:spPr>
          <a:xfrm>
            <a:off x="914400" y="6172200"/>
            <a:ext cx="4343400" cy="457200"/>
          </a:xfrm>
        </p:spPr>
        <p:txBody>
          <a:bodyPr/>
          <a:lstStyle/>
          <a:p>
            <a:r>
              <a:rPr lang="en-US" dirty="0" smtClean="0"/>
              <a:t>Client server implementation in </a:t>
            </a:r>
            <a:r>
              <a:rPr lang="en-US" dirty="0" err="1" smtClean="0"/>
              <a:t>docker</a:t>
            </a:r>
            <a:r>
              <a:rPr lang="en-US" dirty="0" smtClean="0"/>
              <a:t> containers</a:t>
            </a:r>
            <a:endParaRPr lang="en-US" dirty="0"/>
          </a:p>
        </p:txBody>
      </p:sp>
      <p:pic>
        <p:nvPicPr>
          <p:cNvPr id="6" name="Picture 2" descr="C:\Users\Amulya\Desktop\ppt2.png"/>
          <p:cNvPicPr>
            <a:picLocks noChangeAspect="1" noChangeArrowheads="1"/>
          </p:cNvPicPr>
          <p:nvPr/>
        </p:nvPicPr>
        <p:blipFill>
          <a:blip r:embed="rId2"/>
          <a:srcRect/>
          <a:stretch>
            <a:fillRect/>
          </a:stretch>
        </p:blipFill>
        <p:spPr bwMode="auto">
          <a:xfrm>
            <a:off x="4419600" y="3962400"/>
            <a:ext cx="4267200" cy="2057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3600" b="1" dirty="0" smtClean="0">
                <a:solidFill>
                  <a:schemeClr val="accent2">
                    <a:lumMod val="50000"/>
                  </a:schemeClr>
                </a:solidFill>
                <a:latin typeface="Times New Roman" panose="02020603050405020304" pitchFamily="18" charset="0"/>
                <a:cs typeface="Times New Roman" panose="02020603050405020304" pitchFamily="18" charset="0"/>
              </a:rPr>
              <a:t>PYTHON</a:t>
            </a:r>
            <a:endParaRPr lang="en-US" sz="36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990600"/>
            <a:ext cx="8229600" cy="5562600"/>
          </a:xfrm>
        </p:spPr>
        <p:txBody>
          <a:bodyPr>
            <a:normAutofit fontScale="25000" lnSpcReduction="20000"/>
          </a:bodyPr>
          <a:lstStyle/>
          <a:p>
            <a:pPr algn="just">
              <a:buNone/>
            </a:pPr>
            <a:endParaRPr lang="en-US" sz="9600" dirty="0" smtClean="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9600" dirty="0" smtClean="0">
                <a:latin typeface="Times New Roman" panose="02020603050405020304" pitchFamily="18" charset="0"/>
                <a:cs typeface="Times New Roman" panose="02020603050405020304" pitchFamily="18" charset="0"/>
              </a:rPr>
              <a:t>Python </a:t>
            </a:r>
            <a:r>
              <a:rPr lang="en-US" sz="9600" dirty="0">
                <a:latin typeface="Times New Roman" panose="02020603050405020304" pitchFamily="18" charset="0"/>
                <a:cs typeface="Times New Roman" panose="02020603050405020304" pitchFamily="18" charset="0"/>
              </a:rPr>
              <a:t>is a general-purpose interpreted, interactive, object-oriented, and high-level programming language</a:t>
            </a:r>
            <a:r>
              <a:rPr lang="en-US" sz="9600" dirty="0" smtClean="0">
                <a:latin typeface="Times New Roman" panose="02020603050405020304" pitchFamily="18" charset="0"/>
                <a:cs typeface="Times New Roman" panose="02020603050405020304" pitchFamily="18" charset="0"/>
              </a:rPr>
              <a:t>.</a:t>
            </a:r>
          </a:p>
          <a:p>
            <a:pPr algn="just">
              <a:buNone/>
            </a:pPr>
            <a:r>
              <a:rPr lang="en-US" sz="11200" b="1" dirty="0">
                <a:solidFill>
                  <a:schemeClr val="tx2">
                    <a:lumMod val="50000"/>
                  </a:schemeClr>
                </a:solidFill>
                <a:latin typeface="Times New Roman" panose="02020603050405020304" pitchFamily="18" charset="0"/>
                <a:cs typeface="Times New Roman" panose="02020603050405020304" pitchFamily="18" charset="0"/>
              </a:rPr>
              <a:t>Features of python </a:t>
            </a:r>
            <a:r>
              <a:rPr lang="en-US" sz="9600" b="1" dirty="0" smtClean="0">
                <a:latin typeface="Times New Roman" panose="02020603050405020304" pitchFamily="18" charset="0"/>
                <a:cs typeface="Times New Roman" panose="02020603050405020304" pitchFamily="18" charset="0"/>
              </a:rPr>
              <a:t>:</a:t>
            </a:r>
            <a:endParaRPr lang="en-US" sz="96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9600" b="1" dirty="0" smtClean="0">
                <a:latin typeface="Times New Roman" panose="02020603050405020304" pitchFamily="18" charset="0"/>
                <a:cs typeface="Times New Roman" panose="02020603050405020304" pitchFamily="18" charset="0"/>
              </a:rPr>
              <a:t>Easy-to-learn</a:t>
            </a:r>
            <a:r>
              <a:rPr lang="en-US" sz="9600" b="1" dirty="0">
                <a:latin typeface="Times New Roman" panose="020206030504050203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 Python has few keywords, simple structure, and a clearly defined </a:t>
            </a:r>
            <a:r>
              <a:rPr lang="en-US" sz="9600" dirty="0" smtClean="0">
                <a:latin typeface="Times New Roman" panose="02020603050405020304" pitchFamily="18" charset="0"/>
                <a:cs typeface="Times New Roman" panose="02020603050405020304" pitchFamily="18" charset="0"/>
              </a:rPr>
              <a:t>syntax which makes it easy to learn</a:t>
            </a:r>
          </a:p>
          <a:p>
            <a:pPr algn="just">
              <a:lnSpc>
                <a:spcPct val="120000"/>
              </a:lnSpc>
              <a:buFont typeface="Wingdings" panose="05000000000000000000" pitchFamily="2" charset="2"/>
              <a:buChar char="Ø"/>
            </a:pPr>
            <a:r>
              <a:rPr lang="en-US" sz="9600" b="1" dirty="0" smtClean="0">
                <a:latin typeface="Times New Roman" panose="02020603050405020304" pitchFamily="18" charset="0"/>
                <a:cs typeface="Times New Roman" panose="02020603050405020304" pitchFamily="18" charset="0"/>
              </a:rPr>
              <a:t>Interactive Mode : </a:t>
            </a:r>
            <a:r>
              <a:rPr lang="en-US" sz="9600" dirty="0" smtClean="0">
                <a:latin typeface="Times New Roman" panose="02020603050405020304" pitchFamily="18" charset="0"/>
                <a:cs typeface="Times New Roman" panose="02020603050405020304" pitchFamily="18" charset="0"/>
              </a:rPr>
              <a:t>Python </a:t>
            </a:r>
            <a:r>
              <a:rPr lang="en-US" sz="9600" dirty="0">
                <a:latin typeface="Times New Roman" panose="02020603050405020304" pitchFamily="18" charset="0"/>
                <a:cs typeface="Times New Roman" panose="02020603050405020304" pitchFamily="18" charset="0"/>
              </a:rPr>
              <a:t>has support for an interactive mode which allows interactive testing and debugging of snippets of code</a:t>
            </a:r>
            <a:r>
              <a:rPr lang="en-US" sz="9600" dirty="0" smtClean="0">
                <a:latin typeface="Times New Roman" panose="02020603050405020304" pitchFamily="18" charset="0"/>
                <a:cs typeface="Times New Roman" panose="02020603050405020304" pitchFamily="18" charset="0"/>
              </a:rPr>
              <a:t>.</a:t>
            </a:r>
            <a:endParaRPr lang="en-US"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9600" b="1" dirty="0">
                <a:latin typeface="Times New Roman" panose="02020603050405020304" pitchFamily="18" charset="0"/>
                <a:cs typeface="Times New Roman" panose="02020603050405020304" pitchFamily="18" charset="0"/>
              </a:rPr>
              <a:t>Portable:</a:t>
            </a:r>
            <a:r>
              <a:rPr lang="en-US" sz="9600" dirty="0">
                <a:latin typeface="Times New Roman" panose="02020603050405020304" pitchFamily="18" charset="0"/>
                <a:cs typeface="Times New Roman" panose="02020603050405020304" pitchFamily="18" charset="0"/>
              </a:rPr>
              <a:t> Python can run on a wide variety of hardware platforms and has the same interface on all </a:t>
            </a:r>
            <a:r>
              <a:rPr lang="en-US" sz="9600" dirty="0" smtClean="0">
                <a:latin typeface="Times New Roman" panose="02020603050405020304" pitchFamily="18" charset="0"/>
                <a:cs typeface="Times New Roman" panose="02020603050405020304" pitchFamily="18" charset="0"/>
              </a:rPr>
              <a:t>platforms.</a:t>
            </a:r>
          </a:p>
          <a:p>
            <a:pPr algn="just">
              <a:lnSpc>
                <a:spcPct val="120000"/>
              </a:lnSpc>
              <a:buFont typeface="Wingdings" panose="05000000000000000000" pitchFamily="2" charset="2"/>
              <a:buChar char="Ø"/>
            </a:pPr>
            <a:r>
              <a:rPr lang="en-US" sz="9600" b="1" dirty="0" smtClean="0">
                <a:latin typeface="Times New Roman" panose="02020603050405020304" pitchFamily="18" charset="0"/>
                <a:cs typeface="Times New Roman" panose="02020603050405020304" pitchFamily="18" charset="0"/>
              </a:rPr>
              <a:t>Databases</a:t>
            </a:r>
            <a:r>
              <a:rPr lang="en-US" sz="9600" b="1" dirty="0">
                <a:latin typeface="Times New Roman" panose="020206030504050203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 Python provides interfaces to all major commercial databases.</a:t>
            </a:r>
          </a:p>
          <a:p>
            <a:pPr algn="just">
              <a:buNone/>
            </a:pP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rPr>
              <a:t/>
            </a:r>
            <a:br>
              <a:rPr lang="en-US" dirty="0" smtClean="0">
                <a:latin typeface="Times New Roman" panose="02020603050405020304" pitchFamily="18" charset="0"/>
              </a:rPr>
            </a:br>
            <a:endParaRPr lang="en-US"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6B51A43-C2DE-4772-9FC5-D9C5339DE9D8}" type="slidenum">
              <a:rPr lang="en-US" smtClean="0"/>
              <a:pPr/>
              <a:t>6</a:t>
            </a:fld>
            <a:endParaRPr lang="en-US"/>
          </a:p>
        </p:txBody>
      </p:sp>
      <p:sp>
        <p:nvSpPr>
          <p:cNvPr id="5" name="Footer Placeholder 4"/>
          <p:cNvSpPr>
            <a:spLocks noGrp="1"/>
          </p:cNvSpPr>
          <p:nvPr>
            <p:ph type="ftr" sz="quarter" idx="11"/>
          </p:nvPr>
        </p:nvSpPr>
        <p:spPr>
          <a:xfrm>
            <a:off x="914400" y="6172200"/>
            <a:ext cx="4343400" cy="457200"/>
          </a:xfrm>
        </p:spPr>
        <p:txBody>
          <a:bodyPr/>
          <a:lstStyle/>
          <a:p>
            <a:r>
              <a:rPr lang="en-US" dirty="0" smtClean="0"/>
              <a:t>Client server implementation in </a:t>
            </a:r>
            <a:r>
              <a:rPr lang="en-US" dirty="0" err="1" smtClean="0"/>
              <a:t>docker</a:t>
            </a:r>
            <a:r>
              <a:rPr lang="en-US" dirty="0" smtClean="0"/>
              <a:t> containers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579438"/>
          </a:xfrm>
        </p:spPr>
        <p:txBody>
          <a:bodyPr>
            <a:normAutofit fontScale="90000"/>
          </a:bodyPr>
          <a:lstStyle/>
          <a:p>
            <a:pPr algn="ct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PYTHON CLIENT/SERVER FUNCTIONS</a:t>
            </a:r>
          </a:p>
        </p:txBody>
      </p:sp>
      <p:sp>
        <p:nvSpPr>
          <p:cNvPr id="4" name="Slide Number Placeholder 3"/>
          <p:cNvSpPr>
            <a:spLocks noGrp="1"/>
          </p:cNvSpPr>
          <p:nvPr>
            <p:ph type="sldNum" sz="quarter" idx="12"/>
          </p:nvPr>
        </p:nvSpPr>
        <p:spPr/>
        <p:txBody>
          <a:bodyPr/>
          <a:lstStyle/>
          <a:p>
            <a:fld id="{A6B51A43-C2DE-4772-9FC5-D9C5339DE9D8}" type="slidenum">
              <a:rPr lang="en-US" smtClean="0"/>
              <a:pPr/>
              <a:t>7</a:t>
            </a:fld>
            <a:endParaRPr lang="en-US"/>
          </a:p>
        </p:txBody>
      </p:sp>
      <p:sp>
        <p:nvSpPr>
          <p:cNvPr id="6" name="Footer Placeholder 5"/>
          <p:cNvSpPr>
            <a:spLocks noGrp="1"/>
          </p:cNvSpPr>
          <p:nvPr>
            <p:ph type="ftr" sz="quarter" idx="11"/>
          </p:nvPr>
        </p:nvSpPr>
        <p:spPr>
          <a:xfrm>
            <a:off x="914400" y="6172200"/>
            <a:ext cx="4495800" cy="457200"/>
          </a:xfrm>
        </p:spPr>
        <p:txBody>
          <a:bodyPr/>
          <a:lstStyle/>
          <a:p>
            <a:r>
              <a:rPr lang="en-US" dirty="0" smtClean="0"/>
              <a:t>Client server implementation in docker </a:t>
            </a:r>
            <a:r>
              <a:rPr lang="en-US" dirty="0" smtClean="0"/>
              <a:t>containers</a:t>
            </a:r>
            <a:endParaRPr lang="en-US" dirty="0"/>
          </a:p>
        </p:txBody>
      </p:sp>
      <p:sp>
        <p:nvSpPr>
          <p:cNvPr id="7" name="Content Placeholder 6"/>
          <p:cNvSpPr>
            <a:spLocks noGrp="1"/>
          </p:cNvSpPr>
          <p:nvPr>
            <p:ph sz="quarter" idx="1"/>
          </p:nvPr>
        </p:nvSpPr>
        <p:spPr/>
        <p:txBody>
          <a:bodyPr/>
          <a:lstStyle/>
          <a:p>
            <a:pPr>
              <a:buNone/>
            </a:pPr>
            <a:r>
              <a:rPr lang="en-US" dirty="0" smtClean="0"/>
              <a:t>  </a:t>
            </a:r>
            <a:endParaRPr lang="en-US" dirty="0"/>
          </a:p>
        </p:txBody>
      </p:sp>
      <p:pic>
        <p:nvPicPr>
          <p:cNvPr id="1026" name="Picture 2" descr="C:\Users\Amulya\Desktop\Untitled.png"/>
          <p:cNvPicPr>
            <a:picLocks noChangeAspect="1" noChangeArrowheads="1"/>
          </p:cNvPicPr>
          <p:nvPr/>
        </p:nvPicPr>
        <p:blipFill>
          <a:blip r:embed="rId3"/>
          <a:srcRect/>
          <a:stretch>
            <a:fillRect/>
          </a:stretch>
        </p:blipFill>
        <p:spPr bwMode="auto">
          <a:xfrm>
            <a:off x="1143000" y="990600"/>
            <a:ext cx="6553200" cy="509694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accent2">
                    <a:lumMod val="50000"/>
                  </a:schemeClr>
                </a:solidFill>
                <a:latin typeface="Times New Roman" panose="02020603050405020304" pitchFamily="18" charset="0"/>
                <a:cs typeface="Times New Roman" panose="02020603050405020304" pitchFamily="18" charset="0"/>
              </a:rPr>
              <a:t>OUTPUT OF CLIENT/SERVER IN PYTHON</a:t>
            </a:r>
            <a:endParaRPr lang="en-US" sz="32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8</a:t>
            </a:fld>
            <a:endParaRPr lang="en-US"/>
          </a:p>
        </p:txBody>
      </p:sp>
      <p:pic>
        <p:nvPicPr>
          <p:cNvPr id="6" name="Content Placeholder 5" descr="Screenshot (76)"/>
          <p:cNvPicPr>
            <a:picLocks noGrp="1" noChangeAspect="1"/>
          </p:cNvPicPr>
          <p:nvPr>
            <p:ph sz="quarter" idx="1"/>
          </p:nvPr>
        </p:nvPicPr>
        <p:blipFill>
          <a:blip r:embed="rId2"/>
          <a:stretch>
            <a:fillRect/>
          </a:stretch>
        </p:blipFill>
        <p:spPr>
          <a:xfrm>
            <a:off x="118745" y="1417955"/>
            <a:ext cx="8906510" cy="4593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7772400" cy="1143000"/>
          </a:xfrm>
        </p:spPr>
        <p:txBody>
          <a:bodyPr>
            <a:noAutofit/>
          </a:bodyPr>
          <a:lstStyle/>
          <a:p>
            <a:pPr algn="ctr"/>
            <a:r>
              <a:rPr lang="en-US" sz="8000" b="1" dirty="0" smtClean="0">
                <a:solidFill>
                  <a:schemeClr val="accent2">
                    <a:lumMod val="50000"/>
                  </a:schemeClr>
                </a:solidFill>
                <a:latin typeface="Times New Roman" panose="02020603050405020304" pitchFamily="18" charset="0"/>
                <a:cs typeface="Times New Roman" panose="02020603050405020304" pitchFamily="18" charset="0"/>
              </a:rPr>
              <a:t>MODULE-2</a:t>
            </a:r>
            <a:endParaRPr lang="en-US" sz="8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Client server implementation in docker containers</a:t>
            </a:r>
            <a:endParaRPr lang="en-US"/>
          </a:p>
        </p:txBody>
      </p:sp>
      <p:sp>
        <p:nvSpPr>
          <p:cNvPr id="4" name="Slide Number Placeholder 3"/>
          <p:cNvSpPr>
            <a:spLocks noGrp="1"/>
          </p:cNvSpPr>
          <p:nvPr>
            <p:ph type="sldNum" sz="quarter" idx="12"/>
          </p:nvPr>
        </p:nvSpPr>
        <p:spPr/>
        <p:txBody>
          <a:bodyPr/>
          <a:lstStyle/>
          <a:p>
            <a:fld id="{A6B51A43-C2DE-4772-9FC5-D9C5339DE9D8}" type="slidenum">
              <a:rPr lang="en-US" smtClean="0"/>
              <a:pPr/>
              <a:t>9</a:t>
            </a:fld>
            <a:endParaRPr lang="en-US"/>
          </a:p>
        </p:txBody>
      </p:sp>
      <p:sp>
        <p:nvSpPr>
          <p:cNvPr id="5" name="Content Placeholder 4"/>
          <p:cNvSpPr>
            <a:spLocks noGrp="1"/>
          </p:cNvSpPr>
          <p:nvPr>
            <p:ph sz="quarter" idx="1"/>
          </p:nvPr>
        </p:nvSpPr>
        <p:spPr>
          <a:xfrm>
            <a:off x="914400" y="5562600"/>
            <a:ext cx="7772400" cy="457200"/>
          </a:xfrm>
        </p:spPr>
        <p:txBody>
          <a:bodyPr>
            <a:normAutofit lnSpcReduction="10000"/>
          </a:bodyPr>
          <a:lstStyle/>
          <a:p>
            <a:pPr>
              <a:buNone/>
            </a:pP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4</TotalTime>
  <Words>730</Words>
  <Application>WPS Presentation</Application>
  <PresentationFormat>On-screen Show (4:3)</PresentationFormat>
  <Paragraphs>166</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Gokaraju Rangaraju Institute of  Engineering &amp; Technology </vt:lpstr>
      <vt:lpstr>AIM OF THE PROJECT</vt:lpstr>
      <vt:lpstr>NUMBER OF MODULES</vt:lpstr>
      <vt:lpstr>MODULE- 1</vt:lpstr>
      <vt:lpstr>CLIENT/SERVER ARCHITECTURE</vt:lpstr>
      <vt:lpstr>PYTHON</vt:lpstr>
      <vt:lpstr>PYTHON CLIENT/SERVER FUNCTIONS</vt:lpstr>
      <vt:lpstr>OUTPUT OF CLIENT/SERVER IN PYTHON</vt:lpstr>
      <vt:lpstr>MODULE-2</vt:lpstr>
      <vt:lpstr>WHAT IS A DOCKER?</vt:lpstr>
      <vt:lpstr>  </vt:lpstr>
      <vt:lpstr>WHY DOCKER?</vt:lpstr>
      <vt:lpstr>    PROCESS OF DOCKER</vt:lpstr>
      <vt:lpstr>PULLING PYTHON IMAGE </vt:lpstr>
      <vt:lpstr>CREATING A DOCKER FILE</vt:lpstr>
      <vt:lpstr>Commands needed for creating a Docker file :</vt:lpstr>
      <vt:lpstr>BUILDING AN IMAGE</vt:lpstr>
      <vt:lpstr>  </vt:lpstr>
      <vt:lpstr>CHECKING WHETHER DOCKER IMAGE IS CREATED OR NOT USING “docker images” COMMAND</vt:lpstr>
      <vt:lpstr>RUNNING A CONTAINER</vt:lpstr>
      <vt:lpstr>DOCKER LOGS</vt:lpstr>
      <vt:lpstr>REAL TIME APPLICATIONS </vt:lpstr>
      <vt:lpstr>CONCLUSION</vt:lpstr>
      <vt:lpstr>FUTURE SCOPE</vt:lpstr>
      <vt:lpstr>REFERENCES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SERVER MODEL IMPLEMENTATION IN DOCKER CONTAINERS</dc:title>
  <dc:creator>Amulya</dc:creator>
  <cp:lastModifiedBy>Amulya</cp:lastModifiedBy>
  <cp:revision>158</cp:revision>
  <dcterms:created xsi:type="dcterms:W3CDTF">2017-01-31T13:25:00Z</dcterms:created>
  <dcterms:modified xsi:type="dcterms:W3CDTF">2017-04-15T07:09:33Z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