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5" r:id="rId8"/>
    <p:sldId id="266" r:id="rId9"/>
    <p:sldId id="267" r:id="rId10"/>
    <p:sldId id="2146847056"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cikit-learn.org/stable/documentation.html" TargetMode="External"/><Relationship Id="rId2" Type="http://schemas.openxmlformats.org/officeDocument/2006/relationships/hyperlink" Target="https://archive.ics.uci.edu/ml/datasets/adult" TargetMode="External"/><Relationship Id="rId1" Type="http://schemas.openxmlformats.org/officeDocument/2006/relationships/slideLayout" Target="../slideLayouts/slideLayout2.xml"/><Relationship Id="rId4" Type="http://schemas.openxmlformats.org/officeDocument/2006/relationships/hyperlink" Target="https://docs.streamlit.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github.com/Venkatarao50/Employee-Salary-Prediction-Model-Development.git" TargetMode="External"/><Relationship Id="rId1" Type="http://schemas.openxmlformats.org/officeDocument/2006/relationships/slideLayout" Target="../slideLayouts/slideLayout6.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95082" y="1636063"/>
            <a:ext cx="9144000" cy="977778"/>
          </a:xfrm>
        </p:spPr>
        <p:txBody>
          <a:bodyPr/>
          <a:lstStyle/>
          <a:p>
            <a:pPr algn="ctr"/>
            <a:r>
              <a:rPr lang="en-IN" dirty="0"/>
              <a:t>Employee Salary Prediction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758899" y="380017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US" sz="2000" cap="all" dirty="0">
                <a:cs typeface="Times New Roman" panose="02020603050405020304" pitchFamily="18" charset="0"/>
              </a:rPr>
              <a:t> </a:t>
            </a:r>
            <a:r>
              <a:rPr lang="en-US" sz="2000" cap="all" dirty="0">
                <a:solidFill>
                  <a:schemeClr val="bg1"/>
                </a:solidFill>
                <a:cs typeface="Times New Roman" panose="02020603050405020304" pitchFamily="18" charset="0"/>
              </a:rPr>
              <a:t>Parusubothu Venkata rao</a:t>
            </a:r>
            <a:endParaRPr lang="en-US" sz="2000" b="1" dirty="0">
              <a:solidFill>
                <a:schemeClr val="bg1"/>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a:t>
            </a:r>
            <a:r>
              <a:rPr lang="en-US" sz="2000" cap="all" dirty="0">
                <a:cs typeface="Times New Roman" panose="02020603050405020304" pitchFamily="18" charset="0"/>
              </a:rPr>
              <a:t> </a:t>
            </a:r>
            <a:r>
              <a:rPr lang="en-US" sz="2000" cap="all" dirty="0">
                <a:solidFill>
                  <a:schemeClr val="bg1"/>
                </a:solidFill>
                <a:cs typeface="Times New Roman" panose="02020603050405020304" pitchFamily="18" charset="0"/>
              </a:rPr>
              <a:t>Sir c.r.reddy college of engineering</a:t>
            </a:r>
            <a:endParaRPr lang="en-US" sz="2000" b="1" dirty="0">
              <a:solidFill>
                <a:schemeClr val="bg1"/>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Department-</a:t>
            </a:r>
            <a:r>
              <a:rPr lang="en-US" sz="2000" cap="all" dirty="0"/>
              <a:t> </a:t>
            </a:r>
            <a:r>
              <a:rPr lang="en-US" sz="2000" cap="all" dirty="0">
                <a:solidFill>
                  <a:schemeClr val="bg1"/>
                </a:solidFill>
              </a:rPr>
              <a:t>Electrical and electronics</a:t>
            </a: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3" name="Rectangle 1">
            <a:extLst>
              <a:ext uri="{FF2B5EF4-FFF2-40B4-BE49-F238E27FC236}">
                <a16:creationId xmlns:a16="http://schemas.microsoft.com/office/drawing/2014/main" id="{C2BE125C-4468-06D2-BE04-DD6BEE96C53B}"/>
              </a:ext>
            </a:extLst>
          </p:cNvPr>
          <p:cNvSpPr>
            <a:spLocks noChangeArrowheads="1"/>
          </p:cNvSpPr>
          <p:nvPr/>
        </p:nvSpPr>
        <p:spPr bwMode="auto">
          <a:xfrm>
            <a:off x="947396" y="1232452"/>
            <a:ext cx="10663412"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UCI Machine Learning Repository – </a:t>
            </a:r>
            <a:r>
              <a:rPr kumimoji="0" lang="en-US" altLang="en-US" sz="1800" b="0" i="1" u="none" strike="noStrike" cap="none" normalizeH="0" baseline="0" dirty="0">
                <a:ln>
                  <a:noFill/>
                </a:ln>
                <a:solidFill>
                  <a:schemeClr val="tx1"/>
                </a:solidFill>
                <a:effectLst/>
                <a:latin typeface="Arial" panose="020B0604020202020204" pitchFamily="34" charset="0"/>
              </a:rPr>
              <a:t>Adult Income Dataset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https://archive.ics.uci.edu/ml/datasets/adult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Scikit-learn Documentation – </a:t>
            </a:r>
            <a:r>
              <a:rPr kumimoji="0" lang="en-US" altLang="en-US" sz="1800" b="0" i="1" u="none" strike="noStrike" cap="none" normalizeH="0" baseline="0" dirty="0">
                <a:ln>
                  <a:noFill/>
                </a:ln>
                <a:solidFill>
                  <a:schemeClr val="tx1"/>
                </a:solidFill>
                <a:effectLst/>
                <a:latin typeface="Arial" panose="020B0604020202020204" pitchFamily="34" charset="0"/>
              </a:rPr>
              <a:t>Machine Learning in Python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accent1"/>
                </a:solidFill>
                <a:effectLst/>
                <a:latin typeface="Arial" panose="020B0604020202020204" pitchFamily="34" charset="0"/>
                <a:hlinkClick r:id="rId3"/>
              </a:rPr>
              <a:t>https://scikit-learn.org/stable/documentation.html</a:t>
            </a:r>
            <a:endParaRPr kumimoji="0" lang="en-US" altLang="en-US" sz="1800" b="0" i="0" u="none" strike="noStrike" cap="none" normalizeH="0" baseline="0" dirty="0">
              <a:ln>
                <a:noFill/>
              </a:ln>
              <a:solidFill>
                <a:schemeClr val="accent1"/>
              </a:solidFill>
              <a:effectLst/>
              <a:latin typeface="Arial" panose="020B0604020202020204" pitchFamily="34" charset="0"/>
            </a:endParaRPr>
          </a:p>
          <a:p>
            <a:pPr marL="342900" marR="0" lvl="0" indent="-342900"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Streamlit Documentation – </a:t>
            </a:r>
            <a:r>
              <a:rPr kumimoji="0" lang="en-US" altLang="en-US" sz="1800" b="0" i="1" u="none" strike="noStrike" cap="none" normalizeH="0" baseline="0" dirty="0">
                <a:ln>
                  <a:noFill/>
                </a:ln>
                <a:solidFill>
                  <a:schemeClr val="tx1"/>
                </a:solidFill>
                <a:effectLst/>
                <a:latin typeface="Arial" panose="020B0604020202020204" pitchFamily="34" charset="0"/>
              </a:rPr>
              <a:t>Web App Deployment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https://docs.streamlit.io</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Research Paper:</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Salary Prediction Using Machine Learning Techniques</a:t>
            </a:r>
            <a:r>
              <a:rPr kumimoji="0" lang="en-US" altLang="en-US" sz="1800" b="0" i="0" u="none" strike="noStrike" cap="none" normalizeH="0" baseline="0" dirty="0">
                <a:ln>
                  <a:noFill/>
                </a:ln>
                <a:solidFill>
                  <a:schemeClr val="tx1"/>
                </a:solidFill>
                <a:effectLst/>
                <a:latin typeface="Arial" panose="020B0604020202020204" pitchFamily="34" charset="0"/>
              </a:rPr>
              <a:t> – IEEE Xplore</a:t>
            </a:r>
          </a:p>
          <a:p>
            <a:pPr marL="342900" marR="0" lvl="0" indent="-342900"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Articles and Blogs:</a:t>
            </a:r>
          </a:p>
          <a:p>
            <a:pPr marL="342900" marR="0" lvl="0" indent="-342900"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Towards Data Science – </a:t>
            </a:r>
            <a:r>
              <a:rPr kumimoji="0" lang="en-US" altLang="en-US" sz="1800" b="0" i="1" u="none" strike="noStrike" cap="none" normalizeH="0" baseline="0" dirty="0">
                <a:ln>
                  <a:noFill/>
                </a:ln>
                <a:solidFill>
                  <a:schemeClr val="tx1"/>
                </a:solidFill>
                <a:effectLst/>
                <a:latin typeface="Arial" panose="020B0604020202020204" pitchFamily="34" charset="0"/>
              </a:rPr>
              <a:t>Building Salary Prediction Models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Analytics Vidhya – </a:t>
            </a:r>
            <a:r>
              <a:rPr kumimoji="0" lang="en-US" altLang="en-US" sz="1800" b="0" i="1" u="none" strike="noStrike" cap="none" normalizeH="0" baseline="0" dirty="0">
                <a:ln>
                  <a:noFill/>
                </a:ln>
                <a:solidFill>
                  <a:schemeClr val="tx1"/>
                </a:solidFill>
                <a:effectLst/>
                <a:latin typeface="Arial" panose="020B0604020202020204" pitchFamily="34" charset="0"/>
              </a:rPr>
              <a:t>Handling Missing Data in Machine Learning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Wingdings" panose="05000000000000000000" pitchFamily="2" charset="2"/>
              <a:buChar char="v"/>
            </a:pPr>
            <a:r>
              <a:rPr lang="en-US" sz="2000" b="1" dirty="0">
                <a:latin typeface="Arial"/>
                <a:ea typeface="+mn-lt"/>
                <a:cs typeface="Arial"/>
              </a:rPr>
              <a:t>Problem Statement</a:t>
            </a:r>
            <a:endParaRPr lang="en-US" dirty="0">
              <a:latin typeface="Arial"/>
              <a:cs typeface="Arial"/>
            </a:endParaRPr>
          </a:p>
          <a:p>
            <a:pPr>
              <a:buFont typeface="Wingdings" panose="05000000000000000000" pitchFamily="2" charset="2"/>
              <a:buChar char="v"/>
            </a:pPr>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a:buFont typeface="Wingdings" panose="05000000000000000000" pitchFamily="2" charset="2"/>
              <a:buChar char="v"/>
            </a:pPr>
            <a:r>
              <a:rPr lang="en-US" sz="2000" b="1" dirty="0">
                <a:latin typeface="Arial"/>
                <a:ea typeface="+mn-lt"/>
                <a:cs typeface="+mn-lt"/>
              </a:rPr>
              <a:t>Algorithm &amp; Deployment </a:t>
            </a:r>
            <a:endParaRPr lang="en-US" dirty="0">
              <a:latin typeface="Arial"/>
              <a:cs typeface="Calibri"/>
            </a:endParaRPr>
          </a:p>
          <a:p>
            <a:pPr>
              <a:buFont typeface="Wingdings" panose="05000000000000000000" pitchFamily="2" charset="2"/>
              <a:buChar char="v"/>
            </a:pPr>
            <a:r>
              <a:rPr lang="en-US" sz="2000" b="1" dirty="0">
                <a:latin typeface="Arial"/>
                <a:ea typeface="+mn-lt"/>
                <a:cs typeface="Arial"/>
              </a:rPr>
              <a:t>Result</a:t>
            </a:r>
          </a:p>
          <a:p>
            <a:pPr>
              <a:buFont typeface="Wingdings" panose="05000000000000000000" pitchFamily="2" charset="2"/>
              <a:buChar char="v"/>
            </a:pPr>
            <a:r>
              <a:rPr lang="en-US" sz="2000" b="1" dirty="0">
                <a:latin typeface="Arial"/>
                <a:ea typeface="+mn-lt"/>
                <a:cs typeface="Arial"/>
              </a:rPr>
              <a:t>Conclusion</a:t>
            </a:r>
            <a:endParaRPr lang="en-US" dirty="0">
              <a:latin typeface="Arial"/>
              <a:cs typeface="Arial"/>
            </a:endParaRPr>
          </a:p>
          <a:p>
            <a:pPr>
              <a:buFont typeface="Wingdings" panose="05000000000000000000" pitchFamily="2" charset="2"/>
              <a:buChar char="v"/>
            </a:pPr>
            <a:r>
              <a:rPr lang="en-US" sz="2000" b="1" dirty="0">
                <a:latin typeface="Arial"/>
                <a:ea typeface="+mn-lt"/>
                <a:cs typeface="Arial"/>
              </a:rPr>
              <a:t>Future Scope</a:t>
            </a:r>
          </a:p>
          <a:p>
            <a:pPr>
              <a:buFont typeface="Wingdings" panose="05000000000000000000" pitchFamily="2" charset="2"/>
              <a:buChar char="v"/>
            </a:pPr>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pic>
        <p:nvPicPr>
          <p:cNvPr id="5" name="Picture 4">
            <a:extLst>
              <a:ext uri="{FF2B5EF4-FFF2-40B4-BE49-F238E27FC236}">
                <a16:creationId xmlns:a16="http://schemas.microsoft.com/office/drawing/2014/main" id="{6C852C39-87DE-80B5-554A-D4A49A8AB212}"/>
              </a:ext>
            </a:extLst>
          </p:cNvPr>
          <p:cNvPicPr>
            <a:picLocks noChangeAspect="1"/>
          </p:cNvPicPr>
          <p:nvPr/>
        </p:nvPicPr>
        <p:blipFill>
          <a:blip r:embed="rId2"/>
          <a:stretch>
            <a:fillRect/>
          </a:stretch>
        </p:blipFill>
        <p:spPr>
          <a:xfrm>
            <a:off x="7461737" y="1113271"/>
            <a:ext cx="4406856" cy="4406856"/>
          </a:xfrm>
          <a:prstGeom prst="rect">
            <a:avLst/>
          </a:prstGeom>
        </p:spPr>
      </p:pic>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a:lnSpc>
                <a:spcPct val="160000"/>
              </a:lnSpc>
              <a:buFont typeface="Wingdings" panose="05000000000000000000" pitchFamily="2" charset="2"/>
              <a:buChar char="Ø"/>
            </a:pPr>
            <a:r>
              <a:rPr lang="en-US" sz="2000" dirty="0"/>
              <a:t>In today’s competitive job market, determining a fair and accurate salary for employees is crucial for both organizations and employees. Traditional salary estimation methods often rely on static benchmarks or subjective evaluations, which may lead to inaccuracies, employee dissatisfaction, and retention issues. With the growing availability of workforce data, there is an opportunity to leverage </a:t>
            </a:r>
            <a:r>
              <a:rPr lang="en-US" sz="2000" b="1" dirty="0"/>
              <a:t>Machine Learning (ML)</a:t>
            </a:r>
            <a:r>
              <a:rPr lang="en-US" sz="2000" dirty="0"/>
              <a:t> techniques to predict employee salaries based on various factors such as job title, experience, education, industry, location, and performance metrics.</a:t>
            </a:r>
          </a:p>
          <a:p>
            <a:pPr>
              <a:lnSpc>
                <a:spcPct val="160000"/>
              </a:lnSpc>
              <a:buFont typeface="Wingdings" panose="05000000000000000000" pitchFamily="2" charset="2"/>
              <a:buChar char="Ø"/>
            </a:pPr>
            <a:r>
              <a:rPr lang="en-US" sz="2000" dirty="0"/>
              <a:t>The goal of this project is to develop an </a:t>
            </a:r>
            <a:r>
              <a:rPr lang="en-US" sz="2000" b="1" dirty="0"/>
              <a:t>AI/ML-based predictive model</a:t>
            </a:r>
            <a:r>
              <a:rPr lang="en-US" sz="2000" dirty="0"/>
              <a:t> that accurately estimates an employee's salary using historical data and relevant features. This solution will assist HR departments and employers in making data-driven decisions, ensuring fairness, transparency, and efficiency in the compensation process.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6" name="Rectangle 2">
            <a:extLst>
              <a:ext uri="{FF2B5EF4-FFF2-40B4-BE49-F238E27FC236}">
                <a16:creationId xmlns:a16="http://schemas.microsoft.com/office/drawing/2014/main" id="{4DA15589-023D-8176-5AE5-503D45591A1A}"/>
              </a:ext>
            </a:extLst>
          </p:cNvPr>
          <p:cNvSpPr>
            <a:spLocks noGrp="1" noChangeArrowheads="1"/>
          </p:cNvSpPr>
          <p:nvPr>
            <p:ph idx="1"/>
          </p:nvPr>
        </p:nvSpPr>
        <p:spPr bwMode="auto">
          <a:xfrm>
            <a:off x="581192" y="1422697"/>
            <a:ext cx="787455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System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r>
              <a:rPr kumimoji="0" lang="en-US" altLang="en-US" sz="1500" b="1" i="0" u="none" strike="noStrike" cap="none" normalizeH="0" baseline="0" dirty="0">
                <a:ln>
                  <a:noFill/>
                </a:ln>
                <a:solidFill>
                  <a:schemeClr val="tx1"/>
                </a:solidFill>
                <a:effectLst/>
                <a:latin typeface="Arial" panose="020B0604020202020204" pitchFamily="34" charset="0"/>
              </a:rPr>
              <a:t>Hardware:</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727200" lvl="2" indent="0"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Processor: Intel i5 or higher</a:t>
            </a:r>
          </a:p>
          <a:p>
            <a:pPr marL="727200" lvl="2" indent="0"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RAM: 8 GB (min)</a:t>
            </a:r>
          </a:p>
          <a:p>
            <a:pPr marL="727200" lvl="2" indent="0"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Storage: 2 GB free space</a:t>
            </a:r>
          </a:p>
          <a:p>
            <a:pPr marL="324000" lvl="1" indent="0" defTabSz="914400" eaLnBrk="0" fontAlgn="base" hangingPunct="0">
              <a:spcBef>
                <a:spcPct val="0"/>
              </a:spcBef>
              <a:spcAft>
                <a:spcPct val="0"/>
              </a:spcAft>
              <a:buClrTx/>
              <a:buSzTx/>
              <a:buFontTx/>
              <a:buChar char="•"/>
            </a:pPr>
            <a:r>
              <a:rPr kumimoji="0" lang="en-US" altLang="en-US" sz="1500" b="1" i="0" u="none" strike="noStrike" cap="none" normalizeH="0" baseline="0" dirty="0">
                <a:ln>
                  <a:noFill/>
                </a:ln>
                <a:solidFill>
                  <a:schemeClr val="tx1"/>
                </a:solidFill>
                <a:effectLst/>
                <a:latin typeface="Arial" panose="020B0604020202020204" pitchFamily="34" charset="0"/>
              </a:rPr>
              <a:t>Software:</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727200" lvl="2" indent="0"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OS: Windows/Linux/Mac</a:t>
            </a:r>
          </a:p>
          <a:p>
            <a:pPr marL="727200" lvl="2" indent="0"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Python 3.8+</a:t>
            </a:r>
          </a:p>
          <a:p>
            <a:pPr marL="727200" lvl="2" indent="0"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IDE: Jupyter Notebook / VS 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Libraries Used: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Unicode MS"/>
              </a:rPr>
              <a:t>pandas</a:t>
            </a:r>
            <a:r>
              <a:rPr kumimoji="0" lang="en-US" altLang="en-US" sz="1600" b="0" i="0" u="none" strike="noStrike" cap="none" normalizeH="0" baseline="0" dirty="0">
                <a:ln>
                  <a:noFill/>
                </a:ln>
                <a:solidFill>
                  <a:schemeClr val="tx1"/>
                </a:solidFill>
                <a:effectLst/>
              </a:rPr>
              <a:t> – Data manipulation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Unicode MS"/>
              </a:rPr>
              <a:t>numpy</a:t>
            </a:r>
            <a:r>
              <a:rPr kumimoji="0" lang="en-US" altLang="en-US" sz="1600" b="0" i="0" u="none" strike="noStrike" cap="none" normalizeH="0" baseline="0" dirty="0">
                <a:ln>
                  <a:noFill/>
                </a:ln>
                <a:solidFill>
                  <a:schemeClr val="tx1"/>
                </a:solidFill>
                <a:effectLst/>
              </a:rPr>
              <a:t> – Numerical operations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Unicode MS"/>
              </a:rPr>
              <a:t>matplotlib</a:t>
            </a:r>
            <a:r>
              <a:rPr kumimoji="0" lang="en-US" altLang="en-US" sz="1600" b="0" i="0" u="none" strike="noStrike" cap="none" normalizeH="0" baseline="0" dirty="0">
                <a:ln>
                  <a:noFill/>
                </a:ln>
                <a:solidFill>
                  <a:schemeClr val="tx1"/>
                </a:solidFill>
                <a:effectLst/>
              </a:rPr>
              <a:t> – Visualization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Unicode MS"/>
              </a:rPr>
              <a:t>scikit-learn</a:t>
            </a:r>
            <a:r>
              <a:rPr kumimoji="0" lang="en-US" altLang="en-US" sz="1600" b="0" i="0" u="none" strike="noStrike" cap="none" normalizeH="0" baseline="0" dirty="0">
                <a:ln>
                  <a:noFill/>
                </a:ln>
                <a:solidFill>
                  <a:schemeClr val="tx1"/>
                </a:solidFill>
                <a:effectLst/>
              </a:rPr>
              <a:t> – ML algorithms &amp; evaluation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Unicode MS"/>
              </a:rPr>
              <a:t>joblib</a:t>
            </a:r>
            <a:r>
              <a:rPr kumimoji="0" lang="en-US" altLang="en-US" sz="1600" b="0" i="0" u="none" strike="noStrike" cap="none" normalizeH="0" baseline="0" dirty="0">
                <a:ln>
                  <a:noFill/>
                </a:ln>
                <a:solidFill>
                  <a:schemeClr val="tx1"/>
                </a:solidFill>
                <a:effectLst/>
              </a:rPr>
              <a:t> – Model saving/loading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Unicode MS"/>
              </a:rPr>
              <a:t>streamlit</a:t>
            </a:r>
            <a:r>
              <a:rPr kumimoji="0" lang="en-US" altLang="en-US" sz="1600" b="0" i="0" u="none" strike="noStrike" cap="none" normalizeH="0" baseline="0" dirty="0">
                <a:ln>
                  <a:noFill/>
                </a:ln>
                <a:solidFill>
                  <a:schemeClr val="tx1"/>
                </a:solidFill>
                <a:effectLst/>
              </a:rPr>
              <a:t> – Web-based deployment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1CF6A5BC-17EA-41C8-BF71-8AA611D41226}"/>
              </a:ext>
            </a:extLst>
          </p:cNvPr>
          <p:cNvPicPr>
            <a:picLocks noChangeAspect="1"/>
          </p:cNvPicPr>
          <p:nvPr/>
        </p:nvPicPr>
        <p:blipFill>
          <a:blip r:embed="rId2"/>
          <a:stretch>
            <a:fillRect/>
          </a:stretch>
        </p:blipFill>
        <p:spPr>
          <a:xfrm>
            <a:off x="7482332" y="689088"/>
            <a:ext cx="1091547" cy="1091547"/>
          </a:xfrm>
          <a:prstGeom prst="rect">
            <a:avLst/>
          </a:prstGeom>
        </p:spPr>
      </p:pic>
      <p:pic>
        <p:nvPicPr>
          <p:cNvPr id="1028" name="Picture 4" descr="Google Colab - A Step-by-step Guide - AlgoTrading101 Blog">
            <a:extLst>
              <a:ext uri="{FF2B5EF4-FFF2-40B4-BE49-F238E27FC236}">
                <a16:creationId xmlns:a16="http://schemas.microsoft.com/office/drawing/2014/main" id="{88DC7AB4-D73E-7857-D4BA-C2F7B93B1D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0562" y="1461114"/>
            <a:ext cx="2006409" cy="13382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DFDF770-3F50-FD60-F4E5-3AC285E467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2332" y="2737519"/>
            <a:ext cx="1091397" cy="12650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5C80FAB-C930-AADF-AD93-5A3C1D78E1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4357" y="3638688"/>
            <a:ext cx="1158821" cy="115882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A8C1BA7-262E-7B7A-4127-EF51E7640D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3379" y="4797509"/>
            <a:ext cx="2226931" cy="130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3230645"/>
          </a:xfrm>
        </p:spPr>
        <p:txBody>
          <a:bodyPr>
            <a:normAutofit/>
          </a:bodyPr>
          <a:lstStyle/>
          <a:p>
            <a:pPr>
              <a:buClr>
                <a:schemeClr val="tx1"/>
              </a:buClr>
              <a:buFont typeface="Wingdings" panose="05000000000000000000" pitchFamily="2" charset="2"/>
              <a:buChar char="Ø"/>
            </a:pPr>
            <a:r>
              <a:rPr lang="en-IN" sz="1400" b="1" dirty="0"/>
              <a:t>Algorithms Used for Salary Prediction:</a:t>
            </a:r>
            <a:endParaRPr lang="en-IN" sz="1400" dirty="0"/>
          </a:p>
          <a:p>
            <a:pPr lvl="1">
              <a:buClr>
                <a:schemeClr val="tx1"/>
              </a:buClr>
              <a:buFont typeface="Arial" panose="020B0604020202020204" pitchFamily="34" charset="0"/>
              <a:buChar char="•"/>
            </a:pPr>
            <a:r>
              <a:rPr lang="en-IN" b="1" dirty="0"/>
              <a:t>Linear Regression</a:t>
            </a:r>
            <a:r>
              <a:rPr lang="en-IN" dirty="0"/>
              <a:t> – Predict continuous salary values</a:t>
            </a:r>
          </a:p>
          <a:p>
            <a:pPr lvl="1">
              <a:buClr>
                <a:schemeClr val="tx1"/>
              </a:buClr>
              <a:buFont typeface="Arial" panose="020B0604020202020204" pitchFamily="34" charset="0"/>
              <a:buChar char="•"/>
            </a:pPr>
            <a:r>
              <a:rPr lang="en-IN" b="1" dirty="0"/>
              <a:t>Random Forest Regressor</a:t>
            </a:r>
            <a:r>
              <a:rPr lang="en-IN" dirty="0"/>
              <a:t> – Handles non-linear patterns</a:t>
            </a:r>
          </a:p>
          <a:p>
            <a:pPr lvl="1">
              <a:buClr>
                <a:schemeClr val="tx1"/>
              </a:buClr>
              <a:buFont typeface="Arial" panose="020B0604020202020204" pitchFamily="34" charset="0"/>
              <a:buChar char="•"/>
            </a:pPr>
            <a:r>
              <a:rPr lang="en-IN" b="1" dirty="0"/>
              <a:t>Support Vector Machine (SVM)</a:t>
            </a:r>
            <a:r>
              <a:rPr lang="en-IN" dirty="0"/>
              <a:t> – For high-dimensional features</a:t>
            </a:r>
          </a:p>
          <a:p>
            <a:pPr lvl="1">
              <a:buClr>
                <a:schemeClr val="tx1"/>
              </a:buClr>
              <a:buFont typeface="Arial" panose="020B0604020202020204" pitchFamily="34" charset="0"/>
              <a:buChar char="•"/>
            </a:pPr>
            <a:r>
              <a:rPr lang="en-IN" b="1" dirty="0"/>
              <a:t>K-Nearest </a:t>
            </a:r>
            <a:r>
              <a:rPr lang="en-IN" b="1" dirty="0" err="1"/>
              <a:t>Neighbors</a:t>
            </a:r>
            <a:r>
              <a:rPr lang="en-IN" b="1" dirty="0"/>
              <a:t> (KNN)</a:t>
            </a:r>
            <a:r>
              <a:rPr lang="en-IN" dirty="0"/>
              <a:t> – Based on feature similarity</a:t>
            </a:r>
          </a:p>
          <a:p>
            <a:pPr>
              <a:buClr>
                <a:schemeClr val="tx1"/>
              </a:buClr>
              <a:buFont typeface="Wingdings" panose="05000000000000000000" pitchFamily="2" charset="2"/>
              <a:buChar char="Ø"/>
            </a:pPr>
            <a:r>
              <a:rPr lang="en-IN" sz="1400" b="1" dirty="0"/>
              <a:t>Model Evaluation Metrics:</a:t>
            </a:r>
            <a:endParaRPr lang="en-IN" sz="1400" dirty="0"/>
          </a:p>
          <a:p>
            <a:pPr lvl="1">
              <a:buClr>
                <a:schemeClr val="tx1"/>
              </a:buClr>
              <a:buFont typeface="Arial" panose="020B0604020202020204" pitchFamily="34" charset="0"/>
              <a:buChar char="•"/>
            </a:pPr>
            <a:r>
              <a:rPr lang="en-IN" dirty="0"/>
              <a:t>Mean Absolute Error (MAE)</a:t>
            </a:r>
          </a:p>
          <a:p>
            <a:pPr lvl="1">
              <a:buClr>
                <a:schemeClr val="tx1"/>
              </a:buClr>
              <a:buFont typeface="Arial" panose="020B0604020202020204" pitchFamily="34" charset="0"/>
              <a:buChar char="•"/>
            </a:pPr>
            <a:r>
              <a:rPr lang="en-IN" dirty="0"/>
              <a:t>Mean Squared Error (MSE)</a:t>
            </a:r>
          </a:p>
          <a:p>
            <a:pPr lvl="1">
              <a:buClr>
                <a:schemeClr val="tx1"/>
              </a:buClr>
              <a:buFont typeface="Arial" panose="020B0604020202020204" pitchFamily="34" charset="0"/>
              <a:buChar char="•"/>
            </a:pPr>
            <a:r>
              <a:rPr lang="en-IN" dirty="0"/>
              <a:t>R² Score</a:t>
            </a:r>
          </a:p>
          <a:p>
            <a:pPr marL="324000" lvl="1" indent="0">
              <a:buClr>
                <a:schemeClr val="tx1"/>
              </a:buClr>
              <a:buNone/>
            </a:pPr>
            <a:endParaRPr lang="en-IN" dirty="0"/>
          </a:p>
        </p:txBody>
      </p:sp>
      <p:sp>
        <p:nvSpPr>
          <p:cNvPr id="3" name="Rectangle 1">
            <a:extLst>
              <a:ext uri="{FF2B5EF4-FFF2-40B4-BE49-F238E27FC236}">
                <a16:creationId xmlns:a16="http://schemas.microsoft.com/office/drawing/2014/main" id="{DCBE99E9-4306-5752-8DFF-D0E097F90C0A}"/>
              </a:ext>
            </a:extLst>
          </p:cNvPr>
          <p:cNvSpPr>
            <a:spLocks noChangeArrowheads="1"/>
          </p:cNvSpPr>
          <p:nvPr/>
        </p:nvSpPr>
        <p:spPr bwMode="auto">
          <a:xfrm>
            <a:off x="581192" y="4207726"/>
            <a:ext cx="577754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Arial" panose="020B0604020202020204" pitchFamily="34" charset="0"/>
              </a:rPr>
              <a:t>Deployment Strategy: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Arial" panose="020B0604020202020204" pitchFamily="34" charset="0"/>
              </a:rPr>
              <a:t>Tool Used:</a:t>
            </a:r>
            <a:r>
              <a:rPr kumimoji="0" lang="en-US" altLang="en-US" sz="1400" b="0" i="0" u="none" strike="noStrike" cap="none" normalizeH="0" baseline="0" dirty="0">
                <a:ln>
                  <a:noFill/>
                </a:ln>
                <a:solidFill>
                  <a:schemeClr val="tx1"/>
                </a:solidFill>
                <a:effectLst/>
                <a:latin typeface="Arial" panose="020B0604020202020204" pitchFamily="34" charset="0"/>
              </a:rPr>
              <a:t> Streamlit (Python-based Web App)</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Arial" panose="020B0604020202020204" pitchFamily="34" charset="0"/>
              </a:rPr>
              <a:t>Steps: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Load the trained model using </a:t>
            </a:r>
            <a:r>
              <a:rPr kumimoji="0" lang="en-US" altLang="en-US" sz="1400" b="0" i="0" u="none" strike="noStrike" cap="none" normalizeH="0" baseline="0" dirty="0">
                <a:ln>
                  <a:noFill/>
                </a:ln>
                <a:solidFill>
                  <a:schemeClr val="tx1"/>
                </a:solidFill>
                <a:effectLst/>
                <a:latin typeface="Arial Unicode MS"/>
              </a:rPr>
              <a:t>joblib</a:t>
            </a:r>
            <a:endParaRPr kumimoji="0" lang="en-US" altLang="en-US" sz="1400" b="0" i="0" u="none" strike="noStrike" cap="none" normalizeH="0" baseline="0" dirty="0">
              <a:ln>
                <a:noFill/>
              </a:ln>
              <a:solidFill>
                <a:schemeClr val="tx1"/>
              </a:solidFill>
              <a:effectLst/>
            </a:endParaRPr>
          </a:p>
          <a:p>
            <a:pPr marL="457200" marR="0" lvl="1"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a:ln>
                  <a:noFill/>
                </a:ln>
                <a:solidFill>
                  <a:schemeClr val="tx1"/>
                </a:solidFill>
                <a:effectLst/>
                <a:latin typeface="Arial" panose="020B0604020202020204" pitchFamily="34" charset="0"/>
              </a:rPr>
              <a:t>Create a Streamlit app for user input (job title, experience, etc.)</a:t>
            </a:r>
          </a:p>
          <a:p>
            <a:pPr marL="457200" marR="0" lvl="1"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0" u="none" strike="noStrike" cap="none" normalizeH="0" baseline="0" dirty="0">
                <a:ln>
                  <a:noFill/>
                </a:ln>
                <a:solidFill>
                  <a:schemeClr val="tx1"/>
                </a:solidFill>
                <a:effectLst/>
                <a:latin typeface="Arial" panose="020B0604020202020204" pitchFamily="34" charset="0"/>
              </a:rPr>
              <a:t>Display predicted salary on the web interface</a:t>
            </a:r>
          </a:p>
          <a:p>
            <a:pPr marL="457200" marR="0" lvl="1"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0" i="0" u="none" strike="noStrike" cap="none" normalizeH="0" baseline="0" dirty="0">
                <a:ln>
                  <a:noFill/>
                </a:ln>
                <a:solidFill>
                  <a:schemeClr val="tx1"/>
                </a:solidFill>
                <a:effectLst/>
                <a:latin typeface="Arial" panose="020B0604020202020204" pitchFamily="34" charset="0"/>
              </a:rPr>
              <a:t>Host the app on </a:t>
            </a:r>
            <a:r>
              <a:rPr kumimoji="0" lang="en-US" altLang="en-US" sz="1400" b="1" i="0" u="none" strike="noStrike" cap="none" normalizeH="0" baseline="0" dirty="0">
                <a:ln>
                  <a:noFill/>
                </a:ln>
                <a:solidFill>
                  <a:schemeClr val="tx1"/>
                </a:solidFill>
                <a:effectLst/>
                <a:latin typeface="Arial" panose="020B0604020202020204" pitchFamily="34" charset="0"/>
              </a:rPr>
              <a:t>Streamlit Cloud</a:t>
            </a:r>
            <a:r>
              <a:rPr kumimoji="0" lang="en-US" altLang="en-US" sz="1400" b="0" i="0" u="none" strike="noStrike" cap="none" normalizeH="0" baseline="0" dirty="0">
                <a:ln>
                  <a:noFill/>
                </a:ln>
                <a:solidFill>
                  <a:schemeClr val="tx1"/>
                </a:solidFill>
                <a:effectLst/>
                <a:latin typeface="Arial" panose="020B0604020202020204" pitchFamily="34" charset="0"/>
              </a:rPr>
              <a:t> or </a:t>
            </a:r>
            <a:r>
              <a:rPr kumimoji="0" lang="en-US" altLang="en-US" sz="1400" b="1" i="0" u="none" strike="noStrike" cap="none" normalizeH="0" baseline="0" dirty="0">
                <a:ln>
                  <a:noFill/>
                </a:ln>
                <a:solidFill>
                  <a:schemeClr val="tx1"/>
                </a:solidFill>
                <a:effectLst/>
                <a:latin typeface="Arial" panose="020B0604020202020204" pitchFamily="34" charset="0"/>
              </a:rPr>
              <a:t>Heroku</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Outcome:</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Interactive platform for real-time employee salary prediction.</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CA40F638-8553-44E7-90BF-4F4630BC3BA1}"/>
              </a:ext>
            </a:extLst>
          </p:cNvPr>
          <p:cNvPicPr>
            <a:picLocks noGrp="1" noChangeAspect="1"/>
          </p:cNvPicPr>
          <p:nvPr>
            <p:ph idx="1"/>
          </p:nvPr>
        </p:nvPicPr>
        <p:blipFill>
          <a:blip r:embed="rId2"/>
          <a:stretch>
            <a:fillRect/>
          </a:stretch>
        </p:blipFill>
        <p:spPr>
          <a:xfrm>
            <a:off x="2266280" y="1351935"/>
            <a:ext cx="7475229" cy="3387213"/>
          </a:xfrm>
        </p:spPr>
      </p:pic>
      <p:pic>
        <p:nvPicPr>
          <p:cNvPr id="9" name="Picture 8">
            <a:extLst>
              <a:ext uri="{FF2B5EF4-FFF2-40B4-BE49-F238E27FC236}">
                <a16:creationId xmlns:a16="http://schemas.microsoft.com/office/drawing/2014/main" id="{7DC9AA79-58DD-7027-89AF-73F7A21A6203}"/>
              </a:ext>
            </a:extLst>
          </p:cNvPr>
          <p:cNvPicPr>
            <a:picLocks noChangeAspect="1"/>
          </p:cNvPicPr>
          <p:nvPr/>
        </p:nvPicPr>
        <p:blipFill>
          <a:blip r:embed="rId3"/>
          <a:stretch>
            <a:fillRect/>
          </a:stretch>
        </p:blipFill>
        <p:spPr>
          <a:xfrm>
            <a:off x="2266280" y="4739148"/>
            <a:ext cx="7475229" cy="206462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5D40B-5604-9D9C-0C38-0E963B3CFC92}"/>
              </a:ext>
            </a:extLst>
          </p:cNvPr>
          <p:cNvSpPr>
            <a:spLocks noGrp="1"/>
          </p:cNvSpPr>
          <p:nvPr>
            <p:ph type="title"/>
          </p:nvPr>
        </p:nvSpPr>
        <p:spPr/>
        <p:txBody>
          <a:bodyPr>
            <a:normAutofit/>
          </a:bodyPr>
          <a:lstStyle/>
          <a:p>
            <a:r>
              <a:rPr lang="en-US" sz="3200" b="1" dirty="0">
                <a:solidFill>
                  <a:schemeClr val="accent1"/>
                </a:solidFill>
                <a:latin typeface="Arial"/>
                <a:ea typeface="+mj-lt"/>
                <a:cs typeface="Arial"/>
              </a:rPr>
              <a:t>Result</a:t>
            </a:r>
            <a:endParaRPr lang="en-IN" sz="3200" dirty="0"/>
          </a:p>
        </p:txBody>
      </p:sp>
      <p:sp>
        <p:nvSpPr>
          <p:cNvPr id="3" name="Content Placeholder 1">
            <a:extLst>
              <a:ext uri="{FF2B5EF4-FFF2-40B4-BE49-F238E27FC236}">
                <a16:creationId xmlns:a16="http://schemas.microsoft.com/office/drawing/2014/main" id="{D3304455-6802-6CA9-8475-2F6DD1B8D409}"/>
              </a:ext>
            </a:extLst>
          </p:cNvPr>
          <p:cNvSpPr txBox="1">
            <a:spLocks/>
          </p:cNvSpPr>
          <p:nvPr/>
        </p:nvSpPr>
        <p:spPr>
          <a:xfrm>
            <a:off x="575894" y="5067104"/>
            <a:ext cx="11029615" cy="1061238"/>
          </a:xfrm>
          <a:prstGeom prst="rect">
            <a:avLst/>
          </a:prstGeom>
        </p:spPr>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
                <a:schemeClr val="tx1"/>
              </a:buClr>
              <a:buFont typeface="Wingdings" panose="05000000000000000000" pitchFamily="2" charset="2"/>
              <a:buChar char="Ø"/>
            </a:pPr>
            <a:r>
              <a:rPr lang="en-IN" sz="2800" b="1" dirty="0"/>
              <a:t>GitHub Link: </a:t>
            </a:r>
            <a:r>
              <a:rPr lang="en-IN" sz="2800" b="1" i="1" dirty="0"/>
              <a:t>[</a:t>
            </a:r>
            <a:r>
              <a:rPr lang="en-IN" sz="2800" b="1" i="1" dirty="0">
                <a:hlinkClick r:id="rId2"/>
              </a:rPr>
              <a:t>link here</a:t>
            </a:r>
            <a:r>
              <a:rPr lang="en-IN" sz="2800" b="1" i="1" dirty="0"/>
              <a:t>]</a:t>
            </a:r>
            <a:endParaRPr lang="en-IN" sz="2800" b="1" dirty="0"/>
          </a:p>
          <a:p>
            <a:pPr marL="0" indent="0">
              <a:buFont typeface="Wingdings 2" panose="05020102010507070707" pitchFamily="18" charset="2"/>
              <a:buNone/>
            </a:pPr>
            <a:endParaRPr lang="en-US" sz="2800" b="1" dirty="0"/>
          </a:p>
        </p:txBody>
      </p:sp>
      <p:pic>
        <p:nvPicPr>
          <p:cNvPr id="5" name="Picture 4">
            <a:extLst>
              <a:ext uri="{FF2B5EF4-FFF2-40B4-BE49-F238E27FC236}">
                <a16:creationId xmlns:a16="http://schemas.microsoft.com/office/drawing/2014/main" id="{D10A43DB-580F-3F29-629E-F20BEDD11C8E}"/>
              </a:ext>
            </a:extLst>
          </p:cNvPr>
          <p:cNvPicPr>
            <a:picLocks noChangeAspect="1"/>
          </p:cNvPicPr>
          <p:nvPr/>
        </p:nvPicPr>
        <p:blipFill>
          <a:blip r:embed="rId3"/>
          <a:stretch>
            <a:fillRect/>
          </a:stretch>
        </p:blipFill>
        <p:spPr>
          <a:xfrm>
            <a:off x="442453" y="1650072"/>
            <a:ext cx="5496900" cy="2636794"/>
          </a:xfrm>
          <a:prstGeom prst="rect">
            <a:avLst/>
          </a:prstGeom>
        </p:spPr>
      </p:pic>
      <p:pic>
        <p:nvPicPr>
          <p:cNvPr id="7" name="Picture 6">
            <a:extLst>
              <a:ext uri="{FF2B5EF4-FFF2-40B4-BE49-F238E27FC236}">
                <a16:creationId xmlns:a16="http://schemas.microsoft.com/office/drawing/2014/main" id="{B2090CCD-1F0D-420E-4A5B-40F7A9F6DC33}"/>
              </a:ext>
            </a:extLst>
          </p:cNvPr>
          <p:cNvPicPr>
            <a:picLocks noChangeAspect="1"/>
          </p:cNvPicPr>
          <p:nvPr/>
        </p:nvPicPr>
        <p:blipFill>
          <a:blip r:embed="rId4"/>
          <a:stretch>
            <a:fillRect/>
          </a:stretch>
        </p:blipFill>
        <p:spPr>
          <a:xfrm>
            <a:off x="6252649" y="1650072"/>
            <a:ext cx="5427407" cy="2636794"/>
          </a:xfrm>
          <a:prstGeom prst="rect">
            <a:avLst/>
          </a:prstGeom>
        </p:spPr>
      </p:pic>
    </p:spTree>
    <p:extLst>
      <p:ext uri="{BB962C8B-B14F-4D97-AF65-F5344CB8AC3E}">
        <p14:creationId xmlns:p14="http://schemas.microsoft.com/office/powerpoint/2010/main" val="2880176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buClrTx/>
              <a:buFont typeface="Wingdings" panose="05000000000000000000" pitchFamily="2" charset="2"/>
              <a:buChar char="Ø"/>
            </a:pPr>
            <a:r>
              <a:rPr lang="en-US" b="1" dirty="0"/>
              <a:t>Findings:</a:t>
            </a:r>
            <a:endParaRPr lang="en-US" dirty="0"/>
          </a:p>
          <a:p>
            <a:pPr lvl="1">
              <a:buClr>
                <a:schemeClr val="tx1"/>
              </a:buClr>
              <a:buFont typeface="Arial" panose="020B0604020202020204" pitchFamily="34" charset="0"/>
              <a:buChar char="•"/>
            </a:pPr>
            <a:r>
              <a:rPr lang="en-US" dirty="0"/>
              <a:t>Successfully built an ML-based model for predicting employee salaries using demographic and job-related features.</a:t>
            </a:r>
          </a:p>
          <a:p>
            <a:pPr lvl="1">
              <a:buClr>
                <a:schemeClr val="tx1"/>
              </a:buClr>
              <a:buFont typeface="Arial" panose="020B0604020202020204" pitchFamily="34" charset="0"/>
              <a:buChar char="•"/>
            </a:pPr>
            <a:r>
              <a:rPr lang="en-US" dirty="0"/>
              <a:t>Random Forest achieved the best performance with high accuracy and robust handling of complex data patterns.</a:t>
            </a:r>
          </a:p>
          <a:p>
            <a:pPr>
              <a:buClr>
                <a:schemeClr val="tx1"/>
              </a:buClr>
              <a:buFont typeface="Wingdings" panose="05000000000000000000" pitchFamily="2" charset="2"/>
              <a:buChar char="Ø"/>
            </a:pPr>
            <a:r>
              <a:rPr lang="en-US" b="1" dirty="0"/>
              <a:t>Effectiveness:</a:t>
            </a:r>
            <a:endParaRPr lang="en-US" dirty="0"/>
          </a:p>
          <a:p>
            <a:pPr lvl="1">
              <a:buClr>
                <a:schemeClr val="tx1"/>
              </a:buClr>
              <a:buFont typeface="Arial" panose="020B0604020202020204" pitchFamily="34" charset="0"/>
              <a:buChar char="•"/>
            </a:pPr>
            <a:r>
              <a:rPr lang="en-US" dirty="0"/>
              <a:t>Provides a data-driven approach for fair and accurate salary estimation.</a:t>
            </a:r>
          </a:p>
          <a:p>
            <a:pPr lvl="1">
              <a:buClr>
                <a:schemeClr val="tx1"/>
              </a:buClr>
              <a:buFont typeface="Arial" panose="020B0604020202020204" pitchFamily="34" charset="0"/>
              <a:buChar char="•"/>
            </a:pPr>
            <a:r>
              <a:rPr lang="en-US" dirty="0"/>
              <a:t>Helps HR teams make informed decisions, reducing bias and improving transparency.</a:t>
            </a:r>
          </a:p>
          <a:p>
            <a:pPr>
              <a:buClr>
                <a:schemeClr val="tx1"/>
              </a:buClr>
              <a:buFont typeface="Wingdings" panose="05000000000000000000" pitchFamily="2" charset="2"/>
              <a:buChar char="Ø"/>
            </a:pPr>
            <a:r>
              <a:rPr lang="en-US" b="1" dirty="0"/>
              <a:t>Challenges:</a:t>
            </a:r>
            <a:endParaRPr lang="en-US" dirty="0"/>
          </a:p>
          <a:p>
            <a:pPr lvl="1">
              <a:buClr>
                <a:schemeClr val="tx1"/>
              </a:buClr>
              <a:buFont typeface="Arial" panose="020B0604020202020204" pitchFamily="34" charset="0"/>
              <a:buChar char="•"/>
            </a:pPr>
            <a:r>
              <a:rPr lang="en-US" dirty="0"/>
              <a:t>Handling missing and inconsistent data.</a:t>
            </a:r>
          </a:p>
          <a:p>
            <a:pPr lvl="1">
              <a:buClr>
                <a:schemeClr val="tx1"/>
              </a:buClr>
              <a:buFont typeface="Arial" panose="020B0604020202020204" pitchFamily="34" charset="0"/>
              <a:buChar char="•"/>
            </a:pPr>
            <a:r>
              <a:rPr lang="en-US" dirty="0"/>
              <a:t>Feature selection for improving model performance.</a:t>
            </a:r>
          </a:p>
          <a:p>
            <a:pPr>
              <a:buClr>
                <a:schemeClr val="tx1"/>
              </a:buClr>
              <a:buFont typeface="Wingdings" panose="05000000000000000000" pitchFamily="2" charset="2"/>
              <a:buChar char="Ø"/>
            </a:pPr>
            <a:r>
              <a:rPr lang="en-US" b="1" dirty="0"/>
              <a:t>Future Improvements:</a:t>
            </a:r>
            <a:endParaRPr lang="en-US" dirty="0"/>
          </a:p>
          <a:p>
            <a:pPr lvl="1">
              <a:buClr>
                <a:schemeClr val="tx1"/>
              </a:buClr>
              <a:buFont typeface="Arial" panose="020B0604020202020204" pitchFamily="34" charset="0"/>
              <a:buChar char="•"/>
            </a:pPr>
            <a:r>
              <a:rPr lang="en-US" dirty="0"/>
              <a:t>Incorporate real-time data for dynamic predictions.</a:t>
            </a:r>
          </a:p>
          <a:p>
            <a:pPr lvl="1">
              <a:buClr>
                <a:schemeClr val="tx1"/>
              </a:buClr>
              <a:buFont typeface="Arial" panose="020B0604020202020204" pitchFamily="34" charset="0"/>
              <a:buChar char="•"/>
            </a:pPr>
            <a:r>
              <a:rPr lang="en-US" dirty="0"/>
              <a:t>Deploy on cloud platforms with API integration.</a:t>
            </a:r>
          </a:p>
          <a:p>
            <a:pPr lvl="1">
              <a:buClr>
                <a:schemeClr val="tx1"/>
              </a:buClr>
              <a:buFont typeface="Arial" panose="020B0604020202020204" pitchFamily="34" charset="0"/>
              <a:buChar char="•"/>
            </a:pPr>
            <a:r>
              <a:rPr lang="en-US" dirty="0"/>
              <a:t>Experiment with advanced models like </a:t>
            </a:r>
            <a:r>
              <a:rPr lang="en-US" dirty="0" err="1"/>
              <a:t>XGBoost</a:t>
            </a:r>
            <a:r>
              <a:rPr lang="en-US" dirty="0"/>
              <a:t> or Neural Networks.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10000"/>
          </a:bodyPr>
          <a:lstStyle/>
          <a:p>
            <a:pPr>
              <a:buClrTx/>
              <a:buFont typeface="Arial" panose="020B0604020202020204" pitchFamily="34" charset="0"/>
              <a:buChar char="•"/>
            </a:pPr>
            <a:r>
              <a:rPr lang="en-US" sz="2000" b="1" dirty="0"/>
              <a:t>Integration with Cloud Services:</a:t>
            </a:r>
            <a:br>
              <a:rPr lang="en-US" sz="2000" dirty="0"/>
            </a:br>
            <a:r>
              <a:rPr lang="en-US" sz="2000" dirty="0"/>
              <a:t>Deploy the model on AWS, Azure, or GCP for scalability and easy access.</a:t>
            </a:r>
          </a:p>
          <a:p>
            <a:pPr>
              <a:buClrTx/>
              <a:buFont typeface="Arial" panose="020B0604020202020204" pitchFamily="34" charset="0"/>
              <a:buChar char="•"/>
            </a:pPr>
            <a:r>
              <a:rPr lang="en-US" sz="2000" b="1" dirty="0"/>
              <a:t>Real-Time Salary Prediction:</a:t>
            </a:r>
            <a:br>
              <a:rPr lang="en-US" sz="2000" dirty="0"/>
            </a:br>
            <a:r>
              <a:rPr lang="en-US" sz="2000" dirty="0"/>
              <a:t>Implement APIs to fetch live data and provide instant predictions.</a:t>
            </a:r>
          </a:p>
          <a:p>
            <a:pPr>
              <a:buClrTx/>
              <a:buFont typeface="Arial" panose="020B0604020202020204" pitchFamily="34" charset="0"/>
              <a:buChar char="•"/>
            </a:pPr>
            <a:r>
              <a:rPr lang="en-US" sz="2000" b="1" dirty="0"/>
              <a:t>Enhanced Feature Engineering:</a:t>
            </a:r>
            <a:br>
              <a:rPr lang="en-US" sz="2000" dirty="0"/>
            </a:br>
            <a:r>
              <a:rPr lang="en-US" sz="2000" dirty="0"/>
              <a:t>Include additional factors such as job market trends, company size, and economic indicators.</a:t>
            </a:r>
          </a:p>
          <a:p>
            <a:pPr>
              <a:buClrTx/>
              <a:buFont typeface="Arial" panose="020B0604020202020204" pitchFamily="34" charset="0"/>
              <a:buChar char="•"/>
            </a:pPr>
            <a:r>
              <a:rPr lang="en-US" sz="2000" b="1" dirty="0"/>
              <a:t>Advanced Algorithms:</a:t>
            </a:r>
            <a:br>
              <a:rPr lang="en-US" sz="2000" dirty="0"/>
            </a:br>
            <a:r>
              <a:rPr lang="en-US" sz="2000" dirty="0"/>
              <a:t>Explore deep learning models and ensemble techniques (e.g., </a:t>
            </a:r>
            <a:r>
              <a:rPr lang="en-US" sz="2000" dirty="0" err="1"/>
              <a:t>XGBoost</a:t>
            </a:r>
            <a:r>
              <a:rPr lang="en-US" sz="2000" dirty="0"/>
              <a:t>, Neural Networks) for improved accuracy.</a:t>
            </a:r>
          </a:p>
          <a:p>
            <a:pPr>
              <a:buClrTx/>
              <a:buFont typeface="Arial" panose="020B0604020202020204" pitchFamily="34" charset="0"/>
              <a:buChar char="•"/>
            </a:pPr>
            <a:r>
              <a:rPr lang="en-US" sz="2000" b="1" dirty="0"/>
              <a:t>Interactive Dashboard:</a:t>
            </a:r>
            <a:br>
              <a:rPr lang="en-US" sz="2000" dirty="0"/>
            </a:br>
            <a:r>
              <a:rPr lang="en-US" sz="2000" dirty="0"/>
              <a:t>Build advanced dashboards for HR teams with visual analytics and salary trend insights.</a:t>
            </a:r>
          </a:p>
          <a:p>
            <a:pPr>
              <a:buClrTx/>
              <a:buFont typeface="Arial" panose="020B0604020202020204" pitchFamily="34" charset="0"/>
              <a:buChar char="•"/>
            </a:pPr>
            <a:r>
              <a:rPr lang="en-US" sz="2000" b="1" dirty="0"/>
              <a:t>Mobile Application:</a:t>
            </a:r>
            <a:br>
              <a:rPr lang="en-US" sz="2000" dirty="0"/>
            </a:br>
            <a:r>
              <a:rPr lang="en-US" sz="2000" dirty="0"/>
              <a:t>Develop a cross-platform mobile app for broader accessibility.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137</TotalTime>
  <Words>711</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Unicode MS</vt:lpstr>
      <vt:lpstr>Calibri</vt:lpstr>
      <vt:lpstr>Calibri Light</vt:lpstr>
      <vt:lpstr>Franklin Gothic Book</vt:lpstr>
      <vt:lpstr>Franklin Gothic Demi</vt:lpstr>
      <vt:lpstr>Times New Roman</vt:lpstr>
      <vt:lpstr>Wingdings</vt:lpstr>
      <vt:lpstr>Wingdings 2</vt:lpstr>
      <vt:lpstr>DividendVTI</vt:lpstr>
      <vt:lpstr>Employee Salary Prediction</vt:lpstr>
      <vt:lpstr>OUTLINE</vt:lpstr>
      <vt:lpstr>Problem Statement</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Venky</dc:creator>
  <cp:lastModifiedBy>VENKATA RAO</cp:lastModifiedBy>
  <cp:revision>39</cp:revision>
  <dcterms:created xsi:type="dcterms:W3CDTF">2021-05-26T16:50:10Z</dcterms:created>
  <dcterms:modified xsi:type="dcterms:W3CDTF">2025-07-18T10:29:44Z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