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D10C-4035-39AA-ADBE-97589A4B3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D5027-7669-F9CD-291D-084358C1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2515-0025-9F9C-2F2C-B4FFF2A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2F1E-E215-0C08-333D-0D1A9CCE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9CA-6DC1-B058-B110-936D72E0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3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03CF-A9F3-7AF4-254F-C679A0E5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20E3-D3D3-2255-EF52-5CBB664E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725F-519B-1065-6C91-047A44E2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E2B4-9606-C0CA-1353-38819CA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302D-F4F9-6A03-2319-86E3BC81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1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12667-FD51-AADF-7A52-B4194D9EC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F10A8-2167-4504-5F6C-14DA1037B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E2E9-2A1C-6ED5-377A-C9E59456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D4B8-2875-62B9-F96D-D9D71D2C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3AC2-86B1-13D2-98EE-61807E5C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93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D154-A040-14FF-9801-07DC8936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1B13-B61A-79F9-FFB1-D4997361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C185-9EA9-48CB-AE80-6259317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1DC9-B402-B2AD-5E74-0B584301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462E-6418-36C4-D3E4-F7FD690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8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AD1D-8886-5294-FF01-410A31A5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E0111-BEE2-56A0-AA12-B2BB25C8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68B5-D52C-368C-F5D2-0BF5FE31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CA8F-CCF6-2762-75C7-76D7C72B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ADD9-E89B-B295-7C57-D429C1B3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F086-DC85-905F-B6A0-C94DF1AB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0EF2-21EF-626C-D863-5CD78C1B3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7D751-43F7-6F56-0C11-44864979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A7EAD-F34A-8C41-A700-0E13371A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BDF3-F52D-27E3-9AF4-A2301A4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D20B-B1A7-0771-2404-7EABEC3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5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BA7-CDDF-4C23-8E44-63B35D38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539F-4E07-D3C0-2261-65739229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029EA-D4B7-F49F-80C4-080A0A50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91860-A8B7-DD99-5DA2-9C84591A1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4B39D-09A2-8101-74EC-1FF136162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68ACA-879A-CEBD-29BA-C808C0CA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AE9D7-8E6A-7226-579C-9E36FA0B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3C4D0-1E8B-C84A-3B4F-681FF282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3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E419-9E70-1E2C-F90A-511B42B8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519B-3E42-F677-5424-509A8BA2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08B8A-DC41-AC0C-3984-9EBC46F8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A58C4-6EBA-92A5-A8BE-990F873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3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DC6FF-9401-0735-A87D-E65470DA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05732-972A-E459-6C79-4199BBD6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EEB5-F31A-ED73-080A-420D233D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0D2E-3BFE-B1C2-3BD1-7D4924F4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DD38-F2A0-56F0-3EC8-839185C7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BF5F5-8200-CCD7-E4CC-4368D011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97A5-918E-0ED8-BCAE-B5778AB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3976-7FCC-0387-5FE5-FA5AA524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D6C79-7BE7-A23B-1BD7-6D9FF86D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0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A231-363B-88DD-FE3E-234B4A1B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4CD9-DEC6-45FD-5918-859B9A3AF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2A117-FE44-0E2B-94A7-56AABB0D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45FC-F876-F760-F816-FB37FA3F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870F6-26D8-6894-FA6C-4AA46544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0AE0-BD5E-BDEC-9FFD-609B7A96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070C2-484F-01D2-8BDF-9BEF31DD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98DC-66B8-A3BC-F5A0-3E6E78B4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0F74-25C9-E333-4AF5-50F5C1D11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6E41-6763-471A-9E4A-7B1F08191A81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9D7F-32D9-D278-FBE8-F2340980B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F94EA-7ECC-1D25-D963-6686EDAD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853E-9145-4045-8188-F5946A26B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AB840-2BBD-A631-475A-D18341B8862C}"/>
              </a:ext>
            </a:extLst>
          </p:cNvPr>
          <p:cNvSpPr txBox="1"/>
          <p:nvPr/>
        </p:nvSpPr>
        <p:spPr>
          <a:xfrm>
            <a:off x="489473" y="489474"/>
            <a:ext cx="1158060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effectLst/>
                <a:latin typeface="Loma"/>
              </a:rPr>
              <a:t>2211cs010188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  <a:effectLst/>
                <a:latin typeface="Loma"/>
              </a:rPr>
              <a:t>S2-28 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Loma"/>
              </a:rPr>
              <a:t>                          </a:t>
            </a:r>
          </a:p>
          <a:p>
            <a:pPr>
              <a:buNone/>
            </a:pPr>
            <a:endParaRPr lang="en-US" sz="3200" dirty="0">
              <a:solidFill>
                <a:srgbClr val="000000"/>
              </a:solidFill>
              <a:latin typeface="Loma"/>
            </a:endParaRP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Loma"/>
              </a:rPr>
              <a:t>                          </a:t>
            </a:r>
            <a:r>
              <a:rPr lang="en-US" sz="3200" dirty="0">
                <a:solidFill>
                  <a:schemeClr val="accent2"/>
                </a:solidFill>
                <a:effectLst/>
                <a:latin typeface="Loma"/>
              </a:rPr>
              <a:t>Mini Project on Employees Office Data </a:t>
            </a:r>
            <a:endParaRPr lang="en-US" sz="32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Loma"/>
              </a:rPr>
              <a:t>                                                              </a:t>
            </a:r>
            <a:r>
              <a:rPr lang="en-US" sz="3200" dirty="0">
                <a:solidFill>
                  <a:schemeClr val="accent6"/>
                </a:solidFill>
                <a:effectLst/>
                <a:latin typeface="Loma"/>
              </a:rPr>
              <a:t>Dataset : OfficeDataProject.csv </a:t>
            </a:r>
            <a:endParaRPr lang="en-US" sz="3200" dirty="0">
              <a:solidFill>
                <a:schemeClr val="accent6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  <a:effectLst/>
              <a:latin typeface="Loma"/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Loma"/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  <a:effectLst/>
              <a:latin typeface="Loma"/>
            </a:endParaRP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Loma"/>
            </a:endParaRPr>
          </a:p>
          <a:p>
            <a:pPr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Loma"/>
              </a:rPr>
              <a:t>Source :</a:t>
            </a:r>
            <a:r>
              <a:rPr lang="en-US" sz="2800" dirty="0">
                <a:solidFill>
                  <a:srgbClr val="0D47A1"/>
                </a:solidFill>
                <a:effectLst/>
                <a:latin typeface="Loma"/>
              </a:rPr>
              <a:t>https://www.data.gov.in/resource/wholesale-price-index-base-year-2011-12-upto-may-2017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94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5F4ED5-2BBB-E135-9C29-0E523C0B07C8}"/>
              </a:ext>
            </a:extLst>
          </p:cNvPr>
          <p:cNvSpPr txBox="1"/>
          <p:nvPr/>
        </p:nvSpPr>
        <p:spPr>
          <a:xfrm>
            <a:off x="129091" y="86061"/>
            <a:ext cx="117903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dirty="0"/>
              <a:t>      Dataset Summary: WPI (Wholesale Price Index) 2011–2017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Name:</a:t>
            </a:r>
            <a:r>
              <a:rPr lang="en-IN" dirty="0"/>
              <a:t> WPI-2011-12-May2017.csv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Shape:</a:t>
            </a:r>
            <a:r>
              <a:rPr lang="en-IN" dirty="0"/>
              <a:t> 869 rows × 76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Period Covered:</a:t>
            </a:r>
            <a:r>
              <a:rPr lang="en-IN" dirty="0"/>
              <a:t> April 2011 – May 2017 (74 months)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Purpose:</a:t>
            </a:r>
            <a:r>
              <a:rPr lang="en-IN" dirty="0"/>
              <a:t> Measures </a:t>
            </a:r>
            <a:r>
              <a:rPr lang="en-IN" b="1" dirty="0"/>
              <a:t>inflation</a:t>
            </a:r>
            <a:r>
              <a:rPr lang="en-IN" dirty="0"/>
              <a:t> trends in wholesale markets in India.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3E536-2133-B8CE-9985-ACC69089B51B}"/>
              </a:ext>
            </a:extLst>
          </p:cNvPr>
          <p:cNvSpPr txBox="1"/>
          <p:nvPr/>
        </p:nvSpPr>
        <p:spPr>
          <a:xfrm>
            <a:off x="220531" y="2409712"/>
            <a:ext cx="118495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Columns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</a:rPr>
              <a:t>COMMODITIES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Name of commodity or group (e.g., </a:t>
            </a:r>
            <a:r>
              <a:rPr lang="en-US" i="1" dirty="0"/>
              <a:t>All Commodities, Primary Articles, Wheat, Paddy, Jowar</a:t>
            </a:r>
            <a:r>
              <a:rPr lang="en-US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</a:t>
            </a:r>
            <a:r>
              <a:rPr lang="en-US" b="1" dirty="0"/>
              <a:t>aggregate groups</a:t>
            </a:r>
            <a:r>
              <a:rPr lang="en-US" dirty="0"/>
              <a:t> (like "All Commodities") and </a:t>
            </a:r>
            <a:r>
              <a:rPr lang="en-US" b="1" dirty="0"/>
              <a:t>detailed items</a:t>
            </a:r>
            <a:r>
              <a:rPr lang="en-US" dirty="0"/>
              <a:t> (like "Paddy").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</a:rPr>
              <a:t>Weight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Relative importance in the overall WPI basket.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example: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All Commodities</a:t>
            </a:r>
            <a:r>
              <a:rPr lang="en-US" dirty="0"/>
              <a:t> = 100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/>
              <a:t>Primary Articles</a:t>
            </a:r>
            <a:r>
              <a:rPr lang="en-US" dirty="0"/>
              <a:t> = 22.6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Sub-items like </a:t>
            </a:r>
            <a:r>
              <a:rPr lang="en-US" i="1" dirty="0"/>
              <a:t>Paddy, Wheat, Bajra</a:t>
            </a:r>
            <a:r>
              <a:rPr lang="en-US" dirty="0"/>
              <a:t> have smaller weights.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Monthly Columns (Apr-11 … May-17)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Index values for each month.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Base year = 2011–12 (WPI = 100 in that year).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Apr-11: 97.1 (slightly below base year)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May-17: 112.8 (price increase since 2011).</a:t>
            </a:r>
          </a:p>
        </p:txBody>
      </p:sp>
    </p:spTree>
    <p:extLst>
      <p:ext uri="{BB962C8B-B14F-4D97-AF65-F5344CB8AC3E}">
        <p14:creationId xmlns:p14="http://schemas.microsoft.com/office/powerpoint/2010/main" val="161207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32FB18-9893-027A-E349-D8241CBB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74" y="1160689"/>
            <a:ext cx="1193023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Inflation Trend: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WPI (All Commodities) grew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97.1 (Apr-2011)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112.8 (May-2017)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(~16% growth).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Inflation: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Articles rose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94.1 → 137.7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(~46% growth), showing stronger inflation.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Cereal 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Paddy: 97.5 → 147.9 (~52% growth).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Wheat: 101.1 → 137.5 (~36% growth).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Commodities like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Jowar, Bajra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large fluctuations (seasonal effects).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weights (e.g., Primary Articles, Fuel, Manufacturing) drive the overall WPI.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items contribute less individually but show interesting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6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E88D1-5323-70AB-421F-02FAB13A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423443"/>
            <a:ext cx="11269648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A0E7A-4F56-463F-C915-0D3FE91E7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18551" cy="271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2D97F-C674-0728-4867-06DCE25D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6" y="2920123"/>
            <a:ext cx="11587627" cy="33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E70D1-664A-EA70-F205-0AC6842C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138"/>
            <a:ext cx="11677425" cy="2501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727F1-CE89-375E-BC5B-6F7C13705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7" y="2975241"/>
            <a:ext cx="11611088" cy="32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3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23C64-D4F3-99D7-CE59-F5A827C1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50" y="64873"/>
            <a:ext cx="8726118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783EF5-24DD-A2ED-4760-94A24FF9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09" y="3001383"/>
            <a:ext cx="9819316" cy="32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4B86EE-B233-6706-3F79-C96BE065E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75057"/>
              </p:ext>
            </p:extLst>
          </p:nvPr>
        </p:nvGraphicFramePr>
        <p:xfrm>
          <a:off x="838199" y="2355374"/>
          <a:ext cx="10515603" cy="329184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36645518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81893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968186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99874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41423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45270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04725035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COMMODITIES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Apr-11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May-11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Apr-17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May-17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1262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All Commodities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100.00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97.1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97.7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113.2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112.8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0102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 PRIMARY ARTICLES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22.61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95.2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95.3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128.4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126.5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7628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(A). FOOD ARTICLES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15.25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94.1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95.0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139.4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137.7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827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Wheat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101.1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141.0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137.5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6219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Paddy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97.5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98.9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147.6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147.9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0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40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357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Loma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geeda venkata reddy</dc:creator>
  <cp:lastModifiedBy>geeda venkata reddy</cp:lastModifiedBy>
  <cp:revision>3</cp:revision>
  <dcterms:created xsi:type="dcterms:W3CDTF">2025-09-30T10:11:59Z</dcterms:created>
  <dcterms:modified xsi:type="dcterms:W3CDTF">2025-09-30T10:29:28Z</dcterms:modified>
</cp:coreProperties>
</file>