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1761622"/>
            <a:ext cx="8374551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4724" y="2650466"/>
            <a:ext cx="8374551" cy="68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37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60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3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89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8474" y="409999"/>
            <a:ext cx="8583807" cy="3455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37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60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3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0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69307"/>
            <a:ext cx="837455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675" y="1252608"/>
            <a:ext cx="8298649" cy="223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katasai34/Exposys/tree/ma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des-article" TargetMode="External"/><Relationship Id="rId2" Type="http://schemas.openxmlformats.org/officeDocument/2006/relationships/hyperlink" Target="https://www.tutorialspoint.com/cryptography/data_encryption_standar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encryption-standard-des-set-1" TargetMode="External"/><Relationship Id="rId5" Type="http://schemas.openxmlformats.org/officeDocument/2006/relationships/hyperlink" Target="https://www.hypr.com/data-encryption-standard-des/" TargetMode="External"/><Relationship Id="rId4" Type="http://schemas.openxmlformats.org/officeDocument/2006/relationships/hyperlink" Target="https://pycryptodome.readthedocs.io/en/latest/src/cipher/des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9723" y="2059171"/>
            <a:ext cx="711771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15" dirty="0">
                <a:solidFill>
                  <a:srgbClr val="FFFFFF"/>
                </a:solidFill>
                <a:latin typeface="RobotoRegular"/>
                <a:cs typeface="RobotoRegular"/>
              </a:rPr>
              <a:t>IMAGE </a:t>
            </a:r>
            <a:r>
              <a:rPr sz="3750" spc="5" dirty="0">
                <a:solidFill>
                  <a:srgbClr val="FFFFFF"/>
                </a:solidFill>
                <a:latin typeface="RobotoRegular"/>
                <a:cs typeface="RobotoRegular"/>
              </a:rPr>
              <a:t>SECURITY </a:t>
            </a:r>
            <a:r>
              <a:rPr sz="3750" spc="-35" dirty="0">
                <a:solidFill>
                  <a:srgbClr val="FFFFFF"/>
                </a:solidFill>
                <a:latin typeface="RobotoRegular"/>
                <a:cs typeface="RobotoRegular"/>
              </a:rPr>
              <a:t>BY </a:t>
            </a:r>
            <a:r>
              <a:rPr sz="3750" spc="5" dirty="0">
                <a:solidFill>
                  <a:srgbClr val="FFFFFF"/>
                </a:solidFill>
                <a:latin typeface="RobotoRegular"/>
                <a:cs typeface="RobotoRegular"/>
              </a:rPr>
              <a:t>TRIPLE</a:t>
            </a:r>
            <a:r>
              <a:rPr sz="375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3750" spc="5" dirty="0">
                <a:solidFill>
                  <a:srgbClr val="FFFFFF"/>
                </a:solidFill>
                <a:latin typeface="RobotoRegular"/>
                <a:cs typeface="RobotoRegular"/>
              </a:rPr>
              <a:t>DES</a:t>
            </a:r>
            <a:endParaRPr sz="375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7246" y="3166776"/>
            <a:ext cx="30375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-	</a:t>
            </a:r>
            <a:r>
              <a:rPr lang="en-US" spc="-10" dirty="0">
                <a:solidFill>
                  <a:srgbClr val="FFFFFF"/>
                </a:solidFill>
                <a:latin typeface="RobotoRegular"/>
                <a:cs typeface="RobotoRegular"/>
              </a:rPr>
              <a:t>Venkatasai </a:t>
            </a:r>
            <a:r>
              <a:rPr lang="en-US" spc="-10" dirty="0" err="1">
                <a:solidFill>
                  <a:srgbClr val="FFFFFF"/>
                </a:solidFill>
                <a:latin typeface="RobotoRegular"/>
                <a:cs typeface="RobotoRegular"/>
              </a:rPr>
              <a:t>Dadigoppula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99" y="57784"/>
            <a:ext cx="1402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</a:t>
            </a:r>
            <a:r>
              <a:rPr sz="3000" spc="-30" dirty="0"/>
              <a:t>r</a:t>
            </a:r>
            <a:r>
              <a:rPr sz="3000" spc="-5" dirty="0"/>
              <a:t>ocess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698771" y="0"/>
            <a:ext cx="5099589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12738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93" y="1200150"/>
            <a:ext cx="7119005" cy="30854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Running of the</a:t>
            </a:r>
            <a:r>
              <a:rPr sz="18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Libraries</a:t>
            </a:r>
            <a:endParaRPr sz="1800" dirty="0">
              <a:latin typeface="RobotoRegular"/>
              <a:cs typeface="RobotoRegular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Selecting(Uploading) the</a:t>
            </a:r>
            <a:r>
              <a:rPr sz="1800" spc="-1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Image</a:t>
            </a:r>
            <a:endParaRPr sz="1800" dirty="0">
              <a:latin typeface="RobotoRegular"/>
              <a:cs typeface="RobotoRegular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15" dirty="0">
                <a:solidFill>
                  <a:srgbClr val="424242"/>
                </a:solidFill>
                <a:latin typeface="RobotoRegular"/>
                <a:cs typeface="RobotoRegular"/>
              </a:rPr>
              <a:t>Triple </a:t>
            </a: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DES</a:t>
            </a:r>
            <a:r>
              <a:rPr sz="180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Process</a:t>
            </a:r>
            <a:endParaRPr sz="1800" dirty="0">
              <a:latin typeface="RobotoRegular"/>
              <a:cs typeface="RobotoRegular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Encryption</a:t>
            </a:r>
            <a:r>
              <a:rPr sz="1800" spc="-6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Process</a:t>
            </a:r>
            <a:endParaRPr sz="1800" dirty="0">
              <a:latin typeface="RobotoRegular"/>
              <a:cs typeface="RobotoRegular"/>
            </a:endParaRPr>
          </a:p>
          <a:p>
            <a:pPr marL="429259" indent="-4171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Decryption</a:t>
            </a:r>
            <a:r>
              <a:rPr sz="1800" spc="-6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Process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1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RobotoRegular"/>
              <a:cs typeface="RobotoRegular"/>
            </a:endParaRPr>
          </a:p>
          <a:p>
            <a:pPr marL="429259">
              <a:lnSpc>
                <a:spcPct val="100000"/>
              </a:lnSpc>
            </a:pPr>
            <a:r>
              <a:rPr sz="1800" dirty="0">
                <a:solidFill>
                  <a:srgbClr val="424242"/>
                </a:solidFill>
                <a:latin typeface="RobotoRegular"/>
                <a:cs typeface="RobotoRegular"/>
              </a:rPr>
              <a:t>: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Project </a:t>
            </a:r>
            <a:r>
              <a:rPr sz="1800" spc="-5" dirty="0">
                <a:solidFill>
                  <a:srgbClr val="424242"/>
                </a:solidFill>
                <a:latin typeface="RobotoRegular"/>
                <a:cs typeface="RobotoRegular"/>
              </a:rPr>
              <a:t>Code is in Python</a:t>
            </a:r>
            <a:r>
              <a:rPr sz="1800" spc="-35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Programming</a:t>
            </a:r>
            <a:endParaRPr lang="en-US" spc="-10" dirty="0">
              <a:solidFill>
                <a:srgbClr val="424242"/>
              </a:solidFill>
              <a:latin typeface="RobotoRegular"/>
              <a:cs typeface="RobotoRegular"/>
            </a:endParaRPr>
          </a:p>
          <a:p>
            <a:pPr marL="429259">
              <a:lnSpc>
                <a:spcPct val="100000"/>
              </a:lnSpc>
            </a:pPr>
            <a:r>
              <a:rPr lang="en-US" sz="1800" spc="-10" dirty="0" err="1">
                <a:solidFill>
                  <a:srgbClr val="424242"/>
                </a:solidFill>
                <a:latin typeface="RobotoRegular"/>
                <a:cs typeface="RobotoRegular"/>
              </a:rPr>
              <a:t>Github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 Code Repository</a:t>
            </a:r>
          </a:p>
          <a:p>
            <a:pPr marL="429259">
              <a:lnSpc>
                <a:spcPct val="100000"/>
              </a:lnSpc>
            </a:pP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</a:rPr>
              <a:t>: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  <a:hlinkClick r:id="rId2"/>
              </a:rPr>
              <a:t>https://github.com/Venkatasai34/</a:t>
            </a:r>
            <a:r>
              <a:rPr lang="en-US" sz="1800" spc="-10" dirty="0" err="1">
                <a:solidFill>
                  <a:srgbClr val="424242"/>
                </a:solidFill>
                <a:latin typeface="RobotoRegular"/>
                <a:cs typeface="RobotoRegular"/>
                <a:hlinkClick r:id="rId2"/>
              </a:rPr>
              <a:t>Exposys</a:t>
            </a:r>
            <a:r>
              <a:rPr lang="en-US" sz="1800" spc="-10" dirty="0">
                <a:solidFill>
                  <a:srgbClr val="424242"/>
                </a:solidFill>
                <a:latin typeface="RobotoRegular"/>
                <a:cs typeface="RobotoRegular"/>
                <a:hlinkClick r:id="rId2"/>
              </a:rPr>
              <a:t>/tree/main</a:t>
            </a:r>
            <a:endParaRPr lang="en-US" sz="1800" spc="-10" dirty="0">
              <a:solidFill>
                <a:srgbClr val="424242"/>
              </a:solidFill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173291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5" y="1252608"/>
            <a:ext cx="8197215" cy="15927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7830">
              <a:lnSpc>
                <a:spcPct val="100000"/>
              </a:lnSpc>
              <a:spcBef>
                <a:spcPts val="420"/>
              </a:spcBef>
              <a:buClr>
                <a:srgbClr val="424242"/>
              </a:buClr>
              <a:buFont typeface="RobotoRegular"/>
              <a:buAutoNum type="arabicPeriod"/>
              <a:tabLst>
                <a:tab pos="431800" algn="l"/>
                <a:tab pos="432434" algn="l"/>
              </a:tabLst>
            </a:pPr>
            <a:r>
              <a:rPr sz="1800" u="heavy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cs typeface="Arial"/>
                <a:hlinkClick r:id="rId2"/>
              </a:rPr>
              <a:t>https://www.tutorialspoint.com/cryptography/data_encryption_standard.htm</a:t>
            </a:r>
            <a:endParaRPr lang="en-US" dirty="0">
              <a:latin typeface="Arial"/>
              <a:cs typeface="Arial"/>
            </a:endParaRPr>
          </a:p>
          <a:p>
            <a:pPr marL="431800" indent="-417830">
              <a:lnSpc>
                <a:spcPct val="100000"/>
              </a:lnSpc>
              <a:spcBef>
                <a:spcPts val="420"/>
              </a:spcBef>
              <a:buClr>
                <a:srgbClr val="424242"/>
              </a:buClr>
              <a:buFont typeface="RobotoRegular"/>
              <a:buAutoNum type="arabicPeriod"/>
              <a:tabLst>
                <a:tab pos="431800" algn="l"/>
                <a:tab pos="432434" algn="l"/>
              </a:tabLst>
            </a:pPr>
            <a:r>
              <a:rPr sz="1800" u="heavy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cs typeface="Arial"/>
                <a:hlinkClick r:id="rId3"/>
              </a:rPr>
              <a:t>https://www.simplilearn.com/what-is-des-article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Clr>
                <a:srgbClr val="1F2123"/>
              </a:buClr>
              <a:buAutoNum type="arabicPeriod"/>
              <a:tabLst>
                <a:tab pos="431800" algn="l"/>
                <a:tab pos="432434" algn="l"/>
              </a:tabLst>
            </a:pPr>
            <a:r>
              <a:rPr sz="1800" u="heavy" spc="-5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cs typeface="Arial"/>
                <a:hlinkClick r:id="rId4"/>
              </a:rPr>
              <a:t>https://pycryptodome.readthedocs.io/en/latest/src/cipher/des3.html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Clr>
                <a:srgbClr val="1F2123"/>
              </a:buClr>
              <a:buAutoNum type="arabicPeriod"/>
              <a:tabLst>
                <a:tab pos="431800" algn="l"/>
                <a:tab pos="432434" algn="l"/>
              </a:tabLst>
            </a:pPr>
            <a:r>
              <a:rPr sz="1800" u="heavy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cs typeface="Arial"/>
                <a:hlinkClick r:id="rId5"/>
              </a:rPr>
              <a:t>https://www.hypr.com/data-encryption-standard-des/</a:t>
            </a:r>
            <a:endParaRPr sz="1800" dirty="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Clr>
                <a:srgbClr val="1F2123"/>
              </a:buClr>
              <a:buAutoNum type="arabicPeriod"/>
              <a:tabLst>
                <a:tab pos="431800" algn="l"/>
                <a:tab pos="432434" algn="l"/>
              </a:tabLst>
            </a:pPr>
            <a:r>
              <a:rPr sz="1800" u="heavy" spc="-10" dirty="0">
                <a:solidFill>
                  <a:srgbClr val="EF6291"/>
                </a:solidFill>
                <a:uFill>
                  <a:solidFill>
                    <a:srgbClr val="EF6291"/>
                  </a:solidFill>
                </a:uFill>
                <a:latin typeface="Arial"/>
                <a:cs typeface="Arial"/>
                <a:hlinkClick r:id="rId6"/>
              </a:rPr>
              <a:t>https://www.geeksforgeeks.org/data-encryption-standard-des-set-1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13157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51210"/>
            <a:ext cx="8248650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In </a:t>
            </a:r>
            <a:r>
              <a:rPr sz="1850" spc="-10" dirty="0">
                <a:solidFill>
                  <a:srgbClr val="4B4B4B"/>
                </a:solidFill>
                <a:latin typeface="Arial"/>
                <a:cs typeface="Arial"/>
              </a:rPr>
              <a:t>today’s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world almost all digital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services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like internet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communication, medical 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and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military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imaging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systems, multimedia system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needs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a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high level and  Protected </a:t>
            </a:r>
            <a:r>
              <a:rPr sz="1850" spc="-20" dirty="0">
                <a:solidFill>
                  <a:srgbClr val="4B4B4B"/>
                </a:solidFill>
                <a:latin typeface="Arial"/>
                <a:cs typeface="Arial"/>
              </a:rPr>
              <a:t>security.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There is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a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need for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security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level in order to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safely store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and  transmit digital images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containing critical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information. This is because of the  faster growth in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multimedia </a:t>
            </a:r>
            <a:r>
              <a:rPr sz="1850" spc="-20" dirty="0">
                <a:solidFill>
                  <a:srgbClr val="4B4B4B"/>
                </a:solidFill>
                <a:latin typeface="Arial"/>
                <a:cs typeface="Arial"/>
              </a:rPr>
              <a:t>technology,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internet and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cell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phones. Therefore  there is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a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need for image encryption techniques in order to hide images from 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such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attacks. In this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system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we use </a:t>
            </a:r>
            <a:r>
              <a:rPr sz="1850" spc="-15" dirty="0">
                <a:solidFill>
                  <a:srgbClr val="4B4B4B"/>
                </a:solidFill>
                <a:latin typeface="Arial"/>
                <a:cs typeface="Arial"/>
              </a:rPr>
              <a:t>Triple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DES </a:t>
            </a:r>
            <a:r>
              <a:rPr sz="1850" dirty="0">
                <a:solidFill>
                  <a:srgbClr val="4B4B4B"/>
                </a:solidFill>
                <a:latin typeface="Arial"/>
                <a:cs typeface="Arial"/>
              </a:rPr>
              <a:t>(Data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Encryption Standard) in  order to hide image. Such Encryption technique helps to avoid Active and  Passive</a:t>
            </a:r>
            <a:r>
              <a:rPr sz="185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4B4B4B"/>
                </a:solidFill>
                <a:latin typeface="Arial"/>
                <a:cs typeface="Arial"/>
              </a:rPr>
              <a:t>Attacks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70831"/>
            <a:ext cx="428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DES </a:t>
            </a:r>
            <a:r>
              <a:rPr sz="2400" dirty="0"/>
              <a:t>: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Data Encryption</a:t>
            </a:r>
            <a:r>
              <a:rPr sz="240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124" y="1252608"/>
            <a:ext cx="8310880" cy="200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The Data Encryption Standard </a:t>
            </a:r>
            <a:r>
              <a:rPr sz="1800" dirty="0">
                <a:latin typeface="Arial"/>
                <a:cs typeface="Arial"/>
              </a:rPr>
              <a:t>(DES)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symmetric-key </a:t>
            </a: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dirty="0">
                <a:latin typeface="Arial"/>
                <a:cs typeface="Arial"/>
              </a:rPr>
              <a:t>cipher </a:t>
            </a:r>
            <a:r>
              <a:rPr sz="1800" spc="-5" dirty="0">
                <a:latin typeface="Arial"/>
                <a:cs typeface="Arial"/>
              </a:rPr>
              <a:t>published  by the National Institute of Standards and </a:t>
            </a:r>
            <a:r>
              <a:rPr sz="1800" spc="-25" dirty="0">
                <a:latin typeface="Arial"/>
                <a:cs typeface="Arial"/>
              </a:rPr>
              <a:t>Technology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(NIST).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spcBef>
                <a:spcPts val="700"/>
              </a:spcBef>
            </a:pPr>
            <a:r>
              <a:rPr sz="1800" spc="-5" dirty="0">
                <a:latin typeface="Arial"/>
                <a:cs typeface="Arial"/>
              </a:rPr>
              <a:t>DES is an implementation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Feistel </a:t>
            </a:r>
            <a:r>
              <a:rPr sz="1800" spc="-20" dirty="0">
                <a:latin typeface="Arial"/>
                <a:cs typeface="Arial"/>
              </a:rPr>
              <a:t>Cipher. </a:t>
            </a:r>
            <a:r>
              <a:rPr sz="1800" spc="-5" dirty="0">
                <a:latin typeface="Arial"/>
                <a:cs typeface="Arial"/>
              </a:rPr>
              <a:t>It uses 16 </a:t>
            </a:r>
            <a:r>
              <a:rPr sz="1800" dirty="0">
                <a:latin typeface="Arial"/>
                <a:cs typeface="Arial"/>
              </a:rPr>
              <a:t>round </a:t>
            </a:r>
            <a:r>
              <a:rPr sz="1800" spc="-5" dirty="0">
                <a:latin typeface="Arial"/>
                <a:cs typeface="Arial"/>
              </a:rPr>
              <a:t>Feistel </a:t>
            </a:r>
            <a:r>
              <a:rPr sz="1800" dirty="0">
                <a:latin typeface="Arial"/>
                <a:cs typeface="Arial"/>
              </a:rPr>
              <a:t>structure.  </a:t>
            </a:r>
            <a:r>
              <a:rPr sz="1800" spc="-5" dirty="0">
                <a:latin typeface="Arial"/>
                <a:cs typeface="Arial"/>
              </a:rPr>
              <a:t>The block </a:t>
            </a:r>
            <a:r>
              <a:rPr sz="1800" dirty="0">
                <a:latin typeface="Arial"/>
                <a:cs typeface="Arial"/>
              </a:rPr>
              <a:t>size </a:t>
            </a:r>
            <a:r>
              <a:rPr sz="1800" spc="-5" dirty="0">
                <a:latin typeface="Arial"/>
                <a:cs typeface="Arial"/>
              </a:rPr>
              <a:t>is 64-bit. Though,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length is 64-bit, DES has an </a:t>
            </a:r>
            <a:r>
              <a:rPr sz="1800" spc="-10" dirty="0">
                <a:latin typeface="Arial"/>
                <a:cs typeface="Arial"/>
              </a:rPr>
              <a:t>effective </a:t>
            </a:r>
            <a:r>
              <a:rPr sz="1800" dirty="0">
                <a:latin typeface="Arial"/>
                <a:cs typeface="Arial"/>
              </a:rPr>
              <a:t>key  </a:t>
            </a:r>
            <a:r>
              <a:rPr sz="1800" spc="-5" dirty="0">
                <a:latin typeface="Arial"/>
                <a:cs typeface="Arial"/>
              </a:rPr>
              <a:t>length of 56 bits, </a:t>
            </a:r>
            <a:r>
              <a:rPr sz="1800" dirty="0">
                <a:latin typeface="Arial"/>
                <a:cs typeface="Arial"/>
              </a:rPr>
              <a:t>since 8 </a:t>
            </a:r>
            <a:r>
              <a:rPr sz="1800" spc="-5" dirty="0">
                <a:latin typeface="Arial"/>
                <a:cs typeface="Arial"/>
              </a:rPr>
              <a:t>of the 64 bits of the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are not used by the encryption  algorithm </a:t>
            </a:r>
            <a:r>
              <a:rPr sz="1800" dirty="0">
                <a:latin typeface="Arial"/>
                <a:cs typeface="Arial"/>
              </a:rPr>
              <a:t>(function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check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only)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771" y="710973"/>
            <a:ext cx="5674063" cy="3721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373" y="57784"/>
            <a:ext cx="2360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DES</a:t>
            </a:r>
            <a:r>
              <a:rPr sz="3000" spc="-70" dirty="0"/>
              <a:t> </a:t>
            </a:r>
            <a:r>
              <a:rPr sz="3000" spc="-10" dirty="0"/>
              <a:t>Structure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4" y="3828670"/>
            <a:ext cx="7896225" cy="274320"/>
          </a:xfrm>
          <a:custGeom>
            <a:avLst/>
            <a:gdLst/>
            <a:ahLst/>
            <a:cxnLst/>
            <a:rect l="l" t="t" r="r" b="b"/>
            <a:pathLst>
              <a:path w="7896225" h="274320">
                <a:moveTo>
                  <a:pt x="7895723" y="274319"/>
                </a:moveTo>
                <a:lnTo>
                  <a:pt x="0" y="274319"/>
                </a:lnTo>
                <a:lnTo>
                  <a:pt x="0" y="0"/>
                </a:lnTo>
                <a:lnTo>
                  <a:pt x="7895723" y="0"/>
                </a:lnTo>
                <a:lnTo>
                  <a:pt x="7895723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15792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Triple</a:t>
            </a:r>
            <a:r>
              <a:rPr spc="-90" dirty="0"/>
              <a:t> </a:t>
            </a:r>
            <a:r>
              <a:rPr spc="-5" dirty="0"/>
              <a:t>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252608"/>
            <a:ext cx="8311515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23282D"/>
                </a:solidFill>
                <a:latin typeface="Arial"/>
                <a:cs typeface="Arial"/>
              </a:rPr>
              <a:t>cryptography, Triple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DES, </a:t>
            </a:r>
            <a:r>
              <a:rPr sz="1800" spc="-10" dirty="0">
                <a:solidFill>
                  <a:srgbClr val="23282D"/>
                </a:solidFill>
                <a:latin typeface="Arial"/>
                <a:cs typeface="Arial"/>
              </a:rPr>
              <a:t>officially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23282D"/>
                </a:solidFill>
                <a:latin typeface="Arial"/>
                <a:cs typeface="Arial"/>
              </a:rPr>
              <a:t>Triple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Data Encryption Algorithm, is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a  symmetric-key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block </a:t>
            </a:r>
            <a:r>
              <a:rPr sz="1800" spc="-15" dirty="0">
                <a:solidFill>
                  <a:srgbClr val="23282D"/>
                </a:solidFill>
                <a:latin typeface="Arial"/>
                <a:cs typeface="Arial"/>
              </a:rPr>
              <a:t>cipher,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which applies the DES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cipher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algorithm three times to  each data</a:t>
            </a:r>
            <a:r>
              <a:rPr sz="1800" spc="-10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  <a:p>
            <a:pPr marL="12700" marR="1124585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Block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sizes: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64 bits Key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sizes: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168, </a:t>
            </a:r>
            <a:r>
              <a:rPr sz="1800" spc="-50" dirty="0">
                <a:solidFill>
                  <a:srgbClr val="23282D"/>
                </a:solidFill>
                <a:latin typeface="Arial"/>
                <a:cs typeface="Arial"/>
              </a:rPr>
              <a:t>112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or 56 bits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(keying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option 1, 2,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3  respectively)</a:t>
            </a:r>
            <a:endParaRPr sz="1800">
              <a:latin typeface="Arial"/>
              <a:cs typeface="Arial"/>
            </a:endParaRPr>
          </a:p>
          <a:p>
            <a:pPr marL="12700" marR="191135">
              <a:lnSpc>
                <a:spcPct val="114999"/>
              </a:lnSpc>
              <a:spcBef>
                <a:spcPts val="1200"/>
              </a:spcBef>
            </a:pPr>
            <a:r>
              <a:rPr sz="1800" spc="-15" dirty="0">
                <a:solidFill>
                  <a:srgbClr val="23282D"/>
                </a:solidFill>
                <a:latin typeface="Arial"/>
                <a:cs typeface="Arial"/>
              </a:rPr>
              <a:t>Triple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DES is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encryption technique which uses three instance of DES on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same 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plain text. It uses there </a:t>
            </a:r>
            <a:r>
              <a:rPr sz="1800" spc="-10" dirty="0">
                <a:solidFill>
                  <a:srgbClr val="23282D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types of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key choosing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technique in first all used 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keys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23282D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and in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second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keys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and one is </a:t>
            </a:r>
            <a:r>
              <a:rPr sz="1800" spc="-10" dirty="0">
                <a:solidFill>
                  <a:srgbClr val="23282D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and in  third all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keys </a:t>
            </a:r>
            <a:r>
              <a:rPr sz="1800" spc="-5" dirty="0">
                <a:solidFill>
                  <a:srgbClr val="23282D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23282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3282D"/>
                </a:solidFill>
                <a:latin typeface="Arial"/>
                <a:cs typeface="Arial"/>
              </a:rPr>
              <a:t>same.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8595" y="537398"/>
            <a:ext cx="4149866" cy="425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74" y="0"/>
            <a:ext cx="3395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/>
              <a:t>Triple </a:t>
            </a:r>
            <a:r>
              <a:rPr sz="3000" spc="-5" dirty="0"/>
              <a:t>DES</a:t>
            </a:r>
            <a:r>
              <a:rPr sz="3000" spc="-40" dirty="0"/>
              <a:t> </a:t>
            </a:r>
            <a:r>
              <a:rPr sz="3000" spc="-10" dirty="0"/>
              <a:t>Structure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4" y="3840862"/>
            <a:ext cx="7870825" cy="236220"/>
          </a:xfrm>
          <a:custGeom>
            <a:avLst/>
            <a:gdLst/>
            <a:ahLst/>
            <a:cxnLst/>
            <a:rect l="l" t="t" r="r" b="b"/>
            <a:pathLst>
              <a:path w="7870825" h="236220">
                <a:moveTo>
                  <a:pt x="7870682" y="236219"/>
                </a:moveTo>
                <a:lnTo>
                  <a:pt x="0" y="236219"/>
                </a:lnTo>
                <a:lnTo>
                  <a:pt x="0" y="0"/>
                </a:lnTo>
                <a:lnTo>
                  <a:pt x="7870682" y="0"/>
                </a:lnTo>
                <a:lnTo>
                  <a:pt x="7870682" y="2362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33642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Encryption</a:t>
            </a:r>
            <a:r>
              <a:rPr spc="-45" dirty="0"/>
              <a:t> </a:t>
            </a:r>
            <a:r>
              <a:rPr spc="-5" dirty="0"/>
              <a:t>Decryption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4" y="1263784"/>
            <a:ext cx="8173720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115">
              <a:lnSpc>
                <a:spcPct val="114999"/>
              </a:lnSpc>
              <a:spcBef>
                <a:spcPts val="100"/>
              </a:spcBef>
            </a:pPr>
            <a:r>
              <a:rPr sz="1400" b="1" spc="-5" dirty="0">
                <a:solidFill>
                  <a:srgbClr val="1F2123"/>
                </a:solidFill>
                <a:latin typeface="Arial"/>
                <a:cs typeface="Arial"/>
              </a:rPr>
              <a:t>Encryption </a:t>
            </a:r>
            <a:r>
              <a:rPr sz="1400" spc="-5" dirty="0">
                <a:solidFill>
                  <a:srgbClr val="1F2123"/>
                </a:solidFill>
                <a:latin typeface="Arial"/>
                <a:cs typeface="Arial"/>
              </a:rPr>
              <a:t>is the process of </a:t>
            </a:r>
            <a:r>
              <a:rPr sz="1400" dirty="0">
                <a:solidFill>
                  <a:srgbClr val="1F2123"/>
                </a:solidFill>
                <a:latin typeface="Arial"/>
                <a:cs typeface="Arial"/>
              </a:rPr>
              <a:t>converting </a:t>
            </a:r>
            <a:r>
              <a:rPr sz="1400" spc="-5" dirty="0">
                <a:solidFill>
                  <a:srgbClr val="1F2123"/>
                </a:solidFill>
                <a:latin typeface="Arial"/>
                <a:cs typeface="Arial"/>
              </a:rPr>
              <a:t>normal </a:t>
            </a:r>
            <a:r>
              <a:rPr sz="1400" dirty="0">
                <a:solidFill>
                  <a:srgbClr val="1F2123"/>
                </a:solidFill>
                <a:latin typeface="Arial"/>
                <a:cs typeface="Arial"/>
              </a:rPr>
              <a:t>message (plaintext) </a:t>
            </a:r>
            <a:r>
              <a:rPr sz="1400" spc="-5" dirty="0">
                <a:solidFill>
                  <a:srgbClr val="1F2123"/>
                </a:solidFill>
                <a:latin typeface="Arial"/>
                <a:cs typeface="Arial"/>
              </a:rPr>
              <a:t>into </a:t>
            </a:r>
            <a:r>
              <a:rPr sz="1400" dirty="0">
                <a:solidFill>
                  <a:srgbClr val="1F2123"/>
                </a:solidFill>
                <a:latin typeface="Arial"/>
                <a:cs typeface="Arial"/>
              </a:rPr>
              <a:t>meaningless message  (Ciphertext).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165"/>
              </a:spcBef>
            </a:pP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Encryption is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process which transforms the original information into an unrecognizable form.  This new form of the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message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is entirely </a:t>
            </a:r>
            <a:r>
              <a:rPr sz="1550" spc="-10" dirty="0">
                <a:solidFill>
                  <a:srgbClr val="212121"/>
                </a:solidFill>
                <a:latin typeface="Arial"/>
                <a:cs typeface="Arial"/>
              </a:rPr>
              <a:t>different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from the original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message.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That's why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hacker is not able to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read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the data as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senders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use an encryption</a:t>
            </a:r>
            <a:r>
              <a:rPr sz="15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algorithm.</a:t>
            </a:r>
            <a:endParaRPr sz="1550">
              <a:latin typeface="Arial"/>
              <a:cs typeface="Arial"/>
            </a:endParaRPr>
          </a:p>
          <a:p>
            <a:pPr marL="12700" marR="628015">
              <a:lnSpc>
                <a:spcPct val="114999"/>
              </a:lnSpc>
              <a:spcBef>
                <a:spcPts val="1235"/>
              </a:spcBef>
            </a:pPr>
            <a:r>
              <a:rPr sz="1400" b="1" spc="-5" dirty="0">
                <a:solidFill>
                  <a:srgbClr val="1F2123"/>
                </a:solidFill>
                <a:latin typeface="Arial"/>
                <a:cs typeface="Arial"/>
              </a:rPr>
              <a:t>Decryption </a:t>
            </a:r>
            <a:r>
              <a:rPr sz="1400" spc="-5" dirty="0">
                <a:solidFill>
                  <a:srgbClr val="1F2123"/>
                </a:solidFill>
                <a:latin typeface="Arial"/>
                <a:cs typeface="Arial"/>
              </a:rPr>
              <a:t>is the process of </a:t>
            </a:r>
            <a:r>
              <a:rPr sz="1400" dirty="0">
                <a:solidFill>
                  <a:srgbClr val="1F2123"/>
                </a:solidFill>
                <a:latin typeface="Arial"/>
                <a:cs typeface="Arial"/>
              </a:rPr>
              <a:t>converting meaningless message (Ciphertext) </a:t>
            </a:r>
            <a:r>
              <a:rPr sz="1400" spc="-5" dirty="0">
                <a:solidFill>
                  <a:srgbClr val="1F2123"/>
                </a:solidFill>
                <a:latin typeface="Arial"/>
                <a:cs typeface="Arial"/>
              </a:rPr>
              <a:t>into its original form  </a:t>
            </a:r>
            <a:r>
              <a:rPr sz="1400" dirty="0">
                <a:solidFill>
                  <a:srgbClr val="1F2123"/>
                </a:solidFill>
                <a:latin typeface="Arial"/>
                <a:cs typeface="Arial"/>
              </a:rPr>
              <a:t>(Plaintext).</a:t>
            </a:r>
            <a:endParaRPr sz="1400">
              <a:latin typeface="Arial"/>
              <a:cs typeface="Arial"/>
            </a:endParaRPr>
          </a:p>
          <a:p>
            <a:pPr marL="12700" marR="161925">
              <a:lnSpc>
                <a:spcPct val="114999"/>
              </a:lnSpc>
              <a:spcBef>
                <a:spcPts val="1165"/>
              </a:spcBef>
            </a:pP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Decryption is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process of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converting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encoded/encrypted data in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form that is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readable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and  understood by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human or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550" spc="-10" dirty="0">
                <a:solidFill>
                  <a:srgbClr val="212121"/>
                </a:solidFill>
                <a:latin typeface="Arial"/>
                <a:cs typeface="Arial"/>
              </a:rPr>
              <a:t>computer.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This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method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is performed by un-encrypting the text 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manually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or by using </a:t>
            </a:r>
            <a:r>
              <a:rPr sz="1550" dirty="0">
                <a:solidFill>
                  <a:srgbClr val="212121"/>
                </a:solidFill>
                <a:latin typeface="Arial"/>
                <a:cs typeface="Arial"/>
              </a:rPr>
              <a:t>keys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used to encrypt the original</a:t>
            </a:r>
            <a:r>
              <a:rPr sz="15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212121"/>
                </a:solidFill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9307"/>
            <a:ext cx="3157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Triple </a:t>
            </a:r>
            <a:r>
              <a:rPr spc="-5" dirty="0"/>
              <a:t>DES</a:t>
            </a:r>
            <a:r>
              <a:rPr spc="-8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89108"/>
            <a:ext cx="820991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9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TDES has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fixed data block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size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8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bytes. It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consists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of the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cascade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3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Single DES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ciphers (EDE: 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Encryption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Decryption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Encryption), where each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stage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uses an independent DES</a:t>
            </a:r>
            <a:r>
              <a:rPr sz="1400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Arial"/>
                <a:cs typeface="Arial"/>
              </a:rPr>
              <a:t>sub-key.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standard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defines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2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Keying</a:t>
            </a:r>
            <a:r>
              <a:rPr sz="1400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Options: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697865" marR="163830" indent="-285750" algn="just">
              <a:lnSpc>
                <a:spcPct val="150000"/>
              </a:lnSpc>
              <a:buChar char="●"/>
              <a:tabLst>
                <a:tab pos="698500" algn="l"/>
              </a:tabLst>
            </a:pP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Option 1: all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sub-keys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take </a:t>
            </a:r>
            <a:r>
              <a:rPr sz="1400" spc="-10" dirty="0">
                <a:solidFill>
                  <a:srgbClr val="3F3F3F"/>
                </a:solidFill>
                <a:latin typeface="Arial"/>
                <a:cs typeface="Arial"/>
              </a:rPr>
              <a:t>different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values (parity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bits ignored). The TDES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key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is therefore 24  bytes long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(concatenation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of K1, K2, and K3)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to achieve </a:t>
            </a:r>
            <a:r>
              <a:rPr sz="1400" spc="-40" dirty="0">
                <a:solidFill>
                  <a:srgbClr val="3F3F3F"/>
                </a:solidFill>
                <a:latin typeface="Arial"/>
                <a:cs typeface="Arial"/>
              </a:rPr>
              <a:t>112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bits of </a:t>
            </a:r>
            <a:r>
              <a:rPr sz="1400" spc="-10" dirty="0">
                <a:solidFill>
                  <a:srgbClr val="3F3F3F"/>
                </a:solidFill>
                <a:latin typeface="Arial"/>
                <a:cs typeface="Arial"/>
              </a:rPr>
              <a:t>effective</a:t>
            </a:r>
            <a:r>
              <a:rPr sz="1400" spc="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3F3F3F"/>
                </a:solidFill>
                <a:latin typeface="Arial"/>
                <a:cs typeface="Arial"/>
              </a:rPr>
              <a:t>security.</a:t>
            </a:r>
            <a:endParaRPr sz="1400">
              <a:latin typeface="Arial"/>
              <a:cs typeface="Arial"/>
            </a:endParaRPr>
          </a:p>
          <a:p>
            <a:pPr marL="697865" marR="5080" indent="-285750" algn="just">
              <a:lnSpc>
                <a:spcPct val="150000"/>
              </a:lnSpc>
              <a:buChar char="●"/>
              <a:tabLst>
                <a:tab pos="698500" algn="l"/>
              </a:tabLst>
            </a:pP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Option 2: K1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matches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K3 but K2 is </a:t>
            </a:r>
            <a:r>
              <a:rPr sz="1400" spc="-10" dirty="0">
                <a:solidFill>
                  <a:srgbClr val="3F3F3F"/>
                </a:solidFill>
                <a:latin typeface="Arial"/>
                <a:cs typeface="Arial"/>
              </a:rPr>
              <a:t>different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(parity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bits ignored). The TDES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key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is 16 bytes long 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(concatenation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of K1 and K2), to achieve 90 bits of </a:t>
            </a:r>
            <a:r>
              <a:rPr sz="1400" spc="-10" dirty="0">
                <a:solidFill>
                  <a:srgbClr val="3F3F3F"/>
                </a:solidFill>
                <a:latin typeface="Arial"/>
                <a:cs typeface="Arial"/>
              </a:rPr>
              <a:t>effective </a:t>
            </a:r>
            <a:r>
              <a:rPr sz="1400" spc="-15" dirty="0">
                <a:solidFill>
                  <a:srgbClr val="3F3F3F"/>
                </a:solidFill>
                <a:latin typeface="Arial"/>
                <a:cs typeface="Arial"/>
              </a:rPr>
              <a:t>security.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In this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mode,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3F3F3F"/>
                </a:solidFill>
                <a:latin typeface="Arial"/>
                <a:cs typeface="Arial"/>
              </a:rPr>
              <a:t>cipher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is  also termed</a:t>
            </a:r>
            <a:r>
              <a:rPr sz="14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F3F3F"/>
                </a:solidFill>
                <a:latin typeface="Arial"/>
                <a:cs typeface="Arial"/>
              </a:rPr>
              <a:t>2TDES.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698</Words>
  <Application>Microsoft Office PowerPoint</Application>
  <PresentationFormat>On-screen Show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RobotoRegular</vt:lpstr>
      <vt:lpstr>Office Theme</vt:lpstr>
      <vt:lpstr>PowerPoint Presentation</vt:lpstr>
      <vt:lpstr>Abstract</vt:lpstr>
      <vt:lpstr>DES : Data Encryption Standard</vt:lpstr>
      <vt:lpstr>DES Structure</vt:lpstr>
      <vt:lpstr>Triple DES</vt:lpstr>
      <vt:lpstr>Triple DES Structure</vt:lpstr>
      <vt:lpstr>Encryption Decryption</vt:lpstr>
      <vt:lpstr>PowerPoint Presentation</vt:lpstr>
      <vt:lpstr>Triple DES Algorithm</vt:lpstr>
      <vt:lpstr>Process</vt:lpstr>
      <vt:lpstr>Working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venkatasai yadav</cp:lastModifiedBy>
  <cp:revision>1</cp:revision>
  <dcterms:created xsi:type="dcterms:W3CDTF">2021-08-21T13:04:50Z</dcterms:created>
  <dcterms:modified xsi:type="dcterms:W3CDTF">2021-08-21T13:08:23Z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2021-08-21T00:00:00Z</vt:filetime>
  </property>
</Properties>
</file>