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 1" charset="1" panose="00000500000000000000"/>
      <p:regular r:id="rId17"/>
    </p:embeddedFont>
    <p:embeddedFont>
      <p:font typeface="Nunito 1 Bold" charset="1" panose="00000800000000000000"/>
      <p:regular r:id="rId18"/>
    </p:embeddedFont>
    <p:embeddedFont>
      <p:font typeface="Nunito 1 Bold Italics" charset="1" panose="00000000000000000000"/>
      <p:regular r:id="rId19"/>
    </p:embeddedFont>
    <p:embeddedFont>
      <p:font typeface="Nunito 1 Light" charset="1" panose="00000400000000000000"/>
      <p:regular r:id="rId20"/>
    </p:embeddedFont>
    <p:embeddedFont>
      <p:font typeface="Nunito 1 Heavy" charset="1" panose="00000000000000000000"/>
      <p:regular r:id="rId21"/>
    </p:embeddedFont>
    <p:embeddedFont>
      <p:font typeface="Nunito 1 Heavy Italics" charset="1" panose="00000000000000000000"/>
      <p:regular r:id="rId22"/>
    </p:embeddedFont>
    <p:embeddedFont>
      <p:font typeface="Nunito 2" charset="1" panose="00000000000000000000"/>
      <p:regular r:id="rId23"/>
    </p:embeddedFont>
    <p:embeddedFont>
      <p:font typeface="Nunito 2 Bold" charset="1" panose="00000000000000000000"/>
      <p:regular r:id="rId24"/>
    </p:embeddedFont>
    <p:embeddedFont>
      <p:font typeface="Nunito 2 Italics" charset="1" panose="00000000000000000000"/>
      <p:regular r:id="rId25"/>
    </p:embeddedFont>
    <p:embeddedFont>
      <p:font typeface="Nunito 2 Bold Italics" charset="1" panose="00000000000000000000"/>
      <p:regular r:id="rId26"/>
    </p:embeddedFont>
    <p:embeddedFont>
      <p:font typeface="Nunito 2 Extra-Light" charset="1" panose="00000000000000000000"/>
      <p:regular r:id="rId27"/>
    </p:embeddedFont>
    <p:embeddedFont>
      <p:font typeface="Nunito 2 Extra-Light Italics" charset="1" panose="00000000000000000000"/>
      <p:regular r:id="rId28"/>
    </p:embeddedFont>
    <p:embeddedFont>
      <p:font typeface="Nunito 2 Light" charset="1" panose="00000000000000000000"/>
      <p:regular r:id="rId29"/>
    </p:embeddedFont>
    <p:embeddedFont>
      <p:font typeface="Nunito 2 Light Italics" charset="1" panose="00000000000000000000"/>
      <p:regular r:id="rId30"/>
    </p:embeddedFont>
    <p:embeddedFont>
      <p:font typeface="Nunito 2 Medium" charset="1" panose="00000000000000000000"/>
      <p:regular r:id="rId31"/>
    </p:embeddedFont>
    <p:embeddedFont>
      <p:font typeface="Nunito 2 Medium Italics" charset="1" panose="00000000000000000000"/>
      <p:regular r:id="rId32"/>
    </p:embeddedFont>
    <p:embeddedFont>
      <p:font typeface="Nunito 2 Semi-Bold" charset="1" panose="00000000000000000000"/>
      <p:regular r:id="rId33"/>
    </p:embeddedFont>
    <p:embeddedFont>
      <p:font typeface="Nunito 2 Semi-Bold Italics" charset="1" panose="00000000000000000000"/>
      <p:regular r:id="rId34"/>
    </p:embeddedFont>
    <p:embeddedFont>
      <p:font typeface="Nunito 2 Ultra-Bold" charset="1" panose="00000000000000000000"/>
      <p:regular r:id="rId35"/>
    </p:embeddedFont>
    <p:embeddedFont>
      <p:font typeface="Nunito 2 Ultra-Bold Italics" charset="1" panose="00000000000000000000"/>
      <p:regular r:id="rId36"/>
    </p:embeddedFont>
    <p:embeddedFont>
      <p:font typeface="Nunito 2 Heavy" charset="1" panose="00000000000000000000"/>
      <p:regular r:id="rId37"/>
    </p:embeddedFont>
    <p:embeddedFont>
      <p:font typeface="Nunito 2 Heavy Italics" charset="1" panose="00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slides/slide1.xml" Type="http://schemas.openxmlformats.org/officeDocument/2006/relationships/slide"/><Relationship Id="rId4" Target="theme/theme1.xml" Type="http://schemas.openxmlformats.org/officeDocument/2006/relationships/theme"/><Relationship Id="rId40" Target="slides/slide2.xml" Type="http://schemas.openxmlformats.org/officeDocument/2006/relationships/slide"/><Relationship Id="rId41" Target="slides/slide3.xml" Type="http://schemas.openxmlformats.org/officeDocument/2006/relationships/slide"/><Relationship Id="rId42" Target="slides/slide4.xml" Type="http://schemas.openxmlformats.org/officeDocument/2006/relationships/slide"/><Relationship Id="rId43" Target="slides/slide5.xml" Type="http://schemas.openxmlformats.org/officeDocument/2006/relationships/slide"/><Relationship Id="rId44" Target="slides/slide6.xml" Type="http://schemas.openxmlformats.org/officeDocument/2006/relationships/slide"/><Relationship Id="rId45" Target="slides/slide7.xml" Type="http://schemas.openxmlformats.org/officeDocument/2006/relationships/slide"/><Relationship Id="rId46" Target="slides/slide8.xml" Type="http://schemas.openxmlformats.org/officeDocument/2006/relationships/slide"/><Relationship Id="rId47" Target="slides/slide9.xml" Type="http://schemas.openxmlformats.org/officeDocument/2006/relationships/slide"/><Relationship Id="rId48" Target="slides/slide10.xml" Type="http://schemas.openxmlformats.org/officeDocument/2006/relationships/slide"/><Relationship Id="rId49" Target="slides/slide11.xml" Type="http://schemas.openxmlformats.org/officeDocument/2006/relationships/slide"/><Relationship Id="rId5" Target="tableStyles.xml" Type="http://schemas.openxmlformats.org/officeDocument/2006/relationships/tableStyles"/><Relationship Id="rId50" Target="slides/slide12.xml" Type="http://schemas.openxmlformats.org/officeDocument/2006/relationships/slide"/><Relationship Id="rId51" Target="slides/slide13.xml" Type="http://schemas.openxmlformats.org/officeDocument/2006/relationships/slide"/><Relationship Id="rId52" Target="slides/slide14.xml" Type="http://schemas.openxmlformats.org/officeDocument/2006/relationships/slide"/><Relationship Id="rId53" Target="slides/slide15.xml" Type="http://schemas.openxmlformats.org/officeDocument/2006/relationships/slide"/><Relationship Id="rId54" Target="slides/slide16.xml" Type="http://schemas.openxmlformats.org/officeDocument/2006/relationships/slide"/><Relationship Id="rId55" Target="slides/slide17.xml" Type="http://schemas.openxmlformats.org/officeDocument/2006/relationships/slide"/><Relationship Id="rId56" Target="slides/slide18.xml" Type="http://schemas.openxmlformats.org/officeDocument/2006/relationships/slide"/><Relationship Id="rId57" Target="slides/slide19.xml" Type="http://schemas.openxmlformats.org/officeDocument/2006/relationships/slide"/><Relationship Id="rId58" Target="slides/slide20.xml" Type="http://schemas.openxmlformats.org/officeDocument/2006/relationships/slide"/><Relationship Id="rId59" Target="slides/slide2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190453" y="6866909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231F20"/>
                </a:solidFill>
                <a:latin typeface="Nunito 1 Bold"/>
              </a:rPr>
              <a:t>Under the Guidance of</a:t>
            </a:r>
            <a:r>
              <a:rPr lang="en-US" sz="4002">
                <a:solidFill>
                  <a:srgbClr val="231F20"/>
                </a:solidFill>
                <a:latin typeface="Nunito 1 Bold"/>
              </a:rPr>
              <a:t> Dr. Prakash Pawar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69157" y="8085700"/>
            <a:ext cx="5790143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31F20"/>
                </a:solidFill>
                <a:latin typeface="Nunito 1"/>
              </a:rPr>
              <a:t>Annamaneni Rohit - 20BCS019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31F20"/>
                </a:solidFill>
                <a:latin typeface="Nunito 1"/>
              </a:rPr>
              <a:t>Sai Tarun Parasa - 20BCS096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31F20"/>
                </a:solidFill>
                <a:latin typeface="Nunito 1"/>
              </a:rPr>
              <a:t>Venkata Sai Nikhil Vemprala - 20BCS135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31F20"/>
                </a:solidFill>
                <a:latin typeface="Nunito 1"/>
              </a:rPr>
              <a:t>Sowmya S - 20BDS053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41492" y="559518"/>
            <a:ext cx="9005017" cy="2001660"/>
          </a:xfrm>
          <a:custGeom>
            <a:avLst/>
            <a:gdLst/>
            <a:ahLst/>
            <a:cxnLst/>
            <a:rect r="r" b="b" t="t" l="l"/>
            <a:pathLst>
              <a:path h="2001660" w="9005017">
                <a:moveTo>
                  <a:pt x="0" y="0"/>
                </a:moveTo>
                <a:lnTo>
                  <a:pt x="9005016" y="0"/>
                </a:lnTo>
                <a:lnTo>
                  <a:pt x="9005016" y="2001661"/>
                </a:lnTo>
                <a:lnTo>
                  <a:pt x="0" y="2001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66" r="0" b="-332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73645" y="-104564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3019444"/>
            <a:ext cx="14950738" cy="33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231F20"/>
                </a:solidFill>
                <a:latin typeface="Fredoka One Bold"/>
              </a:rPr>
              <a:t>OPTIMIZATION AND SCHEDULING APPLIANCES PRIORITY FOR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231F20"/>
                </a:solidFill>
                <a:latin typeface="Fredoka One Bold"/>
              </a:rPr>
              <a:t>Residential Buildings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123" y="2957390"/>
            <a:ext cx="15383753" cy="2637935"/>
            <a:chOff x="0" y="0"/>
            <a:chExt cx="4051688" cy="6947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48657" y="3758758"/>
            <a:ext cx="3263024" cy="938678"/>
          </a:xfrm>
          <a:custGeom>
            <a:avLst/>
            <a:gdLst/>
            <a:ahLst/>
            <a:cxnLst/>
            <a:rect r="r" b="b" t="t" l="l"/>
            <a:pathLst>
              <a:path h="938678" w="3263024">
                <a:moveTo>
                  <a:pt x="0" y="0"/>
                </a:moveTo>
                <a:lnTo>
                  <a:pt x="3263024" y="0"/>
                </a:lnTo>
                <a:lnTo>
                  <a:pt x="3263024" y="938679"/>
                </a:lnTo>
                <a:lnTo>
                  <a:pt x="0" y="938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10617" y="6355786"/>
            <a:ext cx="11666765" cy="786966"/>
          </a:xfrm>
          <a:custGeom>
            <a:avLst/>
            <a:gdLst/>
            <a:ahLst/>
            <a:cxnLst/>
            <a:rect r="r" b="b" t="t" l="l"/>
            <a:pathLst>
              <a:path h="786966" w="11666765">
                <a:moveTo>
                  <a:pt x="0" y="0"/>
                </a:moveTo>
                <a:lnTo>
                  <a:pt x="11666766" y="0"/>
                </a:lnTo>
                <a:lnTo>
                  <a:pt x="11666766" y="786965"/>
                </a:lnTo>
                <a:lnTo>
                  <a:pt x="0" y="7869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75149" y="8032385"/>
            <a:ext cx="6610040" cy="321059"/>
          </a:xfrm>
          <a:custGeom>
            <a:avLst/>
            <a:gdLst/>
            <a:ahLst/>
            <a:cxnLst/>
            <a:rect r="r" b="b" t="t" l="l"/>
            <a:pathLst>
              <a:path h="321059" w="6610040">
                <a:moveTo>
                  <a:pt x="0" y="0"/>
                </a:moveTo>
                <a:lnTo>
                  <a:pt x="6610040" y="0"/>
                </a:lnTo>
                <a:lnTo>
                  <a:pt x="6610040" y="321059"/>
                </a:lnTo>
                <a:lnTo>
                  <a:pt x="0" y="32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59652" y="3581668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PAR RATIO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8810" y="7390401"/>
            <a:ext cx="14870381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231F20"/>
                </a:solidFill>
                <a:latin typeface="Nunito 2 Bold"/>
              </a:rPr>
              <a:t>Based on empirical results, it was found that the following weights provide the best representation of solution fitness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043802" y="687305"/>
            <a:ext cx="10200395" cy="1730229"/>
            <a:chOff x="0" y="0"/>
            <a:chExt cx="2686524" cy="4556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86524" cy="455698"/>
            </a:xfrm>
            <a:custGeom>
              <a:avLst/>
              <a:gdLst/>
              <a:ahLst/>
              <a:cxnLst/>
              <a:rect r="r" b="b" t="t" l="l"/>
              <a:pathLst>
                <a:path h="455698" w="2686524">
                  <a:moveTo>
                    <a:pt x="0" y="0"/>
                  </a:moveTo>
                  <a:lnTo>
                    <a:pt x="2686524" y="0"/>
                  </a:lnTo>
                  <a:lnTo>
                    <a:pt x="2686524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686524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391220" y="927616"/>
            <a:ext cx="9505560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OBJECTIVE FUNCTION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488798"/>
            <a:ext cx="8009976" cy="1730229"/>
            <a:chOff x="0" y="0"/>
            <a:chExt cx="2109623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45892" y="2302437"/>
            <a:ext cx="12396216" cy="6778981"/>
          </a:xfrm>
          <a:custGeom>
            <a:avLst/>
            <a:gdLst/>
            <a:ahLst/>
            <a:cxnLst/>
            <a:rect r="r" b="b" t="t" l="l"/>
            <a:pathLst>
              <a:path h="6778981" w="12396216">
                <a:moveTo>
                  <a:pt x="0" y="0"/>
                </a:moveTo>
                <a:lnTo>
                  <a:pt x="12396216" y="0"/>
                </a:lnTo>
                <a:lnTo>
                  <a:pt x="12396216" y="6778981"/>
                </a:lnTo>
                <a:lnTo>
                  <a:pt x="0" y="67789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95299" y="668948"/>
            <a:ext cx="10558032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ALGORITHMS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81247" y="9163050"/>
            <a:ext cx="107255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Nunito 2 Bold"/>
              </a:rPr>
              <a:t>Binary particle swarm optimization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1752" y="1505943"/>
            <a:ext cx="16824495" cy="8371968"/>
            <a:chOff x="0" y="0"/>
            <a:chExt cx="4431143" cy="22049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31143" cy="2204963"/>
            </a:xfrm>
            <a:custGeom>
              <a:avLst/>
              <a:gdLst/>
              <a:ahLst/>
              <a:cxnLst/>
              <a:rect r="r" b="b" t="t" l="l"/>
              <a:pathLst>
                <a:path h="2204963" w="4431143">
                  <a:moveTo>
                    <a:pt x="0" y="0"/>
                  </a:moveTo>
                  <a:lnTo>
                    <a:pt x="4431143" y="0"/>
                  </a:lnTo>
                  <a:lnTo>
                    <a:pt x="4431143" y="2204963"/>
                  </a:lnTo>
                  <a:lnTo>
                    <a:pt x="0" y="220496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31143" cy="2243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488798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24189" y="2938604"/>
            <a:ext cx="14639622" cy="5506647"/>
          </a:xfrm>
          <a:custGeom>
            <a:avLst/>
            <a:gdLst/>
            <a:ahLst/>
            <a:cxnLst/>
            <a:rect r="r" b="b" t="t" l="l"/>
            <a:pathLst>
              <a:path h="5506647" w="14639622">
                <a:moveTo>
                  <a:pt x="0" y="0"/>
                </a:moveTo>
                <a:lnTo>
                  <a:pt x="14639622" y="0"/>
                </a:lnTo>
                <a:lnTo>
                  <a:pt x="14639622" y="5506647"/>
                </a:lnTo>
                <a:lnTo>
                  <a:pt x="0" y="55066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95299" y="668948"/>
            <a:ext cx="10558032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ALGORITHMS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66983" y="8705850"/>
            <a:ext cx="65540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Nunito 2 Bold"/>
              </a:rPr>
              <a:t>Differential evolution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1752" y="1505943"/>
            <a:ext cx="16824495" cy="8371968"/>
            <a:chOff x="0" y="0"/>
            <a:chExt cx="4431143" cy="22049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31143" cy="2204963"/>
            </a:xfrm>
            <a:custGeom>
              <a:avLst/>
              <a:gdLst/>
              <a:ahLst/>
              <a:cxnLst/>
              <a:rect r="r" b="b" t="t" l="l"/>
              <a:pathLst>
                <a:path h="2204963" w="4431143">
                  <a:moveTo>
                    <a:pt x="0" y="0"/>
                  </a:moveTo>
                  <a:lnTo>
                    <a:pt x="4431143" y="0"/>
                  </a:lnTo>
                  <a:lnTo>
                    <a:pt x="4431143" y="2204963"/>
                  </a:lnTo>
                  <a:lnTo>
                    <a:pt x="0" y="220496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31143" cy="2243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488798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95517" y="2248464"/>
            <a:ext cx="12736387" cy="7009836"/>
          </a:xfrm>
          <a:custGeom>
            <a:avLst/>
            <a:gdLst/>
            <a:ahLst/>
            <a:cxnLst/>
            <a:rect r="r" b="b" t="t" l="l"/>
            <a:pathLst>
              <a:path h="7009836" w="12736387">
                <a:moveTo>
                  <a:pt x="0" y="0"/>
                </a:moveTo>
                <a:lnTo>
                  <a:pt x="12736387" y="0"/>
                </a:lnTo>
                <a:lnTo>
                  <a:pt x="12736387" y="7009836"/>
                </a:lnTo>
                <a:lnTo>
                  <a:pt x="0" y="70098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66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95299" y="668948"/>
            <a:ext cx="10558032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ALGORITHMS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76800" y="9163050"/>
            <a:ext cx="8534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Nunito 2 Bold"/>
              </a:rPr>
              <a:t>Harmonic Search Algorithm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7354" y="2680557"/>
            <a:ext cx="8816975" cy="6577743"/>
          </a:xfrm>
          <a:custGeom>
            <a:avLst/>
            <a:gdLst/>
            <a:ahLst/>
            <a:cxnLst/>
            <a:rect r="r" b="b" t="t" l="l"/>
            <a:pathLst>
              <a:path h="6577743" w="8816975">
                <a:moveTo>
                  <a:pt x="0" y="0"/>
                </a:moveTo>
                <a:lnTo>
                  <a:pt x="8816975" y="0"/>
                </a:lnTo>
                <a:lnTo>
                  <a:pt x="8816975" y="6577743"/>
                </a:lnTo>
                <a:lnTo>
                  <a:pt x="0" y="65777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77" r="0" b="-257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RESULTS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80986" y="2680557"/>
            <a:ext cx="8816975" cy="6577743"/>
          </a:xfrm>
          <a:custGeom>
            <a:avLst/>
            <a:gdLst/>
            <a:ahLst/>
            <a:cxnLst/>
            <a:rect r="r" b="b" t="t" l="l"/>
            <a:pathLst>
              <a:path h="6577743" w="8816975">
                <a:moveTo>
                  <a:pt x="0" y="0"/>
                </a:moveTo>
                <a:lnTo>
                  <a:pt x="8816975" y="0"/>
                </a:lnTo>
                <a:lnTo>
                  <a:pt x="8816975" y="6577743"/>
                </a:lnTo>
                <a:lnTo>
                  <a:pt x="0" y="65777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RESULTS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32512" y="2680557"/>
            <a:ext cx="8816975" cy="6577743"/>
          </a:xfrm>
          <a:custGeom>
            <a:avLst/>
            <a:gdLst/>
            <a:ahLst/>
            <a:cxnLst/>
            <a:rect r="r" b="b" t="t" l="l"/>
            <a:pathLst>
              <a:path h="6577743" w="8816975">
                <a:moveTo>
                  <a:pt x="0" y="0"/>
                </a:moveTo>
                <a:lnTo>
                  <a:pt x="8816975" y="0"/>
                </a:lnTo>
                <a:lnTo>
                  <a:pt x="8816975" y="6577743"/>
                </a:lnTo>
                <a:lnTo>
                  <a:pt x="0" y="65777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73" r="0" b="-177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765968" y="3312065"/>
          <a:ext cx="8257481" cy="4537989"/>
        </p:xfrm>
        <a:graphic>
          <a:graphicData uri="http://schemas.openxmlformats.org/drawingml/2006/table">
            <a:tbl>
              <a:tblPr/>
              <a:tblGrid>
                <a:gridCol w="2132728"/>
                <a:gridCol w="1981165"/>
                <a:gridCol w="2020072"/>
                <a:gridCol w="2123516"/>
              </a:tblGrid>
              <a:tr h="11087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 Bold"/>
                        </a:rPr>
                        <a:t>Priority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 Bold"/>
                        </a:rPr>
                        <a:t>Priority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 Bold"/>
                        </a:rPr>
                        <a:t>Priority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922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BPSO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4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Differential evolution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55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Harmonic search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10979" y="8359752"/>
            <a:ext cx="62007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Priority wise curtailment freq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768273" y="4057511"/>
          <a:ext cx="4959109" cy="4562475"/>
        </p:xfrm>
        <a:graphic>
          <a:graphicData uri="http://schemas.openxmlformats.org/drawingml/2006/table">
            <a:tbl>
              <a:tblPr/>
              <a:tblGrid>
                <a:gridCol w="2544546"/>
                <a:gridCol w="2414563"/>
              </a:tblGrid>
              <a:tr h="1027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 Bold"/>
                        </a:rPr>
                        <a:t>PAR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1027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BPSO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1.090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4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Differential evolution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1.102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55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Harmonic search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1.342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RESULTS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6477836" y="3638411"/>
          <a:ext cx="5605004" cy="4981575"/>
        </p:xfrm>
        <a:graphic>
          <a:graphicData uri="http://schemas.openxmlformats.org/drawingml/2006/table">
            <a:tbl>
              <a:tblPr/>
              <a:tblGrid>
                <a:gridCol w="2951634"/>
                <a:gridCol w="2653370"/>
              </a:tblGrid>
              <a:tr h="17469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 Bold"/>
                        </a:rPr>
                        <a:t>Average iteration runtime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10270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BPSO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0.401 secs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6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Differential evolution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0.099 secs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0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Harmonic search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0.015 secs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768273" y="9191625"/>
            <a:ext cx="46578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Peak to average ratios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25379" y="9191625"/>
            <a:ext cx="41099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Algorithm runtimes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2835315" y="4057511"/>
          <a:ext cx="4959109" cy="4562475"/>
        </p:xfrm>
        <a:graphic>
          <a:graphicData uri="http://schemas.openxmlformats.org/drawingml/2006/table">
            <a:tbl>
              <a:tblPr/>
              <a:tblGrid>
                <a:gridCol w="2544546"/>
                <a:gridCol w="2414563"/>
              </a:tblGrid>
              <a:tr h="1027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 Bold"/>
                        </a:rPr>
                        <a:t>Fitness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1027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BPSO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152366.0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4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Differential evolution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201868.0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55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</a:rPr>
                        <a:t>Harmonic search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</a:rPr>
                        <a:t>9456108.8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13196569" y="9191625"/>
            <a:ext cx="4236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Fitness comparision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89384" y="2493928"/>
            <a:ext cx="13309232" cy="714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7"/>
              </a:lnSpc>
            </a:pPr>
            <a:r>
              <a:rPr lang="en-US" sz="3376">
                <a:solidFill>
                  <a:srgbClr val="231F20"/>
                </a:solidFill>
                <a:latin typeface="Nunito 1 Bold"/>
              </a:rPr>
              <a:t>BPSO provided valuable insights into the efficient management of energy consumption within residential buildings.</a:t>
            </a:r>
          </a:p>
          <a:p>
            <a:pPr algn="ctr">
              <a:lnSpc>
                <a:spcPts val="4727"/>
              </a:lnSpc>
            </a:pPr>
          </a:p>
          <a:p>
            <a:pPr algn="ctr">
              <a:lnSpc>
                <a:spcPts val="4727"/>
              </a:lnSpc>
            </a:pPr>
            <a:r>
              <a:rPr lang="en-US" sz="3376">
                <a:solidFill>
                  <a:srgbClr val="231F20"/>
                </a:solidFill>
                <a:latin typeface="Nunito 1 Bold"/>
              </a:rPr>
              <a:t>BPSO effectively minimized peak loads while maintaining optimal appliance schedules.</a:t>
            </a:r>
          </a:p>
          <a:p>
            <a:pPr algn="ctr">
              <a:lnSpc>
                <a:spcPts val="4727"/>
              </a:lnSpc>
            </a:pPr>
          </a:p>
          <a:p>
            <a:pPr algn="ctr">
              <a:lnSpc>
                <a:spcPts val="4727"/>
              </a:lnSpc>
            </a:pPr>
            <a:r>
              <a:rPr lang="en-US" sz="3376">
                <a:solidFill>
                  <a:srgbClr val="231F20"/>
                </a:solidFill>
                <a:latin typeface="Nunito 1 Bold"/>
              </a:rPr>
              <a:t>Additionally, BPSO Algorithm has proven to be highly efficient in terms of Peak to average ratios when compared to Differential Evolution and Harmonic Search.</a:t>
            </a:r>
          </a:p>
          <a:p>
            <a:pPr algn="ctr">
              <a:lnSpc>
                <a:spcPts val="4727"/>
              </a:lnSpc>
            </a:pPr>
          </a:p>
          <a:p>
            <a:pPr algn="ctr">
              <a:lnSpc>
                <a:spcPts val="4727"/>
              </a:lnSpc>
            </a:pPr>
          </a:p>
          <a:p>
            <a:pPr>
              <a:lnSpc>
                <a:spcPts val="472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CONCLUSION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9320" y="866775"/>
            <a:ext cx="7416941" cy="1676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Fredoka One"/>
              </a:rPr>
              <a:t>CONTENT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88941" y="1028700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71120" y="3481148"/>
            <a:ext cx="1735358" cy="920160"/>
            <a:chOff x="0" y="0"/>
            <a:chExt cx="2313811" cy="122688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313811" cy="1226880"/>
              <a:chOff x="0" y="0"/>
              <a:chExt cx="2313811" cy="122688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13813" cy="1226820"/>
              </a:xfrm>
              <a:custGeom>
                <a:avLst/>
                <a:gdLst/>
                <a:ahLst/>
                <a:cxnLst/>
                <a:rect r="r" b="b" t="t" l="l"/>
                <a:pathLst>
                  <a:path h="1226820" w="2313813">
                    <a:moveTo>
                      <a:pt x="0" y="0"/>
                    </a:moveTo>
                    <a:lnTo>
                      <a:pt x="2313813" y="0"/>
                    </a:lnTo>
                    <a:lnTo>
                      <a:pt x="2313813" y="1226820"/>
                    </a:lnTo>
                    <a:lnTo>
                      <a:pt x="0" y="1226820"/>
                    </a:lnTo>
                    <a:close/>
                  </a:path>
                </a:pathLst>
              </a:custGeom>
              <a:solidFill>
                <a:srgbClr val="DDDEDE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35271" y="162590"/>
              <a:ext cx="1043268" cy="9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262625"/>
                  </a:solidFill>
                  <a:latin typeface="Nunito 1"/>
                </a:rPr>
                <a:t>03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93916" y="3481148"/>
            <a:ext cx="1735358" cy="920160"/>
            <a:chOff x="0" y="0"/>
            <a:chExt cx="2313811" cy="122688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13811" cy="1226880"/>
              <a:chOff x="0" y="0"/>
              <a:chExt cx="2313811" cy="122688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13813" cy="1226820"/>
              </a:xfrm>
              <a:custGeom>
                <a:avLst/>
                <a:gdLst/>
                <a:ahLst/>
                <a:cxnLst/>
                <a:rect r="r" b="b" t="t" l="l"/>
                <a:pathLst>
                  <a:path h="1226820" w="2313813">
                    <a:moveTo>
                      <a:pt x="0" y="0"/>
                    </a:moveTo>
                    <a:lnTo>
                      <a:pt x="2313813" y="0"/>
                    </a:lnTo>
                    <a:lnTo>
                      <a:pt x="2313813" y="1226820"/>
                    </a:lnTo>
                    <a:lnTo>
                      <a:pt x="0" y="1226820"/>
                    </a:lnTo>
                    <a:close/>
                  </a:path>
                </a:pathLst>
              </a:custGeom>
              <a:solidFill>
                <a:srgbClr val="DDDEDE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48905" y="162590"/>
              <a:ext cx="1016000" cy="9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262625"/>
                  </a:solidFill>
                  <a:latin typeface="Nunito 1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22875" y="3481148"/>
            <a:ext cx="1735358" cy="920160"/>
            <a:chOff x="0" y="0"/>
            <a:chExt cx="2313811" cy="122688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313811" cy="1226880"/>
              <a:chOff x="0" y="0"/>
              <a:chExt cx="2313811" cy="122688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313813" cy="1226820"/>
              </a:xfrm>
              <a:custGeom>
                <a:avLst/>
                <a:gdLst/>
                <a:ahLst/>
                <a:cxnLst/>
                <a:rect r="r" b="b" t="t" l="l"/>
                <a:pathLst>
                  <a:path h="1226820" w="2313813">
                    <a:moveTo>
                      <a:pt x="0" y="0"/>
                    </a:moveTo>
                    <a:lnTo>
                      <a:pt x="2313813" y="0"/>
                    </a:lnTo>
                    <a:lnTo>
                      <a:pt x="2313813" y="1226820"/>
                    </a:lnTo>
                    <a:lnTo>
                      <a:pt x="0" y="1226820"/>
                    </a:lnTo>
                    <a:close/>
                  </a:path>
                </a:pathLst>
              </a:custGeom>
              <a:solidFill>
                <a:srgbClr val="DDDEDE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635875" y="162590"/>
              <a:ext cx="1042061" cy="9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262625"/>
                  </a:solidFill>
                  <a:latin typeface="Nunito 1"/>
                </a:rPr>
                <a:t>02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4888563"/>
            <a:ext cx="2865791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>
                <a:solidFill>
                  <a:srgbClr val="231F20"/>
                </a:solidFill>
                <a:latin typeface="Nunito 1 Bold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57658" y="4888563"/>
            <a:ext cx="2865791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>
                <a:solidFill>
                  <a:srgbClr val="262625"/>
                </a:solidFill>
                <a:latin typeface="Nunito 1 Bold"/>
              </a:rPr>
              <a:t>Related work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52608" y="4669488"/>
            <a:ext cx="2772382" cy="88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 spc="313">
                <a:solidFill>
                  <a:srgbClr val="262625"/>
                </a:solidFill>
                <a:latin typeface="Nunito 1 Bold"/>
              </a:rPr>
              <a:t>Problem</a:t>
            </a:r>
            <a:r>
              <a:rPr lang="en-US" sz="3200" spc="313">
                <a:solidFill>
                  <a:srgbClr val="262625"/>
                </a:solidFill>
                <a:latin typeface="Nunito 1 Bold"/>
              </a:rPr>
              <a:t> </a:t>
            </a:r>
          </a:p>
          <a:p>
            <a:pPr algn="ctr">
              <a:lnSpc>
                <a:spcPts val="3456"/>
              </a:lnSpc>
            </a:pPr>
            <a:r>
              <a:rPr lang="en-US" sz="3200" spc="313">
                <a:solidFill>
                  <a:srgbClr val="262625"/>
                </a:solidFill>
                <a:latin typeface="Nunito 1 Bold"/>
              </a:rPr>
              <a:t>formulation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309721" y="3481148"/>
            <a:ext cx="1735358" cy="920160"/>
            <a:chOff x="0" y="0"/>
            <a:chExt cx="2313811" cy="122688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2313811" cy="1226880"/>
              <a:chOff x="0" y="0"/>
              <a:chExt cx="2313811" cy="122688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313813" cy="1226820"/>
              </a:xfrm>
              <a:custGeom>
                <a:avLst/>
                <a:gdLst/>
                <a:ahLst/>
                <a:cxnLst/>
                <a:rect r="r" b="b" t="t" l="l"/>
                <a:pathLst>
                  <a:path h="1226820" w="2313813">
                    <a:moveTo>
                      <a:pt x="0" y="0"/>
                    </a:moveTo>
                    <a:lnTo>
                      <a:pt x="2313813" y="0"/>
                    </a:lnTo>
                    <a:lnTo>
                      <a:pt x="2313813" y="1226820"/>
                    </a:lnTo>
                    <a:lnTo>
                      <a:pt x="0" y="1226820"/>
                    </a:lnTo>
                    <a:close/>
                  </a:path>
                </a:pathLst>
              </a:custGeom>
              <a:solidFill>
                <a:srgbClr val="DDDEDE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635271" y="162590"/>
              <a:ext cx="1043268" cy="9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262625"/>
                  </a:solidFill>
                  <a:latin typeface="Nunito 1"/>
                </a:rPr>
                <a:t>04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095500" y="4669488"/>
            <a:ext cx="4163800" cy="88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 spc="313">
                <a:solidFill>
                  <a:srgbClr val="262625"/>
                </a:solidFill>
                <a:latin typeface="Nunito 1 Bold"/>
              </a:rPr>
              <a:t>Objective function</a:t>
            </a:r>
          </a:p>
          <a:p>
            <a:pPr algn="ctr">
              <a:lnSpc>
                <a:spcPts val="3456"/>
              </a:lnSpc>
            </a:pPr>
            <a:r>
              <a:rPr lang="en-US" sz="3200" spc="313">
                <a:solidFill>
                  <a:srgbClr val="262625"/>
                </a:solidFill>
                <a:latin typeface="Nunito 1 Bold"/>
              </a:rPr>
              <a:t>&amp; Constraints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3708396" y="6746549"/>
            <a:ext cx="1735358" cy="920160"/>
            <a:chOff x="0" y="0"/>
            <a:chExt cx="2313811" cy="122688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313811" cy="1226880"/>
              <a:chOff x="0" y="0"/>
              <a:chExt cx="2313811" cy="122688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313813" cy="1226820"/>
              </a:xfrm>
              <a:custGeom>
                <a:avLst/>
                <a:gdLst/>
                <a:ahLst/>
                <a:cxnLst/>
                <a:rect r="r" b="b" t="t" l="l"/>
                <a:pathLst>
                  <a:path h="1226820" w="2313813">
                    <a:moveTo>
                      <a:pt x="0" y="0"/>
                    </a:moveTo>
                    <a:lnTo>
                      <a:pt x="2313813" y="0"/>
                    </a:lnTo>
                    <a:lnTo>
                      <a:pt x="2313813" y="1226820"/>
                    </a:lnTo>
                    <a:lnTo>
                      <a:pt x="0" y="1226820"/>
                    </a:lnTo>
                    <a:close/>
                  </a:path>
                </a:pathLst>
              </a:custGeom>
              <a:solidFill>
                <a:srgbClr val="DDDEDE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648905" y="162590"/>
              <a:ext cx="1016000" cy="9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262625"/>
                  </a:solidFill>
                  <a:latin typeface="Nunito 1"/>
                </a:rPr>
                <a:t>05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143179" y="8042139"/>
            <a:ext cx="2865791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>
                <a:solidFill>
                  <a:srgbClr val="231F20"/>
                </a:solidFill>
                <a:latin typeface="Nunito 1 Bold"/>
              </a:rPr>
              <a:t>Algorithms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838391" y="6684302"/>
            <a:ext cx="1735358" cy="920160"/>
            <a:chOff x="0" y="0"/>
            <a:chExt cx="2313811" cy="122688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2313811" cy="1226880"/>
              <a:chOff x="0" y="0"/>
              <a:chExt cx="2313811" cy="122688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313813" cy="1226820"/>
              </a:xfrm>
              <a:custGeom>
                <a:avLst/>
                <a:gdLst/>
                <a:ahLst/>
                <a:cxnLst/>
                <a:rect r="r" b="b" t="t" l="l"/>
                <a:pathLst>
                  <a:path h="1226820" w="2313813">
                    <a:moveTo>
                      <a:pt x="0" y="0"/>
                    </a:moveTo>
                    <a:lnTo>
                      <a:pt x="2313813" y="0"/>
                    </a:lnTo>
                    <a:lnTo>
                      <a:pt x="2313813" y="1226820"/>
                    </a:lnTo>
                    <a:lnTo>
                      <a:pt x="0" y="1226820"/>
                    </a:lnTo>
                    <a:close/>
                  </a:path>
                </a:pathLst>
              </a:custGeom>
              <a:solidFill>
                <a:srgbClr val="DDDEDE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648905" y="162590"/>
              <a:ext cx="1016000" cy="9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262625"/>
                  </a:solidFill>
                  <a:latin typeface="Nunito 1"/>
                </a:rPr>
                <a:t>06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273174" y="8042139"/>
            <a:ext cx="2865791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>
                <a:solidFill>
                  <a:srgbClr val="231F20"/>
                </a:solidFill>
                <a:latin typeface="Nunito 1 Bold"/>
              </a:rPr>
              <a:t>Results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1963087" y="6622054"/>
            <a:ext cx="1735358" cy="920160"/>
            <a:chOff x="0" y="0"/>
            <a:chExt cx="2313811" cy="1226880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2313811" cy="1226880"/>
              <a:chOff x="0" y="0"/>
              <a:chExt cx="2313811" cy="122688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313813" cy="1226820"/>
              </a:xfrm>
              <a:custGeom>
                <a:avLst/>
                <a:gdLst/>
                <a:ahLst/>
                <a:cxnLst/>
                <a:rect r="r" b="b" t="t" l="l"/>
                <a:pathLst>
                  <a:path h="1226820" w="2313813">
                    <a:moveTo>
                      <a:pt x="0" y="0"/>
                    </a:moveTo>
                    <a:lnTo>
                      <a:pt x="2313813" y="0"/>
                    </a:lnTo>
                    <a:lnTo>
                      <a:pt x="2313813" y="1226820"/>
                    </a:lnTo>
                    <a:lnTo>
                      <a:pt x="0" y="1226820"/>
                    </a:lnTo>
                    <a:close/>
                  </a:path>
                </a:pathLst>
              </a:custGeom>
              <a:solidFill>
                <a:srgbClr val="DDDEDE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648905" y="162590"/>
              <a:ext cx="1016000" cy="9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262625"/>
                  </a:solidFill>
                  <a:latin typeface="Nunito 1"/>
                </a:rPr>
                <a:t>07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1397870" y="8042139"/>
            <a:ext cx="2865791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>
                <a:solidFill>
                  <a:srgbClr val="231F20"/>
                </a:solidFill>
                <a:latin typeface="Nunito 1 Bold"/>
              </a:rPr>
              <a:t>Conclusion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4547596" y="873358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7752357"/>
            <a:chOff x="0" y="0"/>
            <a:chExt cx="4274726" cy="2041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041773"/>
            </a:xfrm>
            <a:custGeom>
              <a:avLst/>
              <a:gdLst/>
              <a:ahLst/>
              <a:cxnLst/>
              <a:rect r="r" b="b" t="t" l="l"/>
              <a:pathLst>
                <a:path h="204177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41773"/>
                  </a:lnTo>
                  <a:lnTo>
                    <a:pt x="0" y="204177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079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46042" y="3791239"/>
            <a:ext cx="12720924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231F20"/>
                </a:solidFill>
                <a:latin typeface="Nunito 1 Bold"/>
              </a:rPr>
              <a:t>M. A. A. Pedrasa, T. D. Spooner and I. F. MacGill, "Scheduling of Demand Side Resources Using Binary Particle Swarm Optimization," in IEEE Transactions on Power Systems, vol. 24, no. 3, pp. 1173-1181, Aug. 2009, doi: 10.1109/TPWRS.2009.2021219.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REFERENCES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REFERENCES 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4913938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REFERENCES 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6462068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REFERENCES 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684193"/>
            <a:ext cx="1272092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231F20"/>
                </a:solidFill>
                <a:latin typeface="Nunito 1 Bold"/>
              </a:rPr>
              <a:t>Derakhshan, Ghasem &amp; Shayanfar, Heidarali &amp; Kazemi, Ahad. (2016). The optimization of demand response programs in smart grids. Energy Policy. 94. 295-306. 10.1016/j.enpol.2016.04.009.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7232323"/>
            <a:ext cx="12720924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231F20"/>
                </a:solidFill>
                <a:latin typeface="Nunito 1 Bold"/>
              </a:rPr>
              <a:t>Hassan, C.A.u.; Iqbal, J.; Ayub, N.; Hussain, S.; Alroobaea, R.; Ullah, S.S. Smart Grid Energy Optimization and Scheduling Appliances Priority for Residential Buildings through Meta-Heuristic Hybrid Approaches. Energies 2022, 15, 1752.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72742" y="3168359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72742" y="5072763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72742" y="6620892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4142133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231F20"/>
                </a:solidFill>
                <a:latin typeface="Fredoka One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INTRODUCTION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00932" y="700913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18980" y="3443122"/>
            <a:ext cx="12850041" cy="543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Smart Grids (SGs) introduced to address energy challenges.</a:t>
            </a: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Bi-directional SGs enable efficient information exchange between providers and consumers.</a:t>
            </a: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Demand Side Management (DSM) strategies play a pivotal role.</a:t>
            </a: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DSM optimizes energy consumption by shifting usage from peak to off-peak hours.</a:t>
            </a: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Key DSM components: </a:t>
            </a:r>
          </a:p>
          <a:p>
            <a:pPr algn="just" marL="1209029" indent="-403010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Demand Response (DR)</a:t>
            </a:r>
          </a:p>
          <a:p>
            <a:pPr algn="just" marL="1209029" indent="-403010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Load Management.</a:t>
            </a: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Nunito 1"/>
              </a:rPr>
              <a:t>These elements</a:t>
            </a:r>
            <a:r>
              <a:rPr lang="en-US" sz="2799">
                <a:solidFill>
                  <a:srgbClr val="231F20"/>
                </a:solidFill>
                <a:latin typeface="Nunito 1"/>
              </a:rPr>
              <a:t> lead to a more efficient and cost-effective electricity distribution system.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9830" y="3559807"/>
            <a:ext cx="3486846" cy="4216501"/>
            <a:chOff x="0" y="0"/>
            <a:chExt cx="918346" cy="111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8346" cy="1110519"/>
            </a:xfrm>
            <a:custGeom>
              <a:avLst/>
              <a:gdLst/>
              <a:ahLst/>
              <a:cxnLst/>
              <a:rect r="r" b="b" t="t" l="l"/>
              <a:pathLst>
                <a:path h="1110519" w="918346">
                  <a:moveTo>
                    <a:pt x="0" y="0"/>
                  </a:moveTo>
                  <a:lnTo>
                    <a:pt x="918346" y="0"/>
                  </a:lnTo>
                  <a:lnTo>
                    <a:pt x="918346" y="1110519"/>
                  </a:lnTo>
                  <a:lnTo>
                    <a:pt x="0" y="111051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18346" cy="1148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81126" y="687305"/>
            <a:ext cx="7173818" cy="1730229"/>
            <a:chOff x="0" y="0"/>
            <a:chExt cx="1889401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9401" cy="455698"/>
            </a:xfrm>
            <a:custGeom>
              <a:avLst/>
              <a:gdLst/>
              <a:ahLst/>
              <a:cxnLst/>
              <a:rect r="r" b="b" t="t" l="l"/>
              <a:pathLst>
                <a:path h="455698" w="1889401">
                  <a:moveTo>
                    <a:pt x="0" y="0"/>
                  </a:moveTo>
                  <a:lnTo>
                    <a:pt x="1889401" y="0"/>
                  </a:lnTo>
                  <a:lnTo>
                    <a:pt x="188940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89401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2954955" y="2908452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2954955" y="2908452"/>
            <a:ext cx="480294" cy="655427"/>
            <a:chOff x="0" y="0"/>
            <a:chExt cx="126497" cy="1726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26635" y="2908452"/>
            <a:ext cx="480294" cy="655427"/>
            <a:chOff x="0" y="0"/>
            <a:chExt cx="126497" cy="1726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898315" y="2908452"/>
            <a:ext cx="480294" cy="655427"/>
            <a:chOff x="0" y="0"/>
            <a:chExt cx="126497" cy="1726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421510" y="3563879"/>
            <a:ext cx="3490544" cy="4208359"/>
            <a:chOff x="0" y="0"/>
            <a:chExt cx="919320" cy="110837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393190" y="3567950"/>
            <a:ext cx="3490544" cy="4208359"/>
            <a:chOff x="0" y="0"/>
            <a:chExt cx="919320" cy="110837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7119441" y="55951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1390967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070430" y="7842984"/>
            <a:ext cx="4245648" cy="2115496"/>
            <a:chOff x="0" y="0"/>
            <a:chExt cx="1118195" cy="5571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18195" cy="557168"/>
            </a:xfrm>
            <a:custGeom>
              <a:avLst/>
              <a:gdLst/>
              <a:ahLst/>
              <a:cxnLst/>
              <a:rect r="r" b="b" t="t" l="l"/>
              <a:pathLst>
                <a:path h="557168" w="1118195">
                  <a:moveTo>
                    <a:pt x="92998" y="0"/>
                  </a:moveTo>
                  <a:lnTo>
                    <a:pt x="1025197" y="0"/>
                  </a:lnTo>
                  <a:cubicBezTo>
                    <a:pt x="1076559" y="0"/>
                    <a:pt x="1118195" y="41637"/>
                    <a:pt x="1118195" y="92998"/>
                  </a:cubicBezTo>
                  <a:lnTo>
                    <a:pt x="1118195" y="464169"/>
                  </a:lnTo>
                  <a:cubicBezTo>
                    <a:pt x="1118195" y="515531"/>
                    <a:pt x="1076559" y="557168"/>
                    <a:pt x="1025197" y="557168"/>
                  </a:cubicBezTo>
                  <a:lnTo>
                    <a:pt x="92998" y="557168"/>
                  </a:lnTo>
                  <a:cubicBezTo>
                    <a:pt x="41637" y="557168"/>
                    <a:pt x="0" y="515531"/>
                    <a:pt x="0" y="464169"/>
                  </a:cubicBezTo>
                  <a:lnTo>
                    <a:pt x="0" y="92998"/>
                  </a:lnTo>
                  <a:cubicBezTo>
                    <a:pt x="0" y="41637"/>
                    <a:pt x="41637" y="0"/>
                    <a:pt x="92998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118195" cy="59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M. A. A. Pedrasa, T. D. Spooner and I. F. MacGill, "Scheduling of Demand Side Resources Using Binary Particle Swarm Optimization,"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171070" y="904875"/>
            <a:ext cx="794586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RELATED WORK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3847" y="3781889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 Bold"/>
              </a:rPr>
              <a:t>PAPER 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84614" y="4685494"/>
            <a:ext cx="3460396" cy="303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2301" indent="-236151" lvl="1">
              <a:lnSpc>
                <a:spcPts val="3062"/>
              </a:lnSpc>
              <a:buFont typeface="Arial"/>
              <a:buChar char="•"/>
            </a:pPr>
            <a:r>
              <a:rPr lang="en-US" sz="2187">
                <a:solidFill>
                  <a:srgbClr val="231F20"/>
                </a:solidFill>
                <a:latin typeface="Nunito 1"/>
              </a:rPr>
              <a:t>Minimize the total cost.</a:t>
            </a:r>
          </a:p>
          <a:p>
            <a:pPr algn="ctr" marL="472301" indent="-236151" lvl="1">
              <a:lnSpc>
                <a:spcPts val="3062"/>
              </a:lnSpc>
              <a:buFont typeface="Arial"/>
              <a:buChar char="•"/>
            </a:pPr>
            <a:r>
              <a:rPr lang="en-US" sz="2187">
                <a:solidFill>
                  <a:srgbClr val="231F20"/>
                </a:solidFill>
                <a:latin typeface="Nunito 1"/>
              </a:rPr>
              <a:t>Parameter Tuning</a:t>
            </a:r>
          </a:p>
          <a:p>
            <a:pPr algn="ctr" marL="472301" indent="-236151" lvl="1">
              <a:lnSpc>
                <a:spcPts val="3062"/>
              </a:lnSpc>
              <a:buFont typeface="Arial"/>
              <a:buChar char="•"/>
            </a:pPr>
            <a:r>
              <a:rPr lang="en-US" sz="2187">
                <a:solidFill>
                  <a:srgbClr val="231F20"/>
                </a:solidFill>
                <a:latin typeface="Nunito 1"/>
              </a:rPr>
              <a:t>Comparision between FDP and BPSO </a:t>
            </a:r>
          </a:p>
          <a:p>
            <a:pPr algn="ctr" marL="472301" indent="-236151" lvl="1">
              <a:lnSpc>
                <a:spcPts val="3062"/>
              </a:lnSpc>
              <a:buFont typeface="Arial"/>
              <a:buChar char="•"/>
            </a:pPr>
            <a:r>
              <a:rPr lang="en-US" sz="2187">
                <a:solidFill>
                  <a:srgbClr val="231F20"/>
                </a:solidFill>
                <a:latin typeface="Nunito 1"/>
              </a:rPr>
              <a:t>Subworms are used for increasing the solution probabilities</a:t>
            </a:r>
          </a:p>
          <a:p>
            <a:pPr algn="ctr">
              <a:lnSpc>
                <a:spcPts val="3062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165527" y="3781889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PAPER 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139713" y="3781889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PAPER 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45546" y="4685494"/>
            <a:ext cx="3490544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Minimizing PAR and electricity cost.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EWA for generatig new solutions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HSA selects new solution from memory.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Hybrid EHSA (EWA +  HSA)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393190" y="4687131"/>
            <a:ext cx="3749033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Real Time Pricing (RTP)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Time of Use (TOU)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Critical Peak Pricing (CPP)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Optimzing using TLBO and SFL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231F20"/>
                </a:solidFill>
                <a:latin typeface="Canva Sans"/>
              </a:rPr>
              <a:t>Shiftable, Sheddable and Non-Sheddable load categories 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3238611" y="7842984"/>
            <a:ext cx="4245648" cy="2115496"/>
            <a:chOff x="0" y="0"/>
            <a:chExt cx="1118195" cy="55716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18195" cy="557168"/>
            </a:xfrm>
            <a:custGeom>
              <a:avLst/>
              <a:gdLst/>
              <a:ahLst/>
              <a:cxnLst/>
              <a:rect r="r" b="b" t="t" l="l"/>
              <a:pathLst>
                <a:path h="557168" w="1118195">
                  <a:moveTo>
                    <a:pt x="92998" y="0"/>
                  </a:moveTo>
                  <a:lnTo>
                    <a:pt x="1025197" y="0"/>
                  </a:lnTo>
                  <a:cubicBezTo>
                    <a:pt x="1076559" y="0"/>
                    <a:pt x="1118195" y="41637"/>
                    <a:pt x="1118195" y="92998"/>
                  </a:cubicBezTo>
                  <a:lnTo>
                    <a:pt x="1118195" y="464169"/>
                  </a:lnTo>
                  <a:cubicBezTo>
                    <a:pt x="1118195" y="515531"/>
                    <a:pt x="1076559" y="557168"/>
                    <a:pt x="1025197" y="557168"/>
                  </a:cubicBezTo>
                  <a:lnTo>
                    <a:pt x="92998" y="557168"/>
                  </a:lnTo>
                  <a:cubicBezTo>
                    <a:pt x="41637" y="557168"/>
                    <a:pt x="0" y="515531"/>
                    <a:pt x="0" y="464169"/>
                  </a:cubicBezTo>
                  <a:lnTo>
                    <a:pt x="0" y="92998"/>
                  </a:lnTo>
                  <a:cubicBezTo>
                    <a:pt x="0" y="41637"/>
                    <a:pt x="41637" y="0"/>
                    <a:pt x="92998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118195" cy="59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Derakhshan, Ghasem &amp; Shayanfar, Heidarali &amp; Kazemi, Ahad. (2016). The optimization of demand response programs in smart grids.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154639" y="7842984"/>
            <a:ext cx="4245648" cy="2115496"/>
            <a:chOff x="0" y="0"/>
            <a:chExt cx="1118195" cy="55716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18195" cy="557168"/>
            </a:xfrm>
            <a:custGeom>
              <a:avLst/>
              <a:gdLst/>
              <a:ahLst/>
              <a:cxnLst/>
              <a:rect r="r" b="b" t="t" l="l"/>
              <a:pathLst>
                <a:path h="557168" w="1118195">
                  <a:moveTo>
                    <a:pt x="92998" y="0"/>
                  </a:moveTo>
                  <a:lnTo>
                    <a:pt x="1025197" y="0"/>
                  </a:lnTo>
                  <a:cubicBezTo>
                    <a:pt x="1076559" y="0"/>
                    <a:pt x="1118195" y="41637"/>
                    <a:pt x="1118195" y="92998"/>
                  </a:cubicBezTo>
                  <a:lnTo>
                    <a:pt x="1118195" y="464169"/>
                  </a:lnTo>
                  <a:cubicBezTo>
                    <a:pt x="1118195" y="515531"/>
                    <a:pt x="1076559" y="557168"/>
                    <a:pt x="1025197" y="557168"/>
                  </a:cubicBezTo>
                  <a:lnTo>
                    <a:pt x="92998" y="557168"/>
                  </a:lnTo>
                  <a:cubicBezTo>
                    <a:pt x="41637" y="557168"/>
                    <a:pt x="0" y="515531"/>
                    <a:pt x="0" y="464169"/>
                  </a:cubicBezTo>
                  <a:lnTo>
                    <a:pt x="0" y="92998"/>
                  </a:lnTo>
                  <a:cubicBezTo>
                    <a:pt x="0" y="41637"/>
                    <a:pt x="41637" y="0"/>
                    <a:pt x="92998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118195" cy="59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Hassan, Smart Grid Energy Optimization and Scheduling Appliances Priority for Residential Buildings through Meta-Heuristic Hybrid Approaches.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98721" y="1028700"/>
            <a:ext cx="10890559" cy="1730229"/>
            <a:chOff x="0" y="0"/>
            <a:chExt cx="2868295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8295" cy="455698"/>
            </a:xfrm>
            <a:custGeom>
              <a:avLst/>
              <a:gdLst/>
              <a:ahLst/>
              <a:cxnLst/>
              <a:rect r="r" b="b" t="t" l="l"/>
              <a:pathLst>
                <a:path h="455698" w="2868295">
                  <a:moveTo>
                    <a:pt x="0" y="0"/>
                  </a:moveTo>
                  <a:lnTo>
                    <a:pt x="2868295" y="0"/>
                  </a:lnTo>
                  <a:lnTo>
                    <a:pt x="28682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682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64984" y="1269011"/>
            <a:ext cx="10558032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PROBLEM FORMULATION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9350" y="3571712"/>
            <a:ext cx="15989950" cy="521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The problem at hand requires a solution which is a curtailment schedule.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Solution is a (t,n) shaped matrix where t = number of hours and n = number of appliances.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solution(t, i) is equal to 1 if the i th appliance is being curtailed during the hour t.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Each of the appliances is given a capacity and a curtailment rate which is indicative of the cost incurred from curtailing the appliance. 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The appliances also have an associated maximum off duration and minimum on duration that they must adhere 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84664" y="3038868"/>
            <a:ext cx="5710862" cy="4666463"/>
          </a:xfrm>
          <a:custGeom>
            <a:avLst/>
            <a:gdLst/>
            <a:ahLst/>
            <a:cxnLst/>
            <a:rect r="r" b="b" t="t" l="l"/>
            <a:pathLst>
              <a:path h="4666463" w="5710862">
                <a:moveTo>
                  <a:pt x="0" y="0"/>
                </a:moveTo>
                <a:lnTo>
                  <a:pt x="5710862" y="0"/>
                </a:lnTo>
                <a:lnTo>
                  <a:pt x="5710862" y="4666464"/>
                </a:lnTo>
                <a:lnTo>
                  <a:pt x="0" y="4666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10571" y="3038868"/>
            <a:ext cx="3341418" cy="4666463"/>
          </a:xfrm>
          <a:custGeom>
            <a:avLst/>
            <a:gdLst/>
            <a:ahLst/>
            <a:cxnLst/>
            <a:rect r="r" b="b" t="t" l="l"/>
            <a:pathLst>
              <a:path h="4666463" w="3341418">
                <a:moveTo>
                  <a:pt x="0" y="0"/>
                </a:moveTo>
                <a:lnTo>
                  <a:pt x="3341418" y="0"/>
                </a:lnTo>
                <a:lnTo>
                  <a:pt x="3341418" y="4666464"/>
                </a:lnTo>
                <a:lnTo>
                  <a:pt x="0" y="46664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078471"/>
            <a:ext cx="16230600" cy="117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231F20"/>
                </a:solidFill>
                <a:latin typeface="Nunito 2"/>
              </a:rPr>
              <a:t>Additionally, the appliances are divided into three priority levels. Each of the priority </a:t>
            </a:r>
            <a:r>
              <a:rPr lang="en-US" sz="2300">
                <a:solidFill>
                  <a:srgbClr val="231F20"/>
                </a:solidFill>
                <a:latin typeface="Nunito 2"/>
              </a:rPr>
              <a:t>levels indicates how frequently the appliances can be curtailed with priorities ranging from 1 to </a:t>
            </a:r>
            <a:r>
              <a:rPr lang="en-US" sz="2300">
                <a:solidFill>
                  <a:srgbClr val="231F20"/>
                </a:solidFill>
                <a:latin typeface="Nunito 2"/>
              </a:rPr>
              <a:t>3.</a:t>
            </a:r>
          </a:p>
          <a:p>
            <a:pPr>
              <a:lnSpc>
                <a:spcPts val="32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698721" y="1028700"/>
            <a:ext cx="10890559" cy="1730229"/>
            <a:chOff x="0" y="0"/>
            <a:chExt cx="2868295" cy="4556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68295" cy="455698"/>
            </a:xfrm>
            <a:custGeom>
              <a:avLst/>
              <a:gdLst/>
              <a:ahLst/>
              <a:cxnLst/>
              <a:rect r="r" b="b" t="t" l="l"/>
              <a:pathLst>
                <a:path h="455698" w="2868295">
                  <a:moveTo>
                    <a:pt x="0" y="0"/>
                  </a:moveTo>
                  <a:lnTo>
                    <a:pt x="2868295" y="0"/>
                  </a:lnTo>
                  <a:lnTo>
                    <a:pt x="28682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682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64984" y="1269011"/>
            <a:ext cx="10558032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PROBLEM FORMULATION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5299" y="927616"/>
            <a:ext cx="10558032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70016" y="3770360"/>
            <a:ext cx="10147968" cy="4265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Minimize curtailment cost to check hourly curtailed load.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Minimize instances of under curtailment.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Prevent repeated curtailment of appliances.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Adhere to min on hours and max off hours.</a:t>
            </a:r>
          </a:p>
          <a:p>
            <a:pPr>
              <a:lnSpc>
                <a:spcPts val="3750"/>
              </a:lnSpc>
            </a:pPr>
          </a:p>
          <a:p>
            <a:pPr marL="578450" indent="-289225" lvl="1">
              <a:lnSpc>
                <a:spcPts val="3750"/>
              </a:lnSpc>
              <a:buFont typeface="Arial"/>
              <a:buChar char="•"/>
            </a:pPr>
            <a:r>
              <a:rPr lang="en-US" sz="2679">
                <a:solidFill>
                  <a:srgbClr val="231F20"/>
                </a:solidFill>
                <a:latin typeface="Nunito 1"/>
              </a:rPr>
              <a:t>Minimize peak to average ratio to reduce excess curtailment.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123" y="2957390"/>
            <a:ext cx="15383753" cy="2637935"/>
            <a:chOff x="0" y="0"/>
            <a:chExt cx="4051688" cy="6947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43802" y="687305"/>
            <a:ext cx="10200395" cy="1730229"/>
            <a:chOff x="0" y="0"/>
            <a:chExt cx="2686524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6524" cy="455698"/>
            </a:xfrm>
            <a:custGeom>
              <a:avLst/>
              <a:gdLst/>
              <a:ahLst/>
              <a:cxnLst/>
              <a:rect r="r" b="b" t="t" l="l"/>
              <a:pathLst>
                <a:path h="455698" w="2686524">
                  <a:moveTo>
                    <a:pt x="0" y="0"/>
                  </a:moveTo>
                  <a:lnTo>
                    <a:pt x="2686524" y="0"/>
                  </a:lnTo>
                  <a:lnTo>
                    <a:pt x="2686524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86524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452123" y="5879245"/>
            <a:ext cx="15383753" cy="2637935"/>
            <a:chOff x="0" y="0"/>
            <a:chExt cx="4051688" cy="6947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946885" y="3827689"/>
            <a:ext cx="9888991" cy="911383"/>
          </a:xfrm>
          <a:custGeom>
            <a:avLst/>
            <a:gdLst/>
            <a:ahLst/>
            <a:cxnLst/>
            <a:rect r="r" b="b" t="t" l="l"/>
            <a:pathLst>
              <a:path h="911383" w="9888991">
                <a:moveTo>
                  <a:pt x="0" y="0"/>
                </a:moveTo>
                <a:lnTo>
                  <a:pt x="9888992" y="0"/>
                </a:lnTo>
                <a:lnTo>
                  <a:pt x="9888992" y="911383"/>
                </a:lnTo>
                <a:lnTo>
                  <a:pt x="0" y="911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01" r="0" b="-80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391220" y="927616"/>
            <a:ext cx="9505560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OBJECTIVE FUNCTION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59652" y="3581668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CURTAILMENT COST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59652" y="6503523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UNDER CURTAILMENT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946885" y="6712080"/>
            <a:ext cx="8401842" cy="972266"/>
          </a:xfrm>
          <a:custGeom>
            <a:avLst/>
            <a:gdLst/>
            <a:ahLst/>
            <a:cxnLst/>
            <a:rect r="r" b="b" t="t" l="l"/>
            <a:pathLst>
              <a:path h="972266" w="8401842">
                <a:moveTo>
                  <a:pt x="0" y="0"/>
                </a:moveTo>
                <a:lnTo>
                  <a:pt x="8401842" y="0"/>
                </a:lnTo>
                <a:lnTo>
                  <a:pt x="8401842" y="972265"/>
                </a:lnTo>
                <a:lnTo>
                  <a:pt x="0" y="972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123" y="2957390"/>
            <a:ext cx="15383753" cy="2637935"/>
            <a:chOff x="0" y="0"/>
            <a:chExt cx="4051688" cy="6947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61648" y="5879245"/>
            <a:ext cx="15383753" cy="2637935"/>
            <a:chOff x="0" y="0"/>
            <a:chExt cx="4051688" cy="6947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46885" y="3774409"/>
            <a:ext cx="4205007" cy="1003898"/>
          </a:xfrm>
          <a:custGeom>
            <a:avLst/>
            <a:gdLst/>
            <a:ahLst/>
            <a:cxnLst/>
            <a:rect r="r" b="b" t="t" l="l"/>
            <a:pathLst>
              <a:path h="1003898" w="4205007">
                <a:moveTo>
                  <a:pt x="0" y="0"/>
                </a:moveTo>
                <a:lnTo>
                  <a:pt x="4205007" y="0"/>
                </a:lnTo>
                <a:lnTo>
                  <a:pt x="4205007" y="1003898"/>
                </a:lnTo>
                <a:lnTo>
                  <a:pt x="0" y="1003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46885" y="6101062"/>
            <a:ext cx="6719305" cy="957320"/>
          </a:xfrm>
          <a:custGeom>
            <a:avLst/>
            <a:gdLst/>
            <a:ahLst/>
            <a:cxnLst/>
            <a:rect r="r" b="b" t="t" l="l"/>
            <a:pathLst>
              <a:path h="957320" w="6719305">
                <a:moveTo>
                  <a:pt x="0" y="0"/>
                </a:moveTo>
                <a:lnTo>
                  <a:pt x="6719305" y="0"/>
                </a:lnTo>
                <a:lnTo>
                  <a:pt x="6719305" y="957321"/>
                </a:lnTo>
                <a:lnTo>
                  <a:pt x="0" y="957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946885" y="7323564"/>
            <a:ext cx="6719305" cy="939639"/>
          </a:xfrm>
          <a:custGeom>
            <a:avLst/>
            <a:gdLst/>
            <a:ahLst/>
            <a:cxnLst/>
            <a:rect r="r" b="b" t="t" l="l"/>
            <a:pathLst>
              <a:path h="939639" w="6719305">
                <a:moveTo>
                  <a:pt x="0" y="0"/>
                </a:moveTo>
                <a:lnTo>
                  <a:pt x="6719305" y="0"/>
                </a:lnTo>
                <a:lnTo>
                  <a:pt x="6719305" y="939639"/>
                </a:lnTo>
                <a:lnTo>
                  <a:pt x="0" y="939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59652" y="3581668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CURTAILMENT FREQUENCY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9652" y="6503523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Fredoka One"/>
              </a:rPr>
              <a:t>OFF AND ON PENALTY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043802" y="687305"/>
            <a:ext cx="10200395" cy="1730229"/>
            <a:chOff x="0" y="0"/>
            <a:chExt cx="2686524" cy="4556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686524" cy="455698"/>
            </a:xfrm>
            <a:custGeom>
              <a:avLst/>
              <a:gdLst/>
              <a:ahLst/>
              <a:cxnLst/>
              <a:rect r="r" b="b" t="t" l="l"/>
              <a:pathLst>
                <a:path h="455698" w="2686524">
                  <a:moveTo>
                    <a:pt x="0" y="0"/>
                  </a:moveTo>
                  <a:lnTo>
                    <a:pt x="2686524" y="0"/>
                  </a:lnTo>
                  <a:lnTo>
                    <a:pt x="2686524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686524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391220" y="927616"/>
            <a:ext cx="9505560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231F20"/>
                </a:solidFill>
                <a:latin typeface="Fredoka One Bold"/>
              </a:rPr>
              <a:t>OBJECTIVE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DAFy0BTT-jU</dc:identifier>
  <dcterms:modified xsi:type="dcterms:W3CDTF">2011-08-01T06:04:30Z</dcterms:modified>
  <cp:revision>1</cp:revision>
  <dc:title>Introduction</dc:title>
</cp:coreProperties>
</file>