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4" r:id="rId6"/>
    <p:sldId id="266" r:id="rId7"/>
    <p:sldId id="268" r:id="rId8"/>
    <p:sldId id="270" r:id="rId9"/>
    <p:sldId id="272" r:id="rId10"/>
    <p:sldId id="274" r:id="rId11"/>
    <p:sldId id="276" r:id="rId12"/>
    <p:sldId id="278" r:id="rId13"/>
    <p:sldId id="28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-89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47093" y="2331913"/>
            <a:ext cx="8850138" cy="804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FFFFFF"/>
                </a:solidFill>
                <a:latin typeface="Liberation Sans"/>
                <a:cs typeface="Liberation Sans"/>
              </a:rPr>
              <a:t>Blinkit: India's Last-Minute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609998" y="3189163"/>
            <a:ext cx="7124252" cy="8042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6032"/>
              </a:lnSpc>
              <a:spcBef>
                <a:spcPts val="0"/>
              </a:spcBef>
              <a:spcAft>
                <a:spcPts val="0"/>
              </a:spcAft>
            </a:pPr>
            <a:r>
              <a:rPr sz="5400" b="1" dirty="0">
                <a:solidFill>
                  <a:srgbClr val="ADD8E6"/>
                </a:solidFill>
                <a:latin typeface="Liberation Sans"/>
                <a:cs typeface="Liberation Sans"/>
              </a:rPr>
              <a:t>App - Insights Report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98737" y="4237118"/>
            <a:ext cx="6346672" cy="3573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513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E5E7EB"/>
                </a:solidFill>
                <a:latin typeface="Liberation Sans"/>
                <a:cs typeface="Liberation Sans"/>
              </a:rPr>
              <a:t>An overview of key sales and operational metrics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56047" y="346067"/>
            <a:ext cx="8432160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Outlet</a:t>
            </a: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82" dirty="0">
                <a:solidFill>
                  <a:srgbClr val="FFFFFF"/>
                </a:solidFill>
                <a:latin typeface="Liberation Sans"/>
                <a:cs typeface="Liberation Sans"/>
              </a:rPr>
              <a:t>Type</a:t>
            </a:r>
            <a:r>
              <a:rPr sz="4050" b="1" spc="68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Performance</a:t>
            </a:r>
            <a:r>
              <a:rPr sz="4050" b="1" spc="-152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0" dirty="0">
                <a:solidFill>
                  <a:srgbClr val="ADD8E6"/>
                </a:solidFill>
                <a:latin typeface="Liberation Sans"/>
                <a:cs typeface="Liberation Sans"/>
              </a:rPr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0725" y="1824912"/>
            <a:ext cx="3186170" cy="776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0A2342"/>
                </a:solidFill>
                <a:latin typeface="Liberation Sans"/>
                <a:cs typeface="Liberation Sans"/>
              </a:rPr>
              <a:t>Supermarket</a:t>
            </a:r>
            <a:r>
              <a:rPr sz="25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2500" b="1" spc="-38" dirty="0">
                <a:solidFill>
                  <a:srgbClr val="0A2342"/>
                </a:solidFill>
                <a:latin typeface="Liberation Sans"/>
                <a:cs typeface="Liberation Sans"/>
              </a:rPr>
              <a:t>Type</a:t>
            </a:r>
            <a:r>
              <a:rPr sz="2500" b="1" spc="54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2500" b="1" dirty="0">
                <a:solidFill>
                  <a:srgbClr val="0A2342"/>
                </a:solidFill>
                <a:latin typeface="Liberation Sans"/>
                <a:cs typeface="Liberation Sans"/>
              </a:rPr>
              <a:t>1</a:t>
            </a:r>
          </a:p>
          <a:p>
            <a:pPr marL="0" marR="0">
              <a:lnSpc>
                <a:spcPts val="2814"/>
              </a:lnSpc>
              <a:spcBef>
                <a:spcPts val="185"/>
              </a:spcBef>
              <a:spcAft>
                <a:spcPts val="0"/>
              </a:spcAft>
            </a:pPr>
            <a:r>
              <a:rPr sz="2500" b="1" spc="10" dirty="0">
                <a:solidFill>
                  <a:srgbClr val="0A2342"/>
                </a:solidFill>
                <a:latin typeface="Liberation Sans"/>
                <a:cs typeface="Liberation Sans"/>
              </a:rPr>
              <a:t>Leads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32396" y="2778121"/>
            <a:ext cx="1120395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0A2342"/>
                </a:solidFill>
                <a:latin typeface="Liberation Sans"/>
                <a:cs typeface="Liberation Sans"/>
              </a:rPr>
              <a:t>$787.5K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3741" y="2817015"/>
            <a:ext cx="1215750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-21" dirty="0">
                <a:solidFill>
                  <a:srgbClr val="0A2342"/>
                </a:solidFill>
                <a:latin typeface="Liberation Sans"/>
                <a:cs typeface="Liberation Sans"/>
              </a:rPr>
              <a:t>Total</a:t>
            </a:r>
            <a:r>
              <a:rPr sz="1500" b="1" spc="28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A2342"/>
                </a:solidFill>
                <a:latin typeface="Liberation Sans"/>
                <a:cs typeface="Liberation Sans"/>
              </a:rPr>
              <a:t>Sales: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3741" y="3264690"/>
            <a:ext cx="2122828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0A2342"/>
                </a:solidFill>
                <a:latin typeface="Liberation Sans"/>
                <a:cs typeface="Liberation Sans"/>
              </a:rPr>
              <a:t>Strong</a:t>
            </a:r>
            <a:r>
              <a:rPr sz="1500" b="1" spc="-5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A2342"/>
                </a:solidFill>
                <a:latin typeface="Liberation Sans"/>
                <a:cs typeface="Liberation Sans"/>
              </a:rPr>
              <a:t>Average</a:t>
            </a:r>
            <a:r>
              <a:rPr sz="1500" b="1" spc="12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0A2342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83741" y="3846245"/>
            <a:ext cx="109813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52" dirty="0">
                <a:solidFill>
                  <a:srgbClr val="1E40AF"/>
                </a:solidFill>
                <a:latin typeface="Liberation Sans"/>
                <a:cs typeface="Liberation Sans"/>
              </a:rPr>
              <a:t>Top</a:t>
            </a:r>
            <a:r>
              <a:rPr sz="1200" spc="31" dirty="0">
                <a:solidFill>
                  <a:srgbClr val="1E40AF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1E40AF"/>
                </a:solidFill>
                <a:latin typeface="Liberation Sans"/>
                <a:cs typeface="Liberation Sans"/>
              </a:rPr>
              <a:t>Performer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5936" y="3846245"/>
            <a:ext cx="1189476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166534"/>
                </a:solidFill>
                <a:latin typeface="Liberation Sans"/>
                <a:cs typeface="Liberation Sans"/>
              </a:rPr>
              <a:t>Revenue</a:t>
            </a:r>
            <a:r>
              <a:rPr sz="1200" dirty="0">
                <a:solidFill>
                  <a:srgbClr val="166534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66534"/>
                </a:solidFill>
                <a:latin typeface="Liberation Sans"/>
                <a:cs typeface="Liberation Sans"/>
              </a:rPr>
              <a:t>Driver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46005" y="4226715"/>
            <a:ext cx="1539647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Grocery Stores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50113" y="4226715"/>
            <a:ext cx="1973495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Supermarket </a:t>
            </a:r>
            <a:r>
              <a:rPr sz="1500" b="1" spc="-23" dirty="0">
                <a:solidFill>
                  <a:srgbClr val="FFFFFF"/>
                </a:solidFill>
                <a:latin typeface="Liberation Sans"/>
                <a:cs typeface="Liberation Sans"/>
              </a:rPr>
              <a:t>Type</a:t>
            </a:r>
            <a:r>
              <a:rPr sz="1500" b="1" spc="33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3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185594" y="4541835"/>
            <a:ext cx="1609884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A2342"/>
                </a:solidFill>
                <a:latin typeface="Liberation Sans"/>
                <a:cs typeface="Liberation Sans"/>
              </a:rPr>
              <a:t>Significant Contribution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696002" y="4541835"/>
            <a:ext cx="1231032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A2342"/>
                </a:solidFill>
                <a:latin typeface="Liberation Sans"/>
                <a:cs typeface="Liberation Sans"/>
              </a:rPr>
              <a:t>Emerging </a:t>
            </a:r>
            <a:r>
              <a:rPr sz="10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Volume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350144" y="5340875"/>
            <a:ext cx="2262228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ADD8E6"/>
                </a:solidFill>
                <a:latin typeface="Liberation Sans"/>
                <a:cs typeface="Liberation Sans"/>
              </a:rPr>
              <a:t>Strategic</a:t>
            </a:r>
            <a:r>
              <a:rPr sz="17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ADD8E6"/>
                </a:solidFill>
                <a:latin typeface="Liberation Sans"/>
                <a:cs typeface="Liberation Sans"/>
              </a:rPr>
              <a:t>Imperative: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350144" y="5693565"/>
            <a:ext cx="8728711" cy="5479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Understanding performance across different outlet types is crucial for optimizing future strategies and</a:t>
            </a:r>
          </a:p>
          <a:p>
            <a:pPr marL="0" marR="0">
              <a:lnSpc>
                <a:spcPts val="1689"/>
              </a:lnSpc>
              <a:spcBef>
                <a:spcPts val="63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resource allocation.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9293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99308" y="333875"/>
            <a:ext cx="6924745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0" dirty="0">
                <a:solidFill>
                  <a:srgbClr val="ADD8E6"/>
                </a:solidFill>
                <a:latin typeface="Liberation Sans"/>
                <a:cs typeface="Liberation Sans"/>
              </a:rPr>
              <a:t>Strategic</a:t>
            </a:r>
            <a:r>
              <a:rPr sz="4050" b="1" spc="-107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FFFFFF"/>
                </a:solidFill>
                <a:latin typeface="Liberation Sans"/>
                <a:cs typeface="Liberation Sans"/>
              </a:rPr>
              <a:t>Recommendations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7902" y="1004599"/>
            <a:ext cx="7328348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Actionable insights to drive Blinkit's continued growth and optimize market presence.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4050" y="1994404"/>
            <a:ext cx="3480473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Prioritize Low-Fat Products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97042" y="1994404"/>
            <a:ext cx="2936370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Maximize Tier</a:t>
            </a:r>
            <a:r>
              <a:rPr sz="2000" b="1" spc="15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3</a:t>
            </a:r>
            <a:r>
              <a:rPr sz="2000" b="1" spc="12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Market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6509" y="2709839"/>
            <a:ext cx="4664814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Leverage significant sales contribution from low-fat items by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boosting inventory and promotional efforts.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9501" y="2709839"/>
            <a:ext cx="4892923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Capitalize on leading sales from</a:t>
            </a:r>
            <a:r>
              <a:rPr sz="1350" spc="-28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50" spc="-2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135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3 outlets through targeted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marketing campaigns and enhanced logistics.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45058" y="3434003"/>
            <a:ext cx="2367218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Accounts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for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65%</a:t>
            </a:r>
            <a:r>
              <a:rPr sz="1200" b="1" spc="-15" dirty="0">
                <a:solidFill>
                  <a:srgbClr val="0A2342"/>
                </a:solidFill>
                <a:latin typeface="Liberation Sans"/>
                <a:cs typeface="Liberation Sans"/>
              </a:rPr>
              <a:t> of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total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788050" y="3434003"/>
            <a:ext cx="2348186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Leads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with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$472.1K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34" dirty="0">
                <a:solidFill>
                  <a:srgbClr val="0A2342"/>
                </a:solidFill>
                <a:latin typeface="Liberation Sans"/>
                <a:cs typeface="Liberation Sans"/>
              </a:rPr>
              <a:t>Total</a:t>
            </a:r>
            <a:r>
              <a:rPr sz="1200" b="1" spc="20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54050" y="4670929"/>
            <a:ext cx="2926131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10" dirty="0">
                <a:solidFill>
                  <a:srgbClr val="ADD8E6"/>
                </a:solidFill>
                <a:latin typeface="Liberation Sans"/>
                <a:cs typeface="Liberation Sans"/>
              </a:rPr>
              <a:t>Boost</a:t>
            </a: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 Core Categories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97042" y="4670929"/>
            <a:ext cx="3357227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Expand High-Yield</a:t>
            </a:r>
            <a:r>
              <a:rPr sz="2000" b="1" spc="15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Outlets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6509" y="5386364"/>
            <a:ext cx="4902168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Increase inventory and focused promotions for high-performing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categories to meet demand.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489501" y="5386364"/>
            <a:ext cx="4722004" cy="48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Explore expansion into medium and high-size outlet formats,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aligning with their higher sales generation.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53070" y="6101003"/>
            <a:ext cx="144685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ADD8E6"/>
                </a:solidFill>
                <a:latin typeface="Liberation Sans"/>
                <a:cs typeface="Liberation Sans"/>
              </a:rPr>
              <a:t>Fruits</a:t>
            </a: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 &amp;</a:t>
            </a:r>
            <a:r>
              <a:rPr sz="1200" spc="-23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ADD8E6"/>
                </a:solidFill>
                <a:latin typeface="Liberation Sans"/>
                <a:cs typeface="Liberation Sans"/>
              </a:rPr>
              <a:t>Vegetables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345977" y="6101003"/>
            <a:ext cx="1023668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ADD8E6"/>
                </a:solidFill>
                <a:latin typeface="Liberation Sans"/>
                <a:cs typeface="Liberation Sans"/>
              </a:rPr>
              <a:t>Snack</a:t>
            </a: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ADD8E6"/>
                </a:solidFill>
                <a:latin typeface="Liberation Sans"/>
                <a:cs typeface="Liberation Sans"/>
              </a:rPr>
              <a:t>Foods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3515617" y="6101003"/>
            <a:ext cx="1272582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ADD8E6"/>
                </a:solidFill>
                <a:latin typeface="Liberation Sans"/>
                <a:cs typeface="Liberation Sans"/>
              </a:rPr>
              <a:t>Household</a:t>
            </a: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ADD8E6"/>
                </a:solidFill>
                <a:latin typeface="Liberation Sans"/>
                <a:cs typeface="Liberation Sans"/>
              </a:rPr>
              <a:t>Items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788050" y="6101003"/>
            <a:ext cx="3279774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Medium/High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formats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generate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79%</a:t>
            </a:r>
            <a:r>
              <a:rPr sz="1200" b="1" spc="-15" dirty="0">
                <a:solidFill>
                  <a:srgbClr val="0A2342"/>
                </a:solidFill>
                <a:latin typeface="Liberation Sans"/>
                <a:cs typeface="Liberation Sans"/>
              </a:rPr>
              <a:t> of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sales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266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18927" y="344543"/>
            <a:ext cx="9519151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1" dirty="0">
                <a:solidFill>
                  <a:srgbClr val="FFFFFF"/>
                </a:solidFill>
                <a:latin typeface="Liberation Sans"/>
                <a:cs typeface="Liberation Sans"/>
              </a:rPr>
              <a:t>Further</a:t>
            </a:r>
            <a:r>
              <a:rPr sz="4050" b="1" spc="-103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FFFFFF"/>
                </a:solidFill>
                <a:latin typeface="Liberation Sans"/>
                <a:cs typeface="Liberation Sans"/>
              </a:rPr>
              <a:t>Recommendations</a:t>
            </a:r>
            <a:r>
              <a:rPr sz="4050" b="1" spc="-10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&amp;</a:t>
            </a:r>
            <a:r>
              <a:rPr sz="4050" b="1" spc="-2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ADD8E6"/>
                </a:solidFill>
                <a:latin typeface="Liberation Sans"/>
                <a:cs typeface="Liberation Sans"/>
              </a:rPr>
              <a:t>Next</a:t>
            </a:r>
            <a:r>
              <a:rPr sz="4050" b="1" spc="-10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11" dirty="0">
                <a:solidFill>
                  <a:srgbClr val="ADD8E6"/>
                </a:solidFill>
                <a:latin typeface="Liberation Sans"/>
                <a:cs typeface="Liberation Sans"/>
              </a:rPr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7835" y="1348376"/>
            <a:ext cx="2285450" cy="57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Outlet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Establishment</a:t>
            </a:r>
          </a:p>
          <a:p>
            <a:pPr marL="0" marR="0">
              <a:lnSpc>
                <a:spcPts val="1876"/>
              </a:lnSpc>
              <a:spcBef>
                <a:spcPts val="448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Strategy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913113" y="1348376"/>
            <a:ext cx="2119775" cy="57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Customer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Behavior</a:t>
            </a:r>
          </a:p>
          <a:p>
            <a:pPr marL="0" marR="0">
              <a:lnSpc>
                <a:spcPts val="1876"/>
              </a:lnSpc>
              <a:spcBef>
                <a:spcPts val="448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Insights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808391" y="1348376"/>
            <a:ext cx="2095720" cy="5717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Optimized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Supplier</a:t>
            </a:r>
          </a:p>
          <a:p>
            <a:pPr marL="0" marR="0">
              <a:lnSpc>
                <a:spcPts val="1876"/>
              </a:lnSpc>
              <a:spcBef>
                <a:spcPts val="448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Partnerships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1556" y="2063546"/>
            <a:ext cx="3164610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Analyze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factors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contributing 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the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2018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sales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surge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replicate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success.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6835" y="2063546"/>
            <a:ext cx="3369403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Investigate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purchasing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patterns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in</a:t>
            </a:r>
            <a:r>
              <a:rPr sz="1200" spc="-15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different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outlet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sizes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locations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tailor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offerings.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42113" y="2063546"/>
            <a:ext cx="282121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21" dirty="0">
                <a:solidFill>
                  <a:srgbClr val="D1D5DB"/>
                </a:solidFill>
                <a:latin typeface="Liberation Sans"/>
                <a:cs typeface="Liberation Sans"/>
              </a:rPr>
              <a:t>Work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with suppliers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to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ensure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consistent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42113" y="2273096"/>
            <a:ext cx="334702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availability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of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high-demand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low-fat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products.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07392" y="2625786"/>
            <a:ext cx="1105604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Strategic Growth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08311" y="2625786"/>
            <a:ext cx="1176850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Market Expansion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02670" y="2625786"/>
            <a:ext cx="1219471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Consumer Insights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217443" y="2625786"/>
            <a:ext cx="1444892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Personalized Offerings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97948" y="2625786"/>
            <a:ext cx="913740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Supply Chain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9807028" y="2625786"/>
            <a:ext cx="1224341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Product</a:t>
            </a:r>
            <a:r>
              <a:rPr sz="1000" spc="-55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Availability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51556" y="4492421"/>
            <a:ext cx="2789118" cy="71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Identify high-performing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outlet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models.</a:t>
            </a:r>
          </a:p>
          <a:p>
            <a:pPr marL="0" marR="0">
              <a:lnSpc>
                <a:spcPts val="1313"/>
              </a:lnSpc>
              <a:spcBef>
                <a:spcPts val="711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Evaluate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locational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success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factors.</a:t>
            </a:r>
          </a:p>
          <a:p>
            <a:pPr marL="0" marR="0">
              <a:lnSpc>
                <a:spcPts val="1313"/>
              </a:lnSpc>
              <a:spcBef>
                <a:spcPts val="761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Replicate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proven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strategies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E5E7EB"/>
                </a:solidFill>
                <a:latin typeface="Liberation Sans"/>
                <a:cs typeface="Liberation Sans"/>
              </a:rPr>
              <a:t>effectively.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46835" y="4492421"/>
            <a:ext cx="3010483" cy="71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5" dirty="0">
                <a:solidFill>
                  <a:srgbClr val="E5E7EB"/>
                </a:solidFill>
                <a:latin typeface="Liberation Sans"/>
                <a:cs typeface="Liberation Sans"/>
              </a:rPr>
              <a:t>Segment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customers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by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location 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&amp;</a:t>
            </a:r>
            <a:r>
              <a:rPr sz="1200" spc="-23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size.</a:t>
            </a:r>
          </a:p>
          <a:p>
            <a:pPr marL="0" marR="0">
              <a:lnSpc>
                <a:spcPts val="1313"/>
              </a:lnSpc>
              <a:spcBef>
                <a:spcPts val="711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Identify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product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preferences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per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segment.</a:t>
            </a:r>
          </a:p>
          <a:p>
            <a:pPr marL="0" marR="0">
              <a:lnSpc>
                <a:spcPts val="1313"/>
              </a:lnSpc>
              <a:spcBef>
                <a:spcPts val="761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Customize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inventory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promotions.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342113" y="4511471"/>
            <a:ext cx="2935699" cy="71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Optimize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inventory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popular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items.</a:t>
            </a:r>
          </a:p>
          <a:p>
            <a:pPr marL="0" marR="0">
              <a:lnSpc>
                <a:spcPts val="1313"/>
              </a:lnSpc>
              <a:spcBef>
                <a:spcPts val="711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Secure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stable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supply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of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low-fat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products.</a:t>
            </a:r>
          </a:p>
          <a:p>
            <a:pPr marL="0" marR="0">
              <a:lnSpc>
                <a:spcPts val="1313"/>
              </a:lnSpc>
              <a:spcBef>
                <a:spcPts val="761"/>
              </a:spcBef>
              <a:spcAft>
                <a:spcPts val="0"/>
              </a:spcAft>
            </a:pPr>
            <a:r>
              <a:rPr sz="1200" dirty="0">
                <a:solidFill>
                  <a:srgbClr val="ADD8E6"/>
                </a:solidFill>
                <a:latin typeface="Liberation Sans"/>
                <a:cs typeface="Liberation Sans"/>
              </a:rPr>
              <a:t>•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Foster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stronger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supplier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relationships.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83983" y="5483021"/>
            <a:ext cx="1770206" cy="509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96676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Action</a:t>
            </a: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Plan</a:t>
            </a:r>
          </a:p>
          <a:p>
            <a:pPr marL="0" marR="0">
              <a:lnSpc>
                <a:spcPts val="1313"/>
              </a:lnSpc>
              <a:spcBef>
                <a:spcPts val="1086"/>
              </a:spcBef>
              <a:spcAft>
                <a:spcPts val="0"/>
              </a:spcAft>
            </a:pP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Regular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stock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audits.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783983" y="6083096"/>
            <a:ext cx="1903117" cy="490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Negotiate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favorable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terms.</a:t>
            </a:r>
          </a:p>
          <a:p>
            <a:pPr marL="0" marR="0">
              <a:lnSpc>
                <a:spcPts val="1313"/>
              </a:lnSpc>
              <a:spcBef>
                <a:spcPts val="986"/>
              </a:spcBef>
              <a:spcAft>
                <a:spcPts val="0"/>
              </a:spcAft>
            </a:pP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Expand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supplier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network.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8662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60215" y="343039"/>
            <a:ext cx="8439764" cy="753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29"/>
              </a:lnSpc>
              <a:spcBef>
                <a:spcPts val="0"/>
              </a:spcBef>
              <a:spcAft>
                <a:spcPts val="0"/>
              </a:spcAft>
            </a:pPr>
            <a:r>
              <a:rPr sz="5050" b="1" spc="-133" dirty="0">
                <a:solidFill>
                  <a:srgbClr val="FFFFFF"/>
                </a:solidFill>
                <a:latin typeface="Liberation Sans"/>
                <a:cs typeface="Liberation Sans"/>
              </a:rPr>
              <a:t>The</a:t>
            </a:r>
            <a:r>
              <a:rPr sz="5050" b="1" spc="-127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5050" b="1" spc="-133" dirty="0">
                <a:solidFill>
                  <a:srgbClr val="FFFFFF"/>
                </a:solidFill>
                <a:latin typeface="Liberation Sans"/>
                <a:cs typeface="Liberation Sans"/>
              </a:rPr>
              <a:t>Road</a:t>
            </a:r>
            <a:r>
              <a:rPr sz="5050" b="1" spc="-316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5050" b="1" spc="-133" dirty="0">
                <a:solidFill>
                  <a:srgbClr val="FFFFFF"/>
                </a:solidFill>
                <a:latin typeface="Liberation Sans"/>
                <a:cs typeface="Liberation Sans"/>
              </a:rPr>
              <a:t>Ahead:</a:t>
            </a:r>
            <a:r>
              <a:rPr sz="5050" b="1" spc="-1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5050" b="1" spc="-130" dirty="0">
                <a:solidFill>
                  <a:srgbClr val="ADD8E6"/>
                </a:solidFill>
                <a:latin typeface="Liberation Sans"/>
                <a:cs typeface="Liberation Sans"/>
              </a:rPr>
              <a:t>Sustaining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68861" y="981214"/>
            <a:ext cx="3566693" cy="753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29"/>
              </a:lnSpc>
              <a:spcBef>
                <a:spcPts val="0"/>
              </a:spcBef>
              <a:spcAft>
                <a:spcPts val="0"/>
              </a:spcAft>
            </a:pPr>
            <a:r>
              <a:rPr sz="5050" b="1" spc="-132" dirty="0">
                <a:solidFill>
                  <a:srgbClr val="ADD8E6"/>
                </a:solidFill>
                <a:latin typeface="Liberation Sans"/>
                <a:cs typeface="Liberation Sans"/>
              </a:rPr>
              <a:t>Leadership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5000" y="1805047"/>
            <a:ext cx="6134182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D1D5DB"/>
                </a:solidFill>
                <a:latin typeface="Liberation Sans"/>
                <a:cs typeface="Liberation Sans"/>
              </a:rPr>
              <a:t>Strategic Imperatives for Blinkit's Continued Success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47030" y="2717857"/>
            <a:ext cx="10359317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0" dirty="0">
                <a:solidFill>
                  <a:srgbClr val="ADD8E6"/>
                </a:solidFill>
                <a:latin typeface="Liberation Sans"/>
                <a:cs typeface="Liberation Sans"/>
              </a:rPr>
              <a:t>Blinkit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achieved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a</a:t>
            </a:r>
            <a:r>
              <a:rPr sz="3000" b="1" spc="2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milestone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4" dirty="0">
                <a:solidFill>
                  <a:srgbClr val="ADD8E6"/>
                </a:solidFill>
                <a:latin typeface="Liberation Sans"/>
                <a:cs typeface="Liberation Sans"/>
              </a:rPr>
              <a:t>day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4" dirty="0">
                <a:solidFill>
                  <a:srgbClr val="ADD8E6"/>
                </a:solidFill>
                <a:latin typeface="Liberation Sans"/>
                <a:cs typeface="Liberation Sans"/>
              </a:rPr>
              <a:t>by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surpassing</a:t>
            </a:r>
            <a:r>
              <a:rPr sz="3000" b="1" spc="-103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5" dirty="0">
                <a:solidFill>
                  <a:srgbClr val="ADD8E6"/>
                </a:solidFill>
                <a:latin typeface="Liberation Sans"/>
                <a:cs typeface="Liberation Sans"/>
              </a:rPr>
              <a:t>Amazon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92662" y="3146482"/>
            <a:ext cx="1667890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in</a:t>
            </a:r>
            <a:r>
              <a:rPr sz="3000" b="1" spc="14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sales.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4270" y="5472172"/>
            <a:ext cx="3267868" cy="66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Sustained Performance &amp;</a:t>
            </a:r>
          </a:p>
          <a:p>
            <a:pPr marL="0" marR="0">
              <a:lnSpc>
                <a:spcPts val="2252"/>
              </a:lnSpc>
              <a:spcBef>
                <a:spcPts val="447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Growth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489548" y="5472172"/>
            <a:ext cx="3205986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Targeted</a:t>
            </a:r>
            <a:r>
              <a:rPr sz="2000" b="1" spc="2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Strategic Focus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84826" y="5472172"/>
            <a:ext cx="2873764" cy="667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Dynamic</a:t>
            </a:r>
            <a:r>
              <a:rPr sz="2000" b="1" spc="-7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Adaptation &amp;</a:t>
            </a:r>
          </a:p>
          <a:p>
            <a:pPr marL="0" marR="0">
              <a:lnSpc>
                <a:spcPts val="2252"/>
              </a:lnSpc>
              <a:spcBef>
                <a:spcPts val="447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Analytics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88098" y="5987846"/>
            <a:ext cx="2706873" cy="585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High-performing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product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categories</a:t>
            </a:r>
          </a:p>
          <a:p>
            <a:pPr marL="0" marR="0">
              <a:lnSpc>
                <a:spcPts val="1313"/>
              </a:lnSpc>
              <a:spcBef>
                <a:spcPts val="1686"/>
              </a:spcBef>
              <a:spcAft>
                <a:spcPts val="0"/>
              </a:spcAft>
            </a:pP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Optimize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outlet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types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and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locations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92819" y="6330746"/>
            <a:ext cx="2234421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Strong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metrics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demonstrated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8683376" y="6330746"/>
            <a:ext cx="1960646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4" dirty="0">
                <a:solidFill>
                  <a:srgbClr val="0A2342"/>
                </a:solidFill>
                <a:latin typeface="Liberation Sans"/>
                <a:cs typeface="Liberation Sans"/>
              </a:rPr>
              <a:t>Continuous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data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analysis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92819" y="6711746"/>
            <a:ext cx="2823283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Leverage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opportunities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for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expansion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683376" y="6711746"/>
            <a:ext cx="2491567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b="1" spc="-12" dirty="0">
                <a:solidFill>
                  <a:srgbClr val="0A2342"/>
                </a:solidFill>
                <a:latin typeface="Liberation Sans"/>
                <a:cs typeface="Liberation Sans"/>
              </a:rPr>
              <a:t>Adaptation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for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5" dirty="0">
                <a:solidFill>
                  <a:srgbClr val="0A2342"/>
                </a:solidFill>
                <a:latin typeface="Liberation Sans"/>
                <a:cs typeface="Liberation Sans"/>
              </a:rPr>
              <a:t>market</a:t>
            </a:r>
            <a:r>
              <a:rPr sz="12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2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leadership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22262" y="7141712"/>
            <a:ext cx="2839828" cy="4168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Snapshot: Outlet Type 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1</a:t>
            </a:r>
            <a:r>
              <a:rPr sz="1200" spc="-30" dirty="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Sales:</a:t>
            </a:r>
          </a:p>
          <a:p>
            <a:pPr marL="0" marR="0">
              <a:lnSpc>
                <a:spcPts val="1332"/>
              </a:lnSpc>
              <a:spcBef>
                <a:spcPts val="367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$787.5K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617541" y="7351262"/>
            <a:ext cx="3108566" cy="2072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Snapshot: Tier </a:t>
            </a:r>
            <a:r>
              <a:rPr sz="1200" dirty="0">
                <a:solidFill>
                  <a:srgbClr val="FFFFFF"/>
                </a:solidFill>
                <a:latin typeface="Liberation Mono"/>
                <a:cs typeface="Liberation Mono"/>
              </a:rPr>
              <a:t>3</a:t>
            </a:r>
            <a:r>
              <a:rPr sz="1200" spc="-30" dirty="0">
                <a:solidFill>
                  <a:srgbClr val="FFFFFF"/>
                </a:solidFill>
                <a:latin typeface="Liberation Mono"/>
                <a:cs typeface="Liberation Mono"/>
              </a:rPr>
              <a:t> </a:t>
            </a:r>
            <a:r>
              <a:rPr sz="1200" spc="-15" dirty="0">
                <a:solidFill>
                  <a:srgbClr val="FFFFFF"/>
                </a:solidFill>
                <a:latin typeface="Liberation Mono"/>
                <a:cs typeface="Liberation Mono"/>
              </a:rPr>
              <a:t>Outlets: $472.1K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30430" y="7397546"/>
            <a:ext cx="2273820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Continuous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data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analysis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is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41" dirty="0">
                <a:solidFill>
                  <a:srgbClr val="D1D5DB"/>
                </a:solidFill>
                <a:latin typeface="Liberation Sans"/>
                <a:cs typeface="Liberation Sans"/>
              </a:rPr>
              <a:t>key.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3452" y="8206641"/>
            <a:ext cx="2403787" cy="218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spc="-11" dirty="0">
                <a:solidFill>
                  <a:srgbClr val="ADD8E6"/>
                </a:solidFill>
                <a:latin typeface="Liberation Sans"/>
                <a:cs typeface="Liberation Sans"/>
              </a:rPr>
              <a:t>venkat198881@gmail.com</a:t>
            </a:r>
            <a:endParaRPr sz="1500" b="1" spc="-11" dirty="0">
              <a:solidFill>
                <a:srgbClr val="ADD8E6"/>
              </a:solidFill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7852" y="8226221"/>
            <a:ext cx="437549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endParaRPr sz="1200" spc="-15" dirty="0">
              <a:solidFill>
                <a:srgbClr val="9CA3AF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7438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707356" y="375215"/>
            <a:ext cx="8929434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Blinkit's </a:t>
            </a:r>
            <a:r>
              <a:rPr sz="30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Sales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FFFFFF"/>
                </a:solidFill>
                <a:latin typeface="Liberation Sans"/>
                <a:cs typeface="Liberation Sans"/>
              </a:rPr>
              <a:t>Performance: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0" dirty="0">
                <a:solidFill>
                  <a:srgbClr val="ADD8E6"/>
                </a:solidFill>
                <a:latin typeface="Liberation Sans"/>
                <a:cs typeface="Liberation Sans"/>
              </a:rPr>
              <a:t>Strategic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5" dirty="0">
                <a:solidFill>
                  <a:srgbClr val="ADD8E6"/>
                </a:solidFill>
                <a:latin typeface="Liberation Sans"/>
                <a:cs typeface="Liberation Sans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11337" y="1280090"/>
            <a:ext cx="1219783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$1.2M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296893" y="1280090"/>
            <a:ext cx="1006756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2" dirty="0">
                <a:solidFill>
                  <a:srgbClr val="FFFFFF"/>
                </a:solidFill>
                <a:latin typeface="Liberation Sans"/>
                <a:cs typeface="Liberation Sans"/>
              </a:rPr>
              <a:t>$141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11337" y="1749199"/>
            <a:ext cx="1091543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spc="-28" dirty="0">
                <a:solidFill>
                  <a:srgbClr val="ADD8E6"/>
                </a:solidFill>
                <a:latin typeface="Liberation Sans"/>
                <a:cs typeface="Liberation Sans"/>
              </a:rPr>
              <a:t>Total</a:t>
            </a:r>
            <a:r>
              <a:rPr sz="1500" spc="34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ADD8E6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296893" y="1749199"/>
            <a:ext cx="1578924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ADD8E6"/>
                </a:solidFill>
                <a:latin typeface="Liberation Sans"/>
                <a:cs typeface="Liberation Sans"/>
              </a:rPr>
              <a:t>Avg.</a:t>
            </a:r>
            <a:r>
              <a:rPr sz="1500" spc="-18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ADD8E6"/>
                </a:solidFill>
                <a:latin typeface="Liberation Sans"/>
                <a:cs typeface="Liberation Sans"/>
              </a:rPr>
              <a:t>Transaction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4555" y="2520989"/>
            <a:ext cx="1959705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FFFFFF"/>
                </a:solidFill>
                <a:latin typeface="Liberation Sans"/>
                <a:cs typeface="Liberation Sans"/>
              </a:rPr>
              <a:t>Sales by Location </a:t>
            </a:r>
            <a:r>
              <a:rPr sz="13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80999" y="2767579"/>
            <a:ext cx="3039874" cy="915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Performance Highlights</a:t>
            </a:r>
          </a:p>
          <a:p>
            <a:pPr marL="527149" marR="0">
              <a:lnSpc>
                <a:spcPts val="1501"/>
              </a:lnSpc>
              <a:spcBef>
                <a:spcPts val="3106"/>
              </a:spcBef>
              <a:spcAft>
                <a:spcPts val="0"/>
              </a:spcAft>
            </a:pPr>
            <a:r>
              <a:rPr sz="1350" b="1" dirty="0">
                <a:solidFill>
                  <a:srgbClr val="0A2342"/>
                </a:solidFill>
                <a:latin typeface="Liberation Sans"/>
                <a:cs typeface="Liberation Sans"/>
              </a:rPr>
              <a:t>Low Fat Items Preferred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8149" y="4054514"/>
            <a:ext cx="3455922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0A2342"/>
                </a:solidFill>
                <a:latin typeface="Liberation Sans"/>
                <a:cs typeface="Liberation Sans"/>
              </a:rPr>
              <a:t>Medium &amp; High Outlets </a:t>
            </a:r>
            <a:r>
              <a:rPr sz="1350" b="1" spc="-54" dirty="0">
                <a:solidFill>
                  <a:srgbClr val="0A2342"/>
                </a:solidFill>
                <a:latin typeface="Liberation Sans"/>
                <a:cs typeface="Liberation Sans"/>
              </a:rPr>
              <a:t>Top</a:t>
            </a:r>
            <a:r>
              <a:rPr sz="1350" b="1" spc="47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A2342"/>
                </a:solidFill>
                <a:latin typeface="Liberation Sans"/>
                <a:cs typeface="Liberation Sans"/>
              </a:rPr>
              <a:t>Contributors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15695" y="4397414"/>
            <a:ext cx="1817476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FFFFFF"/>
                </a:solidFill>
                <a:latin typeface="Liberation Sans"/>
                <a:cs typeface="Liberation Sans"/>
              </a:rPr>
              <a:t>Sales by Outlet </a:t>
            </a:r>
            <a:r>
              <a:rPr sz="1350" b="1" spc="-37" dirty="0">
                <a:solidFill>
                  <a:srgbClr val="FFFFFF"/>
                </a:solidFill>
                <a:latin typeface="Liberation Sans"/>
                <a:cs typeface="Liberation Sans"/>
              </a:rPr>
              <a:t>Type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041499" y="4749574"/>
            <a:ext cx="1795194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ADD8E6"/>
                </a:solidFill>
                <a:latin typeface="Liberation Sans"/>
                <a:cs typeface="Liberation Sans"/>
              </a:rPr>
              <a:t>Outlet Dominance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041499" y="5073954"/>
            <a:ext cx="3642972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FFFFFF"/>
                </a:solidFill>
                <a:latin typeface="Liberation Sans"/>
                <a:cs typeface="Liberation Sans"/>
              </a:rPr>
              <a:t>Supermarket</a:t>
            </a:r>
            <a:r>
              <a:rPr sz="1200" spc="-2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34" dirty="0">
                <a:solidFill>
                  <a:srgbClr val="FFFFFF"/>
                </a:solidFill>
                <a:latin typeface="Liberation Sans"/>
                <a:cs typeface="Liberation Sans"/>
              </a:rPr>
              <a:t>Type</a:t>
            </a:r>
            <a:r>
              <a:rPr sz="120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1</a:t>
            </a:r>
            <a:r>
              <a:rPr sz="1200" spc="-2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FFFFFF"/>
                </a:solidFill>
                <a:latin typeface="Liberation Sans"/>
                <a:cs typeface="Liberation Sans"/>
              </a:rPr>
              <a:t>leads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in</a:t>
            </a:r>
            <a:r>
              <a:rPr sz="1200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Liberation Sans"/>
                <a:cs typeface="Liberation Sans"/>
              </a:rPr>
              <a:t>performance,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Liberation Sans"/>
                <a:cs typeface="Liberation Sans"/>
              </a:rPr>
              <a:t>indicating</a:t>
            </a:r>
          </a:p>
          <a:p>
            <a:pPr marL="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FFFFFF"/>
                </a:solidFill>
                <a:latin typeface="Liberation Sans"/>
                <a:cs typeface="Liberation Sans"/>
              </a:rPr>
              <a:t>strong </a:t>
            </a:r>
            <a:r>
              <a:rPr sz="1200" spc="-14" dirty="0">
                <a:solidFill>
                  <a:srgbClr val="FFFFFF"/>
                </a:solidFill>
                <a:latin typeface="Liberation Sans"/>
                <a:cs typeface="Liberation Sans"/>
              </a:rPr>
              <a:t>market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FFFFFF"/>
                </a:solidFill>
                <a:latin typeface="Liberation Sans"/>
                <a:cs typeface="Liberation Sans"/>
              </a:rPr>
              <a:t>presence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FFFFFF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Liberation Sans"/>
                <a:cs typeface="Liberation Sans"/>
              </a:rPr>
              <a:t>efficiency.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98934" y="6311939"/>
            <a:ext cx="1545577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ADD8E6"/>
                </a:solidFill>
                <a:latin typeface="Liberation Sans"/>
                <a:cs typeface="Liberation Sans"/>
              </a:rPr>
              <a:t>Consumer Focus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894212" y="6311939"/>
            <a:ext cx="1905817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ADD8E6"/>
                </a:solidFill>
                <a:latin typeface="Liberation Sans"/>
                <a:cs typeface="Liberation Sans"/>
              </a:rPr>
              <a:t>Strategic Deployment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89490" y="6311939"/>
            <a:ext cx="1744458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ADD8E6"/>
                </a:solidFill>
                <a:latin typeface="Liberation Sans"/>
                <a:cs typeface="Liberation Sans"/>
              </a:rPr>
              <a:t>Geographic Growth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8934" y="6598218"/>
            <a:ext cx="2920181" cy="352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Deepen understanding of low-fat item demand to</a:t>
            </a:r>
          </a:p>
          <a:p>
            <a:pPr marL="0" marR="0">
              <a:lnSpc>
                <a:spcPts val="1126"/>
              </a:lnSpc>
              <a:spcBef>
                <a:spcPts val="273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optimize product assortment.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894212" y="6598218"/>
            <a:ext cx="2834370" cy="352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Prioritize resource allocation to high-performing</a:t>
            </a:r>
          </a:p>
          <a:p>
            <a:pPr marL="0" marR="0">
              <a:lnSpc>
                <a:spcPts val="1126"/>
              </a:lnSpc>
              <a:spcBef>
                <a:spcPts val="273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medium and high-sized outlets.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789490" y="6598218"/>
            <a:ext cx="2798995" cy="352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Leverage success in</a:t>
            </a:r>
            <a:r>
              <a:rPr sz="1000" spc="-12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1000" spc="14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3 locations to identify</a:t>
            </a:r>
          </a:p>
          <a:p>
            <a:pPr marL="0" marR="0">
              <a:lnSpc>
                <a:spcPts val="1126"/>
              </a:lnSpc>
              <a:spcBef>
                <a:spcPts val="273"/>
              </a:spcBef>
              <a:spcAft>
                <a:spcPts val="0"/>
              </a:spcAft>
            </a:pPr>
            <a:r>
              <a:rPr sz="1000" dirty="0">
                <a:solidFill>
                  <a:srgbClr val="FFFFFF"/>
                </a:solidFill>
                <a:latin typeface="Liberation Sans"/>
                <a:cs typeface="Liberation Sans"/>
              </a:rPr>
              <a:t>similar high-potential areas.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797075" y="1117592"/>
            <a:ext cx="6812482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1" dirty="0">
                <a:solidFill>
                  <a:srgbClr val="FFFFFF"/>
                </a:solidFill>
                <a:latin typeface="Liberation Sans"/>
                <a:cs typeface="Liberation Sans"/>
              </a:rPr>
              <a:t>Overall</a:t>
            </a:r>
            <a:r>
              <a:rPr sz="405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050" b="1" spc="-111" dirty="0">
                <a:solidFill>
                  <a:srgbClr val="ADD8E6"/>
                </a:solidFill>
                <a:latin typeface="Liberation Sans"/>
                <a:cs typeface="Liberation Sans"/>
              </a:rPr>
              <a:t>Performance</a:t>
            </a:r>
            <a:r>
              <a:rPr sz="4050" b="1" spc="-105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10" dirty="0">
                <a:solidFill>
                  <a:srgbClr val="ADD8E6"/>
                </a:solidFill>
                <a:latin typeface="Liberation Sans"/>
                <a:cs typeface="Liberation Sans"/>
              </a:rPr>
              <a:t>Metrics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2304" y="2489192"/>
            <a:ext cx="1575577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$1.2M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87567" y="2489192"/>
            <a:ext cx="1291542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$141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12304" y="3102501"/>
            <a:ext cx="2108636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spc="-46" dirty="0">
                <a:solidFill>
                  <a:srgbClr val="D1D5DB"/>
                </a:solidFill>
                <a:latin typeface="Liberation Sans"/>
                <a:cs typeface="Liberation Sans"/>
              </a:rPr>
              <a:t>Total</a:t>
            </a:r>
            <a:r>
              <a:rPr sz="1700" spc="3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D1D5DB"/>
                </a:solidFill>
                <a:latin typeface="Liberation Sans"/>
                <a:cs typeface="Liberation Sans"/>
              </a:rPr>
              <a:t>Sales</a:t>
            </a: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D1D5DB"/>
                </a:solidFill>
                <a:latin typeface="Liberation Sans"/>
                <a:cs typeface="Liberation Sans"/>
              </a:rPr>
              <a:t>Revenue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87567" y="3102501"/>
            <a:ext cx="2325967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spc="-21" dirty="0">
                <a:solidFill>
                  <a:srgbClr val="D1D5DB"/>
                </a:solidFill>
                <a:latin typeface="Liberation Sans"/>
                <a:cs typeface="Liberation Sans"/>
              </a:rPr>
              <a:t>Avg.</a:t>
            </a:r>
            <a:r>
              <a:rPr sz="1700" spc="-2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700" spc="-15" dirty="0">
                <a:solidFill>
                  <a:srgbClr val="D1D5DB"/>
                </a:solidFill>
                <a:latin typeface="Liberation Sans"/>
                <a:cs typeface="Liberation Sans"/>
              </a:rPr>
              <a:t>Transaction</a:t>
            </a: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700" spc="-33" dirty="0">
                <a:solidFill>
                  <a:srgbClr val="D1D5DB"/>
                </a:solidFill>
                <a:latin typeface="Liberation Sans"/>
                <a:cs typeface="Liberation Sans"/>
              </a:rPr>
              <a:t>Value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12304" y="4470393"/>
            <a:ext cx="1433809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8,523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687567" y="4470393"/>
            <a:ext cx="864238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dirty="0">
                <a:solidFill>
                  <a:srgbClr val="FFFFFF"/>
                </a:solidFill>
                <a:latin typeface="Liberation Sans"/>
                <a:cs typeface="Liberation Sans"/>
              </a:rPr>
              <a:t>4.0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12304" y="5083701"/>
            <a:ext cx="1124456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Units </a:t>
            </a:r>
            <a:r>
              <a:rPr sz="1700" spc="-10" dirty="0">
                <a:solidFill>
                  <a:srgbClr val="D1D5DB"/>
                </a:solidFill>
                <a:latin typeface="Liberation Sans"/>
                <a:cs typeface="Liberation Sans"/>
              </a:rPr>
              <a:t>Sold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687567" y="5083701"/>
            <a:ext cx="2238609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spc="-11" dirty="0">
                <a:solidFill>
                  <a:srgbClr val="D1D5DB"/>
                </a:solidFill>
                <a:latin typeface="Liberation Sans"/>
                <a:cs typeface="Liberation Sans"/>
              </a:rPr>
              <a:t>Customer</a:t>
            </a:r>
            <a:r>
              <a:rPr sz="1700" dirty="0">
                <a:solidFill>
                  <a:srgbClr val="D1D5DB"/>
                </a:solidFill>
                <a:latin typeface="Liberation Sans"/>
                <a:cs typeface="Liberation Sans"/>
              </a:rPr>
              <a:t> Satisfaction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2269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0999" y="364040"/>
            <a:ext cx="4903944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Outlet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FFFFFF"/>
                </a:solidFill>
                <a:latin typeface="Liberation Sans"/>
                <a:cs typeface="Liberation Sans"/>
              </a:rPr>
              <a:t>Establishment</a:t>
            </a:r>
            <a:r>
              <a:rPr sz="3000" b="1" spc="-52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-31" dirty="0">
                <a:solidFill>
                  <a:srgbClr val="FFFFFF"/>
                </a:solidFill>
                <a:latin typeface="Liberation Sans"/>
                <a:cs typeface="Liberation Sans"/>
              </a:rPr>
              <a:t>Year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5151" y="374446"/>
            <a:ext cx="508276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0" dirty="0">
                <a:solidFill>
                  <a:srgbClr val="ADD8E6"/>
                </a:solidFill>
                <a:latin typeface="Liberation Sans"/>
                <a:cs typeface="Liberation Sans"/>
              </a:rPr>
              <a:t>04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0999" y="792665"/>
            <a:ext cx="1796339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2" dirty="0">
                <a:solidFill>
                  <a:srgbClr val="ADD8E6"/>
                </a:solidFill>
                <a:latin typeface="Liberation Sans"/>
                <a:cs typeface="Liberation Sans"/>
              </a:rPr>
              <a:t>vs.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60685" y="1632984"/>
            <a:ext cx="4404098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Sales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Performance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by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Establishment</a:t>
            </a:r>
            <a:r>
              <a:rPr sz="1700" b="1" spc="-3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43" dirty="0">
                <a:solidFill>
                  <a:srgbClr val="FFFFFF"/>
                </a:solidFill>
                <a:latin typeface="Liberation Sans"/>
                <a:cs typeface="Liberation Sans"/>
              </a:rPr>
              <a:t>Year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58273" y="4328559"/>
            <a:ext cx="3186455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Growth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Catalyst: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1" dirty="0">
                <a:solidFill>
                  <a:srgbClr val="FFFFFF"/>
                </a:solidFill>
                <a:latin typeface="Liberation Sans"/>
                <a:cs typeface="Liberation Sans"/>
              </a:rPr>
              <a:t>2018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Outlets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58273" y="4700828"/>
            <a:ext cx="3197388" cy="71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Outlets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from</a:t>
            </a:r>
            <a:r>
              <a:rPr sz="1200" spc="-18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b="1" spc="-14" dirty="0">
                <a:solidFill>
                  <a:srgbClr val="FFFFFF"/>
                </a:solidFill>
                <a:latin typeface="Liberation Sans"/>
                <a:cs typeface="Liberation Sans"/>
              </a:rPr>
              <a:t>2018</a:t>
            </a:r>
            <a:r>
              <a:rPr sz="12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show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exceptional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sales.</a:t>
            </a:r>
          </a:p>
          <a:p>
            <a:pPr marL="0" marR="0">
              <a:lnSpc>
                <a:spcPts val="1313"/>
              </a:lnSpc>
              <a:spcBef>
                <a:spcPts val="711"/>
              </a:spcBef>
              <a:spcAft>
                <a:spcPts val="0"/>
              </a:spcAft>
            </a:pP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Achieved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$204.5K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,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leading all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cohorts.</a:t>
            </a:r>
          </a:p>
          <a:p>
            <a:pPr marL="0" marR="0">
              <a:lnSpc>
                <a:spcPts val="1313"/>
              </a:lnSpc>
              <a:spcBef>
                <a:spcPts val="761"/>
              </a:spcBef>
              <a:spcAft>
                <a:spcPts val="0"/>
              </a:spcAft>
            </a:pP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Indicates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successful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market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entry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scaling.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65435" y="6471949"/>
            <a:ext cx="1678108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Analytical Focus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08285" y="6863004"/>
            <a:ext cx="3056494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Analyze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sales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trends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E5E7EB"/>
                </a:solidFill>
                <a:latin typeface="Liberation Sans"/>
                <a:cs typeface="Liberation Sans"/>
              </a:rPr>
              <a:t>by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establishment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28" dirty="0">
                <a:solidFill>
                  <a:srgbClr val="E5E7EB"/>
                </a:solidFill>
                <a:latin typeface="Liberation Sans"/>
                <a:cs typeface="Liberation Sans"/>
              </a:rPr>
              <a:t>year.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81278" y="6843954"/>
            <a:ext cx="4398516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"Insights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D1D5DB"/>
                </a:solidFill>
                <a:latin typeface="Liberation Sans"/>
                <a:cs typeface="Liberation Sans"/>
              </a:rPr>
              <a:t>drawn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from</a:t>
            </a:r>
            <a:r>
              <a:rPr sz="1200" i="1" spc="-18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2" dirty="0">
                <a:solidFill>
                  <a:srgbClr val="D1D5DB"/>
                </a:solidFill>
                <a:latin typeface="Liberation Sans"/>
                <a:cs typeface="Liberation Sans"/>
              </a:rPr>
              <a:t>comprehensive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Blinkit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sales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data</a:t>
            </a:r>
            <a:r>
              <a:rPr sz="1200" i="1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i="1" spc="-10" dirty="0">
                <a:solidFill>
                  <a:srgbClr val="D1D5DB"/>
                </a:solidFill>
                <a:latin typeface="Liberation Sans"/>
                <a:cs typeface="Liberation Sans"/>
              </a:rPr>
              <a:t>analysis."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08285" y="7158279"/>
            <a:ext cx="3750684" cy="509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E5E7EB"/>
                </a:solidFill>
                <a:latin typeface="Liberation Sans"/>
                <a:cs typeface="Liberation Sans"/>
              </a:rPr>
              <a:t>Compare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performance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across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E5E7EB"/>
                </a:solidFill>
                <a:latin typeface="Liberation Sans"/>
                <a:cs typeface="Liberation Sans"/>
              </a:rPr>
              <a:t>different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outlet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vintages.</a:t>
            </a:r>
          </a:p>
          <a:p>
            <a:pPr marL="0" marR="0">
              <a:lnSpc>
                <a:spcPts val="1313"/>
              </a:lnSpc>
              <a:spcBef>
                <a:spcPts val="1086"/>
              </a:spcBef>
              <a:spcAft>
                <a:spcPts val="0"/>
              </a:spcAft>
            </a:pP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Identify </a:t>
            </a:r>
            <a:r>
              <a:rPr sz="1200" spc="-11" dirty="0">
                <a:solidFill>
                  <a:srgbClr val="E5E7EB"/>
                </a:solidFill>
                <a:latin typeface="Liberation Sans"/>
                <a:cs typeface="Liberation Sans"/>
              </a:rPr>
              <a:t>high-impact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cohorts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strategic</a:t>
            </a:r>
            <a:r>
              <a:rPr sz="1200" dirty="0">
                <a:solidFill>
                  <a:srgbClr val="E5E7E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E5E7EB"/>
                </a:solidFill>
                <a:latin typeface="Liberation Sans"/>
                <a:cs typeface="Liberation Sans"/>
              </a:rPr>
              <a:t>replication.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9942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267991" y="345559"/>
            <a:ext cx="7821114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0" dirty="0">
                <a:solidFill>
                  <a:srgbClr val="FFFFFF"/>
                </a:solidFill>
                <a:latin typeface="Liberation Sans"/>
                <a:cs typeface="Liberation Sans"/>
              </a:rPr>
              <a:t>Sales</a:t>
            </a:r>
            <a:r>
              <a:rPr sz="4050" b="1" spc="-107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09" dirty="0">
                <a:solidFill>
                  <a:srgbClr val="FFFFFF"/>
                </a:solidFill>
                <a:latin typeface="Liberation Sans"/>
                <a:cs typeface="Liberation Sans"/>
              </a:rPr>
              <a:t>Distribution</a:t>
            </a:r>
            <a:r>
              <a:rPr sz="4050" b="1" spc="-108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ADD8E6"/>
                </a:solidFill>
                <a:latin typeface="Liberation Sans"/>
                <a:cs typeface="Liberation Sans"/>
              </a:rPr>
              <a:t>by</a:t>
            </a:r>
            <a:r>
              <a:rPr sz="4050" b="1" spc="-104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ADD8E6"/>
                </a:solidFill>
                <a:latin typeface="Liberation Sans"/>
                <a:cs typeface="Liberation Sans"/>
              </a:rPr>
              <a:t>Fat</a:t>
            </a:r>
            <a:r>
              <a:rPr sz="4050" b="1" spc="-10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ADD8E6"/>
                </a:solidFill>
                <a:latin typeface="Liberation Sans"/>
                <a:cs typeface="Liberation Sans"/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95586" y="1167888"/>
            <a:ext cx="3182105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Sales Mix </a:t>
            </a:r>
            <a:r>
              <a:rPr sz="20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by</a:t>
            </a: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 Fat Content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51983" y="1491029"/>
            <a:ext cx="4329951" cy="395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4"/>
              </a:lnSpc>
              <a:spcBef>
                <a:spcPts val="0"/>
              </a:spcBef>
              <a:spcAft>
                <a:spcPts val="0"/>
              </a:spcAft>
            </a:pPr>
            <a:r>
              <a:rPr sz="25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Key</a:t>
            </a:r>
            <a:r>
              <a:rPr sz="25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25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Consumer</a:t>
            </a:r>
            <a:r>
              <a:rPr sz="2500" b="1" dirty="0">
                <a:solidFill>
                  <a:srgbClr val="FFFFFF"/>
                </a:solidFill>
                <a:latin typeface="Liberation Sans"/>
                <a:cs typeface="Liberation Sans"/>
              </a:rPr>
              <a:t> Preferences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778525" y="2340258"/>
            <a:ext cx="3907434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Strong Consumer Preference for Low Fat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60640" y="3064158"/>
            <a:ext cx="4645398" cy="8431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i="1" dirty="0">
                <a:solidFill>
                  <a:srgbClr val="FFFFFF"/>
                </a:solidFill>
                <a:latin typeface="Liberation Sans"/>
                <a:cs typeface="Liberation Sans"/>
              </a:rPr>
              <a:t>This distribution clearly indicates a</a:t>
            </a:r>
            <a:r>
              <a:rPr sz="1500" i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i="1" dirty="0">
                <a:solidFill>
                  <a:srgbClr val="FFFFFF"/>
                </a:solidFill>
                <a:latin typeface="Liberation Sans"/>
                <a:cs typeface="Liberation Sans"/>
              </a:rPr>
              <a:t>significant market</a:t>
            </a:r>
          </a:p>
          <a:p>
            <a:pPr marL="0" marR="0">
              <a:lnSpc>
                <a:spcPts val="1689"/>
              </a:lnSpc>
              <a:spcBef>
                <a:spcPts val="635"/>
              </a:spcBef>
              <a:spcAft>
                <a:spcPts val="0"/>
              </a:spcAft>
            </a:pPr>
            <a:r>
              <a:rPr sz="1500" i="1" dirty="0">
                <a:solidFill>
                  <a:srgbClr val="FFFFFF"/>
                </a:solidFill>
                <a:latin typeface="Liberation Sans"/>
                <a:cs typeface="Liberation Sans"/>
              </a:rPr>
              <a:t>inclination towards low-fat options, shaping purchase</a:t>
            </a:r>
          </a:p>
          <a:p>
            <a:pPr marL="0" marR="0">
              <a:lnSpc>
                <a:spcPts val="1689"/>
              </a:lnSpc>
              <a:spcBef>
                <a:spcPts val="635"/>
              </a:spcBef>
              <a:spcAft>
                <a:spcPts val="0"/>
              </a:spcAft>
            </a:pPr>
            <a:r>
              <a:rPr sz="1500" i="1" dirty="0">
                <a:solidFill>
                  <a:srgbClr val="FFFFFF"/>
                </a:solidFill>
                <a:latin typeface="Liberation Sans"/>
                <a:cs typeface="Liberation Sans"/>
              </a:rPr>
              <a:t>behaviors.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607967" y="4549793"/>
            <a:ext cx="2368674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Strategic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Implications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964560" y="5017048"/>
            <a:ext cx="3941161" cy="609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Prioritize low-fat product development &amp; </a:t>
            </a:r>
            <a:r>
              <a:rPr sz="1350" spc="-14" dirty="0">
                <a:solidFill>
                  <a:srgbClr val="FFFFFF"/>
                </a:solidFill>
                <a:latin typeface="Liberation Sans"/>
                <a:cs typeface="Liberation Sans"/>
              </a:rPr>
              <a:t>inventory.</a:t>
            </a:r>
          </a:p>
          <a:p>
            <a:pPr marL="0" marR="0">
              <a:lnSpc>
                <a:spcPts val="1501"/>
              </a:lnSpc>
              <a:spcBef>
                <a:spcPts val="1498"/>
              </a:spcBef>
              <a:spcAft>
                <a:spcPts val="0"/>
              </a:spcAft>
            </a:pPr>
            <a:r>
              <a:rPr sz="1350" spc="-27" dirty="0">
                <a:solidFill>
                  <a:srgbClr val="FFFFFF"/>
                </a:solidFill>
                <a:latin typeface="Liberation Sans"/>
                <a:cs typeface="Liberation Sans"/>
              </a:rPr>
              <a:t>Tailor</a:t>
            </a:r>
            <a:r>
              <a:rPr sz="1350" spc="23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marketing to health-conscious segments.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54620" y="5531398"/>
            <a:ext cx="1289658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FFFFFF"/>
                </a:solidFill>
                <a:latin typeface="Liberation Sans"/>
                <a:cs typeface="Liberation Sans"/>
              </a:rPr>
              <a:t>Low Fat Items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112120" y="5531398"/>
            <a:ext cx="1583636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b="1" dirty="0">
                <a:solidFill>
                  <a:srgbClr val="FFFFFF"/>
                </a:solidFill>
                <a:latin typeface="Liberation Sans"/>
                <a:cs typeface="Liberation Sans"/>
              </a:rPr>
              <a:t>Regular Fat Items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254620" y="5768463"/>
            <a:ext cx="1405181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$776,320K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112120" y="5768463"/>
            <a:ext cx="1405181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$425,362K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964560" y="5779048"/>
            <a:ext cx="4390465" cy="228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Identify growth opportunities in high-demand categories.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382613" y="6236777"/>
            <a:ext cx="1266780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A2342"/>
                </a:solidFill>
                <a:latin typeface="Liberation Sans"/>
                <a:cs typeface="Liberation Sans"/>
              </a:rPr>
              <a:t>65% of </a:t>
            </a:r>
            <a:r>
              <a:rPr sz="1000" b="1" spc="-15" dirty="0">
                <a:solidFill>
                  <a:srgbClr val="0A2342"/>
                </a:solidFill>
                <a:latin typeface="Liberation Sans"/>
                <a:cs typeface="Liberation Sans"/>
              </a:rPr>
              <a:t>Total</a:t>
            </a:r>
            <a:r>
              <a:rPr sz="1000" b="1" spc="18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000" b="1" dirty="0">
                <a:solidFill>
                  <a:srgbClr val="0A2342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40112" y="6236777"/>
            <a:ext cx="1266781" cy="1811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b="1" dirty="0">
                <a:solidFill>
                  <a:srgbClr val="0A2342"/>
                </a:solidFill>
                <a:latin typeface="Liberation Sans"/>
                <a:cs typeface="Liberation Sans"/>
              </a:rPr>
              <a:t>35% of </a:t>
            </a:r>
            <a:r>
              <a:rPr sz="1000" b="1" spc="-15" dirty="0">
                <a:solidFill>
                  <a:srgbClr val="0A2342"/>
                </a:solidFill>
                <a:latin typeface="Liberation Sans"/>
                <a:cs typeface="Liberation Sans"/>
              </a:rPr>
              <a:t>Total</a:t>
            </a:r>
            <a:r>
              <a:rPr sz="1000" b="1" spc="18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000" b="1" dirty="0">
                <a:solidFill>
                  <a:srgbClr val="0A2342"/>
                </a:solidFill>
                <a:latin typeface="Liberation Sans"/>
                <a:cs typeface="Liberation Sans"/>
              </a:rPr>
              <a:t>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807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26690" y="411665"/>
            <a:ext cx="6731451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-64" dirty="0">
                <a:solidFill>
                  <a:srgbClr val="FFFFFF"/>
                </a:solidFill>
                <a:latin typeface="Liberation Sans"/>
                <a:cs typeface="Liberation Sans"/>
              </a:rPr>
              <a:t>Top</a:t>
            </a:r>
            <a:r>
              <a:rPr sz="3000" b="1" spc="86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Performing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Item</a:t>
            </a:r>
            <a:r>
              <a:rPr sz="3000" b="1" spc="18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-34" dirty="0">
                <a:solidFill>
                  <a:srgbClr val="ADD8E6"/>
                </a:solidFill>
                <a:latin typeface="Liberation Sans"/>
                <a:cs typeface="Liberation Sans"/>
              </a:rPr>
              <a:t>Types</a:t>
            </a:r>
            <a:r>
              <a:rPr sz="3000" b="1" spc="52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4" dirty="0">
                <a:solidFill>
                  <a:srgbClr val="ADD8E6"/>
                </a:solidFill>
                <a:latin typeface="Liberation Sans"/>
                <a:cs typeface="Liberation Sans"/>
              </a:rPr>
              <a:t>by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22879" y="432305"/>
            <a:ext cx="294792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6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54509" y="1118634"/>
            <a:ext cx="3395345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Sales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Contribution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12" dirty="0">
                <a:solidFill>
                  <a:srgbClr val="FFFFFF"/>
                </a:solidFill>
                <a:latin typeface="Liberation Sans"/>
                <a:cs typeface="Liberation Sans"/>
              </a:rPr>
              <a:t>by</a:t>
            </a:r>
            <a:r>
              <a:rPr sz="1700" b="1" dirty="0">
                <a:solidFill>
                  <a:srgbClr val="FFFFFF"/>
                </a:solidFill>
                <a:latin typeface="Liberation Sans"/>
                <a:cs typeface="Liberation Sans"/>
              </a:rPr>
              <a:t> Item</a:t>
            </a:r>
            <a:r>
              <a:rPr sz="1700" b="1" spc="-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700" b="1" spc="-40" dirty="0">
                <a:solidFill>
                  <a:srgbClr val="FFFFFF"/>
                </a:solidFill>
                <a:latin typeface="Liberation Sans"/>
                <a:cs typeface="Liberation Sans"/>
              </a:rPr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60640" y="1375279"/>
            <a:ext cx="4178432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FFFFFF"/>
                </a:solidFill>
                <a:latin typeface="Liberation Sans"/>
                <a:cs typeface="Liberation Sans"/>
              </a:rPr>
              <a:t>Consumables Lead Market Share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44468" y="2071399"/>
            <a:ext cx="2649789" cy="28148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Fruits &amp;</a:t>
            </a:r>
            <a:r>
              <a:rPr sz="1500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Vegetables: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$178.1K</a:t>
            </a:r>
          </a:p>
          <a:p>
            <a:pPr marL="0" marR="0">
              <a:lnSpc>
                <a:spcPts val="1689"/>
              </a:lnSpc>
              <a:spcBef>
                <a:spcPts val="333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Snack Foods: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$175.4K</a:t>
            </a:r>
          </a:p>
          <a:p>
            <a:pPr marL="0" marR="0">
              <a:lnSpc>
                <a:spcPts val="1689"/>
              </a:lnSpc>
              <a:spcBef>
                <a:spcPts val="3410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Household: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$136.0K</a:t>
            </a:r>
          </a:p>
          <a:p>
            <a:pPr marL="0" marR="0">
              <a:lnSpc>
                <a:spcPts val="1689"/>
              </a:lnSpc>
              <a:spcBef>
                <a:spcPts val="333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Frozen Foods: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$118.6K</a:t>
            </a:r>
          </a:p>
          <a:p>
            <a:pPr marL="0" marR="0">
              <a:lnSpc>
                <a:spcPts val="1689"/>
              </a:lnSpc>
              <a:spcBef>
                <a:spcPts val="3385"/>
              </a:spcBef>
              <a:spcAft>
                <a:spcPts val="0"/>
              </a:spcAft>
            </a:pPr>
            <a:r>
              <a:rPr sz="1500" dirty="0">
                <a:solidFill>
                  <a:srgbClr val="FFFFFF"/>
                </a:solidFill>
                <a:latin typeface="Liberation Sans"/>
                <a:cs typeface="Liberation Sans"/>
              </a:rPr>
              <a:t>Dairy: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$101.3K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37642" y="6386224"/>
            <a:ext cx="2339287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Fresh &amp;</a:t>
            </a:r>
            <a:r>
              <a:rPr sz="15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Healthy Growth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778126" y="6386224"/>
            <a:ext cx="2787848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Snack &amp;</a:t>
            </a:r>
            <a:r>
              <a:rPr sz="15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Convenience Power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744544" y="6386224"/>
            <a:ext cx="2584618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Stable Household Demand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3710" y="6710604"/>
            <a:ext cx="3346889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Consistent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5" dirty="0">
                <a:solidFill>
                  <a:srgbClr val="D1D5DB"/>
                </a:solidFill>
                <a:latin typeface="Liberation Sans"/>
                <a:cs typeface="Liberation Sans"/>
              </a:rPr>
              <a:t>demand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fresh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produce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drives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top-</a:t>
            </a:r>
          </a:p>
          <a:p>
            <a:pPr marL="838200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tier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sales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performance.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10112" y="6710604"/>
            <a:ext cx="2923911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Snack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foods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highlight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the strong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impact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of</a:t>
            </a:r>
          </a:p>
          <a:p>
            <a:pPr marL="273843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impulse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and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everyday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purchases.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29339" y="6710604"/>
            <a:ext cx="3015169" cy="4145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Household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items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provide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a</a:t>
            </a:r>
            <a:r>
              <a:rPr sz="1200" spc="-2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robust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baseline,</a:t>
            </a:r>
          </a:p>
          <a:p>
            <a:pPr marL="219967" marR="0">
              <a:lnSpc>
                <a:spcPts val="1313"/>
              </a:lnSpc>
              <a:spcBef>
                <a:spcPts val="386"/>
              </a:spcBef>
              <a:spcAft>
                <a:spcPts val="0"/>
              </a:spcAft>
            </a:pP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reflecting essential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D1D5DB"/>
                </a:solidFill>
                <a:latin typeface="Liberation Sans"/>
                <a:cs typeface="Liberation Sans"/>
              </a:rPr>
              <a:t>consumer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needs.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0602" y="7282368"/>
            <a:ext cx="842433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High Margin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15604" y="7282368"/>
            <a:ext cx="1148288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Customer Loyalty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15371" y="7282368"/>
            <a:ext cx="984798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Frequent Buys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222652" y="7282368"/>
            <a:ext cx="1005985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Impulse Driven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8883996" y="7282368"/>
            <a:ext cx="1084416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Essential Goods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90992" y="7282368"/>
            <a:ext cx="1098790" cy="1811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26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ADD8E6"/>
                </a:solidFill>
                <a:latin typeface="Liberation Sans"/>
                <a:cs typeface="Liberation Sans"/>
              </a:rPr>
              <a:t>Steady Revenue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-96688" y="0"/>
            <a:ext cx="12240000" cy="950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65906" y="412807"/>
            <a:ext cx="6255844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Sales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FFFFFF"/>
                </a:solidFill>
                <a:latin typeface="Liberation Sans"/>
                <a:cs typeface="Liberation Sans"/>
              </a:rPr>
              <a:t>Performance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4" dirty="0">
                <a:solidFill>
                  <a:srgbClr val="ADD8E6"/>
                </a:solidFill>
                <a:latin typeface="Liberation Sans"/>
                <a:cs typeface="Liberation Sans"/>
              </a:rPr>
              <a:t>by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Outlet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0" dirty="0">
                <a:solidFill>
                  <a:srgbClr val="ADD8E6"/>
                </a:solidFill>
                <a:latin typeface="Liberation Sans"/>
                <a:cs typeface="Liberation Sans"/>
              </a:rPr>
              <a:t>Size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50297" y="1386476"/>
            <a:ext cx="1752083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Medium </a:t>
            </a:r>
            <a:r>
              <a:rPr sz="17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Outlets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50297" y="1698682"/>
            <a:ext cx="1604393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1" dirty="0">
                <a:solidFill>
                  <a:srgbClr val="0A2342"/>
                </a:solidFill>
                <a:latin typeface="Liberation Sans"/>
                <a:cs typeface="Liberation Sans"/>
              </a:rPr>
              <a:t>$507.9K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93999" y="1966972"/>
            <a:ext cx="2427914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Sales Contribution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50297" y="2205891"/>
            <a:ext cx="1823971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4B5563"/>
                </a:solidFill>
                <a:latin typeface="Liberation Sans"/>
                <a:cs typeface="Liberation Sans"/>
              </a:rPr>
              <a:t>42% of </a:t>
            </a:r>
            <a:r>
              <a:rPr sz="1500" b="1" spc="-21" dirty="0">
                <a:solidFill>
                  <a:srgbClr val="4B5563"/>
                </a:solidFill>
                <a:latin typeface="Liberation Sans"/>
                <a:cs typeface="Liberation Sans"/>
              </a:rPr>
              <a:t>Total</a:t>
            </a:r>
            <a:r>
              <a:rPr sz="1500" b="1" spc="28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4B5563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448846" y="2663621"/>
            <a:ext cx="1256241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4" dirty="0">
                <a:solidFill>
                  <a:srgbClr val="166534"/>
                </a:solidFill>
                <a:latin typeface="Liberation Sans"/>
                <a:cs typeface="Liberation Sans"/>
              </a:rPr>
              <a:t>Revenue</a:t>
            </a:r>
            <a:r>
              <a:rPr sz="1200" dirty="0">
                <a:solidFill>
                  <a:srgbClr val="166534"/>
                </a:solidFill>
                <a:latin typeface="Liberation Sans"/>
                <a:cs typeface="Liberation Sans"/>
              </a:rPr>
              <a:t> </a:t>
            </a:r>
            <a:r>
              <a:rPr sz="1200" spc="-14" dirty="0">
                <a:solidFill>
                  <a:srgbClr val="166534"/>
                </a:solidFill>
                <a:latin typeface="Liberation Sans"/>
                <a:cs typeface="Liberation Sans"/>
              </a:rPr>
              <a:t>Leader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150297" y="3605801"/>
            <a:ext cx="1604393" cy="77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High</a:t>
            </a:r>
            <a:r>
              <a:rPr sz="17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Outlets</a:t>
            </a:r>
          </a:p>
          <a:p>
            <a:pPr marL="0" marR="0">
              <a:lnSpc>
                <a:spcPts val="3378"/>
              </a:lnSpc>
              <a:spcBef>
                <a:spcPts val="531"/>
              </a:spcBef>
              <a:spcAft>
                <a:spcPts val="0"/>
              </a:spcAft>
            </a:pPr>
            <a:r>
              <a:rPr sz="3000" b="1" spc="11" dirty="0">
                <a:solidFill>
                  <a:srgbClr val="0A2342"/>
                </a:solidFill>
                <a:latin typeface="Liberation Sans"/>
                <a:cs typeface="Liberation Sans"/>
              </a:rPr>
              <a:t>$444.8K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150297" y="4425216"/>
            <a:ext cx="1823971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4B5563"/>
                </a:solidFill>
                <a:latin typeface="Liberation Sans"/>
                <a:cs typeface="Liberation Sans"/>
              </a:rPr>
              <a:t>37% of </a:t>
            </a:r>
            <a:r>
              <a:rPr sz="1500" b="1" spc="-21" dirty="0">
                <a:solidFill>
                  <a:srgbClr val="4B5563"/>
                </a:solidFill>
                <a:latin typeface="Liberation Sans"/>
                <a:cs typeface="Liberation Sans"/>
              </a:rPr>
              <a:t>Total</a:t>
            </a:r>
            <a:r>
              <a:rPr sz="1500" b="1" spc="28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4B5563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448846" y="4873421"/>
            <a:ext cx="1189549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1E40AF"/>
                </a:solidFill>
                <a:latin typeface="Liberation Sans"/>
                <a:cs typeface="Liberation Sans"/>
              </a:rPr>
              <a:t>Key</a:t>
            </a:r>
            <a:r>
              <a:rPr sz="1200" dirty="0">
                <a:solidFill>
                  <a:srgbClr val="1E40AF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1E40AF"/>
                </a:solidFill>
                <a:latin typeface="Liberation Sans"/>
                <a:cs typeface="Liberation Sans"/>
              </a:rPr>
              <a:t>Contributor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150297" y="5825126"/>
            <a:ext cx="1604393" cy="779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b="1" spc="-11" dirty="0">
                <a:solidFill>
                  <a:srgbClr val="0A2342"/>
                </a:solidFill>
                <a:latin typeface="Liberation Sans"/>
                <a:cs typeface="Liberation Sans"/>
              </a:rPr>
              <a:t>Small</a:t>
            </a:r>
            <a:r>
              <a:rPr sz="1700" b="1" dirty="0">
                <a:solidFill>
                  <a:srgbClr val="0A2342"/>
                </a:solidFill>
                <a:latin typeface="Liberation Sans"/>
                <a:cs typeface="Liberation Sans"/>
              </a:rPr>
              <a:t> </a:t>
            </a:r>
            <a:r>
              <a:rPr sz="1700" b="1" spc="-10" dirty="0">
                <a:solidFill>
                  <a:srgbClr val="0A2342"/>
                </a:solidFill>
                <a:latin typeface="Liberation Sans"/>
                <a:cs typeface="Liberation Sans"/>
              </a:rPr>
              <a:t>Outlets</a:t>
            </a:r>
          </a:p>
          <a:p>
            <a:pPr marL="0" marR="0">
              <a:lnSpc>
                <a:spcPts val="3378"/>
              </a:lnSpc>
              <a:spcBef>
                <a:spcPts val="531"/>
              </a:spcBef>
              <a:spcAft>
                <a:spcPts val="0"/>
              </a:spcAft>
            </a:pPr>
            <a:r>
              <a:rPr sz="3000" b="1" spc="11" dirty="0">
                <a:solidFill>
                  <a:srgbClr val="0A2342"/>
                </a:solidFill>
                <a:latin typeface="Liberation Sans"/>
                <a:cs typeface="Liberation Sans"/>
              </a:rPr>
              <a:t>$249.0K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150297" y="6644541"/>
            <a:ext cx="1823971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4B5563"/>
                </a:solidFill>
                <a:latin typeface="Liberation Sans"/>
                <a:cs typeface="Liberation Sans"/>
              </a:rPr>
              <a:t>21% of </a:t>
            </a:r>
            <a:r>
              <a:rPr sz="1500" b="1" spc="-21" dirty="0">
                <a:solidFill>
                  <a:srgbClr val="4B5563"/>
                </a:solidFill>
                <a:latin typeface="Liberation Sans"/>
                <a:cs typeface="Liberation Sans"/>
              </a:rPr>
              <a:t>Total</a:t>
            </a:r>
            <a:r>
              <a:rPr sz="1500" b="1" spc="28" dirty="0">
                <a:solidFill>
                  <a:srgbClr val="4B5563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4B5563"/>
                </a:solidFill>
                <a:latin typeface="Liberation Sans"/>
                <a:cs typeface="Liberation Sans"/>
              </a:rPr>
              <a:t>Sales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448846" y="7092746"/>
            <a:ext cx="1255940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2" dirty="0">
                <a:solidFill>
                  <a:srgbClr val="854D0E"/>
                </a:solidFill>
                <a:latin typeface="Liberation Sans"/>
                <a:cs typeface="Liberation Sans"/>
              </a:rPr>
              <a:t>Growth</a:t>
            </a:r>
            <a:r>
              <a:rPr sz="1200" dirty="0">
                <a:solidFill>
                  <a:srgbClr val="854D0E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854D0E"/>
                </a:solidFill>
                <a:latin typeface="Liberation Sans"/>
                <a:cs typeface="Liberation Sans"/>
              </a:rPr>
              <a:t>Potential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41499" y="7930416"/>
            <a:ext cx="1607142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ADD8E6"/>
                </a:solidFill>
                <a:latin typeface="Liberation Sans"/>
                <a:cs typeface="Liberation Sans"/>
              </a:rPr>
              <a:t>Impact</a:t>
            </a:r>
            <a:r>
              <a:rPr sz="1500" b="1" spc="-56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ADD8E6"/>
                </a:solidFill>
                <a:latin typeface="Liberation Sans"/>
                <a:cs typeface="Liberation Sans"/>
              </a:rPr>
              <a:t>Analysis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41499" y="8254531"/>
            <a:ext cx="6465720" cy="7431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Outlet size is a primary driver of sales volume. Strategic focus on medium and high-</a:t>
            </a:r>
          </a:p>
          <a:p>
            <a:pPr marL="0" marR="0">
              <a:lnSpc>
                <a:spcPts val="1501"/>
              </a:lnSpc>
              <a:spcBef>
                <a:spcPts val="523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sized formats yields the highest returns, while small outlets are key for market</a:t>
            </a:r>
          </a:p>
          <a:p>
            <a:pPr marL="0" marR="0">
              <a:lnSpc>
                <a:spcPts val="1501"/>
              </a:lnSpc>
              <a:spcBef>
                <a:spcPts val="573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penetration.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5552" y="346067"/>
            <a:ext cx="10186078" cy="6101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504"/>
              </a:lnSpc>
              <a:spcBef>
                <a:spcPts val="0"/>
              </a:spcBef>
              <a:spcAft>
                <a:spcPts val="0"/>
              </a:spcAft>
            </a:pPr>
            <a:r>
              <a:rPr sz="4050" b="1" spc="-110" dirty="0">
                <a:solidFill>
                  <a:srgbClr val="FFFFFF"/>
                </a:solidFill>
                <a:latin typeface="Liberation Sans"/>
                <a:cs typeface="Liberation Sans"/>
              </a:rPr>
              <a:t>Sales</a:t>
            </a:r>
            <a:r>
              <a:rPr sz="4050" b="1" spc="-107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1" dirty="0">
                <a:solidFill>
                  <a:srgbClr val="FFFFFF"/>
                </a:solidFill>
                <a:latin typeface="Liberation Sans"/>
                <a:cs typeface="Liberation Sans"/>
              </a:rPr>
              <a:t>Performance</a:t>
            </a:r>
            <a:r>
              <a:rPr sz="4050" b="1" spc="-10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2" dirty="0">
                <a:solidFill>
                  <a:srgbClr val="FFFFFF"/>
                </a:solidFill>
                <a:latin typeface="Liberation Sans"/>
                <a:cs typeface="Liberation Sans"/>
              </a:rPr>
              <a:t>by</a:t>
            </a:r>
            <a:r>
              <a:rPr sz="4050" b="1" spc="-103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4050" b="1" spc="-110" dirty="0">
                <a:solidFill>
                  <a:srgbClr val="ADD8E6"/>
                </a:solidFill>
                <a:latin typeface="Liberation Sans"/>
                <a:cs typeface="Liberation Sans"/>
              </a:rPr>
              <a:t>Outlet</a:t>
            </a:r>
            <a:r>
              <a:rPr sz="4050" b="1" spc="-102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10" dirty="0">
                <a:solidFill>
                  <a:srgbClr val="ADD8E6"/>
                </a:solidFill>
                <a:latin typeface="Liberation Sans"/>
                <a:cs typeface="Liberation Sans"/>
              </a:rPr>
              <a:t>Location</a:t>
            </a:r>
            <a:r>
              <a:rPr sz="4050" b="1" spc="-108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4050" b="1" spc="-159" dirty="0">
                <a:solidFill>
                  <a:srgbClr val="ADD8E6"/>
                </a:solidFill>
                <a:latin typeface="Liberation Sans"/>
                <a:cs typeface="Liberation Sans"/>
              </a:rPr>
              <a:t>Type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47006" y="1425571"/>
            <a:ext cx="2945493" cy="324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252"/>
              </a:lnSpc>
              <a:spcBef>
                <a:spcPts val="0"/>
              </a:spcBef>
              <a:spcAft>
                <a:spcPts val="0"/>
              </a:spcAft>
            </a:pPr>
            <a:r>
              <a:rPr sz="2000" b="1" spc="-23" dirty="0">
                <a:solidFill>
                  <a:srgbClr val="ADD8E6"/>
                </a:solidFill>
                <a:latin typeface="Liberation Sans"/>
                <a:cs typeface="Liberation Sans"/>
              </a:rPr>
              <a:t>Total</a:t>
            </a:r>
            <a:r>
              <a:rPr sz="2000" b="1" spc="3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Sales </a:t>
            </a:r>
            <a:r>
              <a:rPr sz="2000" b="1" spc="10" dirty="0">
                <a:solidFill>
                  <a:srgbClr val="ADD8E6"/>
                </a:solidFill>
                <a:latin typeface="Liberation Sans"/>
                <a:cs typeface="Liberation Sans"/>
              </a:rPr>
              <a:t>by</a:t>
            </a:r>
            <a:r>
              <a:rPr sz="2000" b="1" dirty="0">
                <a:solidFill>
                  <a:srgbClr val="ADD8E6"/>
                </a:solidFill>
                <a:latin typeface="Liberation Sans"/>
                <a:cs typeface="Liberation Sans"/>
              </a:rPr>
              <a:t> City Tier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20383" y="2464591"/>
            <a:ext cx="1504311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15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3: $472.1K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320383" y="2741346"/>
            <a:ext cx="1579735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Leading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Performance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320383" y="3588541"/>
            <a:ext cx="1504311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15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2: $393.2K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20383" y="3874821"/>
            <a:ext cx="1895047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1" dirty="0">
                <a:solidFill>
                  <a:srgbClr val="D1D5DB"/>
                </a:solidFill>
                <a:latin typeface="Liberation Sans"/>
                <a:cs typeface="Liberation Sans"/>
              </a:rPr>
              <a:t>Strong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Regional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Presence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0383" y="4722016"/>
            <a:ext cx="1504311" cy="2526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89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1500" b="1" spc="1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FFFFFF"/>
                </a:solidFill>
                <a:latin typeface="Liberation Sans"/>
                <a:cs typeface="Liberation Sans"/>
              </a:rPr>
              <a:t>1: $336.4K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20383" y="4998771"/>
            <a:ext cx="2110358" cy="20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13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Strategic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Footprint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D1D5DB"/>
                </a:solidFill>
                <a:latin typeface="Liberation Sans"/>
                <a:cs typeface="Liberation Sans"/>
              </a:rPr>
              <a:t>for</a:t>
            </a:r>
            <a:r>
              <a:rPr sz="1200" dirty="0">
                <a:solidFill>
                  <a:srgbClr val="D1D5DB"/>
                </a:solidFill>
                <a:latin typeface="Liberation Sans"/>
                <a:cs typeface="Liberation Sans"/>
              </a:rPr>
              <a:t> </a:t>
            </a:r>
            <a:r>
              <a:rPr sz="1200" spc="-12" dirty="0">
                <a:solidFill>
                  <a:srgbClr val="D1D5DB"/>
                </a:solidFill>
                <a:latin typeface="Liberation Sans"/>
                <a:cs typeface="Liberation Sans"/>
              </a:rPr>
              <a:t>Growth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0999" y="376231"/>
            <a:ext cx="6872722" cy="4671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378"/>
              </a:lnSpc>
              <a:spcBef>
                <a:spcPts val="0"/>
              </a:spcBef>
              <a:spcAft>
                <a:spcPts val="0"/>
              </a:spcAft>
            </a:pPr>
            <a:r>
              <a:rPr sz="3000" b="1" spc="14" dirty="0">
                <a:solidFill>
                  <a:srgbClr val="ADD8E6"/>
                </a:solidFill>
                <a:latin typeface="Liberation Sans"/>
                <a:cs typeface="Liberation Sans"/>
              </a:rPr>
              <a:t>Fat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2" dirty="0">
                <a:solidFill>
                  <a:srgbClr val="ADD8E6"/>
                </a:solidFill>
                <a:latin typeface="Liberation Sans"/>
                <a:cs typeface="Liberation Sans"/>
              </a:rPr>
              <a:t>Content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ADD8E6"/>
                </a:solidFill>
                <a:latin typeface="Liberation Sans"/>
                <a:cs typeface="Liberation Sans"/>
              </a:rPr>
              <a:t>Sales</a:t>
            </a:r>
            <a:r>
              <a:rPr sz="3000" b="1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3000" b="1" spc="14" dirty="0">
                <a:solidFill>
                  <a:srgbClr val="FFFFFF"/>
                </a:solidFill>
                <a:latin typeface="Liberation Sans"/>
                <a:cs typeface="Liberation Sans"/>
              </a:rPr>
              <a:t>by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Outlet</a:t>
            </a:r>
            <a:r>
              <a:rPr sz="3000" b="1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3000" b="1" spc="11" dirty="0">
                <a:solidFill>
                  <a:srgbClr val="FFFFFF"/>
                </a:solidFill>
                <a:latin typeface="Liberation Sans"/>
                <a:cs typeface="Liberation Sans"/>
              </a:rPr>
              <a:t>Location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850754" y="1497088"/>
            <a:ext cx="2642965" cy="753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629"/>
              </a:lnSpc>
              <a:spcBef>
                <a:spcPts val="0"/>
              </a:spcBef>
              <a:spcAft>
                <a:spcPts val="0"/>
              </a:spcAft>
            </a:pPr>
            <a:r>
              <a:rPr sz="5050" b="1" dirty="0">
                <a:solidFill>
                  <a:srgbClr val="FFFFFF"/>
                </a:solidFill>
                <a:latin typeface="Liberation Sans"/>
                <a:cs typeface="Liberation Sans"/>
              </a:rPr>
              <a:t>$322.1M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09578" y="2245250"/>
            <a:ext cx="4325265" cy="276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76"/>
              </a:lnSpc>
              <a:spcBef>
                <a:spcPts val="0"/>
              </a:spcBef>
              <a:spcAft>
                <a:spcPts val="0"/>
              </a:spcAft>
            </a:pPr>
            <a:r>
              <a:rPr sz="1700" spc="-46" dirty="0">
                <a:solidFill>
                  <a:srgbClr val="ADD8E6"/>
                </a:solidFill>
                <a:latin typeface="Liberation Sans"/>
                <a:cs typeface="Liberation Sans"/>
              </a:rPr>
              <a:t>Total</a:t>
            </a:r>
            <a:r>
              <a:rPr sz="1700" spc="34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700" spc="-11" dirty="0">
                <a:solidFill>
                  <a:srgbClr val="ADD8E6"/>
                </a:solidFill>
                <a:latin typeface="Liberation Sans"/>
                <a:cs typeface="Liberation Sans"/>
              </a:rPr>
              <a:t>Fat</a:t>
            </a:r>
            <a:r>
              <a:rPr sz="170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ADD8E6"/>
                </a:solidFill>
                <a:latin typeface="Liberation Sans"/>
                <a:cs typeface="Liberation Sans"/>
              </a:rPr>
              <a:t>Content</a:t>
            </a:r>
            <a:r>
              <a:rPr sz="1700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ADD8E6"/>
                </a:solidFill>
                <a:latin typeface="Liberation Sans"/>
                <a:cs typeface="Liberation Sans"/>
              </a:rPr>
              <a:t>Sales</a:t>
            </a:r>
            <a:r>
              <a:rPr sz="1700" spc="-98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700" spc="-10" dirty="0">
                <a:solidFill>
                  <a:srgbClr val="ADD8E6"/>
                </a:solidFill>
                <a:latin typeface="Liberation Sans"/>
                <a:cs typeface="Liberation Sans"/>
              </a:rPr>
              <a:t>Across</a:t>
            </a:r>
            <a:r>
              <a:rPr sz="1700" spc="-98" dirty="0">
                <a:solidFill>
                  <a:srgbClr val="ADD8E6"/>
                </a:solidFill>
                <a:latin typeface="Liberation Sans"/>
                <a:cs typeface="Liberation Sans"/>
              </a:rPr>
              <a:t> </a:t>
            </a:r>
            <a:r>
              <a:rPr sz="1700" dirty="0">
                <a:solidFill>
                  <a:srgbClr val="ADD8E6"/>
                </a:solidFill>
                <a:latin typeface="Liberation Sans"/>
                <a:cs typeface="Liberation Sans"/>
              </a:rPr>
              <a:t>All </a:t>
            </a:r>
            <a:r>
              <a:rPr sz="1700" spc="-10" dirty="0">
                <a:solidFill>
                  <a:srgbClr val="ADD8E6"/>
                </a:solidFill>
                <a:latin typeface="Liberation Sans"/>
                <a:cs typeface="Liberation Sans"/>
              </a:rPr>
              <a:t>Locations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8731" y="5474755"/>
            <a:ext cx="3318734" cy="876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01"/>
              </a:lnSpc>
              <a:spcBef>
                <a:spcPts val="0"/>
              </a:spcBef>
              <a:spcAft>
                <a:spcPts val="0"/>
              </a:spcAft>
            </a:pPr>
            <a:r>
              <a:rPr sz="1350" spc="-20" dirty="0">
                <a:solidFill>
                  <a:srgbClr val="FFFFFF"/>
                </a:solidFill>
                <a:latin typeface="Liberation Sans"/>
                <a:cs typeface="Liberation Sans"/>
              </a:rPr>
              <a:t>Tier</a:t>
            </a:r>
            <a:r>
              <a:rPr sz="1350" spc="15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3 leads in overall sales contribution.</a:t>
            </a:r>
          </a:p>
          <a:p>
            <a:pPr marL="0" marR="0">
              <a:lnSpc>
                <a:spcPts val="1501"/>
              </a:lnSpc>
              <a:spcBef>
                <a:spcPts val="3598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Liberation Sans"/>
                <a:cs typeface="Liberation Sans"/>
              </a:rPr>
              <a:t>Key locations drive distinct sales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896</Words>
  <Application>Microsoft Office PowerPoint</Application>
  <PresentationFormat>Widescreen</PresentationFormat>
  <Paragraphs>207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Liberation Mono</vt:lpstr>
      <vt:lpstr>Liberation Sans</vt:lpstr>
      <vt:lpstr>Calibri</vt:lpstr>
      <vt:lpstr>Times New Roman</vt:lpstr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venky kunapareddy</cp:lastModifiedBy>
  <cp:revision>3</cp:revision>
  <dcterms:modified xsi:type="dcterms:W3CDTF">2025-08-23T18:36:50Z</dcterms:modified>
</cp:coreProperties>
</file>