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332" r:id="rId5"/>
    <p:sldId id="308" r:id="rId6"/>
    <p:sldId id="294" r:id="rId7"/>
    <p:sldId id="341" r:id="rId8"/>
    <p:sldId id="307" r:id="rId9"/>
    <p:sldId id="342" r:id="rId10"/>
    <p:sldId id="344" r:id="rId11"/>
    <p:sldId id="335" r:id="rId12"/>
    <p:sldId id="319" r:id="rId13"/>
    <p:sldId id="322" r:id="rId14"/>
    <p:sldId id="323" r:id="rId15"/>
    <p:sldId id="324" r:id="rId16"/>
    <p:sldId id="325" r:id="rId17"/>
    <p:sldId id="326" r:id="rId18"/>
    <p:sldId id="336" r:id="rId19"/>
    <p:sldId id="309" r:id="rId20"/>
    <p:sldId id="337" r:id="rId21"/>
    <p:sldId id="318" r:id="rId22"/>
    <p:sldId id="313" r:id="rId23"/>
    <p:sldId id="317" r:id="rId24"/>
    <p:sldId id="339" r:id="rId25"/>
    <p:sldId id="338" r:id="rId26"/>
    <p:sldId id="340" r:id="rId27"/>
    <p:sldId id="33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E9EEDE-E625-40D4-B26E-B366256CA9FB}" v="8" dt="2017-03-15T07:58:58.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2"/>
    <p:restoredTop sz="74404" autoAdjust="0"/>
  </p:normalViewPr>
  <p:slideViewPr>
    <p:cSldViewPr snapToGrid="0">
      <p:cViewPr varScale="1">
        <p:scale>
          <a:sx n="67" d="100"/>
          <a:sy n="67" d="100"/>
        </p:scale>
        <p:origin x="20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ableStyles" Target="tableStyles.xml"/><Relationship Id="rId35" Type="http://schemas.microsoft.com/office/2016/11/relationships/changesInfo" Target="changesInfos/changesInfo1.xml"/><Relationship Id="rId36" Type="http://schemas.microsoft.com/office/2015/10/relationships/revisionInfo" Target="revisionInfo.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ron White" userId="10037FFE88AD4956@LIVE.COM" providerId="AD" clId="Web-{037EEDC3-F90B-4ADF-BF13-081A181307B4}"/>
    <pc:docChg chg="addSld modSld sldOrd modSection">
      <pc:chgData name="Yaron White" userId="10037FFE88AD4956@LIVE.COM" providerId="AD" clId="Web-{037EEDC3-F90B-4ADF-BF13-081A181307B4}" dt="2018-01-30T16:11:09.268" v="25"/>
      <pc:docMkLst>
        <pc:docMk/>
      </pc:docMkLst>
      <pc:sldChg chg="modSp new ord">
        <pc:chgData name="Yaron White" userId="10037FFE88AD4956@LIVE.COM" providerId="AD" clId="Web-{037EEDC3-F90B-4ADF-BF13-081A181307B4}" dt="2018-01-30T16:11:09.268" v="25"/>
        <pc:sldMkLst>
          <pc:docMk/>
          <pc:sldMk cId="3795496795" sldId="342"/>
        </pc:sldMkLst>
        <pc:spChg chg="mod">
          <ac:chgData name="Yaron White" userId="10037FFE88AD4956@LIVE.COM" providerId="AD" clId="Web-{037EEDC3-F90B-4ADF-BF13-081A181307B4}" dt="2018-01-30T16:10:48.423" v="12"/>
          <ac:spMkLst>
            <pc:docMk/>
            <pc:sldMk cId="3795496795" sldId="342"/>
            <ac:spMk id="2" creationId="{EBCEB40F-C94A-4469-8DD0-28571910BE35}"/>
          </ac:spMkLst>
        </pc:spChg>
        <pc:spChg chg="mod">
          <ac:chgData name="Yaron White" userId="10037FFE88AD4956@LIVE.COM" providerId="AD" clId="Web-{037EEDC3-F90B-4ADF-BF13-081A181307B4}" dt="2018-01-30T16:11:09.268" v="25"/>
          <ac:spMkLst>
            <pc:docMk/>
            <pc:sldMk cId="3795496795" sldId="342"/>
            <ac:spMk id="3" creationId="{564433FA-4DFA-463F-95C4-714E13C923CA}"/>
          </ac:spMkLst>
        </pc:spChg>
      </pc:sldChg>
    </pc:docChg>
  </pc:docChgLst>
  <pc:docChgLst>
    <pc:chgData clId="Web-{FCF614C1-C57D-4C57-91F0-CE9E1F2B60FE}"/>
    <pc:docChg chg="delSld">
      <pc:chgData name="" userId="" providerId="" clId="Web-{FCF614C1-C57D-4C57-91F0-CE9E1F2B60FE}" dt="2017-12-06T16:21:10.549" v="0"/>
      <pc:docMkLst>
        <pc:docMk/>
      </pc:docMkLst>
      <pc:sldChg chg="del">
        <pc:chgData name="" userId="" providerId="" clId="Web-{FCF614C1-C57D-4C57-91F0-CE9E1F2B60FE}" dt="2017-12-06T16:21:10.549" v="0"/>
        <pc:sldMkLst>
          <pc:docMk/>
          <pc:sldMk cId="2219382567" sldId="33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1726D-266F-DB45-8FD4-FEFE3CFE293A}" type="datetimeFigureOut">
              <a:rPr lang="en-US" smtClean="0"/>
              <a:t>3/5/18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4568C-6FCE-2B40-BE0B-1689D2E017D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aslakhellesoy/cucumber-rails-test/blob/master/features/manage_lorries.feature" TargetMode="External"/><Relationship Id="rId4" Type="http://schemas.openxmlformats.org/officeDocument/2006/relationships/hyperlink" Target="https://github.com/aslakhellesoy/cucumber-rails-test/blob/master/features/step_definitions/lorry_steps.rb"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cucumber/cucumber/wiki/Hooks" TargetMode="External"/><Relationship Id="rId4" Type="http://schemas.openxmlformats.org/officeDocument/2006/relationships/hyperlink" Target="https://github.com/cucumber/cucumber/wiki/Calling-Steps-from-Step-Definitions"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6674-3A78-4C57-AE5A-6305B963B87A}" type="slidenum">
              <a:rPr lang="en-US" smtClean="0"/>
              <a:pPr/>
              <a:t>1</a:t>
            </a:fld>
            <a:endParaRPr lang="en-US" dirty="0"/>
          </a:p>
        </p:txBody>
      </p:sp>
    </p:spTree>
    <p:extLst>
      <p:ext uri="{BB962C8B-B14F-4D97-AF65-F5344CB8AC3E}">
        <p14:creationId xmlns:p14="http://schemas.microsoft.com/office/powerpoint/2010/main" val="3919214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Each test suite we write is called in Cucumber a feature. </a:t>
            </a:r>
          </a:p>
          <a:p>
            <a:r>
              <a:rPr lang="en-US" sz="1200" kern="1200" dirty="0" smtClean="0">
                <a:solidFill>
                  <a:schemeClr val="tx1"/>
                </a:solidFill>
                <a:effectLst/>
                <a:latin typeface="+mn-lt"/>
                <a:ea typeface="+mn-ea"/>
                <a:cs typeface="+mn-cs"/>
              </a:rPr>
              <a:t>A feature can contain multiple scenarios which are the actual tests being run. </a:t>
            </a:r>
          </a:p>
          <a:p>
            <a:r>
              <a:rPr lang="en-US" sz="1200" kern="1200" dirty="0" smtClean="0">
                <a:solidFill>
                  <a:schemeClr val="tx1"/>
                </a:solidFill>
                <a:effectLst/>
                <a:latin typeface="+mn-lt"/>
                <a:ea typeface="+mn-ea"/>
                <a:cs typeface="+mn-cs"/>
              </a:rPr>
              <a:t>The feature and scenario descriptions are important and allow you to know exactly what you are testing. Scenarios under a feature should make sense i.e. they should all relate to the same functionality or flow. </a:t>
            </a:r>
          </a:p>
          <a:p>
            <a:r>
              <a:rPr lang="en-US" sz="1200" kern="1200" dirty="0" smtClean="0">
                <a:solidFill>
                  <a:schemeClr val="tx1"/>
                </a:solidFill>
                <a:effectLst/>
                <a:latin typeface="+mn-lt"/>
                <a:ea typeface="+mn-ea"/>
                <a:cs typeface="+mn-cs"/>
              </a:rPr>
              <a:t>Our files will have a .feature extension.</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pPr>
              <a:defRPr/>
            </a:pPr>
            <a:fld id="{258A8C93-8540-4E4C-9B44-D070A2C496CC}" type="slidenum">
              <a:rPr lang="en-US" smtClean="0"/>
              <a:pPr>
                <a:defRPr/>
              </a:pPr>
              <a:t>10</a:t>
            </a:fld>
            <a:endParaRPr lang="en-US"/>
          </a:p>
        </p:txBody>
      </p:sp>
    </p:spTree>
    <p:extLst>
      <p:ext uri="{BB962C8B-B14F-4D97-AF65-F5344CB8AC3E}">
        <p14:creationId xmlns:p14="http://schemas.microsoft.com/office/powerpoint/2010/main" val="1130946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look at a sample that has a Feature and under it a scenario.</a:t>
            </a:r>
          </a:p>
          <a:p>
            <a:r>
              <a:rPr lang="en-US" sz="1200" kern="1200" dirty="0" smtClean="0">
                <a:solidFill>
                  <a:schemeClr val="tx1"/>
                </a:solidFill>
                <a:effectLst/>
                <a:latin typeface="+mn-lt"/>
                <a:ea typeface="+mn-ea"/>
                <a:cs typeface="+mn-cs"/>
              </a:rPr>
              <a:t>As you can see, the feature has a name and is followed by as few lines of a description which is free text that tells you what it is that is about to be tested in the scenario.</a:t>
            </a:r>
          </a:p>
          <a:p>
            <a:r>
              <a:rPr lang="en-US" sz="1200" kern="1200" dirty="0" smtClean="0">
                <a:solidFill>
                  <a:schemeClr val="tx1"/>
                </a:solidFill>
                <a:effectLst/>
                <a:latin typeface="+mn-lt"/>
                <a:ea typeface="+mn-ea"/>
                <a:cs typeface="+mn-cs"/>
              </a:rPr>
              <a:t>The steps in the scenario begin with keywords: And, Then, when Given.</a:t>
            </a:r>
          </a:p>
          <a:p>
            <a:r>
              <a:rPr lang="en-US" sz="1200" kern="1200" dirty="0" smtClean="0">
                <a:solidFill>
                  <a:schemeClr val="tx1"/>
                </a:solidFill>
                <a:effectLst/>
                <a:latin typeface="+mn-lt"/>
                <a:ea typeface="+mn-ea"/>
                <a:cs typeface="+mn-cs"/>
              </a:rPr>
              <a:t>Technically this does not matter, they will all  be executed the same. The keywords give us the ability to construct a scenario that makes sense. Clarity and common sense are the benefits of the BDD language so we need to make sure we use it correctly to gain these benefits. </a:t>
            </a:r>
          </a:p>
          <a:p>
            <a:r>
              <a:rPr lang="en-US" sz="1200" kern="1200" dirty="0" smtClean="0">
                <a:solidFill>
                  <a:schemeClr val="tx1"/>
                </a:solidFill>
                <a:effectLst/>
                <a:latin typeface="+mn-lt"/>
                <a:ea typeface="+mn-ea"/>
                <a:cs typeface="+mn-cs"/>
              </a:rPr>
              <a:t>We’ll now loot a bit closer at the keywords.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pPr>
              <a:defRPr/>
            </a:pPr>
            <a:fld id="{258A8C93-8540-4E4C-9B44-D070A2C496CC}" type="slidenum">
              <a:rPr lang="en-US" smtClean="0"/>
              <a:pPr>
                <a:defRPr/>
              </a:pPr>
              <a:t>11</a:t>
            </a:fld>
            <a:endParaRPr lang="en-US"/>
          </a:p>
        </p:txBody>
      </p:sp>
    </p:spTree>
    <p:extLst>
      <p:ext uri="{BB962C8B-B14F-4D97-AF65-F5344CB8AC3E}">
        <p14:creationId xmlns:p14="http://schemas.microsoft.com/office/powerpoint/2010/main" val="1968226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Given </a:t>
            </a:r>
          </a:p>
          <a:p>
            <a:r>
              <a:rPr lang="en-US" dirty="0"/>
              <a:t>The purpose of givens is to </a:t>
            </a:r>
            <a:r>
              <a:rPr lang="en-US" b="1" dirty="0"/>
              <a:t>put the system in a known state</a:t>
            </a:r>
            <a:r>
              <a:rPr lang="en-US" dirty="0"/>
              <a:t> before the user (or external system) starts interacting with the system (in the When steps). Avoid talking about user interaction in givens. If you were creating use cases, givens would be your preconditions.</a:t>
            </a:r>
          </a:p>
          <a:p>
            <a:r>
              <a:rPr lang="en-US" dirty="0"/>
              <a:t>Examples:</a:t>
            </a:r>
          </a:p>
          <a:p>
            <a:r>
              <a:rPr lang="en-US" dirty="0"/>
              <a:t>Create records (model instances) / set up the database state.</a:t>
            </a:r>
          </a:p>
          <a:p>
            <a:r>
              <a:rPr lang="en-US" dirty="0"/>
              <a:t>It’s ok to call into the layer “inside” the UI layer here (in Rails: talk to the models).</a:t>
            </a:r>
          </a:p>
          <a:p>
            <a:r>
              <a:rPr lang="en-US" dirty="0"/>
              <a:t>Log in a user (An exception to the no-interaction recommendation. Things that “happened earlier” are ok).</a:t>
            </a:r>
          </a:p>
          <a:p>
            <a:r>
              <a:rPr lang="en-US" dirty="0"/>
              <a:t>And for all the Rails users out there – we recommend using a </a:t>
            </a:r>
            <a:r>
              <a:rPr lang="en-US" dirty="0">
                <a:hlinkClick r:id="rId3"/>
              </a:rPr>
              <a:t>Given with a multiline table argument</a:t>
            </a:r>
            <a:r>
              <a:rPr lang="en-US" dirty="0"/>
              <a:t> to </a:t>
            </a:r>
            <a:r>
              <a:rPr lang="en-US" dirty="0">
                <a:hlinkClick r:id="rId4"/>
              </a:rPr>
              <a:t>set up records</a:t>
            </a:r>
            <a:r>
              <a:rPr lang="en-US" dirty="0"/>
              <a:t> instead of fixtures. This way you can read the scenario and make sense out of it without having to look elsewhere (at the fixtures).</a:t>
            </a:r>
          </a:p>
          <a:p>
            <a:r>
              <a:rPr lang="en-US" b="1" dirty="0"/>
              <a:t>When</a:t>
            </a:r>
          </a:p>
          <a:p>
            <a:r>
              <a:rPr lang="en-US" dirty="0"/>
              <a:t>The purpose of When steps is to </a:t>
            </a:r>
            <a:r>
              <a:rPr lang="en-US" b="1" dirty="0"/>
              <a:t>describe the key action</a:t>
            </a:r>
            <a:r>
              <a:rPr lang="en-US" dirty="0"/>
              <a:t> the user performs (or, using Robert C. Martin’s metaphor, the state transition).</a:t>
            </a:r>
          </a:p>
          <a:p>
            <a:r>
              <a:rPr lang="en-US" dirty="0"/>
              <a:t>Examples:</a:t>
            </a:r>
          </a:p>
          <a:p>
            <a:r>
              <a:rPr lang="en-US" dirty="0"/>
              <a:t>Interact with a web page (</a:t>
            </a:r>
            <a:r>
              <a:rPr lang="en-US" dirty="0" err="1"/>
              <a:t>Webrat</a:t>
            </a:r>
            <a:r>
              <a:rPr lang="en-US" dirty="0"/>
              <a:t>/</a:t>
            </a:r>
            <a:r>
              <a:rPr lang="en-US" dirty="0" err="1"/>
              <a:t>Watir</a:t>
            </a:r>
            <a:r>
              <a:rPr lang="en-US" dirty="0"/>
              <a:t>/Selenium </a:t>
            </a:r>
            <a:r>
              <a:rPr lang="en-US" i="1" dirty="0"/>
              <a:t>interaction</a:t>
            </a:r>
            <a:r>
              <a:rPr lang="en-US" dirty="0"/>
              <a:t> </a:t>
            </a:r>
            <a:r>
              <a:rPr lang="en-US" dirty="0" err="1"/>
              <a:t>etc</a:t>
            </a:r>
            <a:r>
              <a:rPr lang="en-US" dirty="0"/>
              <a:t> should mostly go into When steps).</a:t>
            </a:r>
          </a:p>
          <a:p>
            <a:r>
              <a:rPr lang="en-US" dirty="0"/>
              <a:t>Interact with some other user interface element.</a:t>
            </a:r>
          </a:p>
          <a:p>
            <a:r>
              <a:rPr lang="en-US" dirty="0"/>
              <a:t>Developing a library? Kicking off some kind of action that has an observable effect somewhere else.</a:t>
            </a:r>
          </a:p>
          <a:p>
            <a:r>
              <a:rPr lang="en-US" b="1" dirty="0"/>
              <a:t>Then</a:t>
            </a:r>
          </a:p>
          <a:p>
            <a:r>
              <a:rPr lang="en-US" dirty="0"/>
              <a:t>The purpose of Then steps is to </a:t>
            </a:r>
            <a:r>
              <a:rPr lang="en-US" b="1" dirty="0"/>
              <a:t>observe outcomes</a:t>
            </a:r>
            <a:r>
              <a:rPr lang="en-US" dirty="0"/>
              <a:t>. The observations should be related to the business value/benefit in your feature description. The observations should also be on some kind of </a:t>
            </a:r>
            <a:r>
              <a:rPr lang="en-US" i="1" dirty="0"/>
              <a:t>output</a:t>
            </a:r>
            <a:r>
              <a:rPr lang="en-US" dirty="0"/>
              <a:t> – that is something that comes </a:t>
            </a:r>
            <a:r>
              <a:rPr lang="en-US" i="1" dirty="0"/>
              <a:t>out</a:t>
            </a:r>
            <a:r>
              <a:rPr lang="en-US" dirty="0"/>
              <a:t> of the system (report, user interface, message) and not something that is deeply buried inside it (that has no business value).</a:t>
            </a:r>
          </a:p>
          <a:p>
            <a:r>
              <a:rPr lang="en-US" dirty="0"/>
              <a:t>Examples:</a:t>
            </a:r>
          </a:p>
          <a:p>
            <a:r>
              <a:rPr lang="en-US" dirty="0"/>
              <a:t>Verify that something related to the </a:t>
            </a:r>
            <a:r>
              <a:rPr lang="en-US" dirty="0" err="1"/>
              <a:t>Given+When</a:t>
            </a:r>
            <a:r>
              <a:rPr lang="en-US" dirty="0"/>
              <a:t> is (or is not) in the output</a:t>
            </a:r>
          </a:p>
          <a:p>
            <a:r>
              <a:rPr lang="en-US" dirty="0"/>
              <a:t>Check that some external system has received the expected message (was an email with specific content sent?)</a:t>
            </a:r>
          </a:p>
          <a:p>
            <a:r>
              <a:rPr lang="en-US" dirty="0"/>
              <a:t>While it might be tempting to implement Then steps to just look in the database – resist the temptation. You should only verify outcome that is observable for the user (or external system) and databases usually are not.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58A8C93-8540-4E4C-9B44-D070A2C496CC}" type="slidenum">
              <a:rPr lang="en-US" smtClean="0"/>
              <a:pPr>
                <a:defRPr/>
              </a:pPr>
              <a:t>12</a:t>
            </a:fld>
            <a:endParaRPr lang="en-US"/>
          </a:p>
        </p:txBody>
      </p:sp>
    </p:spTree>
    <p:extLst>
      <p:ext uri="{BB962C8B-B14F-4D97-AF65-F5344CB8AC3E}">
        <p14:creationId xmlns:p14="http://schemas.microsoft.com/office/powerpoint/2010/main" val="1819299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And, But</a:t>
            </a:r>
          </a:p>
          <a:p>
            <a:r>
              <a:rPr lang="en-US" sz="1200" b="0" i="0" kern="1200" dirty="0">
                <a:solidFill>
                  <a:schemeClr val="tx1"/>
                </a:solidFill>
                <a:effectLst/>
                <a:latin typeface="+mn-lt"/>
                <a:ea typeface="+mn-ea"/>
                <a:cs typeface="+mn-cs"/>
              </a:rPr>
              <a:t>If you have several givens, </a:t>
            </a:r>
            <a:r>
              <a:rPr lang="en-US" sz="1200" b="0" i="0" kern="1200" dirty="0" err="1">
                <a:solidFill>
                  <a:schemeClr val="tx1"/>
                </a:solidFill>
                <a:effectLst/>
                <a:latin typeface="+mn-lt"/>
                <a:ea typeface="+mn-ea"/>
                <a:cs typeface="+mn-cs"/>
              </a:rPr>
              <a:t>whens</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thens</a:t>
            </a:r>
            <a:r>
              <a:rPr lang="en-US" sz="1200" b="0" i="0" kern="1200" dirty="0">
                <a:solidFill>
                  <a:schemeClr val="tx1"/>
                </a:solidFill>
                <a:effectLst/>
                <a:latin typeface="+mn-lt"/>
                <a:ea typeface="+mn-ea"/>
                <a:cs typeface="+mn-cs"/>
              </a:rPr>
              <a:t> you can replace</a:t>
            </a:r>
            <a:r>
              <a:rPr lang="en-US" sz="1200" b="0" i="0" kern="1200" baseline="0" dirty="0">
                <a:solidFill>
                  <a:schemeClr val="tx1"/>
                </a:solidFill>
                <a:effectLst/>
                <a:latin typeface="+mn-lt"/>
                <a:ea typeface="+mn-ea"/>
                <a:cs typeface="+mn-cs"/>
              </a:rPr>
              <a:t> them with Ands and Buts and make </a:t>
            </a:r>
            <a:r>
              <a:rPr lang="en-US" sz="1200" b="0" i="0" kern="1200" dirty="0">
                <a:solidFill>
                  <a:schemeClr val="tx1"/>
                </a:solidFill>
                <a:effectLst/>
                <a:latin typeface="+mn-lt"/>
                <a:ea typeface="+mn-ea"/>
                <a:cs typeface="+mn-cs"/>
              </a:rPr>
              <a:t>it read more fluently by writing</a:t>
            </a:r>
          </a:p>
          <a:p>
            <a:r>
              <a:rPr lang="en-US" sz="1200" b="0" i="0" kern="1200" dirty="0">
                <a:solidFill>
                  <a:schemeClr val="tx1"/>
                </a:solidFill>
                <a:effectLst/>
                <a:latin typeface="+mn-lt"/>
                <a:ea typeface="+mn-ea"/>
                <a:cs typeface="+mn-cs"/>
              </a:rPr>
              <a:t>Scenario: Multiple Givens Given one thing And another thing And yet another thing When I open my eyes Then I see something But I don't see something else</a:t>
            </a:r>
          </a:p>
          <a:p>
            <a:r>
              <a:rPr lang="en-US" sz="1200" b="0" i="0" kern="1200" dirty="0">
                <a:solidFill>
                  <a:schemeClr val="tx1"/>
                </a:solidFill>
                <a:effectLst/>
                <a:latin typeface="+mn-lt"/>
                <a:ea typeface="+mn-ea"/>
                <a:cs typeface="+mn-cs"/>
              </a:rPr>
              <a:t>To Cucumber steps beginning with And or But are exactly the same kind of steps as all the others.</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258A8C93-8540-4E4C-9B44-D070A2C496CC}" type="slidenum">
              <a:rPr lang="en-US" smtClean="0"/>
              <a:pPr>
                <a:defRPr/>
              </a:pPr>
              <a:t>13</a:t>
            </a:fld>
            <a:endParaRPr lang="en-US"/>
          </a:p>
        </p:txBody>
      </p:sp>
    </p:spTree>
    <p:extLst>
      <p:ext uri="{BB962C8B-B14F-4D97-AF65-F5344CB8AC3E}">
        <p14:creationId xmlns:p14="http://schemas.microsoft.com/office/powerpoint/2010/main" val="2735214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addition to a scenario, a feature may contain a background, scenario outline and examples. Respective keywords (in English) and places to read more about them are listed below. You can get a list of localized keywords with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Background allows you to add some context to the scenarios in a single feature. A Background is much like a scenario containing a number of steps. The difference is when it is run. The background is run before each of your scenarios but after any of your Before </a:t>
            </a:r>
            <a:r>
              <a:rPr lang="en-US" sz="1200" b="0" i="0" u="none" strike="noStrike" kern="1200" dirty="0">
                <a:solidFill>
                  <a:schemeClr val="tx1"/>
                </a:solidFill>
                <a:effectLst/>
                <a:latin typeface="+mn-lt"/>
                <a:ea typeface="+mn-ea"/>
                <a:cs typeface="+mn-cs"/>
                <a:hlinkClick r:id="rId3"/>
              </a:rPr>
              <a:t>Hooks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Good practices for using Background</a:t>
            </a:r>
          </a:p>
          <a:p>
            <a:r>
              <a:rPr lang="en-US" sz="1200" b="1" i="0" kern="1200" dirty="0">
                <a:solidFill>
                  <a:schemeClr val="tx1"/>
                </a:solidFill>
                <a:effectLst/>
                <a:latin typeface="+mn-lt"/>
                <a:ea typeface="+mn-ea"/>
                <a:cs typeface="+mn-cs"/>
              </a:rPr>
              <a:t>Don’t use “Background” to set up complicated state unless that state is actually something the client needs to know.</a:t>
            </a:r>
          </a:p>
          <a:p>
            <a:r>
              <a:rPr lang="en-US" sz="1200" b="0" i="0" kern="1200" dirty="0">
                <a:solidFill>
                  <a:schemeClr val="tx1"/>
                </a:solidFill>
                <a:effectLst/>
                <a:latin typeface="+mn-lt"/>
                <a:ea typeface="+mn-ea"/>
                <a:cs typeface="+mn-cs"/>
              </a:rPr>
              <a:t>For example, if the user and site names don’t matter to the client, you should use a high-level step such as “Given that I am logged in as a site owner”.</a:t>
            </a:r>
          </a:p>
          <a:p>
            <a:r>
              <a:rPr lang="en-US" sz="1200" b="1" i="0" kern="1200" dirty="0">
                <a:solidFill>
                  <a:schemeClr val="tx1"/>
                </a:solidFill>
                <a:effectLst/>
                <a:latin typeface="+mn-lt"/>
                <a:ea typeface="+mn-ea"/>
                <a:cs typeface="+mn-cs"/>
              </a:rPr>
              <a:t>Keep your “Background” section short.</a:t>
            </a:r>
          </a:p>
          <a:p>
            <a:r>
              <a:rPr lang="en-US" sz="1200" b="0" i="0" kern="1200" dirty="0">
                <a:solidFill>
                  <a:schemeClr val="tx1"/>
                </a:solidFill>
                <a:effectLst/>
                <a:latin typeface="+mn-lt"/>
                <a:ea typeface="+mn-ea"/>
                <a:cs typeface="+mn-cs"/>
              </a:rPr>
              <a:t>You’re expecting the user to actually remember this stuff when reading your scenarios. If the background is more than 4 lines long, can you move some of the irrelevant details into high-level steps? See </a:t>
            </a:r>
            <a:r>
              <a:rPr lang="en-US" sz="1200" b="0" i="0" u="none" strike="noStrike" kern="1200" dirty="0">
                <a:solidFill>
                  <a:schemeClr val="tx1"/>
                </a:solidFill>
                <a:effectLst/>
                <a:latin typeface="+mn-lt"/>
                <a:ea typeface="+mn-ea"/>
                <a:cs typeface="+mn-cs"/>
                <a:hlinkClick r:id="rId4"/>
              </a:rPr>
              <a:t>Calling Steps from Step Definitions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Make your “Background” section vivid.</a:t>
            </a:r>
          </a:p>
          <a:p>
            <a:r>
              <a:rPr lang="en-US" sz="1200" b="0" i="0" kern="1200" dirty="0">
                <a:solidFill>
                  <a:schemeClr val="tx1"/>
                </a:solidFill>
                <a:effectLst/>
                <a:latin typeface="+mn-lt"/>
                <a:ea typeface="+mn-ea"/>
                <a:cs typeface="+mn-cs"/>
              </a:rPr>
              <a:t>You should use colorful names and try to tell a story, because the human brain can keep track of stories much better than it can keep track of names like “User A”, “User B”, “Site 1”, and so on.</a:t>
            </a:r>
          </a:p>
          <a:p>
            <a:r>
              <a:rPr lang="en-US" sz="1200" b="1" i="0" kern="1200" dirty="0">
                <a:solidFill>
                  <a:schemeClr val="tx1"/>
                </a:solidFill>
                <a:effectLst/>
                <a:latin typeface="+mn-lt"/>
                <a:ea typeface="+mn-ea"/>
                <a:cs typeface="+mn-cs"/>
              </a:rPr>
              <a:t>Keep your scenarios short, and don’t have too many.</a:t>
            </a:r>
          </a:p>
          <a:p>
            <a:r>
              <a:rPr lang="en-US" sz="1200" b="0" i="0" kern="1200" dirty="0">
                <a:solidFill>
                  <a:schemeClr val="tx1"/>
                </a:solidFill>
                <a:effectLst/>
                <a:latin typeface="+mn-lt"/>
                <a:ea typeface="+mn-ea"/>
                <a:cs typeface="+mn-cs"/>
              </a:rPr>
              <a:t>If the background section has scrolled off the screen, you should think about using higher-level steps, or splitting the *.features file in two.</a:t>
            </a:r>
          </a:p>
          <a:p>
            <a:endParaRPr lang="en-US" dirty="0"/>
          </a:p>
        </p:txBody>
      </p:sp>
      <p:sp>
        <p:nvSpPr>
          <p:cNvPr id="4" name="Slide Number Placeholder 3"/>
          <p:cNvSpPr>
            <a:spLocks noGrp="1"/>
          </p:cNvSpPr>
          <p:nvPr>
            <p:ph type="sldNum" sz="quarter" idx="10"/>
          </p:nvPr>
        </p:nvSpPr>
        <p:spPr/>
        <p:txBody>
          <a:bodyPr/>
          <a:lstStyle/>
          <a:p>
            <a:pPr>
              <a:defRPr/>
            </a:pPr>
            <a:fld id="{258A8C93-8540-4E4C-9B44-D070A2C496CC}" type="slidenum">
              <a:rPr lang="en-US" smtClean="0"/>
              <a:pPr>
                <a:defRPr/>
              </a:pPr>
              <a:t>14</a:t>
            </a:fld>
            <a:endParaRPr lang="en-US"/>
          </a:p>
        </p:txBody>
      </p:sp>
    </p:spTree>
    <p:extLst>
      <p:ext uri="{BB962C8B-B14F-4D97-AF65-F5344CB8AC3E}">
        <p14:creationId xmlns:p14="http://schemas.microsoft.com/office/powerpoint/2010/main" val="2445727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We’ll now open Quantum and show a demo of  executing a sample feature. </a:t>
            </a:r>
          </a:p>
          <a:p>
            <a:r>
              <a:rPr lang="en-US" sz="1200" kern="1200" dirty="0" smtClean="0">
                <a:solidFill>
                  <a:schemeClr val="tx1"/>
                </a:solidFill>
                <a:effectLst/>
                <a:latin typeface="+mn-lt"/>
                <a:ea typeface="+mn-ea"/>
                <a:cs typeface="+mn-cs"/>
              </a:rPr>
              <a:t>Remember to download the training course repo from GitHub if you want to try this out for yourself. </a:t>
            </a:r>
          </a:p>
          <a:p>
            <a:endParaRPr lang="en-US" baseline="0" dirty="0"/>
          </a:p>
        </p:txBody>
      </p:sp>
      <p:sp>
        <p:nvSpPr>
          <p:cNvPr id="4" name="Slide Number Placeholder 3"/>
          <p:cNvSpPr>
            <a:spLocks noGrp="1"/>
          </p:cNvSpPr>
          <p:nvPr>
            <p:ph type="sldNum" sz="quarter" idx="10"/>
          </p:nvPr>
        </p:nvSpPr>
        <p:spPr/>
        <p:txBody>
          <a:bodyPr/>
          <a:lstStyle/>
          <a:p>
            <a:fld id="{6DD7D019-5C54-4F0F-87CB-8F198518197E}" type="slidenum">
              <a:rPr lang="en-US" smtClean="0"/>
              <a:pPr/>
              <a:t>15</a:t>
            </a:fld>
            <a:endParaRPr lang="en-US" dirty="0"/>
          </a:p>
        </p:txBody>
      </p:sp>
    </p:spTree>
    <p:extLst>
      <p:ext uri="{BB962C8B-B14F-4D97-AF65-F5344CB8AC3E}">
        <p14:creationId xmlns:p14="http://schemas.microsoft.com/office/powerpoint/2010/main" val="3758555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we’ll peek at what our test actually does.</a:t>
            </a:r>
          </a:p>
          <a:p>
            <a:r>
              <a:rPr lang="en-US" sz="1200" kern="1200" dirty="0" smtClean="0">
                <a:solidFill>
                  <a:schemeClr val="tx1"/>
                </a:solidFill>
                <a:effectLst/>
                <a:latin typeface="+mn-lt"/>
                <a:ea typeface="+mn-ea"/>
                <a:cs typeface="+mn-cs"/>
              </a:rPr>
              <a:t>It tests the Wikipedia site by going to the homepage, validating that the home page has loaded and then it enters a search term and checks the result. </a:t>
            </a:r>
          </a:p>
          <a:p>
            <a:r>
              <a:rPr lang="en-US" sz="1200" kern="1200" dirty="0" smtClean="0">
                <a:solidFill>
                  <a:schemeClr val="tx1"/>
                </a:solidFill>
                <a:effectLst/>
                <a:latin typeface="+mn-lt"/>
                <a:ea typeface="+mn-ea"/>
                <a:cs typeface="+mn-cs"/>
              </a:rPr>
              <a:t>Now, let’s see how that looks in Quantum.</a:t>
            </a:r>
          </a:p>
          <a:p>
            <a:endParaRPr lang="en-US" dirty="0" smtClean="0"/>
          </a:p>
          <a:p>
            <a:endParaRPr lang="en-US" dirty="0" smtClean="0"/>
          </a:p>
          <a:p>
            <a:r>
              <a:rPr lang="en-US" dirty="0" smtClean="0"/>
              <a:t>Open </a:t>
            </a:r>
            <a:r>
              <a:rPr lang="en-US" dirty="0"/>
              <a:t>the IDE and start writing the test</a:t>
            </a:r>
            <a:r>
              <a:rPr lang="en-US" baseline="0" dirty="0"/>
              <a:t> from scratch. </a:t>
            </a:r>
          </a:p>
          <a:p>
            <a:r>
              <a:rPr lang="en-US" baseline="0" dirty="0"/>
              <a:t>Show the auto-complete of the steps</a:t>
            </a:r>
          </a:p>
          <a:p>
            <a:r>
              <a:rPr lang="en-US" baseline="0" dirty="0"/>
              <a:t>Use the object spy for getting objects </a:t>
            </a:r>
          </a:p>
          <a:p>
            <a:r>
              <a:rPr lang="en-US" baseline="0" dirty="0"/>
              <a:t>Run the test </a:t>
            </a:r>
          </a:p>
          <a:p>
            <a:r>
              <a:rPr lang="en-US" baseline="0" dirty="0"/>
              <a:t>Show the execution in the dashboard and then the report.</a:t>
            </a:r>
          </a:p>
          <a:p>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16</a:t>
            </a:fld>
            <a:endParaRPr lang="en-US"/>
          </a:p>
        </p:txBody>
      </p:sp>
    </p:spTree>
    <p:extLst>
      <p:ext uri="{BB962C8B-B14F-4D97-AF65-F5344CB8AC3E}">
        <p14:creationId xmlns:p14="http://schemas.microsoft.com/office/powerpoint/2010/main" val="234363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DD7D019-5C54-4F0F-87CB-8F198518197E}" type="slidenum">
              <a:rPr lang="en-US" smtClean="0"/>
              <a:pPr/>
              <a:t>17</a:t>
            </a:fld>
            <a:endParaRPr lang="en-US" dirty="0"/>
          </a:p>
        </p:txBody>
      </p:sp>
    </p:spTree>
    <p:extLst>
      <p:ext uri="{BB962C8B-B14F-4D97-AF65-F5344CB8AC3E}">
        <p14:creationId xmlns:p14="http://schemas.microsoft.com/office/powerpoint/2010/main" val="4031623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now want to run our scripts and for that we need to do 2 things:</a:t>
            </a:r>
          </a:p>
          <a:p>
            <a:pPr lvl="0"/>
            <a:r>
              <a:rPr lang="en-US" sz="1200" kern="1200" dirty="0" smtClean="0">
                <a:solidFill>
                  <a:schemeClr val="tx1"/>
                </a:solidFill>
                <a:effectLst/>
                <a:latin typeface="+mn-lt"/>
                <a:ea typeface="+mn-ea"/>
                <a:cs typeface="+mn-cs"/>
              </a:rPr>
              <a:t>Define our credentials and cloud in the app properties.</a:t>
            </a:r>
          </a:p>
          <a:p>
            <a:pPr lvl="0"/>
            <a:r>
              <a:rPr lang="en-US" sz="1200" kern="1200" dirty="0" smtClean="0">
                <a:solidFill>
                  <a:schemeClr val="tx1"/>
                </a:solidFill>
                <a:effectLst/>
                <a:latin typeface="+mn-lt"/>
                <a:ea typeface="+mn-ea"/>
                <a:cs typeface="+mn-cs"/>
              </a:rPr>
              <a:t>Define our test inside testing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Lets start with the app properties Here I put in my info and I only need to do it once.</a:t>
            </a:r>
          </a:p>
          <a:p>
            <a:r>
              <a:rPr lang="en-US" sz="1200" kern="1200" dirty="0" smtClean="0">
                <a:solidFill>
                  <a:schemeClr val="tx1"/>
                </a:solidFill>
                <a:effectLst/>
                <a:latin typeface="+mn-lt"/>
                <a:ea typeface="+mn-ea"/>
                <a:cs typeface="+mn-cs"/>
              </a:rPr>
              <a:t>All the other parameters can stay as is without any need to change. Well revisit some of them later on.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have our app properties filled out and we will now open the TestNG file.</a:t>
            </a:r>
          </a:p>
          <a:p>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18</a:t>
            </a:fld>
            <a:endParaRPr lang="en-US"/>
          </a:p>
        </p:txBody>
      </p:sp>
    </p:spTree>
    <p:extLst>
      <p:ext uri="{BB962C8B-B14F-4D97-AF65-F5344CB8AC3E}">
        <p14:creationId xmlns:p14="http://schemas.microsoft.com/office/powerpoint/2010/main" val="1410226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TestNG is an automation execution framework we have included in Quantum. In a nutshell, it defines the test we want to run and on which devices.</a:t>
            </a:r>
          </a:p>
          <a:p>
            <a:r>
              <a:rPr lang="en-US" dirty="0" smtClean="0"/>
              <a:t>TestNG is a testing framework developed in the lines of JUnit and </a:t>
            </a:r>
            <a:r>
              <a:rPr lang="en-US" dirty="0" err="1" smtClean="0"/>
              <a:t>NUnit</a:t>
            </a:r>
            <a:r>
              <a:rPr lang="en-US" dirty="0" smtClean="0"/>
              <a:t>, however it introduces some new functionalities that make it more powerful and easier to use.</a:t>
            </a:r>
          </a:p>
          <a:p>
            <a:r>
              <a:rPr lang="en-US" dirty="0" smtClean="0"/>
              <a:t>TestNG is designed to cover all categories of tests − unit, functional, end-to-end, integration, etc., and it requires JDK 5 or higher.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sample, we have 2 tests, one for Android and one for iOS.</a:t>
            </a:r>
          </a:p>
          <a:p>
            <a:r>
              <a:rPr lang="en-US" sz="1200" kern="1200" dirty="0" smtClean="0">
                <a:solidFill>
                  <a:schemeClr val="tx1"/>
                </a:solidFill>
                <a:effectLst/>
                <a:latin typeface="+mn-lt"/>
                <a:ea typeface="+mn-ea"/>
                <a:cs typeface="+mn-cs"/>
              </a:rPr>
              <a:t>In each test we refer to the tag inside the scenario – that is the test that will be run. We also refer to the type of Device we want to run. This looks a bit different but is actually the same Selenium capabilities you are familiar with.</a:t>
            </a:r>
          </a:p>
          <a:p>
            <a:r>
              <a:rPr lang="en-US" sz="1200" kern="1200" dirty="0" smtClean="0">
                <a:solidFill>
                  <a:schemeClr val="tx1"/>
                </a:solidFill>
                <a:effectLst/>
                <a:latin typeface="+mn-lt"/>
                <a:ea typeface="+mn-ea"/>
                <a:cs typeface="+mn-cs"/>
              </a:rPr>
              <a:t>We have a test to run, we have a device to run on. We’re good to go, let’s execute the script.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58A8C93-8540-4E4C-9B44-D070A2C496CC}" type="slidenum">
              <a:rPr lang="en-US" smtClean="0"/>
              <a:pPr>
                <a:defRPr/>
              </a:pPr>
              <a:t>19</a:t>
            </a:fld>
            <a:endParaRPr lang="en-US"/>
          </a:p>
        </p:txBody>
      </p:sp>
    </p:spTree>
    <p:extLst>
      <p:ext uri="{BB962C8B-B14F-4D97-AF65-F5344CB8AC3E}">
        <p14:creationId xmlns:p14="http://schemas.microsoft.com/office/powerpoint/2010/main" val="2829984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our course on Quantum, </a:t>
            </a:r>
            <a:r>
              <a:rPr lang="en-US" sz="1200" kern="1200" dirty="0" err="1" smtClean="0">
                <a:solidFill>
                  <a:schemeClr val="tx1"/>
                </a:solidFill>
                <a:effectLst/>
                <a:latin typeface="+mn-lt"/>
                <a:ea typeface="+mn-ea"/>
                <a:cs typeface="+mn-cs"/>
              </a:rPr>
              <a:t>Perfcto’s</a:t>
            </a:r>
            <a:r>
              <a:rPr lang="en-US" sz="1200" kern="1200" dirty="0" smtClean="0">
                <a:solidFill>
                  <a:schemeClr val="tx1"/>
                </a:solidFill>
                <a:effectLst/>
                <a:latin typeface="+mn-lt"/>
                <a:ea typeface="+mn-ea"/>
                <a:cs typeface="+mn-cs"/>
              </a:rPr>
              <a:t> automation framework.</a:t>
            </a:r>
          </a:p>
          <a:p>
            <a:r>
              <a:rPr lang="en-US" sz="1200" kern="1200" dirty="0" smtClean="0">
                <a:solidFill>
                  <a:schemeClr val="tx1"/>
                </a:solidFill>
                <a:effectLst/>
                <a:latin typeface="+mn-lt"/>
                <a:ea typeface="+mn-ea"/>
                <a:cs typeface="+mn-cs"/>
              </a:rPr>
              <a:t>This module introduces the course and we’ll jump straight into today’s agenda.</a:t>
            </a:r>
          </a:p>
          <a:p>
            <a:r>
              <a:rPr lang="en-US" sz="1200" kern="1200" dirty="0" smtClean="0">
                <a:solidFill>
                  <a:schemeClr val="tx1"/>
                </a:solidFill>
                <a:effectLst/>
                <a:latin typeface="+mn-lt"/>
                <a:ea typeface="+mn-ea"/>
                <a:cs typeface="+mn-cs"/>
              </a:rPr>
              <a:t>We’ll learn what Quantum is and the different </a:t>
            </a:r>
            <a:r>
              <a:rPr lang="en-US" sz="1200" kern="1200" dirty="0" err="1" smtClean="0">
                <a:solidFill>
                  <a:schemeClr val="tx1"/>
                </a:solidFill>
                <a:effectLst/>
                <a:latin typeface="+mn-lt"/>
                <a:ea typeface="+mn-ea"/>
                <a:cs typeface="+mn-cs"/>
              </a:rPr>
              <a:t>flavours</a:t>
            </a:r>
            <a:r>
              <a:rPr lang="en-US" sz="1200" kern="1200" dirty="0" smtClean="0">
                <a:solidFill>
                  <a:schemeClr val="tx1"/>
                </a:solidFill>
                <a:effectLst/>
                <a:latin typeface="+mn-lt"/>
                <a:ea typeface="+mn-ea"/>
                <a:cs typeface="+mn-cs"/>
              </a:rPr>
              <a:t> of Quantum and then look at the BDD (</a:t>
            </a:r>
            <a:r>
              <a:rPr lang="en-US" sz="1200" kern="1200" dirty="0" err="1" smtClean="0">
                <a:solidFill>
                  <a:schemeClr val="tx1"/>
                </a:solidFill>
                <a:effectLst/>
                <a:latin typeface="+mn-lt"/>
                <a:ea typeface="+mn-ea"/>
                <a:cs typeface="+mn-cs"/>
              </a:rPr>
              <a:t>Behaviour</a:t>
            </a:r>
            <a:r>
              <a:rPr lang="en-US" sz="1200" kern="1200" dirty="0" smtClean="0">
                <a:solidFill>
                  <a:schemeClr val="tx1"/>
                </a:solidFill>
                <a:effectLst/>
                <a:latin typeface="+mn-lt"/>
                <a:ea typeface="+mn-ea"/>
                <a:cs typeface="+mn-cs"/>
              </a:rPr>
              <a:t> driven design layer) and learn how it works.</a:t>
            </a:r>
          </a:p>
          <a:p>
            <a:r>
              <a:rPr lang="en-US" sz="1200" kern="1200" dirty="0" smtClean="0">
                <a:solidFill>
                  <a:schemeClr val="tx1"/>
                </a:solidFill>
                <a:effectLst/>
                <a:latin typeface="+mn-lt"/>
                <a:ea typeface="+mn-ea"/>
                <a:cs typeface="+mn-cs"/>
              </a:rPr>
              <a:t>After that we’ll show a demo of a BDD script </a:t>
            </a:r>
          </a:p>
          <a:p>
            <a:r>
              <a:rPr lang="en-US" sz="1200" kern="1200" dirty="0" smtClean="0">
                <a:solidFill>
                  <a:schemeClr val="tx1"/>
                </a:solidFill>
                <a:effectLst/>
                <a:latin typeface="+mn-lt"/>
                <a:ea typeface="+mn-ea"/>
                <a:cs typeface="+mn-cs"/>
              </a:rPr>
              <a:t>For the demo we’ll show how a script is run in Quantum  and show how to configure the application properties and testing file.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B74568C-6FCE-2B40-BE0B-1689D2E017D6}" type="slidenum">
              <a:rPr lang="en-US" smtClean="0"/>
              <a:t>2</a:t>
            </a:fld>
            <a:endParaRPr lang="en-US"/>
          </a:p>
        </p:txBody>
      </p:sp>
    </p:spTree>
    <p:extLst>
      <p:ext uri="{BB962C8B-B14F-4D97-AF65-F5344CB8AC3E}">
        <p14:creationId xmlns:p14="http://schemas.microsoft.com/office/powerpoint/2010/main" val="1204884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the file and</a:t>
            </a:r>
            <a:r>
              <a:rPr lang="en-US" baseline="0" dirty="0"/>
              <a:t> go over the items in the slide, explain the items. </a:t>
            </a:r>
          </a:p>
          <a:p>
            <a:r>
              <a:rPr lang="en-US" baseline="0" dirty="0"/>
              <a:t>Configure the file to run the Wikipedia test in parallel</a:t>
            </a:r>
          </a:p>
          <a:p>
            <a:r>
              <a:rPr lang="en-US" baseline="0" dirty="0"/>
              <a:t>Then add the google web search sample and have that run as well. </a:t>
            </a:r>
          </a:p>
          <a:p>
            <a:r>
              <a:rPr lang="en-US" dirty="0"/>
              <a:t>The class used provides</a:t>
            </a:r>
            <a:r>
              <a:rPr lang="en-US" baseline="0" dirty="0"/>
              <a:t> the Gherkin support and should not be changed, it is required for all tests. </a:t>
            </a:r>
          </a:p>
          <a:p>
            <a:r>
              <a:rPr lang="en-US" baseline="0" dirty="0"/>
              <a:t>Use the annotation in the Wikipedia test. Note that the feature annotation runs the entire file while a scenario annotation runs just that scenario. </a:t>
            </a:r>
            <a:endParaRPr lang="en-US" baseline="0" dirty="0" smtClean="0"/>
          </a:p>
          <a:p>
            <a:endParaRPr lang="en-US" baseline="0" dirty="0" smtClean="0"/>
          </a:p>
          <a:p>
            <a:r>
              <a:rPr lang="en-US" sz="1200" kern="1200" dirty="0" smtClean="0">
                <a:solidFill>
                  <a:schemeClr val="tx1"/>
                </a:solidFill>
                <a:effectLst/>
                <a:latin typeface="+mn-lt"/>
                <a:ea typeface="+mn-ea"/>
                <a:cs typeface="+mn-cs"/>
              </a:rPr>
              <a:t>We can follow the execution in the IDE console and in the device dashboard.</a:t>
            </a:r>
          </a:p>
          <a:p>
            <a:r>
              <a:rPr lang="en-US" sz="1200" kern="1200" dirty="0" smtClean="0">
                <a:solidFill>
                  <a:schemeClr val="tx1"/>
                </a:solidFill>
                <a:effectLst/>
                <a:latin typeface="+mn-lt"/>
                <a:ea typeface="+mn-ea"/>
                <a:cs typeface="+mn-cs"/>
              </a:rPr>
              <a:t>The dashboard is available through the browser or inside the IDE by installing the Perfecto plugin.</a:t>
            </a:r>
          </a:p>
          <a:p>
            <a:r>
              <a:rPr lang="en-US" sz="1200" kern="1200" dirty="0" smtClean="0">
                <a:solidFill>
                  <a:schemeClr val="tx1"/>
                </a:solidFill>
                <a:effectLst/>
                <a:latin typeface="+mn-lt"/>
                <a:ea typeface="+mn-ea"/>
                <a:cs typeface="+mn-cs"/>
              </a:rPr>
              <a:t>We can see in the consoles each step being </a:t>
            </a:r>
            <a:r>
              <a:rPr lang="en-US" sz="1200" kern="1200" dirty="0" err="1" smtClean="0">
                <a:solidFill>
                  <a:schemeClr val="tx1"/>
                </a:solidFill>
                <a:effectLst/>
                <a:latin typeface="+mn-lt"/>
                <a:ea typeface="+mn-ea"/>
                <a:cs typeface="+mn-cs"/>
              </a:rPr>
              <a:t>excuted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script has ended and we get a direct link to the report where we can see the entire run and also download a PDF or the video if we need to.</a:t>
            </a:r>
          </a:p>
          <a:p>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20</a:t>
            </a:fld>
            <a:endParaRPr lang="en-US"/>
          </a:p>
        </p:txBody>
      </p:sp>
    </p:spTree>
    <p:extLst>
      <p:ext uri="{BB962C8B-B14F-4D97-AF65-F5344CB8AC3E}">
        <p14:creationId xmlns:p14="http://schemas.microsoft.com/office/powerpoint/2010/main" val="817837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this</a:t>
            </a:r>
            <a:r>
              <a:rPr lang="en-US" baseline="0" dirty="0"/>
              <a:t> around 15 minutes.</a:t>
            </a:r>
          </a:p>
          <a:p>
            <a:r>
              <a:rPr lang="en-US" baseline="0" dirty="0"/>
              <a:t>This is the assignment so there is no need to complete it, just confirm they get the basic idea. </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21</a:t>
            </a:fld>
            <a:endParaRPr lang="en-US"/>
          </a:p>
        </p:txBody>
      </p:sp>
    </p:spTree>
    <p:extLst>
      <p:ext uri="{BB962C8B-B14F-4D97-AF65-F5344CB8AC3E}">
        <p14:creationId xmlns:p14="http://schemas.microsoft.com/office/powerpoint/2010/main" val="1639622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DD7D019-5C54-4F0F-87CB-8F198518197E}" type="slidenum">
              <a:rPr lang="en-US" smtClean="0"/>
              <a:pPr/>
              <a:t>22</a:t>
            </a:fld>
            <a:endParaRPr lang="en-US" dirty="0"/>
          </a:p>
        </p:txBody>
      </p:sp>
    </p:spTree>
    <p:extLst>
      <p:ext uri="{BB962C8B-B14F-4D97-AF65-F5344CB8AC3E}">
        <p14:creationId xmlns:p14="http://schemas.microsoft.com/office/powerpoint/2010/main" val="1723242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this</a:t>
            </a:r>
            <a:r>
              <a:rPr lang="en-US" baseline="0" dirty="0"/>
              <a:t> around 15 minutes.</a:t>
            </a:r>
          </a:p>
          <a:p>
            <a:r>
              <a:rPr lang="en-US" baseline="0" dirty="0"/>
              <a:t>This is the assignment so there is no need to complete it, just confirm they get the basic idea. </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23</a:t>
            </a:fld>
            <a:endParaRPr lang="en-US"/>
          </a:p>
        </p:txBody>
      </p:sp>
    </p:spTree>
    <p:extLst>
      <p:ext uri="{BB962C8B-B14F-4D97-AF65-F5344CB8AC3E}">
        <p14:creationId xmlns:p14="http://schemas.microsoft.com/office/powerpoint/2010/main" val="187361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7D019-5C54-4F0F-87CB-8F198518197E}" type="slidenum">
              <a:rPr lang="en-US" smtClean="0"/>
              <a:t>24</a:t>
            </a:fld>
            <a:endParaRPr lang="en-US" dirty="0"/>
          </a:p>
        </p:txBody>
      </p:sp>
    </p:spTree>
    <p:extLst>
      <p:ext uri="{BB962C8B-B14F-4D97-AF65-F5344CB8AC3E}">
        <p14:creationId xmlns:p14="http://schemas.microsoft.com/office/powerpoint/2010/main" val="2862478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Quantum is designed</a:t>
            </a:r>
            <a:r>
              <a:rPr lang="en-US" baseline="0" dirty="0"/>
              <a:t> to give a team everything it needs.</a:t>
            </a:r>
          </a:p>
          <a:p>
            <a:r>
              <a:rPr lang="en-US" baseline="0" dirty="0"/>
              <a:t>Easy test creation with BDD steps</a:t>
            </a:r>
          </a:p>
          <a:p>
            <a:r>
              <a:rPr lang="en-US" baseline="0" dirty="0"/>
              <a:t>Custom step creation </a:t>
            </a:r>
          </a:p>
          <a:p>
            <a:r>
              <a:rPr lang="en-US" baseline="0" dirty="0"/>
              <a:t>Built in execution, reporting, and data modules. </a:t>
            </a:r>
          </a:p>
          <a:p>
            <a:r>
              <a:rPr lang="en-US" baseline="0" dirty="0"/>
              <a:t>Ready to go with a simple setup. </a:t>
            </a:r>
          </a:p>
          <a:p>
            <a:endParaRPr lang="en-US" baseline="0" dirty="0"/>
          </a:p>
          <a:p>
            <a:r>
              <a:rPr lang="en-US" baseline="0" dirty="0"/>
              <a:t>In this course we'll cover everything, beginning today with a simple test scenario and ending in advanced features. </a:t>
            </a:r>
            <a:endParaRPr lang="en-US" dirty="0"/>
          </a:p>
        </p:txBody>
      </p:sp>
      <p:sp>
        <p:nvSpPr>
          <p:cNvPr id="4" name="Slide Number Placeholder 3"/>
          <p:cNvSpPr>
            <a:spLocks noGrp="1"/>
          </p:cNvSpPr>
          <p:nvPr>
            <p:ph type="sldNum" sz="quarter" idx="10"/>
          </p:nvPr>
        </p:nvSpPr>
        <p:spPr/>
        <p:txBody>
          <a:bodyPr/>
          <a:lstStyle/>
          <a:p>
            <a:fld id="{CEFDC174-58B8-44A2-A4A5-2629B41D9253}" type="slidenum">
              <a:rPr lang="en-US"/>
              <a:t>3</a:t>
            </a:fld>
            <a:endParaRPr lang="en-US"/>
          </a:p>
        </p:txBody>
      </p:sp>
    </p:spTree>
    <p:extLst>
      <p:ext uri="{BB962C8B-B14F-4D97-AF65-F5344CB8AC3E}">
        <p14:creationId xmlns:p14="http://schemas.microsoft.com/office/powerpoint/2010/main" val="3885920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can see the entire flow here from writing to execution.</a:t>
            </a:r>
          </a:p>
          <a:p>
            <a:r>
              <a:rPr lang="en-US" sz="1200" kern="1200" dirty="0" smtClean="0">
                <a:solidFill>
                  <a:schemeClr val="tx1"/>
                </a:solidFill>
                <a:effectLst/>
                <a:latin typeface="+mn-lt"/>
                <a:ea typeface="+mn-ea"/>
                <a:cs typeface="+mn-cs"/>
              </a:rPr>
              <a:t>Selenium &amp; </a:t>
            </a:r>
            <a:r>
              <a:rPr lang="en-US" sz="1200" kern="1200" dirty="0" err="1" smtClean="0">
                <a:solidFill>
                  <a:schemeClr val="tx1"/>
                </a:solidFill>
                <a:effectLst/>
                <a:latin typeface="+mn-lt"/>
                <a:ea typeface="+mn-ea"/>
                <a:cs typeface="+mn-cs"/>
              </a:rPr>
              <a:t>Appium</a:t>
            </a:r>
            <a:r>
              <a:rPr lang="en-US" sz="1200" kern="1200" dirty="0" smtClean="0">
                <a:solidFill>
                  <a:schemeClr val="tx1"/>
                </a:solidFill>
                <a:effectLst/>
                <a:latin typeface="+mn-lt"/>
                <a:ea typeface="+mn-ea"/>
                <a:cs typeface="+mn-cs"/>
              </a:rPr>
              <a:t> Tests are written in BDD or Java using the Object spy and Quantum’s utilities. The test is executed from testing and can be viewed live in the Device Dashboard and finally a full report is available at the end of the test.</a:t>
            </a:r>
          </a:p>
          <a:p>
            <a:r>
              <a:rPr lang="en-US" sz="1200" kern="1200" dirty="0" smtClean="0">
                <a:solidFill>
                  <a:schemeClr val="tx1"/>
                </a:solidFill>
                <a:effectLst/>
                <a:latin typeface="+mn-lt"/>
                <a:ea typeface="+mn-ea"/>
                <a:cs typeface="+mn-cs"/>
              </a:rPr>
              <a:t>The Selenium, Perfecto commands, TestNG &amp; Maven are all provided pre-built by Quantum.</a:t>
            </a:r>
          </a:p>
          <a:p>
            <a:endParaRPr lang="en-US" dirty="0"/>
          </a:p>
        </p:txBody>
      </p:sp>
      <p:sp>
        <p:nvSpPr>
          <p:cNvPr id="4" name="Slide Number Placeholder 3"/>
          <p:cNvSpPr>
            <a:spLocks noGrp="1"/>
          </p:cNvSpPr>
          <p:nvPr>
            <p:ph type="sldNum" sz="quarter" idx="10"/>
          </p:nvPr>
        </p:nvSpPr>
        <p:spPr/>
        <p:txBody>
          <a:bodyPr/>
          <a:lstStyle/>
          <a:p>
            <a:fld id="{CEFDC174-58B8-44A2-A4A5-2629B41D9253}" type="slidenum">
              <a:rPr lang="en-US"/>
              <a:t>4</a:t>
            </a:fld>
            <a:endParaRPr lang="en-US"/>
          </a:p>
        </p:txBody>
      </p:sp>
    </p:spTree>
    <p:extLst>
      <p:ext uri="{BB962C8B-B14F-4D97-AF65-F5344CB8AC3E}">
        <p14:creationId xmlns:p14="http://schemas.microsoft.com/office/powerpoint/2010/main" val="866137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Quantum is designed for</a:t>
            </a:r>
            <a:r>
              <a:rPr lang="en-US" baseline="0" dirty="0"/>
              <a:t> a team with a range of abilities.</a:t>
            </a:r>
          </a:p>
          <a:p>
            <a:r>
              <a:rPr lang="en-US" baseline="0" dirty="0"/>
              <a:t>Testers can write tests using BDD steps and do not need to know Java</a:t>
            </a:r>
          </a:p>
          <a:p>
            <a:r>
              <a:rPr lang="en-US" baseline="0" dirty="0"/>
              <a:t>Test Developers who know some Java can write custom steps tailored to their application and flows.</a:t>
            </a:r>
          </a:p>
          <a:p>
            <a:r>
              <a:rPr lang="en-US" baseline="0" dirty="0"/>
              <a:t>Developers can extend Quantum, connect to CI and create any proprietary features are required.</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CEFDC174-58B8-44A2-A4A5-2629B41D9253}" type="slidenum">
              <a:rPr lang="en-US"/>
              <a:t>5</a:t>
            </a:fld>
            <a:endParaRPr lang="en-US"/>
          </a:p>
        </p:txBody>
      </p:sp>
    </p:spTree>
    <p:extLst>
      <p:ext uri="{BB962C8B-B14F-4D97-AF65-F5344CB8AC3E}">
        <p14:creationId xmlns:p14="http://schemas.microsoft.com/office/powerpoint/2010/main" val="3536205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course displays Quantum with BDD. If you feel you will be better off with a “pure Java” implementation please discuss this with your trainer who will be able to advise you on pros and cons and provide the relevant training material. </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6</a:t>
            </a:fld>
            <a:endParaRPr lang="en-US"/>
          </a:p>
        </p:txBody>
      </p:sp>
    </p:spTree>
    <p:extLst>
      <p:ext uri="{BB962C8B-B14F-4D97-AF65-F5344CB8AC3E}">
        <p14:creationId xmlns:p14="http://schemas.microsoft.com/office/powerpoint/2010/main" val="233613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Quantum is available for free from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In this course we will use the training course repo that contains all the samples which we will be referring to.  This repo contains everything in the starter kit plus a series of samples designed for this course. </a:t>
            </a:r>
          </a:p>
          <a:p>
            <a:r>
              <a:rPr lang="en-US" sz="1200" kern="1200" dirty="0" smtClean="0">
                <a:solidFill>
                  <a:schemeClr val="tx1"/>
                </a:solidFill>
                <a:effectLst/>
                <a:latin typeface="+mn-lt"/>
                <a:ea typeface="+mn-ea"/>
                <a:cs typeface="+mn-cs"/>
              </a:rPr>
              <a:t>The assignments repo contains the answers to the assignments, try not to look at it </a:t>
            </a:r>
            <a:r>
              <a:rPr lang="en-US" sz="1200" kern="1200" dirty="0" smtClean="0">
                <a:solidFill>
                  <a:schemeClr val="tx1"/>
                </a:solidFill>
                <a:effectLst/>
                <a:latin typeface="+mn-lt"/>
                <a:ea typeface="+mn-ea"/>
                <a:cs typeface="+mn-cs"/>
                <a:sym typeface="Wingdings" charset="2"/>
              </a:rPr>
              <a: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starting a new automation project, the starter kit is recommended to use. </a:t>
            </a:r>
          </a:p>
          <a:p>
            <a:r>
              <a:rPr lang="en-US" sz="1200" kern="1200" dirty="0" smtClean="0">
                <a:solidFill>
                  <a:schemeClr val="tx1"/>
                </a:solidFill>
                <a:effectLst/>
                <a:latin typeface="+mn-lt"/>
                <a:ea typeface="+mn-ea"/>
                <a:cs typeface="+mn-cs"/>
              </a:rPr>
              <a:t>The Quantum project contains other repos with samples and snippets you are welcome to use. </a:t>
            </a:r>
          </a:p>
          <a:p>
            <a:r>
              <a:rPr lang="en-US" sz="1200" kern="1200" dirty="0" smtClean="0">
                <a:solidFill>
                  <a:schemeClr val="tx1"/>
                </a:solidFill>
                <a:effectLst/>
                <a:latin typeface="+mn-lt"/>
                <a:ea typeface="+mn-ea"/>
                <a:cs typeface="+mn-cs"/>
              </a:rPr>
              <a:t>Once again, download the training course repo for this course.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6B74568C-6FCE-2B40-BE0B-1689D2E017D6}" type="slidenum">
              <a:rPr lang="en-US" smtClean="0"/>
              <a:t>7</a:t>
            </a:fld>
            <a:endParaRPr lang="en-US"/>
          </a:p>
        </p:txBody>
      </p:sp>
    </p:spTree>
    <p:extLst>
      <p:ext uri="{BB962C8B-B14F-4D97-AF65-F5344CB8AC3E}">
        <p14:creationId xmlns:p14="http://schemas.microsoft.com/office/powerpoint/2010/main" val="512063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DD7D019-5C54-4F0F-87CB-8F198518197E}" type="slidenum">
              <a:rPr lang="en-US" smtClean="0"/>
              <a:pPr/>
              <a:t>8</a:t>
            </a:fld>
            <a:endParaRPr lang="en-US" dirty="0"/>
          </a:p>
        </p:txBody>
      </p:sp>
    </p:spTree>
    <p:extLst>
      <p:ext uri="{BB962C8B-B14F-4D97-AF65-F5344CB8AC3E}">
        <p14:creationId xmlns:p14="http://schemas.microsoft.com/office/powerpoint/2010/main" val="4089287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idea of BDD is to write our test in steps that make sense in a clear and “human” language.</a:t>
            </a:r>
          </a:p>
          <a:p>
            <a:r>
              <a:rPr lang="en-US" sz="1200" kern="1200" dirty="0" smtClean="0">
                <a:solidFill>
                  <a:schemeClr val="tx1"/>
                </a:solidFill>
                <a:effectLst/>
                <a:latin typeface="+mn-lt"/>
                <a:ea typeface="+mn-ea"/>
                <a:cs typeface="+mn-cs"/>
              </a:rPr>
              <a:t>We can name our steps as we want and add logical prefixes like And, When, Then to the step.</a:t>
            </a:r>
          </a:p>
          <a:p>
            <a:r>
              <a:rPr lang="en-US" sz="1200" kern="1200" dirty="0" smtClean="0">
                <a:solidFill>
                  <a:schemeClr val="tx1"/>
                </a:solidFill>
                <a:effectLst/>
                <a:latin typeface="+mn-lt"/>
                <a:ea typeface="+mn-ea"/>
                <a:cs typeface="+mn-cs"/>
              </a:rPr>
              <a:t>The end result is readable and easy to understand. </a:t>
            </a:r>
          </a:p>
          <a:p>
            <a:r>
              <a:rPr lang="en-US" sz="1200" kern="1200" dirty="0" smtClean="0">
                <a:solidFill>
                  <a:schemeClr val="tx1"/>
                </a:solidFill>
                <a:effectLst/>
                <a:latin typeface="+mn-lt"/>
                <a:ea typeface="+mn-ea"/>
                <a:cs typeface="+mn-cs"/>
              </a:rPr>
              <a:t>Quantum provides many steps out of the box, we call these pre-defined steps. We can also extend this and write our own steps which are called custom steps. This is the best practice that leverages our time the best, when we define a step e.g. login to application we can then re-use it in all the relevant tests. </a:t>
            </a:r>
          </a:p>
          <a:p>
            <a:r>
              <a:rPr lang="en-US" sz="1200" kern="1200" dirty="0" smtClean="0">
                <a:solidFill>
                  <a:schemeClr val="tx1"/>
                </a:solidFill>
                <a:effectLst/>
                <a:latin typeface="+mn-lt"/>
                <a:ea typeface="+mn-ea"/>
                <a:cs typeface="+mn-cs"/>
              </a:rPr>
              <a:t>The steps are written in the Gherkin language and later on implemented in Java. We will be showing both types of steps in this course. In this module, we will begin with the pre-defined steps.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258A8C93-8540-4E4C-9B44-D070A2C496CC}" type="slidenum">
              <a:rPr lang="en-US" smtClean="0"/>
              <a:pPr>
                <a:defRPr/>
              </a:pPr>
              <a:t>9</a:t>
            </a:fld>
            <a:endParaRPr lang="en-US"/>
          </a:p>
        </p:txBody>
      </p:sp>
    </p:spTree>
    <p:extLst>
      <p:ext uri="{BB962C8B-B14F-4D97-AF65-F5344CB8AC3E}">
        <p14:creationId xmlns:p14="http://schemas.microsoft.com/office/powerpoint/2010/main" val="349282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12192000" cy="93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14438"/>
            <a:ext cx="12192000" cy="547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60363" y="131763"/>
            <a:ext cx="50768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743648" y="2896797"/>
            <a:ext cx="6999174" cy="739811"/>
          </a:xfrm>
          <a:noFill/>
          <a:ln>
            <a:noFill/>
          </a:ln>
        </p:spPr>
        <p:txBody>
          <a:bodyPr anchor="b"/>
          <a:lstStyle>
            <a:lvl1pPr algn="l">
              <a:defRPr sz="4000">
                <a:solidFill>
                  <a:schemeClr val="accent5">
                    <a:lumMod val="50000"/>
                  </a:schemeClr>
                </a:solidFill>
              </a:defRPr>
            </a:lvl1pPr>
          </a:lstStyle>
          <a:p>
            <a:r>
              <a:rPr lang="en-US"/>
              <a:t>Click to edit Master title style</a:t>
            </a:r>
          </a:p>
        </p:txBody>
      </p:sp>
      <p:sp>
        <p:nvSpPr>
          <p:cNvPr id="3" name="Subtitle 2"/>
          <p:cNvSpPr>
            <a:spLocks noGrp="1"/>
          </p:cNvSpPr>
          <p:nvPr>
            <p:ph type="subTitle" idx="1"/>
          </p:nvPr>
        </p:nvSpPr>
        <p:spPr>
          <a:xfrm>
            <a:off x="4743648" y="3636608"/>
            <a:ext cx="4386407" cy="532435"/>
          </a:xfrm>
          <a:noFill/>
          <a:ln>
            <a:noFill/>
          </a:ln>
        </p:spPr>
        <p:txBody>
          <a:bodyPr/>
          <a:lstStyle>
            <a:lvl1pPr marL="0" indent="0" algn="l">
              <a:buNone/>
              <a:defRPr sz="2400" i="1">
                <a:solidFill>
                  <a:schemeClr val="accent5">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p:cNvSpPr>
            <a:spLocks noGrp="1"/>
          </p:cNvSpPr>
          <p:nvPr>
            <p:ph type="ftr" sz="quarter" idx="10"/>
          </p:nvPr>
        </p:nvSpPr>
        <p:spPr/>
        <p:txBody>
          <a:bodyPr/>
          <a:lstStyle>
            <a:lvl1pPr>
              <a:defRPr/>
            </a:lvl1pPr>
          </a:lstStyle>
          <a:p>
            <a:pPr>
              <a:defRPr/>
            </a:pPr>
            <a:r>
              <a:rPr lang="en-US"/>
              <a:t>© 2015, Perfecto Mobile Ltd.  All Rights Reserved.  </a:t>
            </a:r>
          </a:p>
        </p:txBody>
      </p:sp>
    </p:spTree>
    <p:extLst>
      <p:ext uri="{BB962C8B-B14F-4D97-AF65-F5344CB8AC3E}">
        <p14:creationId xmlns:p14="http://schemas.microsoft.com/office/powerpoint/2010/main" val="199695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934C2C2-0E75-AB4D-A020-FB7787869643}" type="datetime1">
              <a:rPr lang="en-US"/>
              <a:pPr>
                <a:defRPr/>
              </a:pPr>
              <a:t>3/5/18</a:t>
            </a:fld>
            <a:endParaRPr lang="en-US"/>
          </a:p>
        </p:txBody>
      </p:sp>
      <p:sp>
        <p:nvSpPr>
          <p:cNvPr id="5" name="Slide Number Placeholder 5"/>
          <p:cNvSpPr>
            <a:spLocks noGrp="1"/>
          </p:cNvSpPr>
          <p:nvPr>
            <p:ph type="sldNum" sz="quarter" idx="11"/>
          </p:nvPr>
        </p:nvSpPr>
        <p:spPr/>
        <p:txBody>
          <a:bodyPr/>
          <a:lstStyle>
            <a:lvl1pPr>
              <a:defRPr/>
            </a:lvl1pPr>
          </a:lstStyle>
          <a:p>
            <a:pPr>
              <a:defRPr/>
            </a:pPr>
            <a:fld id="{4A8F8098-FC6F-DF4C-82F7-B17798BC7D66}" type="slidenum">
              <a:rPr lang="en-US"/>
              <a:pPr>
                <a:defRPr/>
              </a:pPr>
              <a:t>‹#›</a:t>
            </a:fld>
            <a:endParaRPr lang="en-US"/>
          </a:p>
        </p:txBody>
      </p:sp>
      <p:sp>
        <p:nvSpPr>
          <p:cNvPr id="6"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6326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p:cNvSpPr/>
          <p:nvPr userDrawn="1"/>
        </p:nvSpPr>
        <p:spPr>
          <a:xfrm>
            <a:off x="5573713" y="609600"/>
            <a:ext cx="6618287"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07A4597-EC60-FD49-9C65-A6E1BEF3EF67}" type="datetime1">
              <a:rPr lang="en-US"/>
              <a:pPr>
                <a:defRPr/>
              </a:pPr>
              <a:t>3/5/18</a:t>
            </a:fld>
            <a:endParaRPr lang="en-US"/>
          </a:p>
        </p:txBody>
      </p:sp>
      <p:sp>
        <p:nvSpPr>
          <p:cNvPr id="6" name="Slide Number Placeholder 5"/>
          <p:cNvSpPr>
            <a:spLocks noGrp="1"/>
          </p:cNvSpPr>
          <p:nvPr>
            <p:ph type="sldNum" sz="quarter" idx="11"/>
          </p:nvPr>
        </p:nvSpPr>
        <p:spPr/>
        <p:txBody>
          <a:bodyPr/>
          <a:lstStyle>
            <a:lvl1pPr>
              <a:defRPr/>
            </a:lvl1pPr>
          </a:lstStyle>
          <a:p>
            <a:pPr>
              <a:defRPr/>
            </a:pPr>
            <a:fld id="{2E593628-8C56-314E-BA5E-684E6EBD924D}"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109979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itle 1"/>
          <p:cNvSpPr txBox="1">
            <a:spLocks/>
          </p:cNvSpPr>
          <p:nvPr userDrawn="1"/>
        </p:nvSpPr>
        <p:spPr bwMode="auto">
          <a:xfrm>
            <a:off x="447675" y="512763"/>
            <a:ext cx="5116513"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fontAlgn="base">
              <a:lnSpc>
                <a:spcPct val="90000"/>
              </a:lnSpc>
              <a:spcBef>
                <a:spcPct val="0"/>
              </a:spcBef>
              <a:spcAft>
                <a:spcPct val="0"/>
              </a:spcAft>
              <a:defRPr sz="2400" b="1" kern="1200">
                <a:solidFill>
                  <a:schemeClr val="tx1"/>
                </a:solidFill>
                <a:latin typeface="Source Sans Pro" charset="0"/>
                <a:ea typeface="Source Sans Pro" charset="0"/>
                <a:cs typeface="Source Sans Pro" charset="0"/>
              </a:defRPr>
            </a:lvl1pPr>
            <a:lvl2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2pPr>
            <a:lvl3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3pPr>
            <a:lvl4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4pPr>
            <a:lvl5pPr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5pPr>
            <a:lvl6pPr marL="4572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6pPr>
            <a:lvl7pPr marL="9144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7pPr>
            <a:lvl8pPr marL="13716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8pPr>
            <a:lvl9pPr marL="18288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9pPr>
          </a:lstStyle>
          <a:p>
            <a:pPr defTabSz="914400" eaLnBrk="1" hangingPunct="1">
              <a:defRPr/>
            </a:pPr>
            <a:r>
              <a:rPr lang="en-US" sz="1600" b="0"/>
              <a:t>Click to edit Master sub-title style</a:t>
            </a:r>
          </a:p>
        </p:txBody>
      </p:sp>
      <p:sp>
        <p:nvSpPr>
          <p:cNvPr id="2" name="Title 1"/>
          <p:cNvSpPr>
            <a:spLocks noGrp="1"/>
          </p:cNvSpPr>
          <p:nvPr>
            <p:ph type="title"/>
          </p:nvPr>
        </p:nvSpPr>
        <p:spPr>
          <a:xfrm>
            <a:off x="446926" y="164388"/>
            <a:ext cx="5116513" cy="34777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382ABCF-424C-2A48-A25C-1B545386741E}" type="datetime1">
              <a:rPr lang="en-US"/>
              <a:pPr>
                <a:defRPr/>
              </a:pPr>
              <a:t>3/5/18</a:t>
            </a:fld>
            <a:endParaRPr lang="en-US"/>
          </a:p>
        </p:txBody>
      </p:sp>
      <p:sp>
        <p:nvSpPr>
          <p:cNvPr id="6" name="Slide Number Placeholder 5"/>
          <p:cNvSpPr>
            <a:spLocks noGrp="1"/>
          </p:cNvSpPr>
          <p:nvPr>
            <p:ph type="sldNum" sz="quarter" idx="11"/>
          </p:nvPr>
        </p:nvSpPr>
        <p:spPr/>
        <p:txBody>
          <a:bodyPr/>
          <a:lstStyle>
            <a:lvl1pPr>
              <a:defRPr/>
            </a:lvl1pPr>
          </a:lstStyle>
          <a:p>
            <a:pPr>
              <a:defRPr/>
            </a:pPr>
            <a:fld id="{D3131197-130E-6341-AA55-1421D3A9877A}"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204681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333DC6E8-3D51-C848-AD24-B4CBBDA2FE1F}" type="datetime1">
              <a:rPr lang="en-US"/>
              <a:pPr>
                <a:defRPr/>
              </a:pPr>
              <a:t>3/5/18</a:t>
            </a:fld>
            <a:endParaRPr lang="en-US"/>
          </a:p>
        </p:txBody>
      </p:sp>
      <p:sp>
        <p:nvSpPr>
          <p:cNvPr id="6" name="Slide Number Placeholder 6"/>
          <p:cNvSpPr>
            <a:spLocks noGrp="1"/>
          </p:cNvSpPr>
          <p:nvPr>
            <p:ph type="sldNum" sz="quarter" idx="11"/>
          </p:nvPr>
        </p:nvSpPr>
        <p:spPr/>
        <p:txBody>
          <a:bodyPr/>
          <a:lstStyle>
            <a:lvl1pPr>
              <a:defRPr/>
            </a:lvl1pPr>
          </a:lstStyle>
          <a:p>
            <a:pPr>
              <a:defRPr/>
            </a:pPr>
            <a:fld id="{2F24ADBB-AD8B-164A-A54B-5460D1291260}"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824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457200" y="58738"/>
            <a:ext cx="5116513" cy="793750"/>
          </a:xfrm>
        </p:spPr>
        <p:txBody>
          <a:bodyPr/>
          <a:lstStyle>
            <a:lvl1pPr>
              <a:defRPr sz="2800"/>
            </a:lvl1pPr>
          </a:lstStyle>
          <a:p>
            <a:r>
              <a:rPr lang="en-US"/>
              <a:t>Click to edit Master title style</a:t>
            </a:r>
          </a:p>
        </p:txBody>
      </p:sp>
      <p:sp>
        <p:nvSpPr>
          <p:cNvPr id="7" name="Date Placeholder 6"/>
          <p:cNvSpPr>
            <a:spLocks noGrp="1"/>
          </p:cNvSpPr>
          <p:nvPr>
            <p:ph type="dt" sz="half" idx="10"/>
          </p:nvPr>
        </p:nvSpPr>
        <p:spPr/>
        <p:txBody>
          <a:bodyPr/>
          <a:lstStyle>
            <a:lvl1pPr>
              <a:defRPr/>
            </a:lvl1pPr>
          </a:lstStyle>
          <a:p>
            <a:pPr>
              <a:defRPr/>
            </a:pPr>
            <a:fld id="{1C8689BD-9814-4046-B4D9-CA1600B86066}" type="datetime1">
              <a:rPr lang="en-US"/>
              <a:pPr>
                <a:defRPr/>
              </a:pPr>
              <a:t>3/5/18</a:t>
            </a:fld>
            <a:endParaRPr lang="en-US"/>
          </a:p>
        </p:txBody>
      </p:sp>
      <p:sp>
        <p:nvSpPr>
          <p:cNvPr id="8" name="Slide Number Placeholder 8"/>
          <p:cNvSpPr>
            <a:spLocks noGrp="1"/>
          </p:cNvSpPr>
          <p:nvPr>
            <p:ph type="sldNum" sz="quarter" idx="11"/>
          </p:nvPr>
        </p:nvSpPr>
        <p:spPr/>
        <p:txBody>
          <a:bodyPr/>
          <a:lstStyle>
            <a:lvl1pPr>
              <a:defRPr/>
            </a:lvl1pPr>
          </a:lstStyle>
          <a:p>
            <a:pPr>
              <a:defRPr/>
            </a:pPr>
            <a:fld id="{AF492DAF-1D79-D542-AC03-54E8875BABB4}" type="slidenum">
              <a:rPr lang="en-US"/>
              <a:pPr>
                <a:defRPr/>
              </a:pPr>
              <a:t>‹#›</a:t>
            </a:fld>
            <a:endParaRPr lang="en-US"/>
          </a:p>
        </p:txBody>
      </p:sp>
      <p:sp>
        <p:nvSpPr>
          <p:cNvPr id="9"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63474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7512F287-09F9-4942-9411-AB00AD9C081F}" type="datetime1">
              <a:rPr lang="en-US"/>
              <a:pPr>
                <a:defRPr/>
              </a:pPr>
              <a:t>3/5/18</a:t>
            </a:fld>
            <a:endParaRPr lang="en-US"/>
          </a:p>
        </p:txBody>
      </p:sp>
      <p:sp>
        <p:nvSpPr>
          <p:cNvPr id="4" name="Slide Number Placeholder 4"/>
          <p:cNvSpPr>
            <a:spLocks noGrp="1"/>
          </p:cNvSpPr>
          <p:nvPr>
            <p:ph type="sldNum" sz="quarter" idx="11"/>
          </p:nvPr>
        </p:nvSpPr>
        <p:spPr/>
        <p:txBody>
          <a:bodyPr/>
          <a:lstStyle>
            <a:lvl1pPr>
              <a:defRPr/>
            </a:lvl1pPr>
          </a:lstStyle>
          <a:p>
            <a:pPr>
              <a:defRPr/>
            </a:pPr>
            <a:fld id="{F5A3FCFF-D82B-C34E-9266-2DC9948ABF83}" type="slidenum">
              <a:rPr lang="en-US"/>
              <a:pPr>
                <a:defRPr/>
              </a:pPr>
              <a:t>‹#›</a:t>
            </a:fld>
            <a:endParaRPr lang="en-US"/>
          </a:p>
        </p:txBody>
      </p:sp>
      <p:sp>
        <p:nvSpPr>
          <p:cNvPr id="5"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120305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0" y="0"/>
            <a:ext cx="12192000" cy="1106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46" eaLnBrk="1" fontAlgn="auto" hangingPunct="1">
              <a:spcBef>
                <a:spcPts val="0"/>
              </a:spcBef>
              <a:spcAft>
                <a:spcPts val="0"/>
              </a:spcAft>
              <a:defRPr/>
            </a:pPr>
            <a:endParaRPr lang="en-US"/>
          </a:p>
        </p:txBody>
      </p:sp>
      <p:sp>
        <p:nvSpPr>
          <p:cNvPr id="3" name="Date Placeholder 1"/>
          <p:cNvSpPr>
            <a:spLocks noGrp="1"/>
          </p:cNvSpPr>
          <p:nvPr>
            <p:ph type="dt" sz="half" idx="10"/>
          </p:nvPr>
        </p:nvSpPr>
        <p:spPr/>
        <p:txBody>
          <a:bodyPr/>
          <a:lstStyle>
            <a:lvl1pPr>
              <a:defRPr/>
            </a:lvl1pPr>
          </a:lstStyle>
          <a:p>
            <a:pPr>
              <a:defRPr/>
            </a:pPr>
            <a:fld id="{B4BCCDC6-AC3A-FE48-B067-80F500CEFF8F}" type="datetime1">
              <a:rPr lang="en-US"/>
              <a:pPr>
                <a:defRPr/>
              </a:pPr>
              <a:t>3/5/18</a:t>
            </a:fld>
            <a:endParaRPr lang="en-US"/>
          </a:p>
        </p:txBody>
      </p:sp>
      <p:sp>
        <p:nvSpPr>
          <p:cNvPr id="4" name="Slide Number Placeholder 3"/>
          <p:cNvSpPr>
            <a:spLocks noGrp="1"/>
          </p:cNvSpPr>
          <p:nvPr>
            <p:ph type="sldNum" sz="quarter" idx="11"/>
          </p:nvPr>
        </p:nvSpPr>
        <p:spPr/>
        <p:txBody>
          <a:bodyPr/>
          <a:lstStyle>
            <a:lvl1pPr>
              <a:defRPr/>
            </a:lvl1pPr>
          </a:lstStyle>
          <a:p>
            <a:pPr>
              <a:defRPr/>
            </a:pPr>
            <a:fld id="{CE752C8F-0848-C740-8A6F-AD99F498040D}" type="slidenum">
              <a:rPr lang="en-US"/>
              <a:pPr>
                <a:defRPr/>
              </a:pPr>
              <a:t>‹#›</a:t>
            </a:fld>
            <a:endParaRPr lang="en-US"/>
          </a:p>
        </p:txBody>
      </p:sp>
      <p:sp>
        <p:nvSpPr>
          <p:cNvPr id="5"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951081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00" y="135205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352051"/>
            <a:ext cx="3932237" cy="4516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457200" y="58738"/>
            <a:ext cx="5116513" cy="793750"/>
          </a:xfrm>
        </p:spPr>
        <p:txBody>
          <a:bodyPr/>
          <a:lstStyle>
            <a:lvl1pPr>
              <a:defRPr sz="28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fld id="{2469E1D7-93CF-E842-8AEC-B96FC47E9C8C}" type="datetime1">
              <a:rPr lang="en-US"/>
              <a:pPr>
                <a:defRPr/>
              </a:pPr>
              <a:t>3/5/18</a:t>
            </a:fld>
            <a:endParaRPr lang="en-US"/>
          </a:p>
        </p:txBody>
      </p:sp>
      <p:sp>
        <p:nvSpPr>
          <p:cNvPr id="6" name="Slide Number Placeholder 6"/>
          <p:cNvSpPr>
            <a:spLocks noGrp="1"/>
          </p:cNvSpPr>
          <p:nvPr>
            <p:ph type="sldNum" sz="quarter" idx="11"/>
          </p:nvPr>
        </p:nvSpPr>
        <p:spPr/>
        <p:txBody>
          <a:bodyPr/>
          <a:lstStyle>
            <a:lvl1pPr>
              <a:defRPr/>
            </a:lvl1pPr>
          </a:lstStyle>
          <a:p>
            <a:pPr>
              <a:defRPr/>
            </a:pPr>
            <a:fld id="{2ACED08B-2C1D-C34C-9BC0-ABB2204BF908}" type="slidenum">
              <a:rPr lang="en-US"/>
              <a:pPr>
                <a:defRPr/>
              </a:pPr>
              <a:t>‹#›</a:t>
            </a:fld>
            <a:endParaRPr lang="en-US"/>
          </a:p>
        </p:txBody>
      </p:sp>
      <p:sp>
        <p:nvSpPr>
          <p:cNvPr id="7" name="Footer Placeholder 4"/>
          <p:cNvSpPr>
            <a:spLocks noGrp="1"/>
          </p:cNvSpPr>
          <p:nvPr>
            <p:ph type="ftr" sz="quarter" idx="12"/>
          </p:nvPr>
        </p:nvSpPr>
        <p:spPr>
          <a:xfrm>
            <a:off x="4038600" y="6643688"/>
            <a:ext cx="4114800" cy="284162"/>
          </a:xfrm>
        </p:spPr>
        <p:txBody>
          <a:bodyPr/>
          <a:lstStyle>
            <a:lvl1pPr algn="ctr">
              <a:defRPr sz="900">
                <a:solidFill>
                  <a:schemeClr val="bg1"/>
                </a:solidFill>
              </a:defRPr>
            </a:lvl1pPr>
          </a:lstStyle>
          <a:p>
            <a:pPr>
              <a:defRPr/>
            </a:pPr>
            <a:r>
              <a:rPr lang="en-US"/>
              <a:t>© 2015, Perfecto Mobile Ltd.  All Rights Reserved.  </a:t>
            </a:r>
          </a:p>
        </p:txBody>
      </p:sp>
    </p:spTree>
    <p:extLst>
      <p:ext uri="{BB962C8B-B14F-4D97-AF65-F5344CB8AC3E}">
        <p14:creationId xmlns:p14="http://schemas.microsoft.com/office/powerpoint/2010/main" val="30024336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58738"/>
            <a:ext cx="511651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182688"/>
            <a:ext cx="105156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hape 4"/>
          <p:cNvSpPr/>
          <p:nvPr userDrawn="1"/>
        </p:nvSpPr>
        <p:spPr>
          <a:xfrm>
            <a:off x="0" y="165100"/>
            <a:ext cx="457200" cy="561975"/>
          </a:xfrm>
          <a:prstGeom prst="rect">
            <a:avLst/>
          </a:prstGeom>
          <a:solidFill>
            <a:srgbClr val="92D050"/>
          </a:solidFill>
          <a:ln w="12700">
            <a:miter lim="400000"/>
          </a:ln>
        </p:spPr>
        <p:txBody>
          <a:bodyPr lIns="50800" tIns="50800" rIns="50800" bIns="50800" anchor="ctr"/>
          <a:lstStyle/>
          <a:p>
            <a:pPr defTabSz="825500" eaLnBrk="1" fontAlgn="auto" hangingPunct="1">
              <a:lnSpc>
                <a:spcPct val="70000"/>
              </a:lnSpc>
              <a:spcBef>
                <a:spcPts val="0"/>
              </a:spcBef>
              <a:spcAft>
                <a:spcPts val="0"/>
              </a:spcAft>
              <a:defRPr sz="2300" b="1" cap="all" spc="-91">
                <a:solidFill>
                  <a:srgbClr val="FFFFFF"/>
                </a:solidFill>
                <a:latin typeface="Source Sans Pro Semibold"/>
                <a:ea typeface="Source Sans Pro Semibold"/>
                <a:cs typeface="Source Sans Pro Semibold"/>
                <a:sym typeface="Source Sans Pro Semibold"/>
              </a:defRPr>
            </a:pPr>
            <a:endParaRPr sz="2300" b="1" cap="all" spc="-91">
              <a:solidFill>
                <a:srgbClr val="FFFFFF"/>
              </a:solidFill>
              <a:latin typeface="Source Sans Pro Semibold"/>
              <a:ea typeface="Source Sans Pro Semibold"/>
              <a:cs typeface="Source Sans Pro Semibold"/>
              <a:sym typeface="Source Sans Pro Semibold"/>
            </a:endParaRPr>
          </a:p>
        </p:txBody>
      </p:sp>
      <p:sp>
        <p:nvSpPr>
          <p:cNvPr id="1029" name="Shape 108"/>
          <p:cNvSpPr>
            <a:spLocks noChangeShapeType="1"/>
          </p:cNvSpPr>
          <p:nvPr userDrawn="1"/>
        </p:nvSpPr>
        <p:spPr bwMode="auto">
          <a:xfrm flipV="1">
            <a:off x="5573713" y="700088"/>
            <a:ext cx="6610350" cy="20637"/>
          </a:xfrm>
          <a:prstGeom prst="line">
            <a:avLst/>
          </a:prstGeom>
          <a:noFill/>
          <a:ln w="28575">
            <a:solidFill>
              <a:srgbClr val="92D050"/>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2" name="Shape 4"/>
          <p:cNvSpPr/>
          <p:nvPr userDrawn="1"/>
        </p:nvSpPr>
        <p:spPr>
          <a:xfrm>
            <a:off x="-28575" y="6716713"/>
            <a:ext cx="12220575" cy="157162"/>
          </a:xfrm>
          <a:prstGeom prst="rect">
            <a:avLst/>
          </a:prstGeom>
          <a:solidFill>
            <a:srgbClr val="92D050"/>
          </a:solidFill>
          <a:ln w="12700">
            <a:miter lim="400000"/>
          </a:ln>
        </p:spPr>
        <p:txBody>
          <a:bodyPr lIns="50800" tIns="50800" rIns="50800" bIns="50800" anchor="ctr"/>
          <a:lstStyle/>
          <a:p>
            <a:pPr defTabSz="825500" eaLnBrk="1" fontAlgn="auto" hangingPunct="1">
              <a:lnSpc>
                <a:spcPct val="70000"/>
              </a:lnSpc>
              <a:spcBef>
                <a:spcPts val="0"/>
              </a:spcBef>
              <a:spcAft>
                <a:spcPts val="0"/>
              </a:spcAft>
              <a:defRPr sz="2300" b="1" cap="all" spc="-91">
                <a:solidFill>
                  <a:srgbClr val="FFFFFF"/>
                </a:solidFill>
                <a:latin typeface="Source Sans Pro Semibold"/>
                <a:ea typeface="Source Sans Pro Semibold"/>
                <a:cs typeface="Source Sans Pro Semibold"/>
                <a:sym typeface="Source Sans Pro Semibold"/>
              </a:defRPr>
            </a:pPr>
            <a:endParaRPr sz="2300" b="1" cap="all" spc="-91">
              <a:solidFill>
                <a:srgbClr val="FFFFFF"/>
              </a:solidFill>
              <a:latin typeface="Source Sans Pro Semibold"/>
              <a:ea typeface="Source Sans Pro Semibold"/>
              <a:cs typeface="Source Sans Pro Semibold"/>
              <a:sym typeface="Source Sans Pro Semibold"/>
            </a:endParaRPr>
          </a:p>
        </p:txBody>
      </p:sp>
      <p:sp>
        <p:nvSpPr>
          <p:cNvPr id="5" name="Footer Placeholder 4"/>
          <p:cNvSpPr>
            <a:spLocks noGrp="1"/>
          </p:cNvSpPr>
          <p:nvPr>
            <p:ph type="ftr" sz="quarter" idx="3"/>
          </p:nvPr>
        </p:nvSpPr>
        <p:spPr>
          <a:xfrm>
            <a:off x="4038600" y="6640513"/>
            <a:ext cx="4114800" cy="284162"/>
          </a:xfrm>
          <a:prstGeom prst="rect">
            <a:avLst/>
          </a:prstGeom>
        </p:spPr>
        <p:txBody>
          <a:bodyPr vert="horz" lIns="91440" tIns="45720" rIns="91440" bIns="45720" rtlCol="0" anchor="ctr"/>
          <a:lstStyle>
            <a:lvl1pPr algn="ctr" defTabSz="584200" eaLnBrk="1" fontAlgn="auto" latinLnBrk="1">
              <a:spcBef>
                <a:spcPts val="0"/>
              </a:spcBef>
              <a:spcAft>
                <a:spcPts val="0"/>
              </a:spcAft>
              <a:defRPr sz="900">
                <a:solidFill>
                  <a:schemeClr val="bg1"/>
                </a:solidFill>
                <a:latin typeface="+mn-lt"/>
                <a:ea typeface="Sosa Regular"/>
                <a:cs typeface="Sosa Regular"/>
                <a:sym typeface="Sosa Regular"/>
              </a:defRPr>
            </a:lvl1pPr>
          </a:lstStyle>
          <a:p>
            <a:pPr>
              <a:defRPr/>
            </a:pPr>
            <a:r>
              <a:rPr lang="en-US"/>
              <a:t>© 2015, Perfecto Mobile Ltd.  All Rights Reserved.  </a:t>
            </a:r>
          </a:p>
        </p:txBody>
      </p:sp>
      <p:sp>
        <p:nvSpPr>
          <p:cNvPr id="4" name="Date Placeholder 3"/>
          <p:cNvSpPr>
            <a:spLocks noGrp="1"/>
          </p:cNvSpPr>
          <p:nvPr>
            <p:ph type="dt" sz="half" idx="2"/>
          </p:nvPr>
        </p:nvSpPr>
        <p:spPr>
          <a:xfrm>
            <a:off x="838200" y="6640513"/>
            <a:ext cx="2743200" cy="284162"/>
          </a:xfrm>
          <a:prstGeom prst="rect">
            <a:avLst/>
          </a:prstGeom>
        </p:spPr>
        <p:txBody>
          <a:bodyPr vert="horz" lIns="91440" tIns="45720" rIns="91440" bIns="45720" rtlCol="0" anchor="ctr"/>
          <a:lstStyle>
            <a:lvl1pPr algn="l" defTabSz="914346" eaLnBrk="1" fontAlgn="auto" hangingPunct="1">
              <a:spcBef>
                <a:spcPts val="0"/>
              </a:spcBef>
              <a:spcAft>
                <a:spcPts val="0"/>
              </a:spcAft>
              <a:defRPr sz="900">
                <a:solidFill>
                  <a:schemeClr val="bg1"/>
                </a:solidFill>
                <a:latin typeface="+mn-lt"/>
              </a:defRPr>
            </a:lvl1pPr>
          </a:lstStyle>
          <a:p>
            <a:pPr>
              <a:defRPr/>
            </a:pPr>
            <a:fld id="{B0792C0D-626E-EE4D-BBFA-E0B7976366F6}" type="datetime1">
              <a:rPr lang="en-US"/>
              <a:pPr>
                <a:defRPr/>
              </a:pPr>
              <a:t>3/5/18</a:t>
            </a:fld>
            <a:endParaRPr lang="en-US"/>
          </a:p>
        </p:txBody>
      </p:sp>
      <p:sp>
        <p:nvSpPr>
          <p:cNvPr id="6" name="Slide Number Placeholder 5"/>
          <p:cNvSpPr>
            <a:spLocks noGrp="1"/>
          </p:cNvSpPr>
          <p:nvPr>
            <p:ph type="sldNum" sz="quarter" idx="4"/>
          </p:nvPr>
        </p:nvSpPr>
        <p:spPr>
          <a:xfrm>
            <a:off x="8610600" y="6651625"/>
            <a:ext cx="2743200" cy="249238"/>
          </a:xfrm>
          <a:prstGeom prst="rect">
            <a:avLst/>
          </a:prstGeom>
        </p:spPr>
        <p:txBody>
          <a:bodyPr vert="horz" lIns="91440" tIns="45720" rIns="91440" bIns="45720" rtlCol="0" anchor="ctr"/>
          <a:lstStyle>
            <a:lvl1pPr algn="r" defTabSz="914346" eaLnBrk="1" fontAlgn="auto" hangingPunct="1">
              <a:spcBef>
                <a:spcPts val="0"/>
              </a:spcBef>
              <a:spcAft>
                <a:spcPts val="0"/>
              </a:spcAft>
              <a:defRPr sz="900">
                <a:solidFill>
                  <a:schemeClr val="bg1"/>
                </a:solidFill>
                <a:latin typeface="+mn-lt"/>
              </a:defRPr>
            </a:lvl1pPr>
          </a:lstStyle>
          <a:p>
            <a:pPr>
              <a:defRPr/>
            </a:pPr>
            <a:fld id="{52E40551-DE96-6946-8161-831AAB993593}" type="slidenum">
              <a:rPr lang="en-US"/>
              <a:pPr>
                <a:defRPr/>
              </a:pPr>
              <a:t>‹#›</a:t>
            </a:fld>
            <a:endParaRPr lang="en-US"/>
          </a:p>
        </p:txBody>
      </p:sp>
      <p:pic>
        <p:nvPicPr>
          <p:cNvPr id="1035" name="Picture 12"/>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0372725" y="52388"/>
            <a:ext cx="1627188"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1339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l" rtl="0" eaLnBrk="0" fontAlgn="base" hangingPunct="0">
        <a:lnSpc>
          <a:spcPct val="90000"/>
        </a:lnSpc>
        <a:spcBef>
          <a:spcPct val="0"/>
        </a:spcBef>
        <a:spcAft>
          <a:spcPct val="0"/>
        </a:spcAft>
        <a:defRPr sz="2800" b="1" kern="1200">
          <a:solidFill>
            <a:schemeClr val="tx1"/>
          </a:solidFill>
          <a:latin typeface="Source Sans Pro" charset="0"/>
          <a:ea typeface="Source Sans Pro" charset="0"/>
          <a:cs typeface="Source Sans Pro" charset="0"/>
        </a:defRPr>
      </a:lvl1pPr>
      <a:lvl2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2pPr>
      <a:lvl3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3pPr>
      <a:lvl4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4pPr>
      <a:lvl5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5pPr>
      <a:lvl6pPr marL="4572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6pPr>
      <a:lvl7pPr marL="9144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7pPr>
      <a:lvl8pPr marL="13716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8pPr>
      <a:lvl9pPr marL="18288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Source Sans Pro" charset="0"/>
          <a:ea typeface="Source Sans Pro" charset="0"/>
          <a:cs typeface="Source Sans Pro" charset="0"/>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Source Sans Pro" charset="0"/>
          <a:ea typeface="Source Sans Pro" charset="0"/>
          <a:cs typeface="Source Sans Pro" charset="0"/>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Source Sans Pro" charset="0"/>
          <a:ea typeface="Source Sans Pro" charset="0"/>
          <a:cs typeface="Source Sans Pro" charset="0"/>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Source Sans Pro" charset="0"/>
          <a:ea typeface="Source Sans Pro" charset="0"/>
          <a:cs typeface="Source Sans Pro" charset="0"/>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cucumber/cucumber/wiki/Hook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 TargetMode="External"/><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 TargetMode="External"/><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ucumber/cucumber/wiki/Gherkin" TargetMode="External"/><Relationship Id="rId4" Type="http://schemas.openxmlformats.org/officeDocument/2006/relationships/hyperlink" Target="http://testng.org/doc/documentation-main.html" TargetMode="External"/><Relationship Id="rId5" Type="http://schemas.openxmlformats.org/officeDocument/2006/relationships/hyperlink" Target="https://github.com/Project-Quantum/Quantum-Starter-Kit/" TargetMode="External"/><Relationship Id="rId6" Type="http://schemas.openxmlformats.org/officeDocument/2006/relationships/hyperlink" Target="http://developers.perfectomobile.com/" TargetMode="External"/><Relationship Id="rId7" Type="http://schemas.openxmlformats.org/officeDocument/2006/relationships/hyperlink" Target="https://github.com/Project-Quantum/Training-Course" TargetMode="External"/><Relationship Id="rId8" Type="http://schemas.openxmlformats.org/officeDocument/2006/relationships/hyperlink" Target="https://github.com/Project-Quantum/TrainingAssignments"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github.com/PerfectoCode/Samples/wiki/Report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6.pn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roject-Quantum/Training-Course" TargetMode="External"/><Relationship Id="rId4" Type="http://schemas.openxmlformats.org/officeDocument/2006/relationships/hyperlink" Target="https://github.com/Project-Quantum/Quantum-Starter-Kit" TargetMode="External"/><Relationship Id="rId5" Type="http://schemas.openxmlformats.org/officeDocument/2006/relationships/hyperlink" Target="https://github.com/Project-Quantum/TrainingAssignments" TargetMode="External"/><Relationship Id="rId6" Type="http://schemas.openxmlformats.org/officeDocument/2006/relationships/hyperlink" Target="https://github.com/Project-Quantum"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l="-120" r="-241"/>
          <a:stretch/>
        </p:blipFill>
        <p:spPr>
          <a:xfrm flipH="1">
            <a:off x="-2" y="0"/>
            <a:ext cx="17902031" cy="10058400"/>
          </a:xfrm>
          <a:prstGeom prst="rect">
            <a:avLst/>
          </a:prstGeom>
        </p:spPr>
      </p:pic>
      <p:sp>
        <p:nvSpPr>
          <p:cNvPr id="3" name="Subtitle 2"/>
          <p:cNvSpPr>
            <a:spLocks noGrp="1"/>
          </p:cNvSpPr>
          <p:nvPr>
            <p:ph type="subTitle" idx="1"/>
          </p:nvPr>
        </p:nvSpPr>
        <p:spPr/>
        <p:txBody>
          <a:bodyPr>
            <a:normAutofit/>
          </a:bodyPr>
          <a:lstStyle/>
          <a:p>
            <a:pPr>
              <a:buFont typeface="Arial" charset="0"/>
              <a:buNone/>
              <a:defRPr/>
            </a:pPr>
            <a:r>
              <a:rPr lang="en-US" dirty="0"/>
              <a:t> </a:t>
            </a:r>
          </a:p>
        </p:txBody>
      </p:sp>
      <p:sp>
        <p:nvSpPr>
          <p:cNvPr id="7" name="Rectangle 6"/>
          <p:cNvSpPr/>
          <p:nvPr/>
        </p:nvSpPr>
        <p:spPr>
          <a:xfrm>
            <a:off x="0" y="0"/>
            <a:ext cx="12192000" cy="6858000"/>
          </a:xfrm>
          <a:prstGeom prst="rect">
            <a:avLst/>
          </a:prstGeom>
          <a:gradFill flip="none" rotWithShape="1">
            <a:gsLst>
              <a:gs pos="64000">
                <a:schemeClr val="accent3">
                  <a:lumMod val="95000"/>
                  <a:lumOff val="5000"/>
                  <a:alpha val="0"/>
                </a:schemeClr>
              </a:gs>
              <a:gs pos="100000">
                <a:schemeClr val="accent3">
                  <a:lumMod val="95000"/>
                  <a:lumOff val="5000"/>
                  <a:alpha val="42000"/>
                </a:schemeClr>
              </a:gs>
              <a:gs pos="98000">
                <a:schemeClr val="accent3">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pic>
        <p:nvPicPr>
          <p:cNvPr id="10" name="Picture 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85527" y="343543"/>
            <a:ext cx="3315949" cy="1015916"/>
          </a:xfrm>
          <a:prstGeom prst="rect">
            <a:avLst/>
          </a:prstGeom>
        </p:spPr>
      </p:pic>
      <p:sp>
        <p:nvSpPr>
          <p:cNvPr id="2" name="Title 1"/>
          <p:cNvSpPr>
            <a:spLocks noGrp="1"/>
          </p:cNvSpPr>
          <p:nvPr>
            <p:ph type="ctrTitle"/>
          </p:nvPr>
        </p:nvSpPr>
        <p:spPr>
          <a:xfrm>
            <a:off x="1383563" y="1611295"/>
            <a:ext cx="6999175" cy="1766029"/>
          </a:xfrm>
        </p:spPr>
        <p:txBody>
          <a:bodyPr anchor="ctr"/>
          <a:lstStyle/>
          <a:p>
            <a:pPr>
              <a:defRPr/>
            </a:pPr>
            <a:r>
              <a:rPr lang="en-US" dirty="0">
                <a:solidFill>
                  <a:schemeClr val="tx1"/>
                </a:solidFill>
              </a:rPr>
              <a:t>Introduction to Quantum</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1476" y="534602"/>
            <a:ext cx="1168400" cy="1168400"/>
          </a:xfrm>
          <a:prstGeom prst="rect">
            <a:avLst/>
          </a:prstGeom>
        </p:spPr>
      </p:pic>
    </p:spTree>
    <p:extLst>
      <p:ext uri="{BB962C8B-B14F-4D97-AF65-F5344CB8AC3E}">
        <p14:creationId xmlns:p14="http://schemas.microsoft.com/office/powerpoint/2010/main" val="2656682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Structure</a:t>
            </a:r>
          </a:p>
        </p:txBody>
      </p:sp>
      <p:sp>
        <p:nvSpPr>
          <p:cNvPr id="3" name="Content Placeholder 2"/>
          <p:cNvSpPr>
            <a:spLocks noGrp="1"/>
          </p:cNvSpPr>
          <p:nvPr>
            <p:ph idx="1"/>
          </p:nvPr>
        </p:nvSpPr>
        <p:spPr>
          <a:xfrm>
            <a:off x="838200" y="1182688"/>
            <a:ext cx="10515600" cy="4241161"/>
          </a:xfrm>
        </p:spPr>
        <p:txBody>
          <a:bodyPr>
            <a:normAutofit/>
          </a:bodyPr>
          <a:lstStyle/>
          <a:p>
            <a:r>
              <a:rPr lang="en-US" dirty="0"/>
              <a:t>A line starting with the keyword </a:t>
            </a:r>
            <a:r>
              <a:rPr lang="en-US" b="1" dirty="0"/>
              <a:t>Feature</a:t>
            </a:r>
          </a:p>
          <a:p>
            <a:r>
              <a:rPr lang="en-US" dirty="0"/>
              <a:t>followed by free indented text starts a feature. </a:t>
            </a:r>
          </a:p>
          <a:p>
            <a:r>
              <a:rPr lang="en-US" dirty="0"/>
              <a:t>A feature usually contains a list of scenarios. </a:t>
            </a:r>
          </a:p>
          <a:p>
            <a:r>
              <a:rPr lang="en-US" dirty="0"/>
              <a:t>You can write whatever you until the first scenario, which starts with the word  on a new line. </a:t>
            </a:r>
          </a:p>
          <a:p>
            <a:r>
              <a:rPr lang="en-US" dirty="0"/>
              <a:t>Convention:</a:t>
            </a:r>
          </a:p>
          <a:p>
            <a:pPr lvl="1"/>
            <a:r>
              <a:rPr lang="en-US" dirty="0"/>
              <a:t>Single Gherkin source file contains a description of a single feature.</a:t>
            </a:r>
          </a:p>
          <a:p>
            <a:pPr lvl="1"/>
            <a:r>
              <a:rPr lang="en-US" dirty="0"/>
              <a:t>Source files have .feature extension.</a:t>
            </a:r>
          </a:p>
          <a:p>
            <a:endParaRPr lang="en-US" dirty="0"/>
          </a:p>
        </p:txBody>
      </p:sp>
      <p:sp>
        <p:nvSpPr>
          <p:cNvPr id="4" name="Date Placeholder 3"/>
          <p:cNvSpPr>
            <a:spLocks noGrp="1"/>
          </p:cNvSpPr>
          <p:nvPr>
            <p:ph type="dt" sz="half" idx="10"/>
          </p:nvPr>
        </p:nvSpPr>
        <p:spPr/>
        <p:txBody>
          <a:bodyPr/>
          <a:lstStyle/>
          <a:p>
            <a:pPr>
              <a:defRPr/>
            </a:pPr>
            <a:fld id="{1D9A4207-4B2F-EA47-AF9F-5AA8F40DA996}" type="datetime1">
              <a:rPr lang="en-US" smtClean="0"/>
              <a:pPr>
                <a:defRPr/>
              </a:pPr>
              <a:t>3/5/18</a:t>
            </a:fld>
            <a:endParaRPr lang="en-US"/>
          </a:p>
        </p:txBody>
      </p:sp>
      <p:sp>
        <p:nvSpPr>
          <p:cNvPr id="5" name="Slide Number Placeholder 4"/>
          <p:cNvSpPr>
            <a:spLocks noGrp="1"/>
          </p:cNvSpPr>
          <p:nvPr>
            <p:ph type="sldNum" sz="quarter" idx="11"/>
          </p:nvPr>
        </p:nvSpPr>
        <p:spPr/>
        <p:txBody>
          <a:bodyPr/>
          <a:lstStyle/>
          <a:p>
            <a:pPr>
              <a:defRPr/>
            </a:pPr>
            <a:fld id="{48546170-D910-FB45-A35A-74CCEC43A279}" type="slidenum">
              <a:rPr lang="en-US" smtClean="0"/>
              <a:pPr>
                <a:defRPr/>
              </a:pPr>
              <a:t>10</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3194437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Every scenario consists of a list of steps, which must start with one of the keywords </a:t>
            </a:r>
            <a:r>
              <a:rPr lang="en-US" b="1" dirty="0"/>
              <a:t>Given</a:t>
            </a:r>
            <a:r>
              <a:rPr lang="en-US" dirty="0"/>
              <a:t>, </a:t>
            </a:r>
            <a:r>
              <a:rPr lang="en-US" b="1" dirty="0"/>
              <a:t>When</a:t>
            </a:r>
            <a:r>
              <a:rPr lang="en-US" dirty="0"/>
              <a:t>, </a:t>
            </a:r>
            <a:r>
              <a:rPr lang="en-US" b="1" dirty="0"/>
              <a:t>Then</a:t>
            </a:r>
            <a:r>
              <a:rPr lang="en-US" dirty="0"/>
              <a:t>, </a:t>
            </a:r>
            <a:r>
              <a:rPr lang="en-US" b="1" dirty="0"/>
              <a:t>But</a:t>
            </a:r>
            <a:r>
              <a:rPr lang="en-US" dirty="0"/>
              <a:t> or </a:t>
            </a:r>
            <a:r>
              <a:rPr lang="en-US" b="1" dirty="0"/>
              <a:t>And</a:t>
            </a:r>
            <a:r>
              <a:rPr lang="en-US" dirty="0"/>
              <a:t>. Cucumber treats them all the same, but you shouldn’t. Here is an example:</a:t>
            </a:r>
          </a:p>
        </p:txBody>
      </p:sp>
      <p:sp>
        <p:nvSpPr>
          <p:cNvPr id="4" name="Date Placeholder 3"/>
          <p:cNvSpPr>
            <a:spLocks noGrp="1"/>
          </p:cNvSpPr>
          <p:nvPr>
            <p:ph type="dt" sz="half" idx="10"/>
          </p:nvPr>
        </p:nvSpPr>
        <p:spPr/>
        <p:txBody>
          <a:bodyPr/>
          <a:lstStyle/>
          <a:p>
            <a:pPr>
              <a:defRPr/>
            </a:pPr>
            <a:fld id="{1D9A4207-4B2F-EA47-AF9F-5AA8F40DA996}" type="datetime1">
              <a:rPr lang="en-US" smtClean="0"/>
              <a:pPr>
                <a:defRPr/>
              </a:pPr>
              <a:t>3/5/18</a:t>
            </a:fld>
            <a:endParaRPr lang="en-US"/>
          </a:p>
        </p:txBody>
      </p:sp>
      <p:sp>
        <p:nvSpPr>
          <p:cNvPr id="5" name="Slide Number Placeholder 4"/>
          <p:cNvSpPr>
            <a:spLocks noGrp="1"/>
          </p:cNvSpPr>
          <p:nvPr>
            <p:ph type="sldNum" sz="quarter" idx="11"/>
          </p:nvPr>
        </p:nvSpPr>
        <p:spPr/>
        <p:txBody>
          <a:bodyPr/>
          <a:lstStyle/>
          <a:p>
            <a:pPr>
              <a:defRPr/>
            </a:pPr>
            <a:fld id="{48546170-D910-FB45-A35A-74CCEC43A279}" type="slidenum">
              <a:rPr lang="en-US" smtClean="0"/>
              <a:pPr>
                <a:defRPr/>
              </a:pPr>
              <a:t>11</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
        <p:nvSpPr>
          <p:cNvPr id="7" name="Rectangle 1"/>
          <p:cNvSpPr>
            <a:spLocks noChangeArrowheads="1"/>
          </p:cNvSpPr>
          <p:nvPr/>
        </p:nvSpPr>
        <p:spPr bwMode="auto">
          <a:xfrm>
            <a:off x="1489611" y="3096022"/>
            <a:ext cx="9212778" cy="30777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Feature</a:t>
            </a:r>
            <a:r>
              <a:rPr kumimoji="0" lang="en-US" altLang="en-US" sz="2000" b="0" i="0" u="none" strike="noStrike" cap="none" normalizeH="0" baseline="0" dirty="0">
                <a:ln>
                  <a:noFill/>
                </a:ln>
                <a:solidFill>
                  <a:srgbClr val="333333"/>
                </a:solidFill>
                <a:effectLst/>
                <a:latin typeface="Consolas" panose="020B0609020204030204" pitchFamily="49" charset="0"/>
              </a:rPr>
              <a:t>:</a:t>
            </a:r>
            <a:r>
              <a:rPr kumimoji="0" lang="en-US" altLang="en-US" sz="2000" b="0" i="0" u="none" strike="noStrike" cap="none" normalizeH="0" baseline="0" dirty="0">
                <a:ln>
                  <a:noFill/>
                </a:ln>
                <a:solidFill>
                  <a:srgbClr val="183691"/>
                </a:solidFill>
                <a:effectLst/>
                <a:latin typeface="Consolas" panose="020B0609020204030204" pitchFamily="49" charset="0"/>
              </a:rPr>
              <a:t> Serve coffee</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333333"/>
                </a:solidFill>
                <a:effectLst/>
                <a:latin typeface="Consolas" panose="020B0609020204030204" pitchFamily="49" charset="0"/>
              </a:rPr>
              <a:t>Coffee should not be served until paid 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333333"/>
                </a:solidFill>
                <a:effectLst/>
                <a:latin typeface="Consolas" panose="020B0609020204030204" pitchFamily="49" charset="0"/>
              </a:rPr>
              <a:t>Coffee should not be served until the button has been pressed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333333"/>
                </a:solidFill>
                <a:effectLst/>
                <a:latin typeface="Consolas" panose="020B0609020204030204" pitchFamily="49" charset="0"/>
              </a:rPr>
              <a:t>If there is no coffee left then money should be refunded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A71D5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Scenario</a:t>
            </a:r>
            <a:r>
              <a:rPr kumimoji="0" lang="en-US" altLang="en-US" sz="2000" b="0" i="0" u="none" strike="noStrike" cap="none" normalizeH="0" baseline="0" dirty="0">
                <a:ln>
                  <a:noFill/>
                </a:ln>
                <a:solidFill>
                  <a:srgbClr val="333333"/>
                </a:solidFill>
                <a:effectLst/>
                <a:latin typeface="Consolas" panose="020B0609020204030204" pitchFamily="49" charset="0"/>
              </a:rPr>
              <a:t>:</a:t>
            </a:r>
            <a:r>
              <a:rPr kumimoji="0" lang="en-US" altLang="en-US" sz="2000" b="0" i="0" u="none" strike="noStrike" cap="none" normalizeH="0" baseline="0" dirty="0">
                <a:ln>
                  <a:noFill/>
                </a:ln>
                <a:solidFill>
                  <a:srgbClr val="183691"/>
                </a:solidFill>
                <a:effectLst/>
                <a:latin typeface="Consolas" panose="020B0609020204030204" pitchFamily="49" charset="0"/>
              </a:rPr>
              <a:t> Buy last coffee</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  Given </a:t>
            </a:r>
            <a:r>
              <a:rPr kumimoji="0" lang="en-US" altLang="en-US" sz="2000" b="0" i="0" u="none" strike="noStrike" cap="none" normalizeH="0" baseline="0" dirty="0">
                <a:ln>
                  <a:noFill/>
                </a:ln>
                <a:solidFill>
                  <a:srgbClr val="333333"/>
                </a:solidFill>
                <a:effectLst/>
                <a:latin typeface="Consolas" panose="020B0609020204030204" pitchFamily="49" charset="0"/>
              </a:rPr>
              <a:t>there are 1 coffees left in the machine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  And </a:t>
            </a:r>
            <a:r>
              <a:rPr kumimoji="0" lang="en-US" altLang="en-US" sz="2000" b="0" i="0" u="none" strike="noStrike" cap="none" normalizeH="0" baseline="0" dirty="0">
                <a:ln>
                  <a:noFill/>
                </a:ln>
                <a:solidFill>
                  <a:srgbClr val="333333"/>
                </a:solidFill>
                <a:effectLst/>
                <a:latin typeface="Consolas" panose="020B0609020204030204" pitchFamily="49" charset="0"/>
              </a:rPr>
              <a:t>I have deposited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When </a:t>
            </a:r>
            <a:r>
              <a:rPr kumimoji="0" lang="en-US" altLang="en-US" sz="2000" b="0" i="0" u="none" strike="noStrike" cap="none" normalizeH="0" baseline="0" dirty="0">
                <a:ln>
                  <a:noFill/>
                </a:ln>
                <a:solidFill>
                  <a:srgbClr val="333333"/>
                </a:solidFill>
                <a:effectLst/>
                <a:latin typeface="Consolas" panose="020B0609020204030204" pitchFamily="49" charset="0"/>
              </a:rPr>
              <a:t>I press the coffee button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  Then </a:t>
            </a:r>
            <a:r>
              <a:rPr kumimoji="0" lang="en-US" altLang="en-US" sz="2000" b="0" i="0" u="none" strike="noStrike" cap="none" normalizeH="0" baseline="0" dirty="0">
                <a:ln>
                  <a:noFill/>
                </a:ln>
                <a:solidFill>
                  <a:srgbClr val="333333"/>
                </a:solidFill>
                <a:effectLst/>
                <a:latin typeface="Consolas" panose="020B0609020204030204" pitchFamily="49" charset="0"/>
              </a:rPr>
              <a:t>I should be served a coffee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206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 Given When Then</a:t>
            </a:r>
          </a:p>
        </p:txBody>
      </p:sp>
      <p:sp>
        <p:nvSpPr>
          <p:cNvPr id="3" name="Content Placeholder 2"/>
          <p:cNvSpPr>
            <a:spLocks noGrp="1"/>
          </p:cNvSpPr>
          <p:nvPr>
            <p:ph idx="1"/>
          </p:nvPr>
        </p:nvSpPr>
        <p:spPr/>
        <p:txBody>
          <a:bodyPr/>
          <a:lstStyle/>
          <a:p>
            <a:r>
              <a:rPr lang="en-US" b="1" dirty="0"/>
              <a:t>Given - Put the system in a known state</a:t>
            </a:r>
            <a:r>
              <a:rPr lang="en-US" dirty="0"/>
              <a:t> before the user (or external system) starts interacting with the system.</a:t>
            </a:r>
          </a:p>
          <a:p>
            <a:r>
              <a:rPr lang="en-US" b="1" dirty="0"/>
              <a:t>When - describe the key action</a:t>
            </a:r>
            <a:r>
              <a:rPr lang="en-US" dirty="0"/>
              <a:t> the user performs</a:t>
            </a:r>
          </a:p>
          <a:p>
            <a:r>
              <a:rPr lang="en-US" b="1" dirty="0"/>
              <a:t>Then - </a:t>
            </a:r>
            <a:r>
              <a:rPr lang="en-US" dirty="0"/>
              <a:t>The purpose of Then steps is to </a:t>
            </a:r>
            <a:r>
              <a:rPr lang="en-US" b="1" dirty="0"/>
              <a:t>observe outcomes</a:t>
            </a:r>
            <a:r>
              <a:rPr lang="en-US" dirty="0"/>
              <a:t>. The observations should be related to the business value/benefit in your feature description. The observations should also be on some kind of </a:t>
            </a:r>
            <a:r>
              <a:rPr lang="en-US" i="1" dirty="0"/>
              <a:t>output</a:t>
            </a:r>
            <a:r>
              <a:rPr lang="en-US" dirty="0"/>
              <a:t> – that is something that comes </a:t>
            </a:r>
            <a:r>
              <a:rPr lang="en-US" i="1" dirty="0"/>
              <a:t>out</a:t>
            </a:r>
            <a:r>
              <a:rPr lang="en-US" dirty="0"/>
              <a:t> of the system (report, user interface, message) and not something that is deeply buried inside it (that has no business value).</a:t>
            </a:r>
          </a:p>
        </p:txBody>
      </p:sp>
      <p:sp>
        <p:nvSpPr>
          <p:cNvPr id="4" name="Date Placeholder 3"/>
          <p:cNvSpPr>
            <a:spLocks noGrp="1"/>
          </p:cNvSpPr>
          <p:nvPr>
            <p:ph type="dt" sz="half" idx="10"/>
          </p:nvPr>
        </p:nvSpPr>
        <p:spPr/>
        <p:txBody>
          <a:bodyPr/>
          <a:lstStyle/>
          <a:p>
            <a:pPr>
              <a:defRPr/>
            </a:pPr>
            <a:fld id="{1D9A4207-4B2F-EA47-AF9F-5AA8F40DA996}" type="datetime1">
              <a:rPr lang="en-US" smtClean="0"/>
              <a:pPr>
                <a:defRPr/>
              </a:pPr>
              <a:t>3/5/18</a:t>
            </a:fld>
            <a:endParaRPr lang="en-US"/>
          </a:p>
        </p:txBody>
      </p:sp>
      <p:sp>
        <p:nvSpPr>
          <p:cNvPr id="5" name="Slide Number Placeholder 4"/>
          <p:cNvSpPr>
            <a:spLocks noGrp="1"/>
          </p:cNvSpPr>
          <p:nvPr>
            <p:ph type="sldNum" sz="quarter" idx="11"/>
          </p:nvPr>
        </p:nvSpPr>
        <p:spPr/>
        <p:txBody>
          <a:bodyPr/>
          <a:lstStyle/>
          <a:p>
            <a:pPr>
              <a:defRPr/>
            </a:pPr>
            <a:fld id="{48546170-D910-FB45-A35A-74CCEC43A279}" type="slidenum">
              <a:rPr lang="en-US" smtClean="0"/>
              <a:pPr>
                <a:defRPr/>
              </a:pPr>
              <a:t>12</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2613136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38"/>
            <a:ext cx="8449056" cy="793750"/>
          </a:xfrm>
        </p:spPr>
        <p:txBody>
          <a:bodyPr/>
          <a:lstStyle/>
          <a:p>
            <a:r>
              <a:rPr lang="en-US" dirty="0"/>
              <a:t>Make Scenario Readable – using Ands &amp; Buts</a:t>
            </a:r>
          </a:p>
        </p:txBody>
      </p:sp>
      <p:sp>
        <p:nvSpPr>
          <p:cNvPr id="3" name="Content Placeholder 2"/>
          <p:cNvSpPr>
            <a:spLocks noGrp="1"/>
          </p:cNvSpPr>
          <p:nvPr>
            <p:ph idx="1"/>
          </p:nvPr>
        </p:nvSpPr>
        <p:spPr/>
        <p:txBody>
          <a:bodyPr/>
          <a:lstStyle/>
          <a:p>
            <a:pPr marL="0" indent="0">
              <a:buNone/>
            </a:pPr>
            <a:r>
              <a:rPr lang="en-US" dirty="0"/>
              <a:t>When you have several givens, </a:t>
            </a:r>
            <a:r>
              <a:rPr lang="en-US" i="1" dirty="0" err="1"/>
              <a:t>whens</a:t>
            </a:r>
            <a:r>
              <a:rPr lang="en-US" dirty="0"/>
              <a:t> or </a:t>
            </a:r>
            <a:r>
              <a:rPr lang="en-US" i="1" dirty="0" err="1"/>
              <a:t>thens</a:t>
            </a:r>
            <a:r>
              <a:rPr lang="en-US" dirty="0"/>
              <a:t> make it more readable and fluent by using </a:t>
            </a:r>
            <a:r>
              <a:rPr lang="en-US" i="1" dirty="0"/>
              <a:t>ands</a:t>
            </a:r>
            <a:r>
              <a:rPr lang="en-US" dirty="0"/>
              <a:t> and </a:t>
            </a:r>
            <a:r>
              <a:rPr lang="en-US" i="1" dirty="0"/>
              <a:t>buts</a:t>
            </a:r>
          </a:p>
          <a:p>
            <a:endParaRPr lang="en-US" dirty="0"/>
          </a:p>
          <a:p>
            <a:endParaRPr lang="en-US" dirty="0"/>
          </a:p>
        </p:txBody>
      </p:sp>
      <p:sp>
        <p:nvSpPr>
          <p:cNvPr id="4" name="Date Placeholder 3"/>
          <p:cNvSpPr>
            <a:spLocks noGrp="1"/>
          </p:cNvSpPr>
          <p:nvPr>
            <p:ph type="dt" sz="half" idx="10"/>
          </p:nvPr>
        </p:nvSpPr>
        <p:spPr/>
        <p:txBody>
          <a:bodyPr/>
          <a:lstStyle/>
          <a:p>
            <a:pPr>
              <a:defRPr/>
            </a:pPr>
            <a:fld id="{1D9A4207-4B2F-EA47-AF9F-5AA8F40DA996}" type="datetime1">
              <a:rPr lang="en-US" smtClean="0"/>
              <a:pPr>
                <a:defRPr/>
              </a:pPr>
              <a:t>3/5/18</a:t>
            </a:fld>
            <a:endParaRPr lang="en-US"/>
          </a:p>
        </p:txBody>
      </p:sp>
      <p:sp>
        <p:nvSpPr>
          <p:cNvPr id="5" name="Slide Number Placeholder 4"/>
          <p:cNvSpPr>
            <a:spLocks noGrp="1"/>
          </p:cNvSpPr>
          <p:nvPr>
            <p:ph type="sldNum" sz="quarter" idx="11"/>
          </p:nvPr>
        </p:nvSpPr>
        <p:spPr/>
        <p:txBody>
          <a:bodyPr/>
          <a:lstStyle/>
          <a:p>
            <a:pPr>
              <a:defRPr/>
            </a:pPr>
            <a:fld id="{48546170-D910-FB45-A35A-74CCEC43A279}" type="slidenum">
              <a:rPr lang="en-US" smtClean="0"/>
              <a:pPr>
                <a:defRPr/>
              </a:pPr>
              <a:t>13</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
        <p:nvSpPr>
          <p:cNvPr id="7" name="Rectangle 1"/>
          <p:cNvSpPr>
            <a:spLocks noChangeArrowheads="1"/>
          </p:cNvSpPr>
          <p:nvPr/>
        </p:nvSpPr>
        <p:spPr bwMode="auto">
          <a:xfrm>
            <a:off x="506186" y="3150640"/>
            <a:ext cx="5132613" cy="215443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Scenario</a:t>
            </a:r>
            <a:r>
              <a:rPr kumimoji="0" lang="en-US" altLang="en-US" sz="2000" b="0" i="0" u="none" strike="noStrike" cap="none" normalizeH="0" baseline="0" dirty="0">
                <a:ln>
                  <a:noFill/>
                </a:ln>
                <a:solidFill>
                  <a:srgbClr val="333333"/>
                </a:solidFill>
                <a:effectLst/>
                <a:latin typeface="Consolas" panose="020B0609020204030204" pitchFamily="49" charset="0"/>
              </a:rPr>
              <a:t>:</a:t>
            </a:r>
            <a:r>
              <a:rPr kumimoji="0" lang="en-US" altLang="en-US" sz="2000" b="0" i="0" u="none" strike="noStrike" cap="none" normalizeH="0" baseline="0" dirty="0">
                <a:ln>
                  <a:noFill/>
                </a:ln>
                <a:solidFill>
                  <a:srgbClr val="183691"/>
                </a:solidFill>
                <a:effectLst/>
                <a:latin typeface="Consolas" panose="020B0609020204030204" pitchFamily="49" charset="0"/>
              </a:rPr>
              <a:t> Multiple Givens</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  Given </a:t>
            </a:r>
            <a:r>
              <a:rPr kumimoji="0" lang="en-US" altLang="en-US" sz="2000" b="0" i="0" u="none" strike="noStrike" cap="none" normalizeH="0" baseline="0" dirty="0">
                <a:ln>
                  <a:noFill/>
                </a:ln>
                <a:solidFill>
                  <a:srgbClr val="333333"/>
                </a:solidFill>
                <a:effectLst/>
                <a:latin typeface="Consolas" panose="020B0609020204030204" pitchFamily="49" charset="0"/>
              </a:rPr>
              <a:t>one thing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  Given </a:t>
            </a:r>
            <a:r>
              <a:rPr kumimoji="0" lang="en-US" altLang="en-US" sz="2000" b="0" i="0" u="none" strike="noStrike" cap="none" normalizeH="0" baseline="0" dirty="0">
                <a:ln>
                  <a:noFill/>
                </a:ln>
                <a:solidFill>
                  <a:srgbClr val="333333"/>
                </a:solidFill>
                <a:effectLst/>
                <a:latin typeface="Consolas" panose="020B0609020204030204" pitchFamily="49" charset="0"/>
              </a:rPr>
              <a:t>another thing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  Given </a:t>
            </a:r>
            <a:r>
              <a:rPr kumimoji="0" lang="en-US" altLang="en-US" sz="2000" b="0" i="0" u="none" strike="noStrike" cap="none" normalizeH="0" baseline="0" dirty="0">
                <a:ln>
                  <a:noFill/>
                </a:ln>
                <a:solidFill>
                  <a:srgbClr val="333333"/>
                </a:solidFill>
                <a:effectLst/>
                <a:latin typeface="Consolas" panose="020B0609020204030204" pitchFamily="49" charset="0"/>
              </a:rPr>
              <a:t>yet another thing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  When </a:t>
            </a:r>
            <a:r>
              <a:rPr kumimoji="0" lang="en-US" altLang="en-US" sz="2000" b="0" i="0" u="none" strike="noStrike" cap="none" normalizeH="0" baseline="0" dirty="0">
                <a:ln>
                  <a:noFill/>
                </a:ln>
                <a:solidFill>
                  <a:srgbClr val="333333"/>
                </a:solidFill>
                <a:effectLst/>
                <a:latin typeface="Consolas" panose="020B0609020204030204" pitchFamily="49" charset="0"/>
              </a:rPr>
              <a:t>I open my eyes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  Then </a:t>
            </a:r>
            <a:r>
              <a:rPr kumimoji="0" lang="en-US" altLang="en-US" sz="2000" b="0" i="0" u="none" strike="noStrike" cap="none" normalizeH="0" baseline="0" dirty="0">
                <a:ln>
                  <a:noFill/>
                </a:ln>
                <a:solidFill>
                  <a:srgbClr val="333333"/>
                </a:solidFill>
                <a:effectLst/>
                <a:latin typeface="Consolas" panose="020B0609020204030204" pitchFamily="49" charset="0"/>
              </a:rPr>
              <a:t>I see something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  Then </a:t>
            </a:r>
            <a:r>
              <a:rPr kumimoji="0" lang="en-US" altLang="en-US" sz="2000" b="0" i="0" u="none" strike="noStrike" cap="none" normalizeH="0" baseline="0" dirty="0">
                <a:ln>
                  <a:noFill/>
                </a:ln>
                <a:solidFill>
                  <a:srgbClr val="333333"/>
                </a:solidFill>
                <a:effectLst/>
                <a:latin typeface="Consolas" panose="020B0609020204030204" pitchFamily="49" charset="0"/>
              </a:rPr>
              <a:t>I don't see something else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6763662" y="3171846"/>
            <a:ext cx="4756430" cy="215443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Scenario</a:t>
            </a:r>
            <a:r>
              <a:rPr kumimoji="0" lang="en-US" altLang="en-US" sz="2000" b="0" i="0" u="none" strike="noStrike" cap="none" normalizeH="0" baseline="0" dirty="0">
                <a:ln>
                  <a:noFill/>
                </a:ln>
                <a:solidFill>
                  <a:srgbClr val="333333"/>
                </a:solidFill>
                <a:effectLst/>
                <a:latin typeface="Consolas" panose="020B0609020204030204" pitchFamily="49" charset="0"/>
              </a:rPr>
              <a:t>:</a:t>
            </a:r>
            <a:r>
              <a:rPr kumimoji="0" lang="en-US" altLang="en-US" sz="2000" b="0" i="0" u="none" strike="noStrike" cap="none" normalizeH="0" baseline="0" dirty="0">
                <a:ln>
                  <a:noFill/>
                </a:ln>
                <a:solidFill>
                  <a:srgbClr val="183691"/>
                </a:solidFill>
                <a:effectLst/>
                <a:latin typeface="Consolas" panose="020B0609020204030204" pitchFamily="49" charset="0"/>
              </a:rPr>
              <a:t> Multiple Givens</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  Given </a:t>
            </a:r>
            <a:r>
              <a:rPr kumimoji="0" lang="en-US" altLang="en-US" sz="2000" b="0" i="0" u="none" strike="noStrike" cap="none" normalizeH="0" baseline="0" dirty="0">
                <a:ln>
                  <a:noFill/>
                </a:ln>
                <a:solidFill>
                  <a:srgbClr val="333333"/>
                </a:solidFill>
                <a:effectLst/>
                <a:latin typeface="Consolas" panose="020B0609020204030204" pitchFamily="49" charset="0"/>
              </a:rPr>
              <a:t>one thing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  And </a:t>
            </a:r>
            <a:r>
              <a:rPr kumimoji="0" lang="en-US" altLang="en-US" sz="2000" b="0" i="0" u="none" strike="noStrike" cap="none" normalizeH="0" baseline="0" dirty="0">
                <a:ln>
                  <a:noFill/>
                </a:ln>
                <a:solidFill>
                  <a:srgbClr val="333333"/>
                </a:solidFill>
                <a:effectLst/>
                <a:latin typeface="Consolas" panose="020B0609020204030204" pitchFamily="49" charset="0"/>
              </a:rPr>
              <a:t>another thing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  And </a:t>
            </a:r>
            <a:r>
              <a:rPr kumimoji="0" lang="en-US" altLang="en-US" sz="2000" b="0" i="0" u="none" strike="noStrike" cap="none" normalizeH="0" baseline="0" dirty="0">
                <a:ln>
                  <a:noFill/>
                </a:ln>
                <a:solidFill>
                  <a:srgbClr val="333333"/>
                </a:solidFill>
                <a:effectLst/>
                <a:latin typeface="Consolas" panose="020B0609020204030204" pitchFamily="49" charset="0"/>
              </a:rPr>
              <a:t>yet another thing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  When </a:t>
            </a:r>
            <a:r>
              <a:rPr kumimoji="0" lang="en-US" altLang="en-US" sz="2000" b="0" i="0" u="none" strike="noStrike" cap="none" normalizeH="0" baseline="0" dirty="0">
                <a:ln>
                  <a:noFill/>
                </a:ln>
                <a:solidFill>
                  <a:srgbClr val="333333"/>
                </a:solidFill>
                <a:effectLst/>
                <a:latin typeface="Consolas" panose="020B0609020204030204" pitchFamily="49" charset="0"/>
              </a:rPr>
              <a:t>I open my eyes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  Then </a:t>
            </a:r>
            <a:r>
              <a:rPr kumimoji="0" lang="en-US" altLang="en-US" sz="2000" b="0" i="0" u="none" strike="noStrike" cap="none" normalizeH="0" baseline="0" dirty="0">
                <a:ln>
                  <a:noFill/>
                </a:ln>
                <a:solidFill>
                  <a:srgbClr val="333333"/>
                </a:solidFill>
                <a:effectLst/>
                <a:latin typeface="Consolas" panose="020B0609020204030204" pitchFamily="49" charset="0"/>
              </a:rPr>
              <a:t>I see something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71D5D"/>
                </a:solidFill>
                <a:effectLst/>
                <a:latin typeface="Consolas" panose="020B0609020204030204" pitchFamily="49" charset="0"/>
              </a:rPr>
              <a:t>  But </a:t>
            </a:r>
            <a:r>
              <a:rPr kumimoji="0" lang="en-US" altLang="en-US" sz="2000" b="0" i="0" u="none" strike="noStrike" cap="none" normalizeH="0" baseline="0" dirty="0">
                <a:ln>
                  <a:noFill/>
                </a:ln>
                <a:solidFill>
                  <a:srgbClr val="333333"/>
                </a:solidFill>
                <a:effectLst/>
                <a:latin typeface="Consolas" panose="020B0609020204030204" pitchFamily="49" charset="0"/>
              </a:rPr>
              <a:t>I don't see something else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429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sz="2400" dirty="0"/>
              <a:t>Background allows you to add some context to the scenarios in a single feature. A Background is much like a scenario containing a number of steps. The difference is when it is run. The background is run before each of your scenarios but after any of your Before </a:t>
            </a:r>
            <a:r>
              <a:rPr lang="en-US" sz="2400" dirty="0">
                <a:hlinkClick r:id="rId3"/>
              </a:rPr>
              <a:t>Hooks</a:t>
            </a:r>
            <a:r>
              <a:rPr lang="en-US" sz="2400" dirty="0"/>
              <a:t>.</a:t>
            </a:r>
          </a:p>
          <a:p>
            <a:endParaRPr lang="en-US" sz="2400" dirty="0"/>
          </a:p>
          <a:p>
            <a:endParaRPr lang="en-US" sz="2400" dirty="0"/>
          </a:p>
          <a:p>
            <a:r>
              <a:rPr lang="en-US" sz="2400" dirty="0"/>
              <a:t>Use complicated state only if                                                                    necessary</a:t>
            </a:r>
          </a:p>
          <a:p>
            <a:r>
              <a:rPr lang="en-US" sz="2400" dirty="0"/>
              <a:t>Keep it short</a:t>
            </a:r>
          </a:p>
          <a:p>
            <a:r>
              <a:rPr lang="en-US" sz="2400" dirty="0"/>
              <a:t>Make it vivid</a:t>
            </a:r>
          </a:p>
        </p:txBody>
      </p:sp>
      <p:sp>
        <p:nvSpPr>
          <p:cNvPr id="4" name="Date Placeholder 3"/>
          <p:cNvSpPr>
            <a:spLocks noGrp="1"/>
          </p:cNvSpPr>
          <p:nvPr>
            <p:ph type="dt" sz="half" idx="10"/>
          </p:nvPr>
        </p:nvSpPr>
        <p:spPr/>
        <p:txBody>
          <a:bodyPr/>
          <a:lstStyle/>
          <a:p>
            <a:pPr>
              <a:defRPr/>
            </a:pPr>
            <a:fld id="{1D9A4207-4B2F-EA47-AF9F-5AA8F40DA996}" type="datetime1">
              <a:rPr lang="en-US" smtClean="0"/>
              <a:pPr>
                <a:defRPr/>
              </a:pPr>
              <a:t>3/5/18</a:t>
            </a:fld>
            <a:endParaRPr lang="en-US"/>
          </a:p>
        </p:txBody>
      </p:sp>
      <p:sp>
        <p:nvSpPr>
          <p:cNvPr id="5" name="Slide Number Placeholder 4"/>
          <p:cNvSpPr>
            <a:spLocks noGrp="1"/>
          </p:cNvSpPr>
          <p:nvPr>
            <p:ph type="sldNum" sz="quarter" idx="11"/>
          </p:nvPr>
        </p:nvSpPr>
        <p:spPr/>
        <p:txBody>
          <a:bodyPr/>
          <a:lstStyle/>
          <a:p>
            <a:pPr>
              <a:defRPr/>
            </a:pPr>
            <a:fld id="{48546170-D910-FB45-A35A-74CCEC43A279}" type="slidenum">
              <a:rPr lang="en-US" smtClean="0"/>
              <a:pPr>
                <a:defRPr/>
              </a:pPr>
              <a:t>14</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
        <p:nvSpPr>
          <p:cNvPr id="7" name="Rectangle 1"/>
          <p:cNvSpPr>
            <a:spLocks noChangeArrowheads="1"/>
          </p:cNvSpPr>
          <p:nvPr/>
        </p:nvSpPr>
        <p:spPr bwMode="auto">
          <a:xfrm>
            <a:off x="5257804" y="2736231"/>
            <a:ext cx="6805068" cy="369331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Feature</a:t>
            </a:r>
            <a:r>
              <a:rPr kumimoji="0" lang="en-US" altLang="en-US" sz="1600" b="0" i="0" u="none" strike="noStrike" cap="none" normalizeH="0" baseline="0" dirty="0">
                <a:ln>
                  <a:noFill/>
                </a:ln>
                <a:solidFill>
                  <a:srgbClr val="333333"/>
                </a:solidFill>
                <a:effectLst/>
                <a:latin typeface="Consolas" panose="020B0609020204030204" pitchFamily="49" charset="0"/>
              </a:rPr>
              <a:t>:</a:t>
            </a:r>
            <a:r>
              <a:rPr kumimoji="0" lang="en-US" altLang="en-US" sz="1600" b="0" i="0" u="none" strike="noStrike" cap="none" normalizeH="0" baseline="0" dirty="0">
                <a:ln>
                  <a:noFill/>
                </a:ln>
                <a:solidFill>
                  <a:srgbClr val="183691"/>
                </a:solidFill>
                <a:effectLst/>
                <a:latin typeface="Consolas" panose="020B0609020204030204" pitchFamily="49" charset="0"/>
              </a:rPr>
              <a:t> Multiple site support</a:t>
            </a:r>
            <a:r>
              <a:rPr kumimoji="0" lang="en-US" altLang="en-US" sz="16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nsolas" panose="020B0609020204030204" pitchFamily="49" charset="0"/>
              </a:rPr>
              <a:t>  As a </a:t>
            </a:r>
            <a:r>
              <a:rPr kumimoji="0" lang="en-US" altLang="en-US" sz="1600" b="0" i="0" u="none" strike="noStrike" cap="none" normalizeH="0" baseline="0" dirty="0" err="1">
                <a:ln>
                  <a:noFill/>
                </a:ln>
                <a:solidFill>
                  <a:srgbClr val="333333"/>
                </a:solidFill>
                <a:effectLst/>
                <a:latin typeface="Consolas" panose="020B0609020204030204" pitchFamily="49" charset="0"/>
              </a:rPr>
              <a:t>Mephisto</a:t>
            </a:r>
            <a:r>
              <a:rPr kumimoji="0" lang="en-US" altLang="en-US" sz="1600" b="0" i="0" u="none" strike="noStrike" cap="none" normalizeH="0" baseline="0" dirty="0">
                <a:ln>
                  <a:noFill/>
                </a:ln>
                <a:solidFill>
                  <a:srgbClr val="333333"/>
                </a:solidFill>
                <a:effectLst/>
                <a:latin typeface="Consolas" panose="020B0609020204030204" pitchFamily="49" charset="0"/>
              </a:rPr>
              <a:t> site owner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  I </a:t>
            </a:r>
            <a:r>
              <a:rPr kumimoji="0" lang="en-US" altLang="en-US" sz="1600" b="0" i="0" u="none" strike="noStrike" cap="none" normalizeH="0" baseline="0" dirty="0">
                <a:ln>
                  <a:noFill/>
                </a:ln>
                <a:solidFill>
                  <a:srgbClr val="333333"/>
                </a:solidFill>
                <a:effectLst/>
                <a:latin typeface="Consolas" panose="020B0609020204030204" pitchFamily="49" charset="0"/>
              </a:rPr>
              <a:t>want to host blogs for different people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Consolas" panose="020B0609020204030204" pitchFamily="49" charset="0"/>
              </a:rPr>
              <a:t>  In order to make gigantic piles of money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A71D5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Background</a:t>
            </a:r>
            <a:r>
              <a:rPr kumimoji="0" lang="en-US" altLang="en-US" sz="16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  Given </a:t>
            </a:r>
            <a:r>
              <a:rPr kumimoji="0" lang="en-US" altLang="en-US" sz="1600" b="0" i="0" u="none" strike="noStrike" cap="none" normalizeH="0" baseline="0" dirty="0">
                <a:ln>
                  <a:noFill/>
                </a:ln>
                <a:solidFill>
                  <a:srgbClr val="333333"/>
                </a:solidFill>
                <a:effectLst/>
                <a:latin typeface="Consolas" panose="020B0609020204030204" pitchFamily="49" charset="0"/>
              </a:rPr>
              <a:t>a global administrator named </a:t>
            </a:r>
            <a:r>
              <a:rPr kumimoji="0" lang="en-US" altLang="en-US" sz="1600" b="0" i="0" u="none" strike="noStrike" cap="none" normalizeH="0" baseline="0" dirty="0">
                <a:ln>
                  <a:noFill/>
                </a:ln>
                <a:solidFill>
                  <a:srgbClr val="183691"/>
                </a:solidFill>
                <a:effectLst/>
                <a:latin typeface="Consolas" panose="020B0609020204030204" pitchFamily="49" charset="0"/>
              </a:rPr>
              <a:t>"Greg"</a:t>
            </a:r>
            <a:r>
              <a:rPr kumimoji="0" lang="en-US" altLang="en-US" sz="16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  And </a:t>
            </a:r>
            <a:r>
              <a:rPr kumimoji="0" lang="en-US" altLang="en-US" sz="1600" b="0" i="0" u="none" strike="noStrike" cap="none" normalizeH="0" baseline="0" dirty="0">
                <a:ln>
                  <a:noFill/>
                </a:ln>
                <a:solidFill>
                  <a:srgbClr val="333333"/>
                </a:solidFill>
                <a:effectLst/>
                <a:latin typeface="Consolas" panose="020B0609020204030204" pitchFamily="49" charset="0"/>
              </a:rPr>
              <a:t>a blog named </a:t>
            </a:r>
            <a:r>
              <a:rPr kumimoji="0" lang="en-US" altLang="en-US" sz="1600" b="0" i="0" u="none" strike="noStrike" cap="none" normalizeH="0" baseline="0" dirty="0">
                <a:ln>
                  <a:noFill/>
                </a:ln>
                <a:solidFill>
                  <a:srgbClr val="183691"/>
                </a:solidFill>
                <a:effectLst/>
                <a:latin typeface="Consolas" panose="020B0609020204030204" pitchFamily="49" charset="0"/>
              </a:rPr>
              <a:t>"Greg's anti-tax rants"</a:t>
            </a:r>
            <a:r>
              <a:rPr kumimoji="0" lang="en-US" altLang="en-US" sz="16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  And </a:t>
            </a:r>
            <a:r>
              <a:rPr kumimoji="0" lang="en-US" altLang="en-US" sz="1600" b="0" i="0" u="none" strike="noStrike" cap="none" normalizeH="0" baseline="0" dirty="0">
                <a:ln>
                  <a:noFill/>
                </a:ln>
                <a:solidFill>
                  <a:srgbClr val="333333"/>
                </a:solidFill>
                <a:effectLst/>
                <a:latin typeface="Consolas" panose="020B0609020204030204" pitchFamily="49" charset="0"/>
              </a:rPr>
              <a:t>a customer named </a:t>
            </a:r>
            <a:r>
              <a:rPr kumimoji="0" lang="en-US" altLang="en-US" sz="1600" b="0" i="0" u="none" strike="noStrike" cap="none" normalizeH="0" baseline="0" dirty="0">
                <a:ln>
                  <a:noFill/>
                </a:ln>
                <a:solidFill>
                  <a:srgbClr val="183691"/>
                </a:solidFill>
                <a:effectLst/>
                <a:latin typeface="Consolas" panose="020B0609020204030204" pitchFamily="49" charset="0"/>
              </a:rPr>
              <a:t>"Dr. Bill"</a:t>
            </a:r>
            <a:r>
              <a:rPr kumimoji="0" lang="en-US" altLang="en-US" sz="16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  And </a:t>
            </a:r>
            <a:r>
              <a:rPr kumimoji="0" lang="en-US" altLang="en-US" sz="1600" b="0" i="0" u="none" strike="noStrike" cap="none" normalizeH="0" baseline="0" dirty="0">
                <a:ln>
                  <a:noFill/>
                </a:ln>
                <a:solidFill>
                  <a:srgbClr val="333333"/>
                </a:solidFill>
                <a:effectLst/>
                <a:latin typeface="Consolas" panose="020B0609020204030204" pitchFamily="49" charset="0"/>
              </a:rPr>
              <a:t>a blog named </a:t>
            </a:r>
            <a:r>
              <a:rPr kumimoji="0" lang="en-US" altLang="en-US" sz="1600" b="0" i="0" u="none" strike="noStrike" cap="none" normalizeH="0" baseline="0" dirty="0">
                <a:ln>
                  <a:noFill/>
                </a:ln>
                <a:solidFill>
                  <a:srgbClr val="183691"/>
                </a:solidFill>
                <a:effectLst/>
                <a:latin typeface="Consolas" panose="020B0609020204030204" pitchFamily="49" charset="0"/>
              </a:rPr>
              <a:t>"Expensive Therapy"</a:t>
            </a:r>
            <a:r>
              <a:rPr kumimoji="0" lang="en-US" altLang="en-US" sz="1600" b="0" i="0" u="none" strike="noStrike" cap="none" normalizeH="0" baseline="0" dirty="0">
                <a:ln>
                  <a:noFill/>
                </a:ln>
                <a:solidFill>
                  <a:srgbClr val="333333"/>
                </a:solidFill>
                <a:effectLst/>
                <a:latin typeface="Consolas" panose="020B0609020204030204" pitchFamily="49" charset="0"/>
              </a:rPr>
              <a:t> owned by </a:t>
            </a:r>
            <a:r>
              <a:rPr kumimoji="0" lang="en-US" altLang="en-US" sz="1600" b="0" i="0" u="none" strike="noStrike" cap="none" normalizeH="0" baseline="0" dirty="0">
                <a:ln>
                  <a:noFill/>
                </a:ln>
                <a:solidFill>
                  <a:srgbClr val="183691"/>
                </a:solidFill>
                <a:effectLst/>
                <a:latin typeface="Consolas" panose="020B0609020204030204" pitchFamily="49" charset="0"/>
              </a:rPr>
              <a:t>"Dr. Bill"</a:t>
            </a:r>
            <a:r>
              <a:rPr kumimoji="0" lang="en-US" altLang="en-US" sz="16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Scenario</a:t>
            </a:r>
            <a:r>
              <a:rPr kumimoji="0" lang="en-US" altLang="en-US" sz="1600" b="0" i="0" u="none" strike="noStrike" cap="none" normalizeH="0" baseline="0" dirty="0">
                <a:ln>
                  <a:noFill/>
                </a:ln>
                <a:solidFill>
                  <a:srgbClr val="333333"/>
                </a:solidFill>
                <a:effectLst/>
                <a:latin typeface="Consolas" panose="020B0609020204030204" pitchFamily="49" charset="0"/>
              </a:rPr>
              <a:t>:</a:t>
            </a:r>
            <a:r>
              <a:rPr kumimoji="0" lang="en-US" altLang="en-US" sz="1600" b="0" i="0" u="none" strike="noStrike" cap="none" normalizeH="0" baseline="0" dirty="0">
                <a:ln>
                  <a:noFill/>
                </a:ln>
                <a:solidFill>
                  <a:srgbClr val="183691"/>
                </a:solidFill>
                <a:effectLst/>
                <a:latin typeface="Consolas" panose="020B0609020204030204" pitchFamily="49" charset="0"/>
              </a:rPr>
              <a:t> Dr. Bill posts to his own blog</a:t>
            </a:r>
            <a:r>
              <a:rPr kumimoji="0" lang="en-US" altLang="en-US" sz="16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  Given </a:t>
            </a:r>
            <a:r>
              <a:rPr kumimoji="0" lang="en-US" altLang="en-US" sz="1600" b="0" i="0" u="none" strike="noStrike" cap="none" normalizeH="0" baseline="0" dirty="0">
                <a:ln>
                  <a:noFill/>
                </a:ln>
                <a:solidFill>
                  <a:srgbClr val="333333"/>
                </a:solidFill>
                <a:effectLst/>
                <a:latin typeface="Consolas" panose="020B0609020204030204" pitchFamily="49" charset="0"/>
              </a:rPr>
              <a:t>I am logged in as Dr. Bill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  When </a:t>
            </a:r>
            <a:r>
              <a:rPr kumimoji="0" lang="en-US" altLang="en-US" sz="1600" b="0" i="0" u="none" strike="noStrike" cap="none" normalizeH="0" baseline="0" dirty="0">
                <a:ln>
                  <a:noFill/>
                </a:ln>
                <a:solidFill>
                  <a:srgbClr val="333333"/>
                </a:solidFill>
                <a:effectLst/>
                <a:latin typeface="Consolas" panose="020B0609020204030204" pitchFamily="49" charset="0"/>
              </a:rPr>
              <a:t>I try to post to </a:t>
            </a:r>
            <a:r>
              <a:rPr kumimoji="0" lang="en-US" altLang="en-US" sz="1600" b="0" i="0" u="none" strike="noStrike" cap="none" normalizeH="0" baseline="0" dirty="0">
                <a:ln>
                  <a:noFill/>
                </a:ln>
                <a:solidFill>
                  <a:srgbClr val="183691"/>
                </a:solidFill>
                <a:effectLst/>
                <a:latin typeface="Consolas" panose="020B0609020204030204" pitchFamily="49" charset="0"/>
              </a:rPr>
              <a:t>"Expensive Therapy"</a:t>
            </a:r>
            <a:r>
              <a:rPr kumimoji="0" lang="en-US" altLang="en-US" sz="16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71D5D"/>
                </a:solidFill>
                <a:effectLst/>
                <a:latin typeface="Consolas" panose="020B0609020204030204" pitchFamily="49" charset="0"/>
              </a:rPr>
              <a:t>  Then </a:t>
            </a:r>
            <a:r>
              <a:rPr kumimoji="0" lang="en-US" altLang="en-US" sz="1600" b="0" i="0" u="none" strike="noStrike" cap="none" normalizeH="0" baseline="0" dirty="0">
                <a:ln>
                  <a:noFill/>
                </a:ln>
                <a:solidFill>
                  <a:srgbClr val="333333"/>
                </a:solidFill>
                <a:effectLst/>
                <a:latin typeface="Consolas" panose="020B0609020204030204" pitchFamily="49" charset="0"/>
              </a:rPr>
              <a:t>I should see </a:t>
            </a:r>
            <a:r>
              <a:rPr kumimoji="0" lang="en-US" altLang="en-US" sz="1600" b="0" i="0" u="none" strike="noStrike" cap="none" normalizeH="0" baseline="0" dirty="0">
                <a:ln>
                  <a:noFill/>
                </a:ln>
                <a:solidFill>
                  <a:srgbClr val="183691"/>
                </a:solidFill>
                <a:effectLst/>
                <a:latin typeface="Consolas" panose="020B0609020204030204" pitchFamily="49" charset="0"/>
              </a:rPr>
              <a:t>"Your article was published."</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4979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91" t="8939" r="42879" b="42840"/>
          <a:stretch/>
        </p:blipFill>
        <p:spPr>
          <a:xfrm>
            <a:off x="-19350" y="0"/>
            <a:ext cx="12191999" cy="6850744"/>
          </a:xfrm>
          <a:prstGeom prst="rect">
            <a:avLst/>
          </a:prstGeom>
        </p:spPr>
      </p:pic>
      <p:sp>
        <p:nvSpPr>
          <p:cNvPr id="3" name="Title 2"/>
          <p:cNvSpPr>
            <a:spLocks noGrp="1"/>
          </p:cNvSpPr>
          <p:nvPr>
            <p:ph type="ctrTitle"/>
          </p:nvPr>
        </p:nvSpPr>
        <p:spPr/>
        <p:txBody>
          <a:bodyPr/>
          <a:lstStyle/>
          <a:p>
            <a:r>
              <a:rPr lang="en-US" dirty="0">
                <a:solidFill>
                  <a:schemeClr val="bg1"/>
                </a:solidFill>
              </a:rPr>
              <a:t>3. Jumping in – Writing a test  scenario with pre-defined steps</a:t>
            </a:r>
            <a:br>
              <a:rPr lang="en-US" dirty="0">
                <a:solidFill>
                  <a:schemeClr val="bg1"/>
                </a:solidFill>
              </a:rPr>
            </a:br>
            <a:endParaRPr lang="en-US" dirty="0">
              <a:solidFill>
                <a:schemeClr val="bg1"/>
              </a:solidFill>
            </a:endParaRPr>
          </a:p>
        </p:txBody>
      </p:sp>
      <p:sp>
        <p:nvSpPr>
          <p:cNvPr id="5" name="Rectangle 4"/>
          <p:cNvSpPr/>
          <p:nvPr/>
        </p:nvSpPr>
        <p:spPr>
          <a:xfrm>
            <a:off x="-19351" y="-3628"/>
            <a:ext cx="12192000" cy="6858000"/>
          </a:xfrm>
          <a:prstGeom prst="rect">
            <a:avLst/>
          </a:prstGeom>
          <a:gradFill flip="none" rotWithShape="1">
            <a:gsLst>
              <a:gs pos="64000">
                <a:schemeClr val="accent3">
                  <a:lumMod val="95000"/>
                  <a:lumOff val="5000"/>
                  <a:alpha val="0"/>
                </a:schemeClr>
              </a:gs>
              <a:gs pos="100000">
                <a:schemeClr val="accent3">
                  <a:lumMod val="95000"/>
                  <a:lumOff val="5000"/>
                  <a:alpha val="42000"/>
                </a:schemeClr>
              </a:gs>
              <a:gs pos="98000">
                <a:schemeClr val="accent3">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dirty="0"/>
          </a:p>
        </p:txBody>
      </p:sp>
    </p:spTree>
    <p:extLst>
      <p:ext uri="{BB962C8B-B14F-4D97-AF65-F5344CB8AC3E}">
        <p14:creationId xmlns:p14="http://schemas.microsoft.com/office/powerpoint/2010/main" val="2344757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8738"/>
            <a:ext cx="8153400" cy="793750"/>
          </a:xfrm>
        </p:spPr>
        <p:txBody>
          <a:bodyPr/>
          <a:lstStyle/>
          <a:p>
            <a:r>
              <a:rPr lang="en-US" dirty="0"/>
              <a:t>Jumping In –  Writing a test scenario </a:t>
            </a:r>
          </a:p>
        </p:txBody>
      </p:sp>
      <p:sp>
        <p:nvSpPr>
          <p:cNvPr id="6" name="Content Placeholder 5"/>
          <p:cNvSpPr>
            <a:spLocks noGrp="1"/>
          </p:cNvSpPr>
          <p:nvPr>
            <p:ph idx="1"/>
          </p:nvPr>
        </p:nvSpPr>
        <p:spPr>
          <a:xfrm>
            <a:off x="838200" y="1182688"/>
            <a:ext cx="7315200" cy="4660900"/>
          </a:xfrm>
        </p:spPr>
        <p:txBody>
          <a:bodyPr/>
          <a:lstStyle/>
          <a:p>
            <a:r>
              <a:rPr lang="en-US" dirty="0"/>
              <a:t>We are going to write a test scenario together</a:t>
            </a:r>
          </a:p>
          <a:p>
            <a:r>
              <a:rPr lang="en-US" dirty="0"/>
              <a:t>Our test will:</a:t>
            </a:r>
          </a:p>
          <a:p>
            <a:pPr lvl="1"/>
            <a:r>
              <a:rPr lang="en-US" dirty="0"/>
              <a:t>Go to Wikipedia</a:t>
            </a:r>
          </a:p>
          <a:p>
            <a:pPr lvl="1"/>
            <a:r>
              <a:rPr lang="en-US" dirty="0"/>
              <a:t>Validate the homepage has loaded</a:t>
            </a:r>
          </a:p>
          <a:p>
            <a:pPr lvl="1"/>
            <a:r>
              <a:rPr lang="en-US" dirty="0"/>
              <a:t>Search for "Apple"</a:t>
            </a:r>
          </a:p>
          <a:p>
            <a:pPr lvl="1"/>
            <a:r>
              <a:rPr lang="en-US" dirty="0"/>
              <a:t>Validate that we have reached the right page. The fruit, not the company. </a:t>
            </a:r>
          </a:p>
          <a:p>
            <a:pPr marL="457200" lvl="1" indent="0">
              <a:buNone/>
            </a:pPr>
            <a:endParaRPr lang="en-US" dirty="0"/>
          </a:p>
        </p:txBody>
      </p:sp>
      <p:sp>
        <p:nvSpPr>
          <p:cNvPr id="2" name="Date Placeholder 1"/>
          <p:cNvSpPr>
            <a:spLocks noGrp="1"/>
          </p:cNvSpPr>
          <p:nvPr>
            <p:ph type="dt" sz="half" idx="10"/>
          </p:nvPr>
        </p:nvSpPr>
        <p:spPr/>
        <p:txBody>
          <a:bodyPr/>
          <a:lstStyle/>
          <a:p>
            <a:pPr>
              <a:defRPr/>
            </a:pPr>
            <a:fld id="{B4BCCDC6-AC3A-FE48-B067-80F500CEFF8F}" type="datetime1">
              <a:rPr lang="en-US" smtClean="0"/>
              <a:pPr>
                <a:defRPr/>
              </a:pPr>
              <a:t>3/5/18</a:t>
            </a:fld>
            <a:endParaRPr lang="en-US"/>
          </a:p>
        </p:txBody>
      </p:sp>
      <p:sp>
        <p:nvSpPr>
          <p:cNvPr id="3" name="Slide Number Placeholder 2"/>
          <p:cNvSpPr>
            <a:spLocks noGrp="1"/>
          </p:cNvSpPr>
          <p:nvPr>
            <p:ph type="sldNum" sz="quarter" idx="11"/>
          </p:nvPr>
        </p:nvSpPr>
        <p:spPr/>
        <p:txBody>
          <a:bodyPr/>
          <a:lstStyle/>
          <a:p>
            <a:pPr>
              <a:defRPr/>
            </a:pPr>
            <a:fld id="{CE752C8F-0848-C740-8A6F-AD99F498040D}" type="slidenum">
              <a:rPr lang="en-US" smtClean="0"/>
              <a:pPr>
                <a:defRPr/>
              </a:pPr>
              <a:t>16</a:t>
            </a:fld>
            <a:endParaRPr lang="en-US"/>
          </a:p>
        </p:txBody>
      </p:sp>
      <p:sp>
        <p:nvSpPr>
          <p:cNvPr id="4" name="Footer Placeholder 3"/>
          <p:cNvSpPr>
            <a:spLocks noGrp="1"/>
          </p:cNvSpPr>
          <p:nvPr>
            <p:ph type="ftr" sz="quarter" idx="12"/>
          </p:nvPr>
        </p:nvSpPr>
        <p:spPr/>
        <p:txBody>
          <a:bodyPr/>
          <a:lstStyle/>
          <a:p>
            <a:pPr>
              <a:defRPr/>
            </a:pPr>
            <a:r>
              <a:rPr lang="en-US"/>
              <a:t>© 2015, Perfecto Mobile Ltd.  All Rights Reserved.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4706" y="852488"/>
            <a:ext cx="4250183" cy="4245429"/>
          </a:xfrm>
          <a:prstGeom prst="rect">
            <a:avLst/>
          </a:prstGeom>
        </p:spPr>
      </p:pic>
    </p:spTree>
    <p:extLst>
      <p:ext uri="{BB962C8B-B14F-4D97-AF65-F5344CB8AC3E}">
        <p14:creationId xmlns:p14="http://schemas.microsoft.com/office/powerpoint/2010/main" val="1529309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15"/>
            <a:ext cx="12187767" cy="6857985"/>
          </a:xfrm>
          <a:prstGeom prst="rect">
            <a:avLst/>
          </a:prstGeom>
        </p:spPr>
      </p:pic>
      <p:sp>
        <p:nvSpPr>
          <p:cNvPr id="3" name="Title 2"/>
          <p:cNvSpPr>
            <a:spLocks noGrp="1"/>
          </p:cNvSpPr>
          <p:nvPr>
            <p:ph type="ctrTitle"/>
          </p:nvPr>
        </p:nvSpPr>
        <p:spPr>
          <a:xfrm>
            <a:off x="719528" y="2458120"/>
            <a:ext cx="10253272" cy="739811"/>
          </a:xfrm>
        </p:spPr>
        <p:txBody>
          <a:bodyPr/>
          <a:lstStyle/>
          <a:p>
            <a:r>
              <a:rPr lang="en-US" dirty="0">
                <a:solidFill>
                  <a:schemeClr val="tx1"/>
                </a:solidFill>
              </a:rPr>
              <a:t>4. Digging deeper</a:t>
            </a:r>
            <a:br>
              <a:rPr lang="en-US" dirty="0">
                <a:solidFill>
                  <a:schemeClr val="tx1"/>
                </a:solidFill>
              </a:rPr>
            </a:br>
            <a:r>
              <a:rPr lang="en-US" dirty="0">
                <a:solidFill>
                  <a:schemeClr val="tx1"/>
                </a:solidFill>
              </a:rPr>
              <a:t>Running tests with TestNG</a:t>
            </a:r>
            <a:br>
              <a:rPr lang="en-US" dirty="0">
                <a:solidFill>
                  <a:schemeClr val="tx1"/>
                </a:solidFill>
              </a:rPr>
            </a:br>
            <a:r>
              <a:rPr lang="en-US" dirty="0">
                <a:solidFill>
                  <a:schemeClr val="tx1"/>
                </a:solidFill>
              </a:rPr>
              <a:t>Application properties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693152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Properties</a:t>
            </a:r>
          </a:p>
        </p:txBody>
      </p:sp>
      <p:sp>
        <p:nvSpPr>
          <p:cNvPr id="3" name="Content Placeholder 2"/>
          <p:cNvSpPr>
            <a:spLocks noGrp="1"/>
          </p:cNvSpPr>
          <p:nvPr>
            <p:ph idx="1"/>
          </p:nvPr>
        </p:nvSpPr>
        <p:spPr>
          <a:xfrm>
            <a:off x="838200" y="1182688"/>
            <a:ext cx="7540690" cy="4660900"/>
          </a:xfrm>
        </p:spPr>
        <p:txBody>
          <a:bodyPr/>
          <a:lstStyle/>
          <a:p>
            <a:r>
              <a:rPr lang="en-US" dirty="0"/>
              <a:t>This is where you configure general settings for Quantum.</a:t>
            </a:r>
          </a:p>
          <a:p>
            <a:r>
              <a:rPr lang="en-US" dirty="0"/>
              <a:t>Perfecto Credentials</a:t>
            </a:r>
          </a:p>
          <a:p>
            <a:r>
              <a:rPr lang="en-US" dirty="0"/>
              <a:t>Connection info </a:t>
            </a:r>
          </a:p>
          <a:p>
            <a:r>
              <a:rPr lang="en-US" dirty="0"/>
              <a:t>Driver Plugin </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3/5/18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18</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pic>
        <p:nvPicPr>
          <p:cNvPr id="8" name="Picture 7"/>
          <p:cNvPicPr>
            <a:picLocks noChangeAspect="1"/>
          </p:cNvPicPr>
          <p:nvPr/>
        </p:nvPicPr>
        <p:blipFill>
          <a:blip r:embed="rId3"/>
          <a:stretch>
            <a:fillRect/>
          </a:stretch>
        </p:blipFill>
        <p:spPr>
          <a:xfrm>
            <a:off x="8610600" y="649718"/>
            <a:ext cx="3497089" cy="5726840"/>
          </a:xfrm>
          <a:prstGeom prst="rect">
            <a:avLst/>
          </a:prstGeom>
        </p:spPr>
      </p:pic>
    </p:spTree>
    <p:extLst>
      <p:ext uri="{BB962C8B-B14F-4D97-AF65-F5344CB8AC3E}">
        <p14:creationId xmlns:p14="http://schemas.microsoft.com/office/powerpoint/2010/main" val="3387009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38"/>
            <a:ext cx="8649478" cy="793750"/>
          </a:xfrm>
        </p:spPr>
        <p:txBody>
          <a:bodyPr/>
          <a:lstStyle/>
          <a:p>
            <a:r>
              <a:rPr lang="en-US" dirty="0"/>
              <a:t>Digging Deeper – Running with TestNG</a:t>
            </a:r>
          </a:p>
        </p:txBody>
      </p:sp>
      <p:sp>
        <p:nvSpPr>
          <p:cNvPr id="4" name="Date Placeholder 3"/>
          <p:cNvSpPr>
            <a:spLocks noGrp="1"/>
          </p:cNvSpPr>
          <p:nvPr>
            <p:ph type="dt" sz="half" idx="10"/>
          </p:nvPr>
        </p:nvSpPr>
        <p:spPr/>
        <p:txBody>
          <a:bodyPr/>
          <a:lstStyle/>
          <a:p>
            <a:pPr>
              <a:defRPr/>
            </a:pPr>
            <a:fld id="{1D9A4207-4B2F-EA47-AF9F-5AA8F40DA996}" type="datetime1">
              <a:rPr lang="en-US" smtClean="0"/>
              <a:pPr>
                <a:defRPr/>
              </a:pPr>
              <a:t>3/5/18</a:t>
            </a:fld>
            <a:endParaRPr lang="en-US"/>
          </a:p>
        </p:txBody>
      </p:sp>
      <p:sp>
        <p:nvSpPr>
          <p:cNvPr id="5" name="Slide Number Placeholder 4"/>
          <p:cNvSpPr>
            <a:spLocks noGrp="1"/>
          </p:cNvSpPr>
          <p:nvPr>
            <p:ph type="sldNum" sz="quarter" idx="11"/>
          </p:nvPr>
        </p:nvSpPr>
        <p:spPr/>
        <p:txBody>
          <a:bodyPr/>
          <a:lstStyle/>
          <a:p>
            <a:pPr>
              <a:defRPr/>
            </a:pPr>
            <a:fld id="{48546170-D910-FB45-A35A-74CCEC43A279}" type="slidenum">
              <a:rPr lang="en-US" smtClean="0"/>
              <a:pPr>
                <a:defRPr/>
              </a:pPr>
              <a:t>19</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
        <p:nvSpPr>
          <p:cNvPr id="3" name="Content Placeholder 2"/>
          <p:cNvSpPr>
            <a:spLocks noGrp="1"/>
          </p:cNvSpPr>
          <p:nvPr>
            <p:ph idx="1"/>
          </p:nvPr>
        </p:nvSpPr>
        <p:spPr/>
        <p:txBody>
          <a:bodyPr/>
          <a:lstStyle/>
          <a:p>
            <a:r>
              <a:rPr lang="en-US" dirty="0"/>
              <a:t>Quantum includes TestNG for execution management</a:t>
            </a:r>
          </a:p>
          <a:p>
            <a:r>
              <a:rPr lang="en-US" dirty="0"/>
              <a:t>All standard TestNG parameters apply </a:t>
            </a:r>
          </a:p>
          <a:p>
            <a:r>
              <a:rPr lang="en-US" dirty="0"/>
              <a:t>TestNG provides methods for test management by</a:t>
            </a:r>
          </a:p>
          <a:p>
            <a:pPr lvl="1"/>
            <a:r>
              <a:rPr lang="en-US" dirty="0"/>
              <a:t> dividing the preparation, </a:t>
            </a:r>
          </a:p>
          <a:p>
            <a:pPr lvl="1"/>
            <a:r>
              <a:rPr lang="en-US" dirty="0"/>
              <a:t>test and cleanup methods</a:t>
            </a:r>
          </a:p>
          <a:p>
            <a:pPr lvl="1"/>
            <a:r>
              <a:rPr lang="en-US" dirty="0"/>
              <a:t>Parallel Execution </a:t>
            </a:r>
          </a:p>
        </p:txBody>
      </p:sp>
    </p:spTree>
    <p:extLst>
      <p:ext uri="{BB962C8B-B14F-4D97-AF65-F5344CB8AC3E}">
        <p14:creationId xmlns:p14="http://schemas.microsoft.com/office/powerpoint/2010/main" val="1546922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Content Placeholder 5"/>
          <p:cNvSpPr>
            <a:spLocks noGrp="1"/>
          </p:cNvSpPr>
          <p:nvPr>
            <p:ph idx="1"/>
          </p:nvPr>
        </p:nvSpPr>
        <p:spPr/>
        <p:txBody>
          <a:bodyPr/>
          <a:lstStyle/>
          <a:p>
            <a:pPr marL="514350" indent="-514350">
              <a:buFont typeface="+mj-lt"/>
              <a:buAutoNum type="arabicPeriod"/>
            </a:pPr>
            <a:r>
              <a:rPr lang="en-US" dirty="0"/>
              <a:t>What is Quantum</a:t>
            </a:r>
            <a:r>
              <a:rPr lang="en-US" dirty="0" smtClean="0"/>
              <a:t>?</a:t>
            </a:r>
            <a:endParaRPr lang="en-US" dirty="0">
              <a:solidFill>
                <a:srgbClr val="FF0000"/>
              </a:solidFill>
            </a:endParaRPr>
          </a:p>
          <a:p>
            <a:pPr marL="514350" indent="-514350">
              <a:buFont typeface="+mj-lt"/>
              <a:buAutoNum type="arabicPeriod"/>
            </a:pPr>
            <a:r>
              <a:rPr lang="en-US" dirty="0"/>
              <a:t>The Test Scenario – introducing </a:t>
            </a:r>
            <a:r>
              <a:rPr lang="en-US" dirty="0" smtClean="0"/>
              <a:t>BDD </a:t>
            </a:r>
            <a:r>
              <a:rPr lang="en-US" dirty="0" smtClean="0"/>
              <a:t>optional</a:t>
            </a:r>
            <a:endParaRPr lang="en-US" dirty="0">
              <a:solidFill>
                <a:srgbClr val="FF0000"/>
              </a:solidFill>
            </a:endParaRPr>
          </a:p>
          <a:p>
            <a:pPr marL="514350" indent="-514350">
              <a:buFont typeface="+mj-lt"/>
              <a:buAutoNum type="arabicPeriod"/>
            </a:pPr>
            <a:r>
              <a:rPr lang="en-US" dirty="0"/>
              <a:t>Jumping in – Writing a test  scenario with pre-defined steps</a:t>
            </a:r>
          </a:p>
          <a:p>
            <a:pPr marL="514350" indent="-514350">
              <a:buFont typeface="+mj-lt"/>
              <a:buAutoNum type="arabicPeriod"/>
            </a:pPr>
            <a:r>
              <a:rPr lang="en-US" dirty="0"/>
              <a:t>Digging </a:t>
            </a:r>
            <a:r>
              <a:rPr lang="en-US" dirty="0" smtClean="0"/>
              <a:t>deeper </a:t>
            </a:r>
            <a:endParaRPr lang="en-US" dirty="0">
              <a:solidFill>
                <a:srgbClr val="FF0000"/>
              </a:solidFill>
            </a:endParaRPr>
          </a:p>
          <a:p>
            <a:pPr lvl="1"/>
            <a:r>
              <a:rPr lang="en-US" dirty="0"/>
              <a:t>Running tests with TestNG</a:t>
            </a:r>
          </a:p>
          <a:p>
            <a:pPr lvl="1"/>
            <a:r>
              <a:rPr lang="en-US" dirty="0"/>
              <a:t>Application properties </a:t>
            </a:r>
          </a:p>
          <a:p>
            <a:pPr marL="514350" indent="-514350">
              <a:buFont typeface="+mj-lt"/>
              <a:buAutoNum type="arabicPeriod"/>
            </a:pPr>
            <a:r>
              <a:rPr lang="en-US" dirty="0"/>
              <a:t>Assignment – Writing my first Quantum </a:t>
            </a:r>
            <a:r>
              <a:rPr lang="en-US" dirty="0" smtClean="0"/>
              <a:t>scenario</a:t>
            </a:r>
            <a:endParaRPr lang="en-US" dirty="0">
              <a:solidFill>
                <a:srgbClr val="FF0000"/>
              </a:solidFill>
            </a:endParaRPr>
          </a:p>
          <a:p>
            <a:pPr marL="0" indent="0">
              <a:buNone/>
            </a:pPr>
            <a:endParaRPr lang="en-US" dirty="0"/>
          </a:p>
          <a:p>
            <a:pPr marL="0" indent="0">
              <a:buNone/>
            </a:pPr>
            <a:endParaRPr lang="en-US" dirty="0"/>
          </a:p>
          <a:p>
            <a:endParaRPr lang="en-US" dirty="0"/>
          </a:p>
        </p:txBody>
      </p:sp>
      <p:sp>
        <p:nvSpPr>
          <p:cNvPr id="2" name="Date Placeholder 1"/>
          <p:cNvSpPr>
            <a:spLocks noGrp="1"/>
          </p:cNvSpPr>
          <p:nvPr>
            <p:ph type="dt" sz="half" idx="10"/>
          </p:nvPr>
        </p:nvSpPr>
        <p:spPr/>
        <p:txBody>
          <a:bodyPr/>
          <a:lstStyle/>
          <a:p>
            <a:pPr>
              <a:defRPr/>
            </a:pPr>
            <a:fld id="{B4BCCDC6-AC3A-FE48-B067-80F500CEFF8F}" type="datetime1">
              <a:rPr lang="en-US" smtClean="0"/>
              <a:pPr>
                <a:defRPr/>
              </a:pPr>
              <a:t>3/5/18</a:t>
            </a:fld>
            <a:endParaRPr lang="en-US"/>
          </a:p>
        </p:txBody>
      </p:sp>
      <p:sp>
        <p:nvSpPr>
          <p:cNvPr id="3" name="Slide Number Placeholder 2"/>
          <p:cNvSpPr>
            <a:spLocks noGrp="1"/>
          </p:cNvSpPr>
          <p:nvPr>
            <p:ph type="sldNum" sz="quarter" idx="11"/>
          </p:nvPr>
        </p:nvSpPr>
        <p:spPr/>
        <p:txBody>
          <a:bodyPr/>
          <a:lstStyle/>
          <a:p>
            <a:pPr>
              <a:defRPr/>
            </a:pPr>
            <a:fld id="{CE752C8F-0848-C740-8A6F-AD99F498040D}" type="slidenum">
              <a:rPr lang="en-US" smtClean="0"/>
              <a:pPr>
                <a:defRPr/>
              </a:pPr>
              <a:t>2</a:t>
            </a:fld>
            <a:endParaRPr lang="en-US"/>
          </a:p>
        </p:txBody>
      </p:sp>
      <p:sp>
        <p:nvSpPr>
          <p:cNvPr id="4" name="Footer Placeholder 3"/>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1062219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Let's look at our TestNG configuration in Quantum which we used to run the scenario. </a:t>
            </a:r>
          </a:p>
          <a:p>
            <a:pPr lvl="1"/>
            <a:r>
              <a:rPr lang="en-US" dirty="0"/>
              <a:t>The format is a suite that includes tests</a:t>
            </a:r>
          </a:p>
          <a:p>
            <a:pPr lvl="1"/>
            <a:r>
              <a:rPr lang="en-US" dirty="0"/>
              <a:t>The include node defines the tests to run </a:t>
            </a:r>
          </a:p>
          <a:p>
            <a:pPr lvl="1"/>
            <a:r>
              <a:rPr lang="en-US" dirty="0"/>
              <a:t>Perfecto capabilities define the device to use </a:t>
            </a:r>
          </a:p>
          <a:p>
            <a:pPr lvl="1"/>
            <a:r>
              <a:rPr lang="en-US" dirty="0"/>
              <a:t>The suite can be run in parallel</a:t>
            </a:r>
          </a:p>
          <a:p>
            <a:pPr lvl="1"/>
            <a:r>
              <a:rPr lang="en-US" dirty="0"/>
              <a:t>Each run on a device is a test e.g. the same test on Android &amp; iOS is 2 tests that can be run in parallel. </a:t>
            </a:r>
          </a:p>
          <a:p>
            <a:pPr lvl="1"/>
            <a:r>
              <a:rPr lang="en-US" dirty="0"/>
              <a:t>The group annotation points to the scenario to run</a:t>
            </a:r>
          </a:p>
          <a:p>
            <a:pPr marL="914400" lvl="2" indent="0">
              <a:buNone/>
            </a:pPr>
            <a:endParaRPr lang="en-US" dirty="0"/>
          </a:p>
          <a:p>
            <a:endParaRPr lang="en-US" dirty="0"/>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3/5/18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20</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1040528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 yourself</a:t>
            </a:r>
          </a:p>
        </p:txBody>
      </p:sp>
      <p:sp>
        <p:nvSpPr>
          <p:cNvPr id="3" name="Content Placeholder 2"/>
          <p:cNvSpPr>
            <a:spLocks noGrp="1"/>
          </p:cNvSpPr>
          <p:nvPr>
            <p:ph idx="1"/>
          </p:nvPr>
        </p:nvSpPr>
        <p:spPr/>
        <p:txBody>
          <a:bodyPr/>
          <a:lstStyle/>
          <a:p>
            <a:r>
              <a:rPr lang="en-US" dirty="0"/>
              <a:t>We need a volunteer to:</a:t>
            </a:r>
          </a:p>
          <a:p>
            <a:r>
              <a:rPr lang="en-US" dirty="0"/>
              <a:t>Define the application properties</a:t>
            </a:r>
          </a:p>
          <a:p>
            <a:r>
              <a:rPr lang="en-US" dirty="0"/>
              <a:t>Create a feature file and annotate</a:t>
            </a:r>
          </a:p>
          <a:p>
            <a:r>
              <a:rPr lang="en-US" dirty="0"/>
              <a:t>Create Scenario that: </a:t>
            </a:r>
          </a:p>
          <a:p>
            <a:pPr lvl="1"/>
            <a:r>
              <a:rPr lang="en-US" dirty="0"/>
              <a:t>Goes to </a:t>
            </a:r>
            <a:r>
              <a:rPr lang="en-US" dirty="0">
                <a:hlinkClick r:id="rId3"/>
              </a:rPr>
              <a:t>https://www.w3schools.com/</a:t>
            </a:r>
            <a:r>
              <a:rPr lang="en-US" dirty="0"/>
              <a:t> </a:t>
            </a:r>
          </a:p>
          <a:p>
            <a:pPr lvl="1"/>
            <a:r>
              <a:rPr lang="en-US" dirty="0"/>
              <a:t>Validates page loads</a:t>
            </a:r>
          </a:p>
          <a:p>
            <a:pPr lvl="1"/>
            <a:r>
              <a:rPr lang="en-US" dirty="0"/>
              <a:t>Selects Learn </a:t>
            </a:r>
            <a:r>
              <a:rPr lang="en-US" dirty="0" err="1"/>
              <a:t>Xpath</a:t>
            </a:r>
            <a:endParaRPr lang="en-US" dirty="0"/>
          </a:p>
          <a:p>
            <a:pPr lvl="1"/>
            <a:r>
              <a:rPr lang="en-US" dirty="0"/>
              <a:t>Validates page load</a:t>
            </a:r>
          </a:p>
          <a:p>
            <a:r>
              <a:rPr lang="en-US" dirty="0"/>
              <a:t>We'll use predefined steps just like before </a:t>
            </a:r>
          </a:p>
          <a:p>
            <a:r>
              <a:rPr lang="en-US" dirty="0"/>
              <a:t>Configure TestNG</a:t>
            </a:r>
          </a:p>
          <a:p>
            <a:pPr marL="0" indent="0">
              <a:buNone/>
            </a:pPr>
            <a:endParaRPr lang="en-US" dirty="0"/>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3/5/18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21</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2220" y="-250295"/>
            <a:ext cx="6294977" cy="6294977"/>
          </a:xfrm>
          <a:prstGeom prst="rect">
            <a:avLst/>
          </a:prstGeom>
        </p:spPr>
      </p:pic>
    </p:spTree>
    <p:extLst>
      <p:ext uri="{BB962C8B-B14F-4D97-AF65-F5344CB8AC3E}">
        <p14:creationId xmlns:p14="http://schemas.microsoft.com/office/powerpoint/2010/main" val="4272137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r="8162"/>
          <a:stretch/>
        </p:blipFill>
        <p:spPr>
          <a:xfrm flipH="1">
            <a:off x="0" y="17700"/>
            <a:ext cx="12194500" cy="6840300"/>
          </a:xfrm>
          <a:prstGeom prst="rect">
            <a:avLst/>
          </a:prstGeom>
        </p:spPr>
      </p:pic>
      <p:sp>
        <p:nvSpPr>
          <p:cNvPr id="3" name="Title 2"/>
          <p:cNvSpPr>
            <a:spLocks noGrp="1"/>
          </p:cNvSpPr>
          <p:nvPr>
            <p:ph type="ctrTitle"/>
          </p:nvPr>
        </p:nvSpPr>
        <p:spPr>
          <a:xfrm>
            <a:off x="672046" y="1231456"/>
            <a:ext cx="7949439" cy="739811"/>
          </a:xfrm>
        </p:spPr>
        <p:txBody>
          <a:bodyPr/>
          <a:lstStyle/>
          <a:p>
            <a:r>
              <a:rPr lang="en-US" dirty="0">
                <a:solidFill>
                  <a:schemeClr val="bg1"/>
                </a:solidFill>
              </a:rPr>
              <a:t>4. Assignment &amp; Resources </a:t>
            </a:r>
          </a:p>
        </p:txBody>
      </p:sp>
    </p:spTree>
    <p:extLst>
      <p:ext uri="{BB962C8B-B14F-4D97-AF65-F5344CB8AC3E}">
        <p14:creationId xmlns:p14="http://schemas.microsoft.com/office/powerpoint/2010/main" val="3662973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Finish your first script</a:t>
            </a:r>
          </a:p>
        </p:txBody>
      </p:sp>
      <p:sp>
        <p:nvSpPr>
          <p:cNvPr id="3" name="Content Placeholder 2"/>
          <p:cNvSpPr>
            <a:spLocks noGrp="1"/>
          </p:cNvSpPr>
          <p:nvPr>
            <p:ph idx="1"/>
          </p:nvPr>
        </p:nvSpPr>
        <p:spPr/>
        <p:txBody>
          <a:bodyPr/>
          <a:lstStyle/>
          <a:p>
            <a:r>
              <a:rPr lang="en-US" dirty="0"/>
              <a:t>We need a volunteer to:</a:t>
            </a:r>
          </a:p>
          <a:p>
            <a:r>
              <a:rPr lang="en-US" dirty="0"/>
              <a:t>Define the application properties</a:t>
            </a:r>
          </a:p>
          <a:p>
            <a:r>
              <a:rPr lang="en-US" dirty="0"/>
              <a:t>Create a feature file and annotate</a:t>
            </a:r>
          </a:p>
          <a:p>
            <a:r>
              <a:rPr lang="en-US" dirty="0"/>
              <a:t>Create Scenario that: </a:t>
            </a:r>
          </a:p>
          <a:p>
            <a:pPr lvl="1"/>
            <a:r>
              <a:rPr lang="en-US" dirty="0"/>
              <a:t>Goes to </a:t>
            </a:r>
            <a:r>
              <a:rPr lang="en-US" dirty="0">
                <a:hlinkClick r:id="rId3"/>
              </a:rPr>
              <a:t>https://www.w3schools.com/</a:t>
            </a:r>
            <a:r>
              <a:rPr lang="en-US" dirty="0"/>
              <a:t> </a:t>
            </a:r>
          </a:p>
          <a:p>
            <a:pPr lvl="1"/>
            <a:r>
              <a:rPr lang="en-US" dirty="0"/>
              <a:t>Validates page loads</a:t>
            </a:r>
          </a:p>
          <a:p>
            <a:pPr lvl="1"/>
            <a:r>
              <a:rPr lang="en-US" dirty="0"/>
              <a:t>Selects Learn HTML</a:t>
            </a:r>
          </a:p>
          <a:p>
            <a:pPr lvl="1"/>
            <a:r>
              <a:rPr lang="en-US" dirty="0"/>
              <a:t>Validates page load</a:t>
            </a:r>
          </a:p>
          <a:p>
            <a:r>
              <a:rPr lang="en-US" dirty="0"/>
              <a:t>We'll use predefined steps just like before </a:t>
            </a:r>
          </a:p>
          <a:p>
            <a:r>
              <a:rPr lang="en-US" dirty="0"/>
              <a:t>Configure TestNG</a:t>
            </a:r>
          </a:p>
          <a:p>
            <a:pPr marL="0" indent="0">
              <a:buNone/>
            </a:pPr>
            <a:endParaRPr lang="en-US" dirty="0"/>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3/5/18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23</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2220" y="-250295"/>
            <a:ext cx="6294977" cy="6294977"/>
          </a:xfrm>
          <a:prstGeom prst="rect">
            <a:avLst/>
          </a:prstGeom>
        </p:spPr>
      </p:pic>
    </p:spTree>
    <p:extLst>
      <p:ext uri="{BB962C8B-B14F-4D97-AF65-F5344CB8AC3E}">
        <p14:creationId xmlns:p14="http://schemas.microsoft.com/office/powerpoint/2010/main" val="2723726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609600" y="1008621"/>
            <a:ext cx="10972800" cy="5292287"/>
          </a:xfrm>
        </p:spPr>
        <p:txBody>
          <a:bodyPr>
            <a:normAutofit/>
          </a:bodyPr>
          <a:lstStyle/>
          <a:p>
            <a:r>
              <a:rPr lang="en-US" dirty="0"/>
              <a:t>Gherkin</a:t>
            </a:r>
          </a:p>
          <a:p>
            <a:pPr lvl="1"/>
            <a:r>
              <a:rPr lang="en-US" dirty="0">
                <a:hlinkClick r:id="rId3"/>
              </a:rPr>
              <a:t>https://github.com/cucumber/cucumber/wiki/Gherkin</a:t>
            </a:r>
            <a:endParaRPr lang="en-US" dirty="0"/>
          </a:p>
          <a:p>
            <a:r>
              <a:rPr lang="en-US" dirty="0"/>
              <a:t>TestNG – </a:t>
            </a:r>
          </a:p>
          <a:p>
            <a:pPr lvl="1"/>
            <a:r>
              <a:rPr lang="en-US" dirty="0">
                <a:hlinkClick r:id="rId4"/>
              </a:rPr>
              <a:t>http://testng.org/doc/documentation-main.html</a:t>
            </a:r>
            <a:r>
              <a:rPr lang="en-US" dirty="0"/>
              <a:t> </a:t>
            </a:r>
          </a:p>
          <a:p>
            <a:r>
              <a:rPr lang="en-US" dirty="0"/>
              <a:t>Quantum - </a:t>
            </a:r>
            <a:r>
              <a:rPr lang="en-US" dirty="0">
                <a:hlinkClick r:id="rId5"/>
              </a:rPr>
              <a:t>https://github.com/Project-Quantum/Quantum-Starter-Kit/</a:t>
            </a:r>
            <a:r>
              <a:rPr lang="en-US" dirty="0"/>
              <a:t> </a:t>
            </a:r>
          </a:p>
          <a:p>
            <a:r>
              <a:rPr lang="en-US" dirty="0"/>
              <a:t>Perfecto Developer Site - </a:t>
            </a:r>
            <a:r>
              <a:rPr lang="en-US" dirty="0">
                <a:hlinkClick r:id="rId6"/>
              </a:rPr>
              <a:t>http://developers.perfectomobile.com/</a:t>
            </a:r>
            <a:r>
              <a:rPr lang="en-US" dirty="0"/>
              <a:t> </a:t>
            </a:r>
            <a:endParaRPr lang="en-US" dirty="0" smtClean="0"/>
          </a:p>
          <a:p>
            <a:r>
              <a:rPr lang="en-US" dirty="0"/>
              <a:t>Training Course - </a:t>
            </a:r>
            <a:r>
              <a:rPr lang="en-US" dirty="0">
                <a:hlinkClick r:id="rId7"/>
              </a:rPr>
              <a:t>https://</a:t>
            </a:r>
            <a:r>
              <a:rPr lang="en-US" dirty="0" smtClean="0">
                <a:hlinkClick r:id="rId7"/>
              </a:rPr>
              <a:t>github.com/Project-Quantum/Training-Course</a:t>
            </a:r>
            <a:r>
              <a:rPr lang="en-US" dirty="0" smtClean="0"/>
              <a:t> </a:t>
            </a:r>
          </a:p>
          <a:p>
            <a:r>
              <a:rPr lang="en-US" dirty="0"/>
              <a:t>Assignments - </a:t>
            </a:r>
            <a:r>
              <a:rPr lang="en-US" dirty="0">
                <a:hlinkClick r:id="rId8"/>
              </a:rPr>
              <a:t>https://</a:t>
            </a:r>
            <a:r>
              <a:rPr lang="en-US" dirty="0" smtClean="0">
                <a:hlinkClick r:id="rId8"/>
              </a:rPr>
              <a:t>github.com/Project-Quantum/TrainingAssignments</a:t>
            </a:r>
            <a:r>
              <a:rPr lang="en-US" dirty="0" smtClean="0"/>
              <a:t> </a:t>
            </a:r>
          </a:p>
          <a:p>
            <a:endParaRPr lang="en-US" dirty="0"/>
          </a:p>
          <a:p>
            <a:endParaRPr lang="en-US" dirty="0"/>
          </a:p>
          <a:p>
            <a:pPr lvl="1"/>
            <a:endParaRPr lang="en-US" dirty="0"/>
          </a:p>
        </p:txBody>
      </p:sp>
    </p:spTree>
    <p:extLst>
      <p:ext uri="{BB962C8B-B14F-4D97-AF65-F5344CB8AC3E}">
        <p14:creationId xmlns:p14="http://schemas.microsoft.com/office/powerpoint/2010/main" val="2546282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750" y="57150"/>
            <a:ext cx="5116513" cy="793750"/>
          </a:xfrm>
        </p:spPr>
        <p:txBody>
          <a:bodyPr/>
          <a:lstStyle/>
          <a:p>
            <a:r>
              <a:rPr lang="en-US" dirty="0">
                <a:latin typeface="Apple Braille"/>
              </a:rPr>
              <a:t>What is Quantum </a:t>
            </a:r>
            <a:endParaRPr lang="x-none" dirty="0">
              <a:latin typeface="Apple Braille"/>
            </a:endParaRPr>
          </a:p>
        </p:txBody>
      </p:sp>
      <p:sp>
        <p:nvSpPr>
          <p:cNvPr id="3" name="Content Placeholder 2"/>
          <p:cNvSpPr>
            <a:spLocks noGrp="1"/>
          </p:cNvSpPr>
          <p:nvPr>
            <p:ph idx="4294967295"/>
          </p:nvPr>
        </p:nvSpPr>
        <p:spPr>
          <a:xfrm>
            <a:off x="762000" y="1104900"/>
            <a:ext cx="11026942" cy="4860908"/>
          </a:xfrm>
        </p:spPr>
        <p:txBody>
          <a:bodyPr>
            <a:normAutofit/>
          </a:bodyPr>
          <a:lstStyle/>
          <a:p>
            <a:pPr marL="0" indent="0">
              <a:buNone/>
            </a:pPr>
            <a:r>
              <a:rPr lang="x-none" dirty="0">
                <a:latin typeface="Apple Braille"/>
              </a:rPr>
              <a:t>Background</a:t>
            </a:r>
          </a:p>
          <a:p>
            <a:pPr lvl="1"/>
            <a:r>
              <a:rPr lang="x-none" dirty="0">
                <a:latin typeface="Apple Braille"/>
              </a:rPr>
              <a:t>Open source, standards based automation framework</a:t>
            </a:r>
          </a:p>
          <a:p>
            <a:pPr lvl="1"/>
            <a:r>
              <a:rPr lang="x-none" dirty="0">
                <a:latin typeface="Apple Braille"/>
              </a:rPr>
              <a:t>Sponsored by Perfecto</a:t>
            </a:r>
            <a:endParaRPr lang="x-none" dirty="0"/>
          </a:p>
          <a:p>
            <a:pPr marL="0" indent="0">
              <a:buNone/>
            </a:pPr>
            <a:r>
              <a:rPr lang="x-none" dirty="0">
                <a:latin typeface="Apple Braille"/>
              </a:rPr>
              <a:t>Features</a:t>
            </a:r>
          </a:p>
          <a:p>
            <a:pPr lvl="1">
              <a:buFont typeface="Wingdings" charset="2"/>
              <a:buChar char="ü"/>
            </a:pPr>
            <a:r>
              <a:rPr lang="x-none" b="1" dirty="0">
                <a:latin typeface="Apple Braille" charset="0"/>
                <a:ea typeface="Apple Braille" charset="0"/>
                <a:cs typeface="Apple Braille" charset="0"/>
              </a:rPr>
              <a:t>Easy setup</a:t>
            </a:r>
            <a:r>
              <a:rPr lang="x-none" dirty="0">
                <a:latin typeface="Apple Braille" charset="0"/>
                <a:ea typeface="Apple Braille" charset="0"/>
                <a:cs typeface="Apple Braille" charset="0"/>
              </a:rPr>
              <a:t> - lab access, driver management.</a:t>
            </a:r>
          </a:p>
          <a:p>
            <a:pPr lvl="1">
              <a:buFont typeface="Wingdings" charset="2"/>
              <a:buChar char="ü"/>
            </a:pPr>
            <a:r>
              <a:rPr lang="x-none" b="1" dirty="0">
                <a:latin typeface="Apple Braille" charset="0"/>
                <a:ea typeface="Apple Braille" charset="0"/>
                <a:cs typeface="Apple Braille" charset="0"/>
              </a:rPr>
              <a:t>Test creation</a:t>
            </a:r>
            <a:r>
              <a:rPr lang="x-none" dirty="0">
                <a:latin typeface="Apple Braille" charset="0"/>
                <a:ea typeface="Apple Braille" charset="0"/>
                <a:cs typeface="Apple Braille" charset="0"/>
              </a:rPr>
              <a:t> - BDD for easy-to-use English phrased steps using standard Cucumber </a:t>
            </a:r>
            <a:endParaRPr lang="en-US" dirty="0">
              <a:latin typeface="Apple Braille" charset="0"/>
              <a:ea typeface="Apple Braille" charset="0"/>
              <a:cs typeface="Apple Braille" charset="0"/>
            </a:endParaRPr>
          </a:p>
          <a:p>
            <a:pPr lvl="1">
              <a:buFont typeface="Wingdings" charset="2"/>
              <a:buChar char="ü"/>
            </a:pPr>
            <a:r>
              <a:rPr lang="x-none" b="1" dirty="0">
                <a:latin typeface="Apple Braille" charset="0"/>
                <a:ea typeface="Apple Braille" charset="0"/>
                <a:cs typeface="Apple Braille" charset="0"/>
              </a:rPr>
              <a:t>Result analysis</a:t>
            </a:r>
            <a:r>
              <a:rPr lang="x-none" dirty="0">
                <a:latin typeface="Apple Braille" charset="0"/>
                <a:ea typeface="Apple Braille" charset="0"/>
                <a:cs typeface="Apple Braille" charset="0"/>
              </a:rPr>
              <a:t> - </a:t>
            </a:r>
            <a:r>
              <a:rPr lang="x-none" dirty="0">
                <a:latin typeface="Apple Braille" charset="0"/>
                <a:ea typeface="Apple Braille" charset="0"/>
                <a:cs typeface="Apple Braille" charset="0"/>
                <a:hlinkClick r:id="rId3"/>
              </a:rPr>
              <a:t>Perfecto Reporting</a:t>
            </a:r>
            <a:r>
              <a:rPr lang="x-none" dirty="0">
                <a:latin typeface="Apple Braille" charset="0"/>
                <a:ea typeface="Apple Braille" charset="0"/>
                <a:cs typeface="Apple Braille" charset="0"/>
              </a:rPr>
              <a:t> incorporated into the test</a:t>
            </a:r>
            <a:endParaRPr lang="en-US" dirty="0">
              <a:latin typeface="Apple Braille" charset="0"/>
              <a:ea typeface="Apple Braille" charset="0"/>
              <a:cs typeface="Apple Braille" charset="0"/>
            </a:endParaRPr>
          </a:p>
          <a:p>
            <a:pPr lvl="1">
              <a:buFont typeface="Wingdings" charset="2"/>
              <a:buChar char="ü"/>
            </a:pPr>
            <a:r>
              <a:rPr lang="en-US" b="1" dirty="0">
                <a:latin typeface="Apple Braille" charset="0"/>
                <a:ea typeface="Apple Braille" charset="0"/>
                <a:cs typeface="Apple Braille" charset="0"/>
              </a:rPr>
              <a:t>Data </a:t>
            </a:r>
            <a:r>
              <a:rPr lang="x-none" b="1" dirty="0">
                <a:latin typeface="Apple Braille" charset="0"/>
                <a:ea typeface="Apple Braille" charset="0"/>
                <a:cs typeface="Apple Braille" charset="0"/>
              </a:rPr>
              <a:t>driven </a:t>
            </a:r>
            <a:r>
              <a:rPr lang="x-none" b="1" dirty="0" smtClean="0">
                <a:latin typeface="Apple Braille" charset="0"/>
                <a:ea typeface="Apple Braille" charset="0"/>
                <a:cs typeface="Apple Braille" charset="0"/>
              </a:rPr>
              <a:t>test</a:t>
            </a:r>
            <a:r>
              <a:rPr lang="en-US" b="1" dirty="0" err="1" smtClean="0">
                <a:latin typeface="Apple Braille" charset="0"/>
                <a:ea typeface="Apple Braille" charset="0"/>
                <a:cs typeface="Apple Braille" charset="0"/>
              </a:rPr>
              <a:t>ing</a:t>
            </a:r>
            <a:r>
              <a:rPr lang="en-US" b="1" dirty="0" smtClean="0">
                <a:latin typeface="Apple Braille" charset="0"/>
                <a:ea typeface="Apple Braille" charset="0"/>
                <a:cs typeface="Apple Braille" charset="0"/>
              </a:rPr>
              <a:t> </a:t>
            </a:r>
            <a:r>
              <a:rPr lang="x-none" dirty="0" smtClean="0">
                <a:latin typeface="Apple Braille" charset="0"/>
                <a:ea typeface="Apple Braille" charset="0"/>
                <a:cs typeface="Apple Braille" charset="0"/>
              </a:rPr>
              <a:t>(xml</a:t>
            </a:r>
            <a:r>
              <a:rPr lang="x-none" dirty="0">
                <a:latin typeface="Apple Braille" charset="0"/>
                <a:ea typeface="Apple Braille" charset="0"/>
                <a:cs typeface="Apple Braille" charset="0"/>
              </a:rPr>
              <a:t>, csv, db)</a:t>
            </a:r>
          </a:p>
          <a:p>
            <a:pPr lvl="1">
              <a:buFont typeface="Wingdings" charset="2"/>
              <a:buChar char="ü"/>
            </a:pPr>
            <a:r>
              <a:rPr lang="x-none" b="1" dirty="0">
                <a:latin typeface="Apple Braille" charset="0"/>
                <a:ea typeface="Apple Braille" charset="0"/>
                <a:cs typeface="Apple Braille" charset="0"/>
              </a:rPr>
              <a:t>Devices management mechanism </a:t>
            </a:r>
            <a:r>
              <a:rPr lang="x-none" dirty="0">
                <a:latin typeface="Apple Braille" charset="0"/>
                <a:ea typeface="Apple Braille" charset="0"/>
                <a:cs typeface="Apple Braille" charset="0"/>
              </a:rPr>
              <a:t>including </a:t>
            </a:r>
            <a:r>
              <a:rPr lang="x-none" b="1" dirty="0">
                <a:latin typeface="Apple Braille" charset="0"/>
                <a:ea typeface="Apple Braille" charset="0"/>
                <a:cs typeface="Apple Braille" charset="0"/>
              </a:rPr>
              <a:t>smart wait</a:t>
            </a:r>
          </a:p>
          <a:p>
            <a:pPr lvl="1">
              <a:buFont typeface="Wingdings" charset="2"/>
              <a:buChar char="ü"/>
            </a:pPr>
            <a:r>
              <a:rPr lang="x-none" b="1" dirty="0">
                <a:latin typeface="Apple Braille" charset="0"/>
                <a:ea typeface="Apple Braille" charset="0"/>
                <a:cs typeface="Apple Braille" charset="0"/>
              </a:rPr>
              <a:t>Perfecto </a:t>
            </a:r>
            <a:r>
              <a:rPr lang="en-US" b="1" dirty="0">
                <a:latin typeface="Apple Braille" charset="0"/>
                <a:ea typeface="Apple Braille" charset="0"/>
                <a:cs typeface="Apple Braille" charset="0"/>
              </a:rPr>
              <a:t>commands </a:t>
            </a:r>
            <a:r>
              <a:rPr lang="x-none" dirty="0">
                <a:latin typeface="Apple Braille" charset="0"/>
                <a:ea typeface="Apple Braille" charset="0"/>
                <a:cs typeface="Apple Braille" charset="0"/>
              </a:rPr>
              <a:t>as Java and Cucumber utils</a:t>
            </a:r>
            <a:endParaRPr lang="en-US" dirty="0">
              <a:latin typeface="Apple Braille" charset="0"/>
              <a:ea typeface="Apple Braille" charset="0"/>
              <a:cs typeface="Apple Braille" charset="0"/>
            </a:endParaRPr>
          </a:p>
          <a:p>
            <a:pPr lvl="1">
              <a:buFont typeface="Wingdings" charset="2"/>
              <a:buChar char="ü"/>
            </a:pPr>
            <a:endParaRPr lang="en-US" dirty="0">
              <a:latin typeface="Apple Braille" charset="0"/>
              <a:ea typeface="Apple Braille" charset="0"/>
              <a:cs typeface="Apple Braille" charset="0"/>
            </a:endParaRPr>
          </a:p>
          <a:p>
            <a:pPr lvl="1">
              <a:buFont typeface="Wingdings" charset="2"/>
              <a:buChar char="ü"/>
            </a:pPr>
            <a:endParaRPr lang="x-none" dirty="0">
              <a:latin typeface="Apple Braille" charset="0"/>
              <a:ea typeface="Apple Braille" charset="0"/>
              <a:cs typeface="Apple Braille" charset="0"/>
            </a:endParaRPr>
          </a:p>
          <a:p>
            <a:pPr lvl="1">
              <a:buFont typeface="Wingdings" charset="2"/>
              <a:buChar char="ü"/>
            </a:pPr>
            <a:endParaRPr lang="en-US" sz="2200" dirty="0">
              <a:latin typeface="Apple Braille" charset="0"/>
              <a:ea typeface="Apple Braille" charset="0"/>
              <a:cs typeface="Apple Braille" charset="0"/>
            </a:endParaRPr>
          </a:p>
        </p:txBody>
      </p:sp>
      <p:cxnSp>
        <p:nvCxnSpPr>
          <p:cNvPr id="8" name="Straight Arrow Connector 7"/>
          <p:cNvCxnSpPr/>
          <p:nvPr/>
        </p:nvCxnSpPr>
        <p:spPr>
          <a:xfrm flipV="1">
            <a:off x="295275" y="847725"/>
            <a:ext cx="8057358" cy="16464"/>
          </a:xfrm>
          <a:prstGeom prst="straightConnector1">
            <a:avLst/>
          </a:prstGeom>
          <a:ln w="28575">
            <a:headEnd type="none"/>
            <a:tailEnd type="none"/>
          </a:ln>
        </p:spPr>
        <p:style>
          <a:lnRef idx="1">
            <a:schemeClr val="accent6"/>
          </a:lnRef>
          <a:fillRef idx="0">
            <a:schemeClr val="accent6"/>
          </a:fillRef>
          <a:effectRef idx="0">
            <a:schemeClr val="accent6"/>
          </a:effectRef>
          <a:fontRef idx="minor">
            <a:schemeClr val="tx1"/>
          </a:fontRef>
        </p:style>
      </p:cxnSp>
      <p:sp>
        <p:nvSpPr>
          <p:cNvPr id="6" name="Slide Number Placeholder 4"/>
          <p:cNvSpPr>
            <a:spLocks noGrp="1"/>
          </p:cNvSpPr>
          <p:nvPr>
            <p:ph type="sldNum" sz="quarter" idx="11"/>
          </p:nvPr>
        </p:nvSpPr>
        <p:spPr>
          <a:xfrm>
            <a:off x="8610600" y="6651625"/>
            <a:ext cx="2743200" cy="249238"/>
          </a:xfrm>
        </p:spPr>
        <p:txBody>
          <a:bodyPr/>
          <a:lstStyle/>
          <a:p>
            <a:pPr>
              <a:defRPr/>
            </a:pPr>
            <a:fld id="{4A8F8098-FC6F-DF4C-82F7-B17798BC7D66}" type="slidenum">
              <a:rPr lang="en-US" smtClean="0"/>
              <a:pPr>
                <a:defRPr/>
              </a:pPr>
              <a:t>3</a:t>
            </a:fld>
            <a:endParaRPr lang="en-US"/>
          </a:p>
        </p:txBody>
      </p:sp>
      <p:sp>
        <p:nvSpPr>
          <p:cNvPr id="9" name="Footer Placeholder 5"/>
          <p:cNvSpPr>
            <a:spLocks noGrp="1"/>
          </p:cNvSpPr>
          <p:nvPr>
            <p:ph type="ftr" sz="quarter" idx="12"/>
          </p:nvPr>
        </p:nvSpPr>
        <p:spPr>
          <a:xfrm>
            <a:off x="4038600" y="6643688"/>
            <a:ext cx="4114800" cy="284162"/>
          </a:xfrm>
        </p:spPr>
        <p:txBody>
          <a:bodyPr/>
          <a:lstStyle/>
          <a:p>
            <a:pPr>
              <a:defRPr/>
            </a:pPr>
            <a:r>
              <a:rPr lang="en-US"/>
              <a:t>© 2015, Perfecto Mobile Ltd.  All Rights Reserved.  </a:t>
            </a:r>
          </a:p>
        </p:txBody>
      </p:sp>
    </p:spTree>
    <p:extLst>
      <p:ext uri="{BB962C8B-B14F-4D97-AF65-F5344CB8AC3E}">
        <p14:creationId xmlns:p14="http://schemas.microsoft.com/office/powerpoint/2010/main" val="379836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8885"/>
            <a:ext cx="12192000" cy="5860819"/>
          </a:xfrm>
          <a:prstGeom prst="rect">
            <a:avLst/>
          </a:prstGeom>
        </p:spPr>
      </p:pic>
      <p:sp>
        <p:nvSpPr>
          <p:cNvPr id="82" name="Title 1"/>
          <p:cNvSpPr txBox="1">
            <a:spLocks/>
          </p:cNvSpPr>
          <p:nvPr/>
        </p:nvSpPr>
        <p:spPr bwMode="auto">
          <a:xfrm>
            <a:off x="285752" y="57150"/>
            <a:ext cx="5116513" cy="79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2800" b="1" kern="1200">
                <a:solidFill>
                  <a:schemeClr val="tx1"/>
                </a:solidFill>
                <a:latin typeface="Source Sans Pro" charset="0"/>
                <a:ea typeface="Source Sans Pro" charset="0"/>
                <a:cs typeface="Source Sans Pro" charset="0"/>
              </a:defRPr>
            </a:lvl1pPr>
            <a:lvl2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2pPr>
            <a:lvl3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3pPr>
            <a:lvl4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4pPr>
            <a:lvl5pPr algn="l" rtl="0" eaLnBrk="0" fontAlgn="base" hangingPunct="0">
              <a:lnSpc>
                <a:spcPct val="90000"/>
              </a:lnSpc>
              <a:spcBef>
                <a:spcPct val="0"/>
              </a:spcBef>
              <a:spcAft>
                <a:spcPct val="0"/>
              </a:spcAft>
              <a:defRPr sz="2800" b="1">
                <a:solidFill>
                  <a:schemeClr val="tx1"/>
                </a:solidFill>
                <a:latin typeface="Source Sans Pro" charset="0"/>
                <a:ea typeface="Source Sans Pro" charset="0"/>
                <a:cs typeface="Source Sans Pro" charset="0"/>
              </a:defRPr>
            </a:lvl5pPr>
            <a:lvl6pPr marL="4572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6pPr>
            <a:lvl7pPr marL="9144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7pPr>
            <a:lvl8pPr marL="13716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8pPr>
            <a:lvl9pPr marL="1828800" algn="l" rtl="0" fontAlgn="base">
              <a:lnSpc>
                <a:spcPct val="90000"/>
              </a:lnSpc>
              <a:spcBef>
                <a:spcPct val="0"/>
              </a:spcBef>
              <a:spcAft>
                <a:spcPct val="0"/>
              </a:spcAft>
              <a:defRPr sz="3200">
                <a:solidFill>
                  <a:schemeClr val="tx1"/>
                </a:solidFill>
                <a:latin typeface="Source Sans Pro" charset="0"/>
                <a:ea typeface="Source Sans Pro" charset="0"/>
                <a:cs typeface="Source Sans Pro" charset="0"/>
              </a:defRPr>
            </a:lvl9pPr>
          </a:lstStyle>
          <a:p>
            <a:r>
              <a:rPr lang="en-US" dirty="0">
                <a:latin typeface="Apple Braille"/>
              </a:rPr>
              <a:t>Quantum Overview</a:t>
            </a:r>
            <a:endParaRPr lang="x-none" dirty="0">
              <a:latin typeface="Apple Braille"/>
            </a:endParaRPr>
          </a:p>
        </p:txBody>
      </p:sp>
      <p:cxnSp>
        <p:nvCxnSpPr>
          <p:cNvPr id="48" name="Straight Arrow Connector 47"/>
          <p:cNvCxnSpPr/>
          <p:nvPr/>
        </p:nvCxnSpPr>
        <p:spPr>
          <a:xfrm flipV="1">
            <a:off x="295275" y="847725"/>
            <a:ext cx="8057359" cy="16464"/>
          </a:xfrm>
          <a:prstGeom prst="straightConnector1">
            <a:avLst/>
          </a:prstGeom>
          <a:ln w="28575">
            <a:headEnd type="none"/>
            <a:tailEnd type="none"/>
          </a:ln>
        </p:spPr>
        <p:style>
          <a:lnRef idx="1">
            <a:schemeClr val="accent6"/>
          </a:lnRef>
          <a:fillRef idx="0">
            <a:schemeClr val="accent6"/>
          </a:fillRef>
          <a:effectRef idx="0">
            <a:schemeClr val="accent6"/>
          </a:effectRef>
          <a:fontRef idx="minor">
            <a:schemeClr val="tx1"/>
          </a:fontRef>
        </p:style>
      </p:cxnSp>
      <p:sp>
        <p:nvSpPr>
          <p:cNvPr id="49" name="Slide Number Placeholder 4"/>
          <p:cNvSpPr>
            <a:spLocks noGrp="1"/>
          </p:cNvSpPr>
          <p:nvPr>
            <p:ph type="sldNum" sz="quarter" idx="11"/>
          </p:nvPr>
        </p:nvSpPr>
        <p:spPr>
          <a:xfrm>
            <a:off x="8610600" y="6651626"/>
            <a:ext cx="2743200" cy="249239"/>
          </a:xfrm>
        </p:spPr>
        <p:txBody>
          <a:bodyPr/>
          <a:lstStyle/>
          <a:p>
            <a:pPr>
              <a:defRPr/>
            </a:pPr>
            <a:fld id="{4A8F8098-FC6F-DF4C-82F7-B17798BC7D66}" type="slidenum">
              <a:rPr lang="en-US" smtClean="0"/>
              <a:pPr>
                <a:defRPr/>
              </a:pPr>
              <a:t>4</a:t>
            </a:fld>
            <a:endParaRPr lang="en-US"/>
          </a:p>
        </p:txBody>
      </p:sp>
      <p:sp>
        <p:nvSpPr>
          <p:cNvPr id="50" name="Footer Placeholder 5"/>
          <p:cNvSpPr>
            <a:spLocks noGrp="1"/>
          </p:cNvSpPr>
          <p:nvPr>
            <p:ph type="ftr" sz="quarter" idx="12"/>
          </p:nvPr>
        </p:nvSpPr>
        <p:spPr>
          <a:xfrm>
            <a:off x="4038600" y="6643688"/>
            <a:ext cx="4114800" cy="284163"/>
          </a:xfrm>
        </p:spPr>
        <p:txBody>
          <a:bodyPr/>
          <a:lstStyle/>
          <a:p>
            <a:pPr>
              <a:defRPr/>
            </a:pPr>
            <a:r>
              <a:rPr lang="en-US"/>
              <a:t>© 2015, Perfecto Mobile Ltd.  All Rights Reserved.  </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2643" y="108246"/>
            <a:ext cx="876300" cy="876300"/>
          </a:xfrm>
          <a:prstGeom prst="rect">
            <a:avLst/>
          </a:prstGeom>
        </p:spPr>
      </p:pic>
    </p:spTree>
    <p:extLst>
      <p:ext uri="{BB962C8B-B14F-4D97-AF65-F5344CB8AC3E}">
        <p14:creationId xmlns:p14="http://schemas.microsoft.com/office/powerpoint/2010/main" val="82061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Quantum Users</a:t>
            </a:r>
            <a:endParaRPr lang="x-none" dirty="0">
              <a:latin typeface="Apple Braille"/>
            </a:endParaRPr>
          </a:p>
        </p:txBody>
      </p:sp>
      <p:sp>
        <p:nvSpPr>
          <p:cNvPr id="3" name="Content Placeholder 2"/>
          <p:cNvSpPr>
            <a:spLocks noGrp="1"/>
          </p:cNvSpPr>
          <p:nvPr>
            <p:ph idx="1"/>
          </p:nvPr>
        </p:nvSpPr>
        <p:spPr/>
        <p:txBody>
          <a:bodyPr>
            <a:normAutofit/>
          </a:bodyPr>
          <a:lstStyle/>
          <a:p>
            <a:r>
              <a:rPr lang="en-US" dirty="0"/>
              <a:t>Testers</a:t>
            </a:r>
          </a:p>
          <a:p>
            <a:pPr lvl="1"/>
            <a:r>
              <a:rPr lang="en-US" dirty="0"/>
              <a:t>Automation testers.</a:t>
            </a:r>
          </a:p>
          <a:p>
            <a:pPr lvl="1"/>
            <a:r>
              <a:rPr lang="en-US" dirty="0"/>
              <a:t>Understand testing and flows</a:t>
            </a:r>
          </a:p>
          <a:p>
            <a:pPr lvl="1"/>
            <a:r>
              <a:rPr lang="en-US" dirty="0"/>
              <a:t>Able to write BDD tests.</a:t>
            </a:r>
          </a:p>
          <a:p>
            <a:r>
              <a:rPr lang="en-US" dirty="0" smtClean="0"/>
              <a:t>Test Developers</a:t>
            </a:r>
            <a:endParaRPr lang="en-US" dirty="0"/>
          </a:p>
          <a:p>
            <a:pPr lvl="1"/>
            <a:r>
              <a:rPr lang="en-US" dirty="0"/>
              <a:t>Know basic Java </a:t>
            </a:r>
          </a:p>
          <a:p>
            <a:pPr lvl="1"/>
            <a:r>
              <a:rPr lang="en-US" dirty="0"/>
              <a:t>Able to implement custom steps.</a:t>
            </a:r>
          </a:p>
          <a:p>
            <a:pPr lvl="1"/>
            <a:r>
              <a:rPr lang="en-US" dirty="0"/>
              <a:t>Can’t create full project (Java, Maven ,TestNG)</a:t>
            </a:r>
          </a:p>
          <a:p>
            <a:r>
              <a:rPr lang="en-US" dirty="0" smtClean="0"/>
              <a:t>Developers</a:t>
            </a:r>
            <a:endParaRPr lang="en-US" dirty="0"/>
          </a:p>
          <a:p>
            <a:pPr lvl="1"/>
            <a:r>
              <a:rPr lang="en-US" dirty="0"/>
              <a:t>Advance Java developer </a:t>
            </a:r>
          </a:p>
          <a:p>
            <a:pPr lvl="1"/>
            <a:r>
              <a:rPr lang="en-US" dirty="0"/>
              <a:t>Able to extend Quantum.</a:t>
            </a:r>
          </a:p>
          <a:p>
            <a:pPr lvl="1">
              <a:buFont typeface="Wingdings" charset="2"/>
              <a:buChar char="ü"/>
            </a:pPr>
            <a:endParaRPr lang="en-US" dirty="0">
              <a:latin typeface="Apple Braille" charset="0"/>
              <a:ea typeface="Apple Braille" charset="0"/>
              <a:cs typeface="Apple Braille" charset="0"/>
            </a:endParaRPr>
          </a:p>
          <a:p>
            <a:pPr lvl="1">
              <a:buFont typeface="Wingdings" charset="2"/>
              <a:buChar char="ü"/>
            </a:pPr>
            <a:endParaRPr lang="x-none" dirty="0">
              <a:latin typeface="Apple Braille" charset="0"/>
              <a:ea typeface="Apple Braille" charset="0"/>
              <a:cs typeface="Apple Braille" charset="0"/>
            </a:endParaRPr>
          </a:p>
          <a:p>
            <a:pPr lvl="1">
              <a:buFont typeface="Wingdings" charset="2"/>
              <a:buChar char="ü"/>
            </a:pPr>
            <a:endParaRPr lang="en-US" sz="2200" dirty="0">
              <a:latin typeface="Apple Braille" charset="0"/>
              <a:ea typeface="Apple Braille" charset="0"/>
              <a:cs typeface="Apple Braille" charset="0"/>
            </a:endParaRPr>
          </a:p>
        </p:txBody>
      </p:sp>
      <p:sp>
        <p:nvSpPr>
          <p:cNvPr id="6" name="Slide Number Placeholder 4"/>
          <p:cNvSpPr>
            <a:spLocks noGrp="1"/>
          </p:cNvSpPr>
          <p:nvPr>
            <p:ph type="sldNum" sz="quarter" idx="11"/>
          </p:nvPr>
        </p:nvSpPr>
        <p:spPr/>
        <p:txBody>
          <a:bodyPr/>
          <a:lstStyle/>
          <a:p>
            <a:pPr>
              <a:defRPr/>
            </a:pPr>
            <a:fld id="{4A8F8098-FC6F-DF4C-82F7-B17798BC7D66}" type="slidenum">
              <a:rPr lang="en-US" smtClean="0"/>
              <a:pPr>
                <a:defRPr/>
              </a:pPr>
              <a:t>5</a:t>
            </a:fld>
            <a:endParaRPr lang="en-US"/>
          </a:p>
        </p:txBody>
      </p:sp>
      <p:sp>
        <p:nvSpPr>
          <p:cNvPr id="9" name="Footer Placeholder 5"/>
          <p:cNvSpPr>
            <a:spLocks noGrp="1"/>
          </p:cNvSpPr>
          <p:nvPr>
            <p:ph type="ftr" sz="quarter" idx="12"/>
          </p:nvPr>
        </p:nvSpPr>
        <p:spPr/>
        <p:txBody>
          <a:bodyPr/>
          <a:lstStyle/>
          <a:p>
            <a:pPr>
              <a:defRPr/>
            </a:pPr>
            <a:r>
              <a:rPr lang="en-US"/>
              <a:t>© 2015, Perfecto Mobile Ltd.  All Rights Reserved.  </a:t>
            </a:r>
          </a:p>
        </p:txBody>
      </p:sp>
      <p:cxnSp>
        <p:nvCxnSpPr>
          <p:cNvPr id="8" name="Straight Arrow Connector 7"/>
          <p:cNvCxnSpPr/>
          <p:nvPr/>
        </p:nvCxnSpPr>
        <p:spPr>
          <a:xfrm flipV="1">
            <a:off x="295275" y="847725"/>
            <a:ext cx="8057358" cy="16464"/>
          </a:xfrm>
          <a:prstGeom prst="straightConnector1">
            <a:avLst/>
          </a:prstGeom>
          <a:ln w="28575">
            <a:headEnd type="none"/>
            <a:tailEnd type="non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8394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CEB40F-C94A-4469-8DD0-28571910BE35}"/>
              </a:ext>
            </a:extLst>
          </p:cNvPr>
          <p:cNvSpPr>
            <a:spLocks noGrp="1"/>
          </p:cNvSpPr>
          <p:nvPr>
            <p:ph type="title"/>
          </p:nvPr>
        </p:nvSpPr>
        <p:spPr/>
        <p:txBody>
          <a:bodyPr/>
          <a:lstStyle/>
          <a:p>
            <a:r>
              <a:rPr lang="en-US" dirty="0"/>
              <a:t>Quantum </a:t>
            </a:r>
            <a:r>
              <a:rPr lang="en-US" dirty="0" smtClean="0"/>
              <a:t>Flavors </a:t>
            </a:r>
            <a:endParaRPr lang="en-US" dirty="0"/>
          </a:p>
        </p:txBody>
      </p:sp>
      <p:sp>
        <p:nvSpPr>
          <p:cNvPr id="3" name="Content Placeholder 2">
            <a:extLst>
              <a:ext uri="{FF2B5EF4-FFF2-40B4-BE49-F238E27FC236}">
                <a16:creationId xmlns="" xmlns:a16="http://schemas.microsoft.com/office/drawing/2014/main" id="{564433FA-4DFA-463F-95C4-714E13C923CA}"/>
              </a:ext>
            </a:extLst>
          </p:cNvPr>
          <p:cNvSpPr>
            <a:spLocks noGrp="1"/>
          </p:cNvSpPr>
          <p:nvPr>
            <p:ph idx="1"/>
          </p:nvPr>
        </p:nvSpPr>
        <p:spPr/>
        <p:txBody>
          <a:bodyPr/>
          <a:lstStyle/>
          <a:p>
            <a:r>
              <a:rPr lang="en-US" dirty="0" smtClean="0"/>
              <a:t>The BDD layer of Quantum is optional and has the following value:</a:t>
            </a:r>
          </a:p>
          <a:p>
            <a:pPr lvl="1"/>
            <a:r>
              <a:rPr lang="en-US" dirty="0"/>
              <a:t>C</a:t>
            </a:r>
            <a:r>
              <a:rPr lang="en-US" dirty="0" smtClean="0"/>
              <a:t>larity &amp; simplicity in Steps any user can understand.</a:t>
            </a:r>
          </a:p>
          <a:p>
            <a:pPr lvl="1"/>
            <a:r>
              <a:rPr lang="en-US" dirty="0" smtClean="0"/>
              <a:t>Enables users who are not developers to write scenarios with existing steps.</a:t>
            </a:r>
          </a:p>
          <a:p>
            <a:pPr lvl="1"/>
            <a:r>
              <a:rPr lang="en-US" dirty="0" smtClean="0"/>
              <a:t>Easy to read steps appear in reports and make them user friendly.</a:t>
            </a:r>
          </a:p>
          <a:p>
            <a:r>
              <a:rPr lang="en-US" dirty="0" smtClean="0"/>
              <a:t>Teams which are wholly composed of Java developers can decide to forgo this layer and use Quantum with pure Java only.</a:t>
            </a:r>
          </a:p>
        </p:txBody>
      </p:sp>
      <p:sp>
        <p:nvSpPr>
          <p:cNvPr id="4" name="Date Placeholder 3">
            <a:extLst>
              <a:ext uri="{FF2B5EF4-FFF2-40B4-BE49-F238E27FC236}">
                <a16:creationId xmlns="" xmlns:a16="http://schemas.microsoft.com/office/drawing/2014/main" id="{F6C2B69C-87A0-400C-B8F2-D87F6AA161C0}"/>
              </a:ext>
            </a:extLst>
          </p:cNvPr>
          <p:cNvSpPr>
            <a:spLocks noGrp="1"/>
          </p:cNvSpPr>
          <p:nvPr>
            <p:ph type="dt" sz="half" idx="10"/>
          </p:nvPr>
        </p:nvSpPr>
        <p:spPr/>
        <p:txBody>
          <a:bodyPr/>
          <a:lstStyle/>
          <a:p>
            <a:pPr>
              <a:defRPr/>
            </a:pPr>
            <a:fld id="{5934C2C2-0E75-AB4D-A020-FB7787869643}" type="datetime1">
              <a:rPr lang="en-US"/>
              <a:pPr>
                <a:defRPr/>
              </a:pPr>
              <a:t>3/5/18</a:t>
            </a:fld>
            <a:endParaRPr lang="en-US"/>
          </a:p>
        </p:txBody>
      </p:sp>
      <p:sp>
        <p:nvSpPr>
          <p:cNvPr id="5" name="Slide Number Placeholder 4">
            <a:extLst>
              <a:ext uri="{FF2B5EF4-FFF2-40B4-BE49-F238E27FC236}">
                <a16:creationId xmlns="" xmlns:a16="http://schemas.microsoft.com/office/drawing/2014/main" id="{F36D5611-F6B5-463E-B64F-C355367F062B}"/>
              </a:ext>
            </a:extLst>
          </p:cNvPr>
          <p:cNvSpPr>
            <a:spLocks noGrp="1"/>
          </p:cNvSpPr>
          <p:nvPr>
            <p:ph type="sldNum" sz="quarter" idx="11"/>
          </p:nvPr>
        </p:nvSpPr>
        <p:spPr/>
        <p:txBody>
          <a:bodyPr/>
          <a:lstStyle/>
          <a:p>
            <a:pPr>
              <a:defRPr/>
            </a:pPr>
            <a:fld id="{4A8F8098-FC6F-DF4C-82F7-B17798BC7D66}" type="slidenum">
              <a:rPr lang="en-US"/>
              <a:pPr>
                <a:defRPr/>
              </a:pPr>
              <a:t>6</a:t>
            </a:fld>
            <a:endParaRPr lang="en-US"/>
          </a:p>
        </p:txBody>
      </p:sp>
      <p:sp>
        <p:nvSpPr>
          <p:cNvPr id="6" name="Footer Placeholder 5">
            <a:extLst>
              <a:ext uri="{FF2B5EF4-FFF2-40B4-BE49-F238E27FC236}">
                <a16:creationId xmlns="" xmlns:a16="http://schemas.microsoft.com/office/drawing/2014/main" id="{BF3F7686-68A9-4A79-8BAB-75B8932C457B}"/>
              </a:ext>
            </a:extLst>
          </p:cNvPr>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3795496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a:t>
            </a:r>
            <a:r>
              <a:rPr lang="en-US" dirty="0" err="1" smtClean="0"/>
              <a:t>Git</a:t>
            </a:r>
            <a:r>
              <a:rPr lang="en-US" dirty="0" smtClean="0"/>
              <a:t> Resources</a:t>
            </a:r>
            <a:endParaRPr lang="en-US" dirty="0"/>
          </a:p>
        </p:txBody>
      </p:sp>
      <p:sp>
        <p:nvSpPr>
          <p:cNvPr id="3" name="Content Placeholder 2"/>
          <p:cNvSpPr>
            <a:spLocks noGrp="1"/>
          </p:cNvSpPr>
          <p:nvPr>
            <p:ph idx="1"/>
          </p:nvPr>
        </p:nvSpPr>
        <p:spPr/>
        <p:txBody>
          <a:bodyPr/>
          <a:lstStyle/>
          <a:p>
            <a:r>
              <a:rPr lang="en-US" dirty="0" smtClean="0"/>
              <a:t>Quantum is freely downloadable from </a:t>
            </a:r>
            <a:r>
              <a:rPr lang="en-US" dirty="0" err="1" smtClean="0"/>
              <a:t>Git</a:t>
            </a:r>
            <a:r>
              <a:rPr lang="en-US" dirty="0" smtClean="0"/>
              <a:t> contains multiple resources:</a:t>
            </a:r>
            <a:endParaRPr lang="en-US" dirty="0"/>
          </a:p>
          <a:p>
            <a:r>
              <a:rPr lang="en-US" b="1" dirty="0"/>
              <a:t>Training course </a:t>
            </a:r>
            <a:r>
              <a:rPr lang="mr-IN" b="1" dirty="0"/>
              <a:t>–</a:t>
            </a:r>
            <a:r>
              <a:rPr lang="en-US" b="1" dirty="0"/>
              <a:t> contains all the samples referred to in this course</a:t>
            </a:r>
            <a:r>
              <a:rPr lang="en-US" dirty="0"/>
              <a:t/>
            </a:r>
            <a:br>
              <a:rPr lang="en-US" dirty="0"/>
            </a:br>
            <a:r>
              <a:rPr lang="en-US" dirty="0">
                <a:hlinkClick r:id="rId3"/>
              </a:rPr>
              <a:t>https://github.com/Project-Quantum/Training-Course</a:t>
            </a:r>
            <a:r>
              <a:rPr lang="en-US" dirty="0"/>
              <a:t> </a:t>
            </a:r>
            <a:endParaRPr lang="en-US" b="1" dirty="0" smtClean="0"/>
          </a:p>
          <a:p>
            <a:r>
              <a:rPr lang="en-US" b="1" dirty="0" smtClean="0"/>
              <a:t>Starter </a:t>
            </a:r>
            <a:r>
              <a:rPr lang="en-US" b="1" dirty="0" smtClean="0"/>
              <a:t>Kit</a:t>
            </a:r>
            <a:r>
              <a:rPr lang="en-US" dirty="0" smtClean="0"/>
              <a:t> </a:t>
            </a:r>
            <a:r>
              <a:rPr lang="mr-IN" dirty="0" smtClean="0"/>
              <a:t>–</a:t>
            </a:r>
            <a:r>
              <a:rPr lang="en-US" dirty="0"/>
              <a:t> A full working version to start with - </a:t>
            </a:r>
            <a:r>
              <a:rPr lang="en-US" dirty="0">
                <a:hlinkClick r:id="rId4"/>
              </a:rPr>
              <a:t>https://</a:t>
            </a:r>
            <a:r>
              <a:rPr lang="en-US" dirty="0" smtClean="0">
                <a:hlinkClick r:id="rId4"/>
              </a:rPr>
              <a:t>github.com/Project-Quantum/Quantum-Starter-Kit</a:t>
            </a:r>
            <a:r>
              <a:rPr lang="en-US" dirty="0" smtClean="0"/>
              <a:t> </a:t>
            </a:r>
          </a:p>
          <a:p>
            <a:r>
              <a:rPr lang="en-US" b="1" dirty="0" smtClean="0"/>
              <a:t>Training </a:t>
            </a:r>
            <a:r>
              <a:rPr lang="en-US" b="1" dirty="0"/>
              <a:t>Assignments </a:t>
            </a:r>
            <a:r>
              <a:rPr lang="en-US" dirty="0"/>
              <a:t>- </a:t>
            </a:r>
            <a:r>
              <a:rPr lang="en-US" dirty="0">
                <a:hlinkClick r:id="rId5"/>
              </a:rPr>
              <a:t>https://</a:t>
            </a:r>
            <a:r>
              <a:rPr lang="en-US" dirty="0" smtClean="0">
                <a:hlinkClick r:id="rId5"/>
              </a:rPr>
              <a:t>github.com/Project-Quantum/TrainingAssignments</a:t>
            </a:r>
            <a:r>
              <a:rPr lang="en-US" dirty="0" smtClean="0"/>
              <a:t> </a:t>
            </a:r>
          </a:p>
          <a:p>
            <a:r>
              <a:rPr lang="en-US" b="1" dirty="0" smtClean="0"/>
              <a:t>The Entire project </a:t>
            </a:r>
            <a:r>
              <a:rPr lang="en-US" dirty="0" smtClean="0"/>
              <a:t>- </a:t>
            </a:r>
            <a:r>
              <a:rPr lang="en-US" dirty="0" smtClean="0">
                <a:hlinkClick r:id="rId6"/>
              </a:rPr>
              <a:t>https://github.com/Project-Quantum</a:t>
            </a:r>
            <a:r>
              <a:rPr lang="en-US" dirty="0" smtClean="0"/>
              <a:t> contains several repos of samples</a:t>
            </a:r>
          </a:p>
          <a:p>
            <a:endParaRPr lang="en-US" dirty="0"/>
          </a:p>
        </p:txBody>
      </p:sp>
      <p:sp>
        <p:nvSpPr>
          <p:cNvPr id="4" name="Date Placeholder 3"/>
          <p:cNvSpPr>
            <a:spLocks noGrp="1"/>
          </p:cNvSpPr>
          <p:nvPr>
            <p:ph type="dt" sz="half" idx="10"/>
          </p:nvPr>
        </p:nvSpPr>
        <p:spPr/>
        <p:txBody>
          <a:bodyPr/>
          <a:lstStyle/>
          <a:p>
            <a:pPr>
              <a:defRPr/>
            </a:pPr>
            <a:fld id="{5934C2C2-0E75-AB4D-A020-FB7787869643}" type="datetime1">
              <a:rPr lang="en-US" smtClean="0"/>
              <a:pPr>
                <a:defRPr/>
              </a:pPr>
              <a:t>3/5/18</a:t>
            </a:fld>
            <a:endParaRPr lang="en-US"/>
          </a:p>
        </p:txBody>
      </p:sp>
      <p:sp>
        <p:nvSpPr>
          <p:cNvPr id="5" name="Slide Number Placeholder 4"/>
          <p:cNvSpPr>
            <a:spLocks noGrp="1"/>
          </p:cNvSpPr>
          <p:nvPr>
            <p:ph type="sldNum" sz="quarter" idx="11"/>
          </p:nvPr>
        </p:nvSpPr>
        <p:spPr/>
        <p:txBody>
          <a:bodyPr/>
          <a:lstStyle/>
          <a:p>
            <a:pPr>
              <a:defRPr/>
            </a:pPr>
            <a:fld id="{4A8F8098-FC6F-DF4C-82F7-B17798BC7D66}" type="slidenum">
              <a:rPr lang="en-US" smtClean="0"/>
              <a:pPr>
                <a:defRPr/>
              </a:pPr>
              <a:t>7</a:t>
            </a:fld>
            <a:endParaRPr lang="en-US"/>
          </a:p>
        </p:txBody>
      </p:sp>
      <p:sp>
        <p:nvSpPr>
          <p:cNvPr id="6" name="Footer Placeholder 5"/>
          <p:cNvSpPr>
            <a:spLocks noGrp="1"/>
          </p:cNvSpPr>
          <p:nvPr>
            <p:ph type="ftr" sz="quarter" idx="12"/>
          </p:nvPr>
        </p:nvSpPr>
        <p:spPr/>
        <p:txBody>
          <a:bodyPr/>
          <a:lstStyle/>
          <a:p>
            <a:pPr>
              <a:defRPr/>
            </a:pPr>
            <a:r>
              <a:rPr lang="en-US" smtClean="0"/>
              <a:t>© 2015, Perfecto Mobile Ltd.  All Rights Reserved.  </a:t>
            </a:r>
            <a:endParaRPr lang="en-US"/>
          </a:p>
        </p:txBody>
      </p:sp>
    </p:spTree>
    <p:extLst>
      <p:ext uri="{BB962C8B-B14F-4D97-AF65-F5344CB8AC3E}">
        <p14:creationId xmlns:p14="http://schemas.microsoft.com/office/powerpoint/2010/main" val="58879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1"/>
            <a:ext cx="12192000" cy="8074719"/>
          </a:xfrm>
          <a:prstGeom prst="rect">
            <a:avLst/>
          </a:prstGeom>
        </p:spPr>
      </p:pic>
      <p:sp>
        <p:nvSpPr>
          <p:cNvPr id="3" name="Title 2"/>
          <p:cNvSpPr>
            <a:spLocks noGrp="1"/>
          </p:cNvSpPr>
          <p:nvPr>
            <p:ph type="ctrTitle"/>
          </p:nvPr>
        </p:nvSpPr>
        <p:spPr>
          <a:xfrm>
            <a:off x="967515" y="2236397"/>
            <a:ext cx="10117252" cy="739811"/>
          </a:xfrm>
        </p:spPr>
        <p:txBody>
          <a:bodyPr/>
          <a:lstStyle/>
          <a:p>
            <a:r>
              <a:rPr lang="en-US" dirty="0">
                <a:solidFill>
                  <a:schemeClr val="bg1"/>
                </a:solidFill>
              </a:rPr>
              <a:t>2. The Test Scenario – introducing BDD</a:t>
            </a:r>
          </a:p>
        </p:txBody>
      </p:sp>
    </p:spTree>
    <p:extLst>
      <p:ext uri="{BB962C8B-B14F-4D97-AF65-F5344CB8AC3E}">
        <p14:creationId xmlns:p14="http://schemas.microsoft.com/office/powerpoint/2010/main" val="97658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38"/>
            <a:ext cx="8415196" cy="793750"/>
          </a:xfrm>
        </p:spPr>
        <p:txBody>
          <a:bodyPr/>
          <a:lstStyle/>
          <a:p>
            <a:r>
              <a:rPr lang="en-US" dirty="0"/>
              <a:t>What is BDD (Behavior-Driven Development )</a:t>
            </a:r>
          </a:p>
        </p:txBody>
      </p:sp>
      <p:sp>
        <p:nvSpPr>
          <p:cNvPr id="3" name="Content Placeholder 2"/>
          <p:cNvSpPr>
            <a:spLocks noGrp="1"/>
          </p:cNvSpPr>
          <p:nvPr>
            <p:ph idx="1"/>
          </p:nvPr>
        </p:nvSpPr>
        <p:spPr/>
        <p:txBody>
          <a:bodyPr/>
          <a:lstStyle/>
          <a:p>
            <a:r>
              <a:rPr lang="en-US" dirty="0"/>
              <a:t>Quantum uses BDD scenarios to write test.</a:t>
            </a:r>
          </a:p>
          <a:p>
            <a:r>
              <a:rPr lang="en-US" dirty="0"/>
              <a:t>Utilizing the Gherkin language this allows us to define </a:t>
            </a:r>
            <a:r>
              <a:rPr lang="en-US" b="1" dirty="0"/>
              <a:t>steps </a:t>
            </a:r>
            <a:r>
              <a:rPr lang="en-US" dirty="0"/>
              <a:t>that have a human logic e.g.. "I Login to application" and to re-use these steps.</a:t>
            </a:r>
          </a:p>
          <a:p>
            <a:r>
              <a:rPr lang="en-US" dirty="0"/>
              <a:t>Steps are divided into </a:t>
            </a:r>
            <a:r>
              <a:rPr lang="en-US" b="1" dirty="0"/>
              <a:t>pre-defined </a:t>
            </a:r>
            <a:r>
              <a:rPr lang="en-US" dirty="0"/>
              <a:t>steps, provided out of the box with Quantum and </a:t>
            </a:r>
            <a:r>
              <a:rPr lang="en-US" b="1" dirty="0"/>
              <a:t>custom steps </a:t>
            </a:r>
            <a:r>
              <a:rPr lang="en-US" dirty="0"/>
              <a:t>which are implemented in Java. </a:t>
            </a:r>
          </a:p>
          <a:p>
            <a:r>
              <a:rPr lang="en-US" dirty="0"/>
              <a:t>The best practice is to create custom steps for most cases.</a:t>
            </a:r>
          </a:p>
          <a:p>
            <a:pPr marL="0" indent="0">
              <a:buNone/>
            </a:pPr>
            <a:endParaRPr lang="en-US" dirty="0"/>
          </a:p>
        </p:txBody>
      </p:sp>
      <p:sp>
        <p:nvSpPr>
          <p:cNvPr id="4" name="Date Placeholder 3"/>
          <p:cNvSpPr>
            <a:spLocks noGrp="1"/>
          </p:cNvSpPr>
          <p:nvPr>
            <p:ph type="dt" sz="half" idx="10"/>
          </p:nvPr>
        </p:nvSpPr>
        <p:spPr/>
        <p:txBody>
          <a:bodyPr/>
          <a:lstStyle/>
          <a:p>
            <a:pPr>
              <a:defRPr/>
            </a:pPr>
            <a:fld id="{1D9A4207-4B2F-EA47-AF9F-5AA8F40DA996}" type="datetime1">
              <a:rPr lang="en-US" smtClean="0"/>
              <a:pPr>
                <a:defRPr/>
              </a:pPr>
              <a:t>3/5/18</a:t>
            </a:fld>
            <a:endParaRPr lang="en-US"/>
          </a:p>
        </p:txBody>
      </p:sp>
      <p:sp>
        <p:nvSpPr>
          <p:cNvPr id="5" name="Slide Number Placeholder 4"/>
          <p:cNvSpPr>
            <a:spLocks noGrp="1"/>
          </p:cNvSpPr>
          <p:nvPr>
            <p:ph type="sldNum" sz="quarter" idx="11"/>
          </p:nvPr>
        </p:nvSpPr>
        <p:spPr/>
        <p:txBody>
          <a:bodyPr/>
          <a:lstStyle/>
          <a:p>
            <a:pPr>
              <a:defRPr/>
            </a:pPr>
            <a:fld id="{48546170-D910-FB45-A35A-74CCEC43A279}" type="slidenum">
              <a:rPr lang="en-US" smtClean="0"/>
              <a:pPr>
                <a:defRPr/>
              </a:pPr>
              <a:t>9</a:t>
            </a:fld>
            <a:endParaRPr lang="en-US"/>
          </a:p>
        </p:txBody>
      </p:sp>
      <p:sp>
        <p:nvSpPr>
          <p:cNvPr id="6" name="Footer Placeholder 5"/>
          <p:cNvSpPr>
            <a:spLocks noGrp="1"/>
          </p:cNvSpPr>
          <p:nvPr>
            <p:ph type="ftr" sz="quarter" idx="12"/>
          </p:nvPr>
        </p:nvSpPr>
        <p:spPr/>
        <p:txBody>
          <a:bodyPr/>
          <a:lstStyle/>
          <a:p>
            <a:pPr>
              <a:defRPr/>
            </a:pPr>
            <a:r>
              <a:rPr lang="en-US"/>
              <a:t>© 2015, Perfecto Mobile Ltd.  All Rights Reserved.  </a:t>
            </a:r>
          </a:p>
        </p:txBody>
      </p:sp>
    </p:spTree>
    <p:extLst>
      <p:ext uri="{BB962C8B-B14F-4D97-AF65-F5344CB8AC3E}">
        <p14:creationId xmlns:p14="http://schemas.microsoft.com/office/powerpoint/2010/main" val="3968870898"/>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rfecto PPT Template 2015" id="{2A21908C-FFED-CA42-92DC-D407144017BC}" vid="{D5AF685B-7E25-894E-A94C-5418D93B48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F57156958355419010BEEBB08A0EAB" ma:contentTypeVersion="5" ma:contentTypeDescription="Create a new document." ma:contentTypeScope="" ma:versionID="a3fa2694c457f8689098dc86a52d0c99">
  <xsd:schema xmlns:xsd="http://www.w3.org/2001/XMLSchema" xmlns:xs="http://www.w3.org/2001/XMLSchema" xmlns:p="http://schemas.microsoft.com/office/2006/metadata/properties" xmlns:ns2="1d7dca9a-e7fe-4e70-b427-b999408283d8" xmlns:ns3="3a13d125-ada3-46fb-a8f2-bcc2bdd31529" xmlns:ns4="b39354ad-55e5-406b-bc55-b3dc027a4d5e" targetNamespace="http://schemas.microsoft.com/office/2006/metadata/properties" ma:root="true" ma:fieldsID="445ecd74fc34824df08da6138b1fc383" ns2:_="" ns3:_="" ns4:_="">
    <xsd:import namespace="1d7dca9a-e7fe-4e70-b427-b999408283d8"/>
    <xsd:import namespace="3a13d125-ada3-46fb-a8f2-bcc2bdd31529"/>
    <xsd:import namespace="b39354ad-55e5-406b-bc55-b3dc027a4d5e"/>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7dca9a-e7fe-4e70-b427-b999408283d8"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13d125-ada3-46fb-a8f2-bcc2bdd31529"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39354ad-55e5-406b-bc55-b3dc027a4d5e" elementFormDefault="qualified">
    <xsd:import namespace="http://schemas.microsoft.com/office/2006/documentManagement/types"/>
    <xsd:import namespace="http://schemas.microsoft.com/office/infopath/2007/PartnerControls"/>
    <xsd:element name="SharedWithDetails" ma:index="12"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39B64E-2A38-4B0A-9D16-9CF64B9B02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7dca9a-e7fe-4e70-b427-b999408283d8"/>
    <ds:schemaRef ds:uri="3a13d125-ada3-46fb-a8f2-bcc2bdd31529"/>
    <ds:schemaRef ds:uri="b39354ad-55e5-406b-bc55-b3dc027a4d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94B616-F203-428B-9F33-A232F16DD1F5}">
  <ds:schemaRefs>
    <ds:schemaRef ds:uri="http://schemas.microsoft.com/sharepoint/v3/contenttype/forms"/>
  </ds:schemaRefs>
</ds:datastoreItem>
</file>

<file path=customXml/itemProps3.xml><?xml version="1.0" encoding="utf-8"?>
<ds:datastoreItem xmlns:ds="http://schemas.openxmlformats.org/officeDocument/2006/customXml" ds:itemID="{71D45D3A-7AD2-492E-A306-3BEF30AC4568}">
  <ds:schemaRefs>
    <ds:schemaRef ds:uri="http://schemas.microsoft.com/office/infopath/2007/PartnerControls"/>
    <ds:schemaRef ds:uri="http://purl.org/dc/dcmitype/"/>
    <ds:schemaRef ds:uri="http://purl.org/dc/elements/1.1/"/>
    <ds:schemaRef ds:uri="http://schemas.microsoft.com/office/2006/documentManagement/types"/>
    <ds:schemaRef ds:uri="3a13d125-ada3-46fb-a8f2-bcc2bdd31529"/>
    <ds:schemaRef ds:uri="http://schemas.openxmlformats.org/package/2006/metadata/core-properties"/>
    <ds:schemaRef ds:uri="http://www.w3.org/XML/1998/namespace"/>
    <ds:schemaRef ds:uri="http://purl.org/dc/terms/"/>
    <ds:schemaRef ds:uri="b39354ad-55e5-406b-bc55-b3dc027a4d5e"/>
    <ds:schemaRef ds:uri="1d7dca9a-e7fe-4e70-b427-b999408283d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562</TotalTime>
  <Words>2797</Words>
  <Application>Microsoft Macintosh PowerPoint</Application>
  <PresentationFormat>Widescreen</PresentationFormat>
  <Paragraphs>373</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 Braille</vt:lpstr>
      <vt:lpstr>Calibri</vt:lpstr>
      <vt:lpstr>Consolas</vt:lpstr>
      <vt:lpstr>Sosa Regular</vt:lpstr>
      <vt:lpstr>Source Sans Pro</vt:lpstr>
      <vt:lpstr>Source Sans Pro Semibold</vt:lpstr>
      <vt:lpstr>Wingdings</vt:lpstr>
      <vt:lpstr>Arial</vt:lpstr>
      <vt:lpstr>1_Office Theme</vt:lpstr>
      <vt:lpstr>Introduction to Quantum</vt:lpstr>
      <vt:lpstr>Agenda</vt:lpstr>
      <vt:lpstr>What is Quantum </vt:lpstr>
      <vt:lpstr>PowerPoint Presentation</vt:lpstr>
      <vt:lpstr>Quantum Users</vt:lpstr>
      <vt:lpstr>Quantum Flavors </vt:lpstr>
      <vt:lpstr>Quantum Git Resources</vt:lpstr>
      <vt:lpstr>2. The Test Scenario – introducing BDD</vt:lpstr>
      <vt:lpstr>What is BDD (Behavior-Driven Development )</vt:lpstr>
      <vt:lpstr>Feature Structure</vt:lpstr>
      <vt:lpstr>Scenarios</vt:lpstr>
      <vt:lpstr>Steps - Given When Then</vt:lpstr>
      <vt:lpstr>Make Scenario Readable – using Ands &amp; Buts</vt:lpstr>
      <vt:lpstr>Background</vt:lpstr>
      <vt:lpstr>3. Jumping in – Writing a test  scenario with pre-defined steps </vt:lpstr>
      <vt:lpstr>Jumping In –  Writing a test scenario </vt:lpstr>
      <vt:lpstr>4. Digging deeper Running tests with TestNG Application properties  </vt:lpstr>
      <vt:lpstr>Application Properties</vt:lpstr>
      <vt:lpstr>Digging Deeper – Running with TestNG</vt:lpstr>
      <vt:lpstr>How does it work?</vt:lpstr>
      <vt:lpstr>Try it out yourself</vt:lpstr>
      <vt:lpstr>4. Assignment &amp; Resources </vt:lpstr>
      <vt:lpstr>Finish your first script</vt:lpstr>
      <vt:lpstr>Resources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Yaron White</dc:creator>
  <cp:lastModifiedBy>Yaron White</cp:lastModifiedBy>
  <cp:revision>41</cp:revision>
  <dcterms:modified xsi:type="dcterms:W3CDTF">2018-03-05T11:24:17Z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0x01010088F57156958355419010BEEBB08A0EAB</vt:lpwstr>
  </property>
</Properties>
</file>