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332" r:id="rId5"/>
    <p:sldId id="308" r:id="rId6"/>
    <p:sldId id="344" r:id="rId7"/>
    <p:sldId id="343" r:id="rId8"/>
    <p:sldId id="294" r:id="rId9"/>
    <p:sldId id="351" r:id="rId10"/>
    <p:sldId id="340" r:id="rId11"/>
    <p:sldId id="341" r:id="rId12"/>
    <p:sldId id="355" r:id="rId13"/>
    <p:sldId id="357" r:id="rId14"/>
    <p:sldId id="356" r:id="rId15"/>
    <p:sldId id="354" r:id="rId16"/>
    <p:sldId id="342" r:id="rId17"/>
    <p:sldId id="360" r:id="rId18"/>
    <p:sldId id="350" r:id="rId19"/>
    <p:sldId id="359" r:id="rId20"/>
    <p:sldId id="352" r:id="rId21"/>
    <p:sldId id="345" r:id="rId22"/>
    <p:sldId id="349" r:id="rId23"/>
    <p:sldId id="346" r:id="rId24"/>
    <p:sldId id="347" r:id="rId25"/>
    <p:sldId id="348" r:id="rId26"/>
    <p:sldId id="353" r:id="rId27"/>
    <p:sldId id="302" r:id="rId28"/>
    <p:sldId id="33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0" autoAdjust="0"/>
    <p:restoredTop sz="72685" autoAdjust="0"/>
  </p:normalViewPr>
  <p:slideViewPr>
    <p:cSldViewPr snapToGrid="0">
      <p:cViewPr varScale="1">
        <p:scale>
          <a:sx n="65" d="100"/>
          <a:sy n="65" d="100"/>
        </p:scale>
        <p:origin x="20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1726D-266F-DB45-8FD4-FEFE3CFE293A}" type="datetimeFigureOut">
              <a:rPr lang="en-US" smtClean="0"/>
              <a:t>11/23/19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4568C-6FCE-2B40-BE0B-1689D2E017D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appium/java-client/blob/master/src/main/java/io/appium/java_client/MobileSelector.java"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6674-3A78-4C57-AE5A-6305B963B87A}" type="slidenum">
              <a:rPr lang="en-US" smtClean="0"/>
              <a:pPr/>
              <a:t>1</a:t>
            </a:fld>
            <a:endParaRPr lang="en-US" dirty="0"/>
          </a:p>
        </p:txBody>
      </p:sp>
    </p:spTree>
    <p:extLst>
      <p:ext uri="{BB962C8B-B14F-4D97-AF65-F5344CB8AC3E}">
        <p14:creationId xmlns:p14="http://schemas.microsoft.com/office/powerpoint/2010/main" val="3919214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options allow the object definition to be more powerful - alternate locators are good for dynamic pages and the meta-data can be helpful as it contains all the info you need about the object handily available in just one line. </a:t>
            </a:r>
            <a:endParaRPr lang="en-US" dirty="0"/>
          </a:p>
        </p:txBody>
      </p:sp>
      <p:sp>
        <p:nvSpPr>
          <p:cNvPr id="4" name="Slide Number Placeholder 3"/>
          <p:cNvSpPr>
            <a:spLocks noGrp="1"/>
          </p:cNvSpPr>
          <p:nvPr>
            <p:ph type="sldNum" sz="quarter" idx="10"/>
          </p:nvPr>
        </p:nvSpPr>
        <p:spPr/>
        <p:txBody>
          <a:bodyPr/>
          <a:lstStyle/>
          <a:p>
            <a:fld id="{CEFDC174-58B8-44A2-A4A5-2629B41D9253}" type="slidenum">
              <a:rPr lang="en-US"/>
              <a:t>10</a:t>
            </a:fld>
            <a:endParaRPr lang="en-US"/>
          </a:p>
        </p:txBody>
      </p:sp>
    </p:spTree>
    <p:extLst>
      <p:ext uri="{BB962C8B-B14F-4D97-AF65-F5344CB8AC3E}">
        <p14:creationId xmlns:p14="http://schemas.microsoft.com/office/powerpoint/2010/main" val="789721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700" dirty="0">
                <a:latin typeface="+mn-lt"/>
                <a:ea typeface="+mn-ea"/>
                <a:cs typeface="+mn-cs"/>
              </a:rPr>
              <a:t>Any of the strategy supported by underlying web-driver and is locator in that strategy.</a:t>
            </a:r>
          </a:p>
          <a:p>
            <a:endParaRPr lang="en-US" dirty="0"/>
          </a:p>
        </p:txBody>
      </p:sp>
      <p:sp>
        <p:nvSpPr>
          <p:cNvPr id="4" name="Slide Number Placeholder 3"/>
          <p:cNvSpPr>
            <a:spLocks noGrp="1"/>
          </p:cNvSpPr>
          <p:nvPr>
            <p:ph type="sldNum" sz="quarter" idx="10"/>
          </p:nvPr>
        </p:nvSpPr>
        <p:spPr/>
        <p:txBody>
          <a:bodyPr/>
          <a:lstStyle/>
          <a:p>
            <a:fld id="{CEFDC174-58B8-44A2-A4A5-2629B41D9253}" type="slidenum">
              <a:rPr lang="en-US"/>
              <a:t>11</a:t>
            </a:fld>
            <a:endParaRPr lang="en-US"/>
          </a:p>
        </p:txBody>
      </p:sp>
    </p:spTree>
    <p:extLst>
      <p:ext uri="{BB962C8B-B14F-4D97-AF65-F5344CB8AC3E}">
        <p14:creationId xmlns:p14="http://schemas.microsoft.com/office/powerpoint/2010/main" val="417930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r>
              <a:rPr lang="en-US" sz="1200" b="0" i="0" kern="1200" dirty="0">
                <a:solidFill>
                  <a:schemeClr val="tx1"/>
                </a:solidFill>
                <a:effectLst/>
                <a:latin typeface="+mn-lt"/>
                <a:ea typeface="+mn-ea"/>
                <a:cs typeface="+mn-cs"/>
              </a:rPr>
              <a:t>Locating Elements</a:t>
            </a:r>
          </a:p>
          <a:p>
            <a:r>
              <a:rPr lang="en-US" sz="1200" b="0" i="0" kern="1200" dirty="0">
                <a:solidFill>
                  <a:schemeClr val="tx1"/>
                </a:solidFill>
                <a:effectLst/>
                <a:latin typeface="+mn-lt"/>
                <a:ea typeface="+mn-ea"/>
                <a:cs typeface="+mn-cs"/>
              </a:rPr>
              <a:t>This approach has two benefits:</a:t>
            </a:r>
          </a:p>
          <a:p>
            <a:r>
              <a:rPr lang="en-US" sz="1200" dirty="0"/>
              <a:t>First of all, you don’t need to hardcode or fix strategy for locator in code (for example </a:t>
            </a:r>
            <a:r>
              <a:rPr lang="en-US" sz="1200" dirty="0" err="1"/>
              <a:t>By.xpath</a:t>
            </a:r>
            <a:r>
              <a:rPr lang="en-US" sz="1200" dirty="0"/>
              <a:t>(</a:t>
            </a:r>
            <a:r>
              <a:rPr lang="en-US" sz="1200" dirty="0" err="1"/>
              <a:t>myxpath</a:t>
            </a:r>
            <a:r>
              <a:rPr lang="en-US" sz="1200" dirty="0"/>
              <a:t>)) with </a:t>
            </a:r>
            <a:r>
              <a:rPr lang="en-US" sz="1200" dirty="0" err="1"/>
              <a:t>qaf</a:t>
            </a:r>
            <a:r>
              <a:rPr lang="en-US" sz="1200" dirty="0"/>
              <a:t> locator strategy you can easily switch form one locator to another locator either strategy or locator value.</a:t>
            </a:r>
          </a:p>
          <a:p>
            <a:r>
              <a:rPr lang="en-US" sz="1200" dirty="0"/>
              <a:t>Secondly, you can separate out locator outside your code by using locator repository, where you can maintain locator without code change.</a:t>
            </a:r>
          </a:p>
          <a:p>
            <a:br>
              <a:rPr lang="en-US" sz="1200" dirty="0"/>
            </a:br>
            <a:endParaRPr lang="en-US" sz="1200" dirty="0">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EFDC174-58B8-44A2-A4A5-2629B41D9253}" type="slidenum">
              <a:rPr lang="en-US"/>
              <a:t>12</a:t>
            </a:fld>
            <a:endParaRPr lang="en-US"/>
          </a:p>
        </p:txBody>
      </p:sp>
    </p:spTree>
    <p:extLst>
      <p:ext uri="{BB962C8B-B14F-4D97-AF65-F5344CB8AC3E}">
        <p14:creationId xmlns:p14="http://schemas.microsoft.com/office/powerpoint/2010/main" val="1729716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the Wikipedia yourself live,</a:t>
            </a:r>
          </a:p>
          <a:p>
            <a:r>
              <a:rPr lang="en-US" baseline="0" dirty="0"/>
              <a:t>ask for a volunteer to do the W3Schools scenario. </a:t>
            </a:r>
          </a:p>
          <a:p>
            <a:r>
              <a:rPr lang="en-US" baseline="0" dirty="0"/>
              <a:t>Use the common folder as the website is platform agnostic. </a:t>
            </a:r>
          </a:p>
          <a:p>
            <a:r>
              <a:rPr lang="en-US" baseline="0" dirty="0"/>
              <a:t>Run on 2 different devices – iOS &amp; Android </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13</a:t>
            </a:fld>
            <a:endParaRPr lang="en-US"/>
          </a:p>
        </p:txBody>
      </p:sp>
    </p:spTree>
    <p:extLst>
      <p:ext uri="{BB962C8B-B14F-4D97-AF65-F5344CB8AC3E}">
        <p14:creationId xmlns:p14="http://schemas.microsoft.com/office/powerpoint/2010/main" val="1084255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6674-3A78-4C57-AE5A-6305B963B87A}" type="slidenum">
              <a:rPr lang="en-US" smtClean="0"/>
              <a:pPr/>
              <a:t>14</a:t>
            </a:fld>
            <a:endParaRPr lang="en-US"/>
          </a:p>
        </p:txBody>
      </p:sp>
    </p:spTree>
    <p:extLst>
      <p:ext uri="{BB962C8B-B14F-4D97-AF65-F5344CB8AC3E}">
        <p14:creationId xmlns:p14="http://schemas.microsoft.com/office/powerpoint/2010/main" val="1325609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FDC174-58B8-44A2-A4A5-2629B41D9253}" type="slidenum">
              <a:rPr lang="en-US"/>
              <a:t>16</a:t>
            </a:fld>
            <a:endParaRPr lang="en-US"/>
          </a:p>
        </p:txBody>
      </p:sp>
    </p:spTree>
    <p:extLst>
      <p:ext uri="{BB962C8B-B14F-4D97-AF65-F5344CB8AC3E}">
        <p14:creationId xmlns:p14="http://schemas.microsoft.com/office/powerpoint/2010/main" val="627717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6674-3A78-4C57-AE5A-6305B963B87A}" type="slidenum">
              <a:rPr lang="en-US" smtClean="0"/>
              <a:t>18</a:t>
            </a:fld>
            <a:endParaRPr lang="en-US" dirty="0"/>
          </a:p>
        </p:txBody>
      </p:sp>
    </p:spTree>
    <p:extLst>
      <p:ext uri="{BB962C8B-B14F-4D97-AF65-F5344CB8AC3E}">
        <p14:creationId xmlns:p14="http://schemas.microsoft.com/office/powerpoint/2010/main" val="1055655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Three available</a:t>
            </a:r>
            <a:r>
              <a:rPr lang="en-US" sz="1200" b="0" i="0" kern="1200" baseline="0" dirty="0">
                <a:solidFill>
                  <a:schemeClr val="tx1"/>
                </a:solidFill>
                <a:effectLst/>
                <a:latin typeface="+mn-lt"/>
                <a:ea typeface="+mn-ea"/>
                <a:cs typeface="+mn-cs"/>
              </a:rPr>
              <a:t> places to configure properties</a:t>
            </a:r>
          </a:p>
          <a:p>
            <a:r>
              <a:rPr lang="en-US" sz="1200" b="0" i="0" kern="1200" baseline="0" dirty="0">
                <a:solidFill>
                  <a:schemeClr val="tx1"/>
                </a:solidFill>
                <a:effectLst/>
                <a:latin typeface="+mn-lt"/>
                <a:ea typeface="+mn-ea"/>
                <a:cs typeface="+mn-cs"/>
              </a:rPr>
              <a:t>Priorities explanation </a:t>
            </a:r>
          </a:p>
          <a:p>
            <a:endParaRPr lang="en-US" sz="1200" b="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Best practice </a:t>
            </a:r>
          </a:p>
          <a:p>
            <a:r>
              <a:rPr lang="en-US" sz="1200" b="0" i="0" kern="1200" baseline="0" dirty="0" err="1">
                <a:solidFill>
                  <a:schemeClr val="tx1"/>
                </a:solidFill>
                <a:effectLst/>
                <a:latin typeface="+mn-lt"/>
                <a:ea typeface="+mn-ea"/>
                <a:cs typeface="+mn-cs"/>
              </a:rPr>
              <a:t>Application.properties</a:t>
            </a:r>
            <a:r>
              <a:rPr lang="en-US" sz="1200" b="0" i="0" kern="1200" baseline="0" dirty="0">
                <a:solidFill>
                  <a:schemeClr val="tx1"/>
                </a:solidFill>
                <a:effectLst/>
                <a:latin typeface="+mn-lt"/>
                <a:ea typeface="+mn-ea"/>
                <a:cs typeface="+mn-cs"/>
              </a:rPr>
              <a:t> </a:t>
            </a:r>
            <a:r>
              <a:rPr lang="mr-IN" sz="1200" b="0" i="0" kern="1200" baseline="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define generic info, credential </a:t>
            </a:r>
          </a:p>
          <a:p>
            <a:r>
              <a:rPr lang="en-US" sz="1200" b="0" i="0" kern="1200" baseline="0" dirty="0" err="1">
                <a:solidFill>
                  <a:schemeClr val="tx1"/>
                </a:solidFill>
                <a:effectLst/>
                <a:latin typeface="+mn-lt"/>
                <a:ea typeface="+mn-ea"/>
                <a:cs typeface="+mn-cs"/>
              </a:rPr>
              <a:t>Env.properties</a:t>
            </a:r>
            <a:r>
              <a:rPr lang="en-US" sz="1200" b="0" i="0" kern="1200" baseline="0" dirty="0">
                <a:solidFill>
                  <a:schemeClr val="tx1"/>
                </a:solidFill>
                <a:effectLst/>
                <a:latin typeface="+mn-lt"/>
                <a:ea typeface="+mn-ea"/>
                <a:cs typeface="+mn-cs"/>
              </a:rPr>
              <a:t> </a:t>
            </a:r>
            <a:r>
              <a:rPr lang="mr-IN" sz="1200" b="0" i="0" kern="1200" baseline="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platform capabilities, app package and </a:t>
            </a:r>
            <a:r>
              <a:rPr lang="en-US" sz="1200" b="0" i="0" kern="1200" baseline="0" dirty="0" err="1">
                <a:solidFill>
                  <a:schemeClr val="tx1"/>
                </a:solidFill>
                <a:effectLst/>
                <a:latin typeface="+mn-lt"/>
                <a:ea typeface="+mn-ea"/>
                <a:cs typeface="+mn-cs"/>
              </a:rPr>
              <a:t>bundleId</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driverClass</a:t>
            </a:r>
            <a:r>
              <a:rPr lang="en-US" sz="1200" b="0" i="0" kern="1200" baseline="0" dirty="0">
                <a:solidFill>
                  <a:schemeClr val="tx1"/>
                </a:solidFill>
                <a:effectLst/>
                <a:latin typeface="+mn-lt"/>
                <a:ea typeface="+mn-ea"/>
                <a:cs typeface="+mn-cs"/>
              </a:rPr>
              <a:t> </a:t>
            </a:r>
            <a:r>
              <a:rPr lang="mr-IN" sz="1200" b="0" i="0" kern="1200" baseline="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underlying driver</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TestNg.xml</a:t>
            </a:r>
            <a:r>
              <a:rPr lang="en-US" sz="1200" b="0" i="0" kern="1200" dirty="0">
                <a:solidFill>
                  <a:schemeClr val="tx1"/>
                </a:solidFill>
                <a:effectLst/>
                <a:latin typeface="+mn-lt"/>
                <a:ea typeface="+mn-ea"/>
                <a:cs typeface="+mn-cs"/>
              </a:rPr>
              <a:t> </a:t>
            </a:r>
            <a:r>
              <a:rPr lang="mr-I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device definitions (version, location..)</a:t>
            </a:r>
            <a:r>
              <a:rPr lang="en-US" sz="1200" b="0" i="0" kern="1200" baseline="0" dirty="0">
                <a:solidFill>
                  <a:schemeClr val="tx1"/>
                </a:solidFill>
                <a:effectLst/>
                <a:latin typeface="+mn-lt"/>
                <a:ea typeface="+mn-ea"/>
                <a:cs typeface="+mn-cs"/>
              </a:rPr>
              <a:t> , </a:t>
            </a:r>
            <a:r>
              <a:rPr lang="en-US" sz="1200" b="1" i="0" kern="1200" baseline="0" dirty="0" err="1">
                <a:solidFill>
                  <a:schemeClr val="tx1"/>
                </a:solidFill>
                <a:effectLst/>
                <a:latin typeface="+mn-lt"/>
                <a:ea typeface="+mn-ea"/>
                <a:cs typeface="+mn-cs"/>
              </a:rPr>
              <a:t>env.properties</a:t>
            </a:r>
            <a:r>
              <a:rPr lang="en-US" sz="1200" b="1" i="0" kern="1200" baseline="0" dirty="0">
                <a:solidFill>
                  <a:schemeClr val="tx1"/>
                </a:solidFill>
                <a:effectLst/>
                <a:latin typeface="+mn-lt"/>
                <a:ea typeface="+mn-ea"/>
                <a:cs typeface="+mn-cs"/>
              </a:rPr>
              <a:t> location</a:t>
            </a:r>
          </a:p>
          <a:p>
            <a:endParaRPr lang="en-US" sz="1200" b="1"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Show the reference to the </a:t>
            </a:r>
            <a:r>
              <a:rPr lang="en-US" sz="1200" b="1" i="0" kern="1200" baseline="0" dirty="0" err="1">
                <a:solidFill>
                  <a:schemeClr val="tx1"/>
                </a:solidFill>
                <a:effectLst/>
                <a:latin typeface="+mn-lt"/>
                <a:ea typeface="+mn-ea"/>
                <a:cs typeface="+mn-cs"/>
              </a:rPr>
              <a:t>env.properties</a:t>
            </a:r>
            <a:r>
              <a:rPr lang="en-US" sz="1200" b="1" i="0" kern="1200" baseline="0" dirty="0">
                <a:solidFill>
                  <a:schemeClr val="tx1"/>
                </a:solidFill>
                <a:effectLst/>
                <a:latin typeface="+mn-lt"/>
                <a:ea typeface="+mn-ea"/>
                <a:cs typeface="+mn-cs"/>
              </a:rPr>
              <a:t> and stress it is mandatory for </a:t>
            </a:r>
            <a:r>
              <a:rPr lang="en-US" sz="1200" b="1" i="0" kern="1200" baseline="0" dirty="0" err="1">
                <a:solidFill>
                  <a:schemeClr val="tx1"/>
                </a:solidFill>
                <a:effectLst/>
                <a:latin typeface="+mn-lt"/>
                <a:ea typeface="+mn-ea"/>
                <a:cs typeface="+mn-cs"/>
              </a:rPr>
              <a:t>Appium</a:t>
            </a:r>
            <a:r>
              <a:rPr lang="en-US" sz="1200" b="1" i="0" kern="1200" baseline="0" dirty="0">
                <a:solidFill>
                  <a:schemeClr val="tx1"/>
                </a:solidFill>
                <a:effectLst/>
                <a:latin typeface="+mn-lt"/>
                <a:ea typeface="+mn-ea"/>
                <a:cs typeface="+mn-cs"/>
              </a:rPr>
              <a:t> native app executions. The reference was not in our first sample because that was a selenium website test that used the common library and did not require </a:t>
            </a:r>
            <a:r>
              <a:rPr lang="en-US" sz="1200" b="1" i="0" kern="1200" baseline="0">
                <a:solidFill>
                  <a:schemeClr val="tx1"/>
                </a:solidFill>
                <a:effectLst/>
                <a:latin typeface="+mn-lt"/>
                <a:ea typeface="+mn-ea"/>
                <a:cs typeface="+mn-cs"/>
              </a:rPr>
              <a:t>platform specific references. </a:t>
            </a:r>
            <a:endParaRPr lang="en-US" sz="1200" b="1" i="0"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19</a:t>
            </a:fld>
            <a:endParaRPr lang="en-US"/>
          </a:p>
        </p:txBody>
      </p:sp>
    </p:spTree>
    <p:extLst>
      <p:ext uri="{BB962C8B-B14F-4D97-AF65-F5344CB8AC3E}">
        <p14:creationId xmlns:p14="http://schemas.microsoft.com/office/powerpoint/2010/main" val="805561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Open the application properties and show the credentials</a:t>
            </a:r>
          </a:p>
        </p:txBody>
      </p:sp>
      <p:sp>
        <p:nvSpPr>
          <p:cNvPr id="4" name="Slide Number Placeholder 3"/>
          <p:cNvSpPr>
            <a:spLocks noGrp="1"/>
          </p:cNvSpPr>
          <p:nvPr>
            <p:ph type="sldNum" sz="quarter" idx="10"/>
          </p:nvPr>
        </p:nvSpPr>
        <p:spPr/>
        <p:txBody>
          <a:bodyPr/>
          <a:lstStyle/>
          <a:p>
            <a:fld id="{6B74568C-6FCE-2B40-BE0B-1689D2E017D6}" type="slidenum">
              <a:rPr lang="en-US" smtClean="0"/>
              <a:t>20</a:t>
            </a:fld>
            <a:endParaRPr lang="en-US"/>
          </a:p>
        </p:txBody>
      </p:sp>
    </p:spTree>
    <p:extLst>
      <p:ext uri="{BB962C8B-B14F-4D97-AF65-F5344CB8AC3E}">
        <p14:creationId xmlns:p14="http://schemas.microsoft.com/office/powerpoint/2010/main" val="2840014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a:t>
            </a:r>
            <a:r>
              <a:rPr lang="en-US" dirty="0" err="1"/>
              <a:t>testNG</a:t>
            </a:r>
            <a:r>
              <a:rPr lang="en-US" baseline="0" dirty="0"/>
              <a:t> file</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22</a:t>
            </a:fld>
            <a:endParaRPr lang="en-US"/>
          </a:p>
        </p:txBody>
      </p:sp>
    </p:spTree>
    <p:extLst>
      <p:ext uri="{BB962C8B-B14F-4D97-AF65-F5344CB8AC3E}">
        <p14:creationId xmlns:p14="http://schemas.microsoft.com/office/powerpoint/2010/main" val="1269601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session</a:t>
            </a:r>
            <a:r>
              <a:rPr lang="en-US" baseline="0" dirty="0"/>
              <a:t> we’ll extend the scenario we did the last time to use an object repository with locators. This is part of the page object model concept we will be introducing today and delving into properly later on in this course. </a:t>
            </a:r>
          </a:p>
          <a:p>
            <a:r>
              <a:rPr lang="en-US" baseline="0" dirty="0"/>
              <a:t>Finally, we’ll have a look at native applications and device capabilities. </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2</a:t>
            </a:fld>
            <a:endParaRPr lang="en-US"/>
          </a:p>
        </p:txBody>
      </p:sp>
    </p:spTree>
    <p:extLst>
      <p:ext uri="{BB962C8B-B14F-4D97-AF65-F5344CB8AC3E}">
        <p14:creationId xmlns:p14="http://schemas.microsoft.com/office/powerpoint/2010/main" val="388295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B96674-3A78-4C57-AE5A-6305B963B87A}" type="slidenum">
              <a:rPr lang="en-US" smtClean="0"/>
              <a:pPr/>
              <a:t>23</a:t>
            </a:fld>
            <a:endParaRPr lang="en-US"/>
          </a:p>
        </p:txBody>
      </p:sp>
    </p:spTree>
    <p:extLst>
      <p:ext uri="{BB962C8B-B14F-4D97-AF65-F5344CB8AC3E}">
        <p14:creationId xmlns:p14="http://schemas.microsoft.com/office/powerpoint/2010/main" val="4112874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time we will launch the application by its name, using the step available for this.</a:t>
            </a:r>
          </a:p>
          <a:p>
            <a:r>
              <a:rPr lang="en-US" baseline="0" dirty="0"/>
              <a:t>In the future, we will use the app package and bundle ID capabilities to gain full benefit of the </a:t>
            </a:r>
            <a:r>
              <a:rPr lang="en-US" baseline="0" dirty="0" err="1"/>
              <a:t>Appium</a:t>
            </a:r>
            <a:r>
              <a:rPr lang="en-US" baseline="0" dirty="0"/>
              <a:t> abilities.</a:t>
            </a:r>
          </a:p>
          <a:p>
            <a:endParaRPr lang="en-US" baseline="0" dirty="0"/>
          </a:p>
          <a:p>
            <a:endParaRPr lang="en-US" baseline="0" dirty="0"/>
          </a:p>
          <a:p>
            <a:r>
              <a:rPr lang="en-US" baseline="0" dirty="0"/>
              <a:t>For reference, below is the package and bundle id. </a:t>
            </a:r>
          </a:p>
          <a:p>
            <a:r>
              <a:rPr lang="en-US" baseline="0" dirty="0"/>
              <a:t>Android: </a:t>
            </a:r>
            <a:r>
              <a:rPr lang="en-US" baseline="0" dirty="0" err="1"/>
              <a:t>sec.android.app.popupcalculator</a:t>
            </a:r>
            <a:r>
              <a:rPr lang="en-US" baseline="0" dirty="0"/>
              <a:t> </a:t>
            </a:r>
          </a:p>
          <a:p>
            <a:endParaRPr lang="en-US" baseline="0" dirty="0"/>
          </a:p>
          <a:p>
            <a:r>
              <a:rPr lang="en-US" baseline="0" dirty="0"/>
              <a:t>iOS: </a:t>
            </a:r>
            <a:r>
              <a:rPr lang="en-US" baseline="0" dirty="0" err="1"/>
              <a:t>com.apple.mobilecal</a:t>
            </a:r>
            <a:endParaRPr lang="en-US" baseline="0" dirty="0"/>
          </a:p>
        </p:txBody>
      </p:sp>
      <p:sp>
        <p:nvSpPr>
          <p:cNvPr id="4" name="Slide Number Placeholder 3"/>
          <p:cNvSpPr>
            <a:spLocks noGrp="1"/>
          </p:cNvSpPr>
          <p:nvPr>
            <p:ph type="sldNum" sz="quarter" idx="10"/>
          </p:nvPr>
        </p:nvSpPr>
        <p:spPr/>
        <p:txBody>
          <a:bodyPr/>
          <a:lstStyle/>
          <a:p>
            <a:fld id="{CEFDC174-58B8-44A2-A4A5-2629B41D9253}" type="slidenum">
              <a:rPr lang="en-US"/>
              <a:t>24</a:t>
            </a:fld>
            <a:endParaRPr lang="en-US"/>
          </a:p>
        </p:txBody>
      </p:sp>
    </p:spTree>
    <p:extLst>
      <p:ext uri="{BB962C8B-B14F-4D97-AF65-F5344CB8AC3E}">
        <p14:creationId xmlns:p14="http://schemas.microsoft.com/office/powerpoint/2010/main" val="198135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D019-5C54-4F0F-87CB-8F198518197E}" type="slidenum">
              <a:rPr lang="en-US" smtClean="0"/>
              <a:t>25</a:t>
            </a:fld>
            <a:endParaRPr lang="en-US" dirty="0"/>
          </a:p>
        </p:txBody>
      </p:sp>
    </p:spTree>
    <p:extLst>
      <p:ext uri="{BB962C8B-B14F-4D97-AF65-F5344CB8AC3E}">
        <p14:creationId xmlns:p14="http://schemas.microsoft.com/office/powerpoint/2010/main" val="2862478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for someone to present the test</a:t>
            </a:r>
            <a:r>
              <a:rPr lang="en-US" baseline="0" dirty="0"/>
              <a:t> and run it</a:t>
            </a:r>
          </a:p>
          <a:p>
            <a:r>
              <a:rPr lang="en-US" baseline="0" dirty="0"/>
              <a:t>Have them show the scenario, testng file and application properties. </a:t>
            </a:r>
          </a:p>
          <a:p>
            <a:endParaRPr lang="en-US" dirty="0"/>
          </a:p>
          <a:p>
            <a:r>
              <a:rPr lang="en-US" dirty="0"/>
              <a:t>Ask for</a:t>
            </a:r>
            <a:r>
              <a:rPr lang="en-US" baseline="0" dirty="0"/>
              <a:t> any questions about the material covered before moving on. </a:t>
            </a:r>
            <a:endParaRPr lang="en-US" dirty="0"/>
          </a:p>
        </p:txBody>
      </p:sp>
      <p:sp>
        <p:nvSpPr>
          <p:cNvPr id="4" name="Slide Number Placeholder 3"/>
          <p:cNvSpPr>
            <a:spLocks noGrp="1"/>
          </p:cNvSpPr>
          <p:nvPr>
            <p:ph type="sldNum" sz="quarter" idx="10"/>
          </p:nvPr>
        </p:nvSpPr>
        <p:spPr/>
        <p:txBody>
          <a:bodyPr/>
          <a:lstStyle/>
          <a:p>
            <a:fld id="{42B96674-3A78-4C57-AE5A-6305B963B87A}" type="slidenum">
              <a:rPr lang="en-US" smtClean="0"/>
              <a:t>3</a:t>
            </a:fld>
            <a:endParaRPr lang="en-US" dirty="0"/>
          </a:p>
        </p:txBody>
      </p:sp>
    </p:spTree>
    <p:extLst>
      <p:ext uri="{BB962C8B-B14F-4D97-AF65-F5344CB8AC3E}">
        <p14:creationId xmlns:p14="http://schemas.microsoft.com/office/powerpoint/2010/main" val="321121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4</a:t>
            </a:fld>
            <a:endParaRPr lang="en-US"/>
          </a:p>
        </p:txBody>
      </p:sp>
    </p:spTree>
    <p:extLst>
      <p:ext uri="{BB962C8B-B14F-4D97-AF65-F5344CB8AC3E}">
        <p14:creationId xmlns:p14="http://schemas.microsoft.com/office/powerpoint/2010/main" val="3515830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a:t>
            </a:r>
            <a:r>
              <a:rPr lang="en-US" baseline="0" dirty="0"/>
              <a:t> object model is a way to handle all the objects we encounter when we write tests.</a:t>
            </a:r>
          </a:p>
          <a:p>
            <a:r>
              <a:rPr lang="en-US" baseline="0" dirty="0"/>
              <a:t>An application will have several screens(login, welcome page, account page, order page etc.) and each one of those pages contain objects.</a:t>
            </a:r>
          </a:p>
          <a:p>
            <a:r>
              <a:rPr lang="en-US" baseline="0" dirty="0"/>
              <a:t>When we write a single test we need to map those objects and write an XPath expression to find them, just like we did with the Object Spy in the previous session.</a:t>
            </a:r>
          </a:p>
          <a:p>
            <a:endParaRPr lang="en-US" baseline="0" dirty="0"/>
          </a:p>
          <a:p>
            <a:r>
              <a:rPr lang="en-US" baseline="0" dirty="0"/>
              <a:t>It works, but as we write more and more tests we find ourselves having to write an XPath for the same objects many times. This is time consuming and very difficult to maintain. Objects are fragile and may change with the next upgrade.</a:t>
            </a:r>
          </a:p>
          <a:p>
            <a:endParaRPr lang="en-US" baseline="0" dirty="0"/>
          </a:p>
          <a:p>
            <a:r>
              <a:rPr lang="en-US" baseline="0" dirty="0"/>
              <a:t>The POM is designed to solve this problem. Each object, on each page, is mapped </a:t>
            </a:r>
            <a:r>
              <a:rPr lang="en-US" b="1" baseline="0" dirty="0"/>
              <a:t>once </a:t>
            </a:r>
            <a:r>
              <a:rPr lang="en-US" b="0" baseline="0" dirty="0"/>
              <a:t>and given a name e.g. </a:t>
            </a:r>
            <a:r>
              <a:rPr lang="en-US" b="0" baseline="0" dirty="0" err="1"/>
              <a:t>btn.login</a:t>
            </a:r>
            <a:r>
              <a:rPr lang="en-US" b="0" baseline="0" dirty="0"/>
              <a:t>. This name, or locator is then used within the tests. If the value of the locator changes, it needs to be changed in only one place.</a:t>
            </a:r>
          </a:p>
          <a:p>
            <a:endParaRPr lang="en-US" b="0" baseline="0" dirty="0"/>
          </a:p>
          <a:p>
            <a:r>
              <a:rPr lang="en-US" b="0" baseline="0" dirty="0"/>
              <a:t>When writing a new tests all the mapped locators are available, allowing a faster and more reliable process. </a:t>
            </a:r>
          </a:p>
          <a:p>
            <a:endParaRPr lang="en-US" b="0" baseline="0" dirty="0"/>
          </a:p>
          <a:p>
            <a:r>
              <a:rPr lang="en-US" b="0" baseline="0" dirty="0"/>
              <a:t>The objects are mapped per </a:t>
            </a:r>
            <a:r>
              <a:rPr lang="en-US" b="1" baseline="0" dirty="0"/>
              <a:t>page, </a:t>
            </a:r>
            <a:r>
              <a:rPr lang="en-US" b="0" baseline="0" dirty="0"/>
              <a:t>each page will have a list of it's locators. </a:t>
            </a:r>
          </a:p>
          <a:p>
            <a:endParaRPr lang="en-US" b="0" baseline="0" dirty="0"/>
          </a:p>
          <a:p>
            <a:r>
              <a:rPr lang="en-US" b="0" baseline="0" dirty="0"/>
              <a:t>In addition to just locating the objects, we can also define the functionality (e.g. click, enter data etc.) of the page. We will look at this aspect of the POM in future sessions. </a:t>
            </a:r>
          </a:p>
          <a:p>
            <a:endParaRPr lang="en-US" b="0" baseline="0" dirty="0"/>
          </a:p>
          <a:p>
            <a:r>
              <a:rPr lang="en-US" b="0" baseline="0" dirty="0"/>
              <a:t>POM is a generic concept – go to https://www.guru99.com/page-object-model-pom-page-factory-in-selenium-ultimate-guide.html and go over the explanation. </a:t>
            </a:r>
          </a:p>
          <a:p>
            <a:endParaRPr lang="en-US" b="0" baseline="0" dirty="0"/>
          </a:p>
          <a:p>
            <a:endParaRPr lang="en-US" dirty="0"/>
          </a:p>
        </p:txBody>
      </p:sp>
      <p:sp>
        <p:nvSpPr>
          <p:cNvPr id="4" name="Slide Number Placeholder 3"/>
          <p:cNvSpPr>
            <a:spLocks noGrp="1"/>
          </p:cNvSpPr>
          <p:nvPr>
            <p:ph type="sldNum" sz="quarter" idx="10"/>
          </p:nvPr>
        </p:nvSpPr>
        <p:spPr/>
        <p:txBody>
          <a:bodyPr/>
          <a:lstStyle/>
          <a:p>
            <a:fld id="{CEFDC174-58B8-44A2-A4A5-2629B41D9253}" type="slidenum">
              <a:rPr lang="en-US"/>
              <a:t>5</a:t>
            </a:fld>
            <a:endParaRPr lang="en-US"/>
          </a:p>
        </p:txBody>
      </p:sp>
    </p:spTree>
    <p:extLst>
      <p:ext uri="{BB962C8B-B14F-4D97-AF65-F5344CB8AC3E}">
        <p14:creationId xmlns:p14="http://schemas.microsoft.com/office/powerpoint/2010/main" val="388592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POM</a:t>
            </a:r>
            <a:r>
              <a:rPr lang="en-US" baseline="0" dirty="0"/>
              <a:t> is an industry standard. Quantum supports it and was designed with POM in mind.</a:t>
            </a:r>
          </a:p>
          <a:p>
            <a:r>
              <a:rPr lang="en-US" baseline="0" dirty="0"/>
              <a:t>We will get to the page classes later on in this course. Today, we will start by creating and using an object repository. </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6</a:t>
            </a:fld>
            <a:endParaRPr lang="en-US"/>
          </a:p>
        </p:txBody>
      </p:sp>
    </p:spTree>
    <p:extLst>
      <p:ext uri="{BB962C8B-B14F-4D97-AF65-F5344CB8AC3E}">
        <p14:creationId xmlns:p14="http://schemas.microsoft.com/office/powerpoint/2010/main" val="764458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files inside Quantum and the use</a:t>
            </a:r>
            <a:r>
              <a:rPr lang="en-US" baseline="0" dirty="0"/>
              <a:t> of locators in the 2 sample scenarios</a:t>
            </a:r>
          </a:p>
          <a:p>
            <a:endParaRPr lang="en-US" baseline="0" dirty="0"/>
          </a:p>
          <a:p>
            <a:r>
              <a:rPr lang="en-US" baseline="0" dirty="0"/>
              <a:t>The .properties in IntelliJ enables the IDE to display the properties with color coding according to usage. </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7</a:t>
            </a:fld>
            <a:endParaRPr lang="en-US"/>
          </a:p>
        </p:txBody>
      </p:sp>
    </p:spTree>
    <p:extLst>
      <p:ext uri="{BB962C8B-B14F-4D97-AF65-F5344CB8AC3E}">
        <p14:creationId xmlns:p14="http://schemas.microsoft.com/office/powerpoint/2010/main" val="1824963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a:t>
            </a:r>
            <a:r>
              <a:rPr lang="en-US" baseline="0" dirty="0"/>
              <a:t> is pretty straightforward.</a:t>
            </a:r>
          </a:p>
          <a:p>
            <a:r>
              <a:rPr lang="en-US" baseline="0" dirty="0"/>
              <a:t>The name of the object, which can be anything you like but should follow some naming convention.</a:t>
            </a:r>
          </a:p>
          <a:p>
            <a:r>
              <a:rPr lang="en-US" baseline="0" dirty="0"/>
              <a:t>The type </a:t>
            </a:r>
            <a:r>
              <a:rPr lang="mr-IN" baseline="0" dirty="0"/>
              <a:t>–</a:t>
            </a:r>
            <a:r>
              <a:rPr lang="en-US" baseline="0" dirty="0"/>
              <a:t> </a:t>
            </a:r>
            <a:r>
              <a:rPr lang="en-US" baseline="0" dirty="0" err="1"/>
              <a:t>xpath</a:t>
            </a:r>
            <a:r>
              <a:rPr lang="en-US" baseline="0" dirty="0"/>
              <a:t>, </a:t>
            </a:r>
            <a:r>
              <a:rPr lang="en-US" baseline="0" dirty="0" err="1"/>
              <a:t>css</a:t>
            </a:r>
            <a:r>
              <a:rPr lang="en-US" baseline="0" dirty="0"/>
              <a:t> etc. </a:t>
            </a:r>
          </a:p>
          <a:p>
            <a:r>
              <a:rPr lang="en-US" baseline="0" dirty="0"/>
              <a:t>The expression </a:t>
            </a:r>
            <a:r>
              <a:rPr lang="mr-IN" baseline="0" dirty="0"/>
              <a:t>–</a:t>
            </a:r>
            <a:r>
              <a:rPr lang="en-US" baseline="0" dirty="0"/>
              <a:t> the actual path to the object. </a:t>
            </a:r>
            <a:endParaRPr lang="en-US" dirty="0"/>
          </a:p>
          <a:p>
            <a:r>
              <a:rPr lang="en-US" dirty="0"/>
              <a:t>Locators are unique, but can be implemented in multiple platforms.</a:t>
            </a:r>
            <a:r>
              <a:rPr lang="en-US" baseline="0" dirty="0"/>
              <a:t> E.g. if you put </a:t>
            </a:r>
            <a:r>
              <a:rPr lang="en-US" baseline="0" dirty="0" err="1"/>
              <a:t>btn.username</a:t>
            </a:r>
            <a:r>
              <a:rPr lang="en-US" baseline="0" dirty="0"/>
              <a:t> under Android &amp; under iOS then Quantum will use the locator according to the opened device. </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8</a:t>
            </a:fld>
            <a:endParaRPr lang="en-US"/>
          </a:p>
        </p:txBody>
      </p:sp>
    </p:spTree>
    <p:extLst>
      <p:ext uri="{BB962C8B-B14F-4D97-AF65-F5344CB8AC3E}">
        <p14:creationId xmlns:p14="http://schemas.microsoft.com/office/powerpoint/2010/main" val="327246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n-lt"/>
                <a:ea typeface="+mn-ea"/>
                <a:cs typeface="+mn-cs"/>
              </a:rPr>
              <a:t>In order to use other custom locator strategy supported by the underlying driver(s), you need to use strategy name as locator strategy. </a:t>
            </a:r>
          </a:p>
          <a:p>
            <a:r>
              <a:rPr lang="en-US" sz="1200" dirty="0">
                <a:latin typeface="+mn-lt"/>
                <a:ea typeface="+mn-ea"/>
                <a:cs typeface="+mn-cs"/>
              </a:rPr>
              <a:t>For example, </a:t>
            </a:r>
            <a:r>
              <a:rPr lang="en-US" sz="1200" dirty="0" err="1">
                <a:latin typeface="+mn-lt"/>
                <a:ea typeface="+mn-ea"/>
                <a:cs typeface="+mn-cs"/>
              </a:rPr>
              <a:t>Appium</a:t>
            </a:r>
            <a:r>
              <a:rPr lang="en-US" sz="1200" dirty="0">
                <a:latin typeface="+mn-lt"/>
                <a:ea typeface="+mn-ea"/>
                <a:cs typeface="+mn-cs"/>
              </a:rPr>
              <a:t> provides </a:t>
            </a:r>
            <a:r>
              <a:rPr lang="en-US" sz="1200" dirty="0" err="1">
                <a:latin typeface="+mn-lt"/>
                <a:ea typeface="+mn-ea"/>
                <a:cs typeface="+mn-cs"/>
              </a:rPr>
              <a:t>MobileBy.AccessibilityId</a:t>
            </a:r>
            <a:r>
              <a:rPr lang="en-US" sz="1200" dirty="0">
                <a:latin typeface="+mn-lt"/>
                <a:ea typeface="+mn-ea"/>
                <a:cs typeface="+mn-cs"/>
              </a:rPr>
              <a:t>, </a:t>
            </a:r>
            <a:r>
              <a:rPr lang="en-US" sz="1200" dirty="0" err="1">
                <a:latin typeface="+mn-lt"/>
                <a:ea typeface="+mn-ea"/>
                <a:cs typeface="+mn-cs"/>
              </a:rPr>
              <a:t>MobileBy.AndroidUIAutomator</a:t>
            </a:r>
            <a:r>
              <a:rPr lang="en-US" sz="1200" dirty="0">
                <a:latin typeface="+mn-lt"/>
                <a:ea typeface="+mn-ea"/>
                <a:cs typeface="+mn-cs"/>
              </a:rPr>
              <a:t>, </a:t>
            </a:r>
            <a:r>
              <a:rPr lang="en-US" sz="1200" dirty="0" err="1">
                <a:latin typeface="+mn-lt"/>
                <a:ea typeface="+mn-ea"/>
                <a:cs typeface="+mn-cs"/>
              </a:rPr>
              <a:t>MobileBy.IosUIAutomation</a:t>
            </a:r>
            <a:r>
              <a:rPr lang="en-US" sz="1200" dirty="0">
                <a:latin typeface="+mn-lt"/>
                <a:ea typeface="+mn-ea"/>
                <a:cs typeface="+mn-cs"/>
              </a:rPr>
              <a:t>. The strategy name used by </a:t>
            </a:r>
            <a:r>
              <a:rPr lang="en-US" sz="1200" dirty="0" err="1">
                <a:latin typeface="+mn-lt"/>
                <a:ea typeface="+mn-ea"/>
                <a:cs typeface="+mn-cs"/>
              </a:rPr>
              <a:t>appium</a:t>
            </a:r>
            <a:r>
              <a:rPr lang="en-US" sz="1200" dirty="0">
                <a:latin typeface="+mn-lt"/>
                <a:ea typeface="+mn-ea"/>
                <a:cs typeface="+mn-cs"/>
              </a:rPr>
              <a:t> for these additional selectors is accessibility id, </a:t>
            </a:r>
          </a:p>
          <a:p>
            <a:r>
              <a:rPr lang="en-US" sz="1200" dirty="0">
                <a:latin typeface="+mn-lt"/>
                <a:ea typeface="+mn-ea"/>
                <a:cs typeface="+mn-cs"/>
              </a:rPr>
              <a:t>-android </a:t>
            </a:r>
            <a:r>
              <a:rPr lang="en-US" sz="1200" dirty="0" err="1">
                <a:latin typeface="+mn-lt"/>
                <a:ea typeface="+mn-ea"/>
                <a:cs typeface="+mn-cs"/>
              </a:rPr>
              <a:t>uiautomator</a:t>
            </a:r>
            <a:r>
              <a:rPr lang="en-US" sz="1200" dirty="0">
                <a:latin typeface="+mn-lt"/>
                <a:ea typeface="+mn-ea"/>
                <a:cs typeface="+mn-cs"/>
              </a:rPr>
              <a:t> and </a:t>
            </a:r>
          </a:p>
          <a:p>
            <a:r>
              <a:rPr lang="en-US" sz="1200" dirty="0">
                <a:latin typeface="+mn-lt"/>
                <a:ea typeface="+mn-ea"/>
                <a:cs typeface="+mn-cs"/>
              </a:rPr>
              <a:t>-</a:t>
            </a:r>
            <a:r>
              <a:rPr lang="en-US" sz="1200" dirty="0" err="1">
                <a:latin typeface="+mn-lt"/>
                <a:ea typeface="+mn-ea"/>
                <a:cs typeface="+mn-cs"/>
              </a:rPr>
              <a:t>ios</a:t>
            </a:r>
            <a:r>
              <a:rPr lang="en-US" sz="1200" dirty="0">
                <a:latin typeface="+mn-lt"/>
                <a:ea typeface="+mn-ea"/>
                <a:cs typeface="+mn-cs"/>
              </a:rPr>
              <a:t> </a:t>
            </a:r>
            <a:r>
              <a:rPr lang="en-US" sz="1200" dirty="0" err="1">
                <a:latin typeface="+mn-lt"/>
                <a:ea typeface="+mn-ea"/>
                <a:cs typeface="+mn-cs"/>
              </a:rPr>
              <a:t>uiautomation</a:t>
            </a:r>
            <a:r>
              <a:rPr lang="en-US" sz="1200" dirty="0">
                <a:latin typeface="+mn-lt"/>
                <a:ea typeface="+mn-ea"/>
                <a:cs typeface="+mn-cs"/>
              </a:rPr>
              <a:t> respectively </a:t>
            </a:r>
            <a:r>
              <a:rPr lang="en-US" sz="1200" dirty="0">
                <a:latin typeface="+mn-lt"/>
                <a:ea typeface="+mn-ea"/>
                <a:cs typeface="+mn-cs"/>
                <a:hlinkClick r:id="rId3"/>
              </a:rPr>
              <a:t>refer</a:t>
            </a:r>
            <a:r>
              <a:rPr lang="en-US" sz="1200" dirty="0">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EFDC174-58B8-44A2-A4A5-2629B41D9253}" type="slidenum">
              <a:rPr lang="en-US"/>
              <a:t>9</a:t>
            </a:fld>
            <a:endParaRPr lang="en-US"/>
          </a:p>
        </p:txBody>
      </p:sp>
    </p:spTree>
    <p:extLst>
      <p:ext uri="{BB962C8B-B14F-4D97-AF65-F5344CB8AC3E}">
        <p14:creationId xmlns:p14="http://schemas.microsoft.com/office/powerpoint/2010/main" val="756325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12192000" cy="93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14438"/>
            <a:ext cx="12192000" cy="547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60363" y="131763"/>
            <a:ext cx="50768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743648" y="2896797"/>
            <a:ext cx="6999174" cy="739811"/>
          </a:xfrm>
          <a:noFill/>
          <a:ln>
            <a:noFill/>
          </a:ln>
        </p:spPr>
        <p:txBody>
          <a:bodyPr anchor="b"/>
          <a:lstStyle>
            <a:lvl1pPr algn="l">
              <a:defRPr sz="4000">
                <a:solidFill>
                  <a:schemeClr val="accent5">
                    <a:lumMod val="50000"/>
                  </a:schemeClr>
                </a:solidFill>
              </a:defRPr>
            </a:lvl1pPr>
          </a:lstStyle>
          <a:p>
            <a:r>
              <a:rPr lang="en-US"/>
              <a:t>Click to edit Master title style</a:t>
            </a:r>
          </a:p>
        </p:txBody>
      </p:sp>
      <p:sp>
        <p:nvSpPr>
          <p:cNvPr id="3" name="Subtitle 2"/>
          <p:cNvSpPr>
            <a:spLocks noGrp="1"/>
          </p:cNvSpPr>
          <p:nvPr>
            <p:ph type="subTitle" idx="1"/>
          </p:nvPr>
        </p:nvSpPr>
        <p:spPr>
          <a:xfrm>
            <a:off x="4743648" y="3636608"/>
            <a:ext cx="4386407" cy="532435"/>
          </a:xfrm>
          <a:noFill/>
          <a:ln>
            <a:noFill/>
          </a:ln>
        </p:spPr>
        <p:txBody>
          <a:bodyPr/>
          <a:lstStyle>
            <a:lvl1pPr marL="0" indent="0" algn="l">
              <a:buNone/>
              <a:defRPr sz="2400" i="1">
                <a:solidFill>
                  <a:schemeClr val="accent5">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p:cNvSpPr>
            <a:spLocks noGrp="1"/>
          </p:cNvSpPr>
          <p:nvPr>
            <p:ph type="ftr" sz="quarter" idx="10"/>
          </p:nvPr>
        </p:nvSpPr>
        <p:spPr/>
        <p:txBody>
          <a:bodyPr/>
          <a:lstStyle>
            <a:lvl1pPr>
              <a:defRPr/>
            </a:lvl1pPr>
          </a:lstStyle>
          <a:p>
            <a:pPr>
              <a:defRPr/>
            </a:pPr>
            <a:r>
              <a:rPr lang="en-US"/>
              <a:t>© 2015, Perfecto Mobile Ltd.  All Rights Reserved.  </a:t>
            </a:r>
          </a:p>
        </p:txBody>
      </p:sp>
    </p:spTree>
    <p:extLst>
      <p:ext uri="{BB962C8B-B14F-4D97-AF65-F5344CB8AC3E}">
        <p14:creationId xmlns:p14="http://schemas.microsoft.com/office/powerpoint/2010/main" val="199695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184134"/>
            <a:ext cx="7225695" cy="793751"/>
          </a:xfrm>
        </p:spPr>
        <p:txBody>
          <a:bodyPr/>
          <a:lstStyle>
            <a:lvl1pPr>
              <a:defRPr sz="2800"/>
            </a:lvl1pPr>
          </a:lstStyle>
          <a:p>
            <a:r>
              <a:rPr lang="en-US"/>
              <a:t>Click to edit Master title style</a:t>
            </a:r>
          </a:p>
        </p:txBody>
      </p:sp>
      <p:sp>
        <p:nvSpPr>
          <p:cNvPr id="5" name="Content Placeholder 2"/>
          <p:cNvSpPr>
            <a:spLocks noGrp="1"/>
          </p:cNvSpPr>
          <p:nvPr>
            <p:ph idx="1"/>
          </p:nvPr>
        </p:nvSpPr>
        <p:spPr>
          <a:xfrm>
            <a:off x="313271" y="1405467"/>
            <a:ext cx="3980539" cy="4944533"/>
          </a:xfrm>
        </p:spPr>
        <p:txBody>
          <a:bodyPr lIns="180000" tIns="180000" rIns="180000" bIns="180000"/>
          <a:lstStyle>
            <a:lvl1pPr>
              <a:defRPr sz="1733"/>
            </a:lvl1pPr>
            <a:lvl2pPr>
              <a:defRPr sz="1467"/>
            </a:lvl2pPr>
            <a:lvl3pPr>
              <a:defRPr sz="1400"/>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805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934C2C2-0E75-AB4D-A020-FB7787869643}" type="datetime1">
              <a:rPr lang="en-US"/>
              <a:pPr>
                <a:defRPr/>
              </a:pPr>
              <a:t>11/23/19</a:t>
            </a:fld>
            <a:endParaRPr lang="en-US"/>
          </a:p>
        </p:txBody>
      </p:sp>
      <p:sp>
        <p:nvSpPr>
          <p:cNvPr id="5" name="Slide Number Placeholder 5"/>
          <p:cNvSpPr>
            <a:spLocks noGrp="1"/>
          </p:cNvSpPr>
          <p:nvPr>
            <p:ph type="sldNum" sz="quarter" idx="11"/>
          </p:nvPr>
        </p:nvSpPr>
        <p:spPr/>
        <p:txBody>
          <a:bodyPr/>
          <a:lstStyle>
            <a:lvl1pPr>
              <a:defRPr/>
            </a:lvl1pPr>
          </a:lstStyle>
          <a:p>
            <a:pPr>
              <a:defRPr/>
            </a:pPr>
            <a:fld id="{4A8F8098-FC6F-DF4C-82F7-B17798BC7D66}" type="slidenum">
              <a:rPr lang="en-US"/>
              <a:pPr>
                <a:defRPr/>
              </a:pPr>
              <a:t>‹#›</a:t>
            </a:fld>
            <a:endParaRPr lang="en-US"/>
          </a:p>
        </p:txBody>
      </p:sp>
      <p:sp>
        <p:nvSpPr>
          <p:cNvPr id="6"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6326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p:cNvSpPr/>
          <p:nvPr userDrawn="1"/>
        </p:nvSpPr>
        <p:spPr>
          <a:xfrm>
            <a:off x="5573713" y="609600"/>
            <a:ext cx="6618287"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07A4597-EC60-FD49-9C65-A6E1BEF3EF67}" type="datetime1">
              <a:rPr lang="en-US"/>
              <a:pPr>
                <a:defRPr/>
              </a:pPr>
              <a:t>11/23/19</a:t>
            </a:fld>
            <a:endParaRPr lang="en-US"/>
          </a:p>
        </p:txBody>
      </p:sp>
      <p:sp>
        <p:nvSpPr>
          <p:cNvPr id="6" name="Slide Number Placeholder 5"/>
          <p:cNvSpPr>
            <a:spLocks noGrp="1"/>
          </p:cNvSpPr>
          <p:nvPr>
            <p:ph type="sldNum" sz="quarter" idx="11"/>
          </p:nvPr>
        </p:nvSpPr>
        <p:spPr/>
        <p:txBody>
          <a:bodyPr/>
          <a:lstStyle>
            <a:lvl1pPr>
              <a:defRPr/>
            </a:lvl1pPr>
          </a:lstStyle>
          <a:p>
            <a:pPr>
              <a:defRPr/>
            </a:pPr>
            <a:fld id="{2E593628-8C56-314E-BA5E-684E6EBD924D}"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109979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itle 1"/>
          <p:cNvSpPr txBox="1">
            <a:spLocks/>
          </p:cNvSpPr>
          <p:nvPr userDrawn="1"/>
        </p:nvSpPr>
        <p:spPr bwMode="auto">
          <a:xfrm>
            <a:off x="447675" y="512763"/>
            <a:ext cx="5116513"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fontAlgn="base">
              <a:lnSpc>
                <a:spcPct val="90000"/>
              </a:lnSpc>
              <a:spcBef>
                <a:spcPct val="0"/>
              </a:spcBef>
              <a:spcAft>
                <a:spcPct val="0"/>
              </a:spcAft>
              <a:defRPr sz="2400" b="1" kern="1200">
                <a:solidFill>
                  <a:schemeClr val="tx1"/>
                </a:solidFill>
                <a:latin typeface="Source Sans Pro" charset="0"/>
                <a:ea typeface="Source Sans Pro" charset="0"/>
                <a:cs typeface="Source Sans Pro" charset="0"/>
              </a:defRPr>
            </a:lvl1pPr>
            <a:lvl2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2pPr>
            <a:lvl3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3pPr>
            <a:lvl4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4pPr>
            <a:lvl5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5pPr>
            <a:lvl6pPr marL="4572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6pPr>
            <a:lvl7pPr marL="9144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7pPr>
            <a:lvl8pPr marL="13716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8pPr>
            <a:lvl9pPr marL="18288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9pPr>
          </a:lstStyle>
          <a:p>
            <a:pPr defTabSz="914400" eaLnBrk="1" hangingPunct="1">
              <a:defRPr/>
            </a:pPr>
            <a:r>
              <a:rPr lang="en-US" sz="1600" b="0"/>
              <a:t>Click to edit Master sub-title style</a:t>
            </a:r>
          </a:p>
        </p:txBody>
      </p:sp>
      <p:sp>
        <p:nvSpPr>
          <p:cNvPr id="2" name="Title 1"/>
          <p:cNvSpPr>
            <a:spLocks noGrp="1"/>
          </p:cNvSpPr>
          <p:nvPr>
            <p:ph type="title"/>
          </p:nvPr>
        </p:nvSpPr>
        <p:spPr>
          <a:xfrm>
            <a:off x="446926" y="164388"/>
            <a:ext cx="5116513" cy="34777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382ABCF-424C-2A48-A25C-1B545386741E}" type="datetime1">
              <a:rPr lang="en-US"/>
              <a:pPr>
                <a:defRPr/>
              </a:pPr>
              <a:t>11/23/19</a:t>
            </a:fld>
            <a:endParaRPr lang="en-US"/>
          </a:p>
        </p:txBody>
      </p:sp>
      <p:sp>
        <p:nvSpPr>
          <p:cNvPr id="6" name="Slide Number Placeholder 5"/>
          <p:cNvSpPr>
            <a:spLocks noGrp="1"/>
          </p:cNvSpPr>
          <p:nvPr>
            <p:ph type="sldNum" sz="quarter" idx="11"/>
          </p:nvPr>
        </p:nvSpPr>
        <p:spPr/>
        <p:txBody>
          <a:bodyPr/>
          <a:lstStyle>
            <a:lvl1pPr>
              <a:defRPr/>
            </a:lvl1pPr>
          </a:lstStyle>
          <a:p>
            <a:pPr>
              <a:defRPr/>
            </a:pPr>
            <a:fld id="{D3131197-130E-6341-AA55-1421D3A9877A}"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204681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333DC6E8-3D51-C848-AD24-B4CBBDA2FE1F}" type="datetime1">
              <a:rPr lang="en-US"/>
              <a:pPr>
                <a:defRPr/>
              </a:pPr>
              <a:t>11/23/19</a:t>
            </a:fld>
            <a:endParaRPr lang="en-US"/>
          </a:p>
        </p:txBody>
      </p:sp>
      <p:sp>
        <p:nvSpPr>
          <p:cNvPr id="6" name="Slide Number Placeholder 6"/>
          <p:cNvSpPr>
            <a:spLocks noGrp="1"/>
          </p:cNvSpPr>
          <p:nvPr>
            <p:ph type="sldNum" sz="quarter" idx="11"/>
          </p:nvPr>
        </p:nvSpPr>
        <p:spPr/>
        <p:txBody>
          <a:bodyPr/>
          <a:lstStyle>
            <a:lvl1pPr>
              <a:defRPr/>
            </a:lvl1pPr>
          </a:lstStyle>
          <a:p>
            <a:pPr>
              <a:defRPr/>
            </a:pPr>
            <a:fld id="{2F24ADBB-AD8B-164A-A54B-5460D1291260}"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824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457200" y="58738"/>
            <a:ext cx="5116513" cy="793750"/>
          </a:xfrm>
        </p:spPr>
        <p:txBody>
          <a:bodyPr/>
          <a:lstStyle>
            <a:lvl1pPr>
              <a:defRPr sz="2800"/>
            </a:lvl1pPr>
          </a:lstStyle>
          <a:p>
            <a:r>
              <a:rPr lang="en-US"/>
              <a:t>Click to edit Master title style</a:t>
            </a:r>
          </a:p>
        </p:txBody>
      </p:sp>
      <p:sp>
        <p:nvSpPr>
          <p:cNvPr id="7" name="Date Placeholder 6"/>
          <p:cNvSpPr>
            <a:spLocks noGrp="1"/>
          </p:cNvSpPr>
          <p:nvPr>
            <p:ph type="dt" sz="half" idx="10"/>
          </p:nvPr>
        </p:nvSpPr>
        <p:spPr/>
        <p:txBody>
          <a:bodyPr/>
          <a:lstStyle>
            <a:lvl1pPr>
              <a:defRPr/>
            </a:lvl1pPr>
          </a:lstStyle>
          <a:p>
            <a:pPr>
              <a:defRPr/>
            </a:pPr>
            <a:fld id="{1C8689BD-9814-4046-B4D9-CA1600B86066}" type="datetime1">
              <a:rPr lang="en-US"/>
              <a:pPr>
                <a:defRPr/>
              </a:pPr>
              <a:t>11/23/19</a:t>
            </a:fld>
            <a:endParaRPr lang="en-US"/>
          </a:p>
        </p:txBody>
      </p:sp>
      <p:sp>
        <p:nvSpPr>
          <p:cNvPr id="8" name="Slide Number Placeholder 8"/>
          <p:cNvSpPr>
            <a:spLocks noGrp="1"/>
          </p:cNvSpPr>
          <p:nvPr>
            <p:ph type="sldNum" sz="quarter" idx="11"/>
          </p:nvPr>
        </p:nvSpPr>
        <p:spPr/>
        <p:txBody>
          <a:bodyPr/>
          <a:lstStyle>
            <a:lvl1pPr>
              <a:defRPr/>
            </a:lvl1pPr>
          </a:lstStyle>
          <a:p>
            <a:pPr>
              <a:defRPr/>
            </a:pPr>
            <a:fld id="{AF492DAF-1D79-D542-AC03-54E8875BABB4}" type="slidenum">
              <a:rPr lang="en-US"/>
              <a:pPr>
                <a:defRPr/>
              </a:pPr>
              <a:t>‹#›</a:t>
            </a:fld>
            <a:endParaRPr lang="en-US"/>
          </a:p>
        </p:txBody>
      </p:sp>
      <p:sp>
        <p:nvSpPr>
          <p:cNvPr id="9"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63474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7512F287-09F9-4942-9411-AB00AD9C081F}" type="datetime1">
              <a:rPr lang="en-US"/>
              <a:pPr>
                <a:defRPr/>
              </a:pPr>
              <a:t>11/23/19</a:t>
            </a:fld>
            <a:endParaRPr lang="en-US"/>
          </a:p>
        </p:txBody>
      </p:sp>
      <p:sp>
        <p:nvSpPr>
          <p:cNvPr id="4" name="Slide Number Placeholder 4"/>
          <p:cNvSpPr>
            <a:spLocks noGrp="1"/>
          </p:cNvSpPr>
          <p:nvPr>
            <p:ph type="sldNum" sz="quarter" idx="11"/>
          </p:nvPr>
        </p:nvSpPr>
        <p:spPr/>
        <p:txBody>
          <a:bodyPr/>
          <a:lstStyle>
            <a:lvl1pPr>
              <a:defRPr/>
            </a:lvl1pPr>
          </a:lstStyle>
          <a:p>
            <a:pPr>
              <a:defRPr/>
            </a:pPr>
            <a:fld id="{F5A3FCFF-D82B-C34E-9266-2DC9948ABF83}" type="slidenum">
              <a:rPr lang="en-US"/>
              <a:pPr>
                <a:defRPr/>
              </a:pPr>
              <a:t>‹#›</a:t>
            </a:fld>
            <a:endParaRPr lang="en-US"/>
          </a:p>
        </p:txBody>
      </p:sp>
      <p:sp>
        <p:nvSpPr>
          <p:cNvPr id="5"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120305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0" y="0"/>
            <a:ext cx="12192000" cy="1106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46" eaLnBrk="1" fontAlgn="auto" hangingPunct="1">
              <a:spcBef>
                <a:spcPts val="0"/>
              </a:spcBef>
              <a:spcAft>
                <a:spcPts val="0"/>
              </a:spcAft>
              <a:defRPr/>
            </a:pPr>
            <a:endParaRPr lang="en-US"/>
          </a:p>
        </p:txBody>
      </p:sp>
      <p:sp>
        <p:nvSpPr>
          <p:cNvPr id="3" name="Date Placeholder 1"/>
          <p:cNvSpPr>
            <a:spLocks noGrp="1"/>
          </p:cNvSpPr>
          <p:nvPr>
            <p:ph type="dt" sz="half" idx="10"/>
          </p:nvPr>
        </p:nvSpPr>
        <p:spPr/>
        <p:txBody>
          <a:bodyPr/>
          <a:lstStyle>
            <a:lvl1pPr>
              <a:defRPr/>
            </a:lvl1pPr>
          </a:lstStyle>
          <a:p>
            <a:pPr>
              <a:defRPr/>
            </a:pPr>
            <a:fld id="{B4BCCDC6-AC3A-FE48-B067-80F500CEFF8F}" type="datetime1">
              <a:rPr lang="en-US"/>
              <a:pPr>
                <a:defRPr/>
              </a:pPr>
              <a:t>11/23/19</a:t>
            </a:fld>
            <a:endParaRPr lang="en-US"/>
          </a:p>
        </p:txBody>
      </p:sp>
      <p:sp>
        <p:nvSpPr>
          <p:cNvPr id="4" name="Slide Number Placeholder 3"/>
          <p:cNvSpPr>
            <a:spLocks noGrp="1"/>
          </p:cNvSpPr>
          <p:nvPr>
            <p:ph type="sldNum" sz="quarter" idx="11"/>
          </p:nvPr>
        </p:nvSpPr>
        <p:spPr/>
        <p:txBody>
          <a:bodyPr/>
          <a:lstStyle>
            <a:lvl1pPr>
              <a:defRPr/>
            </a:lvl1pPr>
          </a:lstStyle>
          <a:p>
            <a:pPr>
              <a:defRPr/>
            </a:pPr>
            <a:fld id="{CE752C8F-0848-C740-8A6F-AD99F498040D}" type="slidenum">
              <a:rPr lang="en-US"/>
              <a:pPr>
                <a:defRPr/>
              </a:pPr>
              <a:t>‹#›</a:t>
            </a:fld>
            <a:endParaRPr lang="en-US"/>
          </a:p>
        </p:txBody>
      </p:sp>
      <p:sp>
        <p:nvSpPr>
          <p:cNvPr id="5"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951081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00" y="135205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352051"/>
            <a:ext cx="3932237" cy="4516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457200" y="58738"/>
            <a:ext cx="5116513" cy="793750"/>
          </a:xfrm>
        </p:spPr>
        <p:txBody>
          <a:bodyPr/>
          <a:lstStyle>
            <a:lvl1pPr>
              <a:defRPr sz="28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fld id="{2469E1D7-93CF-E842-8AEC-B96FC47E9C8C}" type="datetime1">
              <a:rPr lang="en-US"/>
              <a:pPr>
                <a:defRPr/>
              </a:pPr>
              <a:t>11/23/19</a:t>
            </a:fld>
            <a:endParaRPr lang="en-US"/>
          </a:p>
        </p:txBody>
      </p:sp>
      <p:sp>
        <p:nvSpPr>
          <p:cNvPr id="6" name="Slide Number Placeholder 6"/>
          <p:cNvSpPr>
            <a:spLocks noGrp="1"/>
          </p:cNvSpPr>
          <p:nvPr>
            <p:ph type="sldNum" sz="quarter" idx="11"/>
          </p:nvPr>
        </p:nvSpPr>
        <p:spPr/>
        <p:txBody>
          <a:bodyPr/>
          <a:lstStyle>
            <a:lvl1pPr>
              <a:defRPr/>
            </a:lvl1pPr>
          </a:lstStyle>
          <a:p>
            <a:pPr>
              <a:defRPr/>
            </a:pPr>
            <a:fld id="{2ACED08B-2C1D-C34C-9BC0-ABB2204BF908}"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00243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58738"/>
            <a:ext cx="511651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182688"/>
            <a:ext cx="105156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hape 4"/>
          <p:cNvSpPr/>
          <p:nvPr userDrawn="1"/>
        </p:nvSpPr>
        <p:spPr>
          <a:xfrm>
            <a:off x="0" y="165100"/>
            <a:ext cx="457200" cy="561975"/>
          </a:xfrm>
          <a:prstGeom prst="rect">
            <a:avLst/>
          </a:prstGeom>
          <a:solidFill>
            <a:srgbClr val="92D050"/>
          </a:solidFill>
          <a:ln w="12700">
            <a:miter lim="400000"/>
          </a:ln>
        </p:spPr>
        <p:txBody>
          <a:bodyPr lIns="50800" tIns="50800" rIns="50800" bIns="50800" anchor="ctr"/>
          <a:lstStyle/>
          <a:p>
            <a:pPr defTabSz="825500" eaLnBrk="1" fontAlgn="auto" hangingPunct="1">
              <a:lnSpc>
                <a:spcPct val="70000"/>
              </a:lnSpc>
              <a:spcBef>
                <a:spcPts val="0"/>
              </a:spcBef>
              <a:spcAft>
                <a:spcPts val="0"/>
              </a:spcAft>
              <a:defRPr sz="2300" b="1" cap="all" spc="-91">
                <a:solidFill>
                  <a:srgbClr val="FFFFFF"/>
                </a:solidFill>
                <a:latin typeface="Source Sans Pro Semibold"/>
                <a:ea typeface="Source Sans Pro Semibold"/>
                <a:cs typeface="Source Sans Pro Semibold"/>
                <a:sym typeface="Source Sans Pro Semibold"/>
              </a:defRPr>
            </a:pPr>
            <a:endParaRPr sz="2300" b="1" cap="all" spc="-91">
              <a:solidFill>
                <a:srgbClr val="FFFFFF"/>
              </a:solidFill>
              <a:latin typeface="Source Sans Pro Semibold"/>
              <a:ea typeface="Source Sans Pro Semibold"/>
              <a:cs typeface="Source Sans Pro Semibold"/>
              <a:sym typeface="Source Sans Pro Semibold"/>
            </a:endParaRPr>
          </a:p>
        </p:txBody>
      </p:sp>
      <p:sp>
        <p:nvSpPr>
          <p:cNvPr id="1029" name="Shape 108"/>
          <p:cNvSpPr>
            <a:spLocks noChangeShapeType="1"/>
          </p:cNvSpPr>
          <p:nvPr userDrawn="1"/>
        </p:nvSpPr>
        <p:spPr bwMode="auto">
          <a:xfrm flipV="1">
            <a:off x="5573713" y="700088"/>
            <a:ext cx="6610350" cy="20637"/>
          </a:xfrm>
          <a:prstGeom prst="line">
            <a:avLst/>
          </a:prstGeom>
          <a:noFill/>
          <a:ln w="28575">
            <a:solidFill>
              <a:srgbClr val="92D050"/>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2" name="Shape 4"/>
          <p:cNvSpPr/>
          <p:nvPr userDrawn="1"/>
        </p:nvSpPr>
        <p:spPr>
          <a:xfrm>
            <a:off x="-28575" y="6716713"/>
            <a:ext cx="12220575" cy="157162"/>
          </a:xfrm>
          <a:prstGeom prst="rect">
            <a:avLst/>
          </a:prstGeom>
          <a:solidFill>
            <a:srgbClr val="92D050"/>
          </a:solidFill>
          <a:ln w="12700">
            <a:miter lim="400000"/>
          </a:ln>
        </p:spPr>
        <p:txBody>
          <a:bodyPr lIns="50800" tIns="50800" rIns="50800" bIns="50800" anchor="ctr"/>
          <a:lstStyle/>
          <a:p>
            <a:pPr defTabSz="825500" eaLnBrk="1" fontAlgn="auto" hangingPunct="1">
              <a:lnSpc>
                <a:spcPct val="70000"/>
              </a:lnSpc>
              <a:spcBef>
                <a:spcPts val="0"/>
              </a:spcBef>
              <a:spcAft>
                <a:spcPts val="0"/>
              </a:spcAft>
              <a:defRPr sz="2300" b="1" cap="all" spc="-91">
                <a:solidFill>
                  <a:srgbClr val="FFFFFF"/>
                </a:solidFill>
                <a:latin typeface="Source Sans Pro Semibold"/>
                <a:ea typeface="Source Sans Pro Semibold"/>
                <a:cs typeface="Source Sans Pro Semibold"/>
                <a:sym typeface="Source Sans Pro Semibold"/>
              </a:defRPr>
            </a:pPr>
            <a:endParaRPr sz="2300" b="1" cap="all" spc="-91">
              <a:solidFill>
                <a:srgbClr val="FFFFFF"/>
              </a:solidFill>
              <a:latin typeface="Source Sans Pro Semibold"/>
              <a:ea typeface="Source Sans Pro Semibold"/>
              <a:cs typeface="Source Sans Pro Semibold"/>
              <a:sym typeface="Source Sans Pro Semibold"/>
            </a:endParaRPr>
          </a:p>
        </p:txBody>
      </p:sp>
      <p:sp>
        <p:nvSpPr>
          <p:cNvPr id="5" name="Footer Placeholder 4"/>
          <p:cNvSpPr>
            <a:spLocks noGrp="1"/>
          </p:cNvSpPr>
          <p:nvPr>
            <p:ph type="ftr" sz="quarter" idx="3"/>
          </p:nvPr>
        </p:nvSpPr>
        <p:spPr>
          <a:xfrm>
            <a:off x="4038600" y="6640513"/>
            <a:ext cx="4114800" cy="284162"/>
          </a:xfrm>
          <a:prstGeom prst="rect">
            <a:avLst/>
          </a:prstGeom>
        </p:spPr>
        <p:txBody>
          <a:bodyPr vert="horz" lIns="91440" tIns="45720" rIns="91440" bIns="45720" rtlCol="0" anchor="ctr"/>
          <a:lstStyle>
            <a:lvl1pPr algn="ctr" defTabSz="584200" eaLnBrk="1" fontAlgn="auto" latinLnBrk="1">
              <a:spcBef>
                <a:spcPts val="0"/>
              </a:spcBef>
              <a:spcAft>
                <a:spcPts val="0"/>
              </a:spcAft>
              <a:defRPr sz="900">
                <a:solidFill>
                  <a:schemeClr val="bg1"/>
                </a:solidFill>
                <a:latin typeface="+mn-lt"/>
                <a:ea typeface="Sosa Regular"/>
                <a:cs typeface="Sosa Regular"/>
                <a:sym typeface="Sosa Regular"/>
              </a:defRPr>
            </a:lvl1pPr>
          </a:lstStyle>
          <a:p>
            <a:pPr>
              <a:defRPr/>
            </a:pPr>
            <a:r>
              <a:rPr lang="en-US"/>
              <a:t>© 2015, Perfecto Mobile Ltd.  All Rights Reserved.  </a:t>
            </a:r>
          </a:p>
        </p:txBody>
      </p:sp>
      <p:sp>
        <p:nvSpPr>
          <p:cNvPr id="4" name="Date Placeholder 3"/>
          <p:cNvSpPr>
            <a:spLocks noGrp="1"/>
          </p:cNvSpPr>
          <p:nvPr>
            <p:ph type="dt" sz="half" idx="2"/>
          </p:nvPr>
        </p:nvSpPr>
        <p:spPr>
          <a:xfrm>
            <a:off x="838200" y="6640513"/>
            <a:ext cx="2743200" cy="284162"/>
          </a:xfrm>
          <a:prstGeom prst="rect">
            <a:avLst/>
          </a:prstGeom>
        </p:spPr>
        <p:txBody>
          <a:bodyPr vert="horz" lIns="91440" tIns="45720" rIns="91440" bIns="45720" rtlCol="0" anchor="ctr"/>
          <a:lstStyle>
            <a:lvl1pPr algn="l" defTabSz="914346" eaLnBrk="1" fontAlgn="auto" hangingPunct="1">
              <a:spcBef>
                <a:spcPts val="0"/>
              </a:spcBef>
              <a:spcAft>
                <a:spcPts val="0"/>
              </a:spcAft>
              <a:defRPr sz="900">
                <a:solidFill>
                  <a:schemeClr val="bg1"/>
                </a:solidFill>
                <a:latin typeface="+mn-lt"/>
              </a:defRPr>
            </a:lvl1pPr>
          </a:lstStyle>
          <a:p>
            <a:pPr>
              <a:defRPr/>
            </a:pPr>
            <a:fld id="{B0792C0D-626E-EE4D-BBFA-E0B7976366F6}" type="datetime1">
              <a:rPr lang="en-US"/>
              <a:pPr>
                <a:defRPr/>
              </a:pPr>
              <a:t>11/23/19</a:t>
            </a:fld>
            <a:endParaRPr lang="en-US"/>
          </a:p>
        </p:txBody>
      </p:sp>
      <p:sp>
        <p:nvSpPr>
          <p:cNvPr id="6" name="Slide Number Placeholder 5"/>
          <p:cNvSpPr>
            <a:spLocks noGrp="1"/>
          </p:cNvSpPr>
          <p:nvPr>
            <p:ph type="sldNum" sz="quarter" idx="4"/>
          </p:nvPr>
        </p:nvSpPr>
        <p:spPr>
          <a:xfrm>
            <a:off x="8610600" y="6651625"/>
            <a:ext cx="2743200" cy="249238"/>
          </a:xfrm>
          <a:prstGeom prst="rect">
            <a:avLst/>
          </a:prstGeom>
        </p:spPr>
        <p:txBody>
          <a:bodyPr vert="horz" lIns="91440" tIns="45720" rIns="91440" bIns="45720" rtlCol="0" anchor="ctr"/>
          <a:lstStyle>
            <a:lvl1pPr algn="r" defTabSz="914346" eaLnBrk="1" fontAlgn="auto" hangingPunct="1">
              <a:spcBef>
                <a:spcPts val="0"/>
              </a:spcBef>
              <a:spcAft>
                <a:spcPts val="0"/>
              </a:spcAft>
              <a:defRPr sz="900">
                <a:solidFill>
                  <a:schemeClr val="bg1"/>
                </a:solidFill>
                <a:latin typeface="+mn-lt"/>
              </a:defRPr>
            </a:lvl1pPr>
          </a:lstStyle>
          <a:p>
            <a:pPr>
              <a:defRPr/>
            </a:pPr>
            <a:fld id="{52E40551-DE96-6946-8161-831AAB993593}" type="slidenum">
              <a:rPr lang="en-US"/>
              <a:pPr>
                <a:defRPr/>
              </a:pPr>
              <a:t>‹#›</a:t>
            </a:fld>
            <a:endParaRPr lang="en-US"/>
          </a:p>
        </p:txBody>
      </p:sp>
      <p:pic>
        <p:nvPicPr>
          <p:cNvPr id="1035" name="Picture 12"/>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372725" y="52388"/>
            <a:ext cx="1627188"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1339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p:txStyles>
    <p:titleStyle>
      <a:lvl1pPr algn="l" rtl="0" eaLnBrk="0" fontAlgn="base" hangingPunct="0">
        <a:lnSpc>
          <a:spcPct val="90000"/>
        </a:lnSpc>
        <a:spcBef>
          <a:spcPct val="0"/>
        </a:spcBef>
        <a:spcAft>
          <a:spcPct val="0"/>
        </a:spcAft>
        <a:defRPr sz="2800" b="1" kern="1200">
          <a:solidFill>
            <a:schemeClr val="tx1"/>
          </a:solidFill>
          <a:latin typeface="Source Sans Pro" charset="0"/>
          <a:ea typeface="Source Sans Pro" charset="0"/>
          <a:cs typeface="Source Sans Pro" charset="0"/>
        </a:defRPr>
      </a:lvl1pPr>
      <a:lvl2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2pPr>
      <a:lvl3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3pPr>
      <a:lvl4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4pPr>
      <a:lvl5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5pPr>
      <a:lvl6pPr marL="4572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6pPr>
      <a:lvl7pPr marL="9144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7pPr>
      <a:lvl8pPr marL="13716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8pPr>
      <a:lvl9pPr marL="18288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Source Sans Pro" charset="0"/>
          <a:ea typeface="Source Sans Pro" charset="0"/>
          <a:cs typeface="Source Sans Pro" charset="0"/>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Source Sans Pro" charset="0"/>
          <a:ea typeface="Source Sans Pro" charset="0"/>
          <a:cs typeface="Source Sans Pro" charset="0"/>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Source Sans Pro" charset="0"/>
          <a:ea typeface="Source Sans Pro" charset="0"/>
          <a:cs typeface="Source Sans Pro" charset="0"/>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Source Sans Pro" charset="0"/>
          <a:ea typeface="Source Sans Pro" charset="0"/>
          <a:cs typeface="Source Sans Pro" charset="0"/>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s.perfectomobile.com/display/PD/Define+capabiliti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www.guru99.com/page-object-model-pom-page-factory-in-selenium-ultimate-guide.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www.w3schools.com/XPath/" TargetMode="External"/><Relationship Id="rId5" Type="http://schemas.openxmlformats.org/officeDocument/2006/relationships/hyperlink" Target="https://community.perfectomobile.com/posts/914140-web-objects" TargetMode="External"/><Relationship Id="rId4" Type="http://schemas.openxmlformats.org/officeDocument/2006/relationships/hyperlink" Target="https://developers.perfectomobile.com/display/PD/Define+capabiliti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l="-120" r="-241"/>
          <a:stretch/>
        </p:blipFill>
        <p:spPr>
          <a:xfrm flipH="1">
            <a:off x="-2" y="0"/>
            <a:ext cx="17902031" cy="10058400"/>
          </a:xfrm>
          <a:prstGeom prst="rect">
            <a:avLst/>
          </a:prstGeom>
        </p:spPr>
      </p:pic>
      <p:sp>
        <p:nvSpPr>
          <p:cNvPr id="3" name="Subtitle 2"/>
          <p:cNvSpPr>
            <a:spLocks noGrp="1"/>
          </p:cNvSpPr>
          <p:nvPr>
            <p:ph type="subTitle" idx="1"/>
          </p:nvPr>
        </p:nvSpPr>
        <p:spPr/>
        <p:txBody>
          <a:bodyPr>
            <a:normAutofit/>
          </a:bodyPr>
          <a:lstStyle/>
          <a:p>
            <a:pPr>
              <a:buFont typeface="Arial" charset="0"/>
              <a:buNone/>
              <a:defRPr/>
            </a:pPr>
            <a:r>
              <a:rPr lang="en-US" dirty="0"/>
              <a:t> </a:t>
            </a:r>
          </a:p>
        </p:txBody>
      </p:sp>
      <p:sp>
        <p:nvSpPr>
          <p:cNvPr id="7" name="Rectangle 6"/>
          <p:cNvSpPr/>
          <p:nvPr/>
        </p:nvSpPr>
        <p:spPr>
          <a:xfrm>
            <a:off x="0" y="0"/>
            <a:ext cx="12192000" cy="6858000"/>
          </a:xfrm>
          <a:prstGeom prst="rect">
            <a:avLst/>
          </a:prstGeom>
          <a:gradFill flip="none" rotWithShape="1">
            <a:gsLst>
              <a:gs pos="64000">
                <a:schemeClr val="accent3">
                  <a:lumMod val="95000"/>
                  <a:lumOff val="5000"/>
                  <a:alpha val="0"/>
                </a:schemeClr>
              </a:gs>
              <a:gs pos="100000">
                <a:schemeClr val="accent3">
                  <a:lumMod val="95000"/>
                  <a:lumOff val="5000"/>
                  <a:alpha val="42000"/>
                </a:schemeClr>
              </a:gs>
              <a:gs pos="98000">
                <a:schemeClr val="accent3">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pic>
        <p:nvPicPr>
          <p:cNvPr id="10" name="Picture 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85527" y="343543"/>
            <a:ext cx="3315949" cy="1015916"/>
          </a:xfrm>
          <a:prstGeom prst="rect">
            <a:avLst/>
          </a:prstGeom>
        </p:spPr>
      </p:pic>
      <p:sp>
        <p:nvSpPr>
          <p:cNvPr id="2" name="Title 1"/>
          <p:cNvSpPr>
            <a:spLocks noGrp="1"/>
          </p:cNvSpPr>
          <p:nvPr>
            <p:ph type="ctrTitle"/>
          </p:nvPr>
        </p:nvSpPr>
        <p:spPr>
          <a:xfrm>
            <a:off x="1383563" y="1611295"/>
            <a:ext cx="10395149" cy="1766029"/>
          </a:xfrm>
        </p:spPr>
        <p:txBody>
          <a:bodyPr anchor="ctr"/>
          <a:lstStyle/>
          <a:p>
            <a:pPr>
              <a:defRPr/>
            </a:pPr>
            <a:r>
              <a:rPr lang="en-US" dirty="0">
                <a:solidFill>
                  <a:srgbClr val="002060"/>
                </a:solidFill>
              </a:rPr>
              <a:t>Quantum – Locators &amp; Capabilities</a:t>
            </a:r>
          </a:p>
        </p:txBody>
      </p:sp>
    </p:spTree>
    <p:extLst>
      <p:ext uri="{BB962C8B-B14F-4D97-AF65-F5344CB8AC3E}">
        <p14:creationId xmlns:p14="http://schemas.microsoft.com/office/powerpoint/2010/main" val="2656682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57150"/>
            <a:ext cx="5116513" cy="793750"/>
          </a:xfrm>
        </p:spPr>
        <p:txBody>
          <a:bodyPr/>
          <a:lstStyle/>
          <a:p>
            <a:r>
              <a:rPr lang="en-US" dirty="0">
                <a:latin typeface="Apple Braille"/>
              </a:rPr>
              <a:t>Advanced Syntax</a:t>
            </a:r>
            <a:endParaRPr lang="x-none" dirty="0">
              <a:latin typeface="Apple Braille"/>
            </a:endParaRPr>
          </a:p>
        </p:txBody>
      </p:sp>
      <p:sp>
        <p:nvSpPr>
          <p:cNvPr id="3" name="Content Placeholder 2"/>
          <p:cNvSpPr>
            <a:spLocks noGrp="1"/>
          </p:cNvSpPr>
          <p:nvPr>
            <p:ph idx="4294967295"/>
          </p:nvPr>
        </p:nvSpPr>
        <p:spPr>
          <a:xfrm>
            <a:off x="762000" y="1104900"/>
            <a:ext cx="11026942" cy="4860908"/>
          </a:xfrm>
        </p:spPr>
        <p:txBody>
          <a:bodyPr>
            <a:normAutofit fontScale="92500" lnSpcReduction="20000"/>
          </a:bodyPr>
          <a:lstStyle/>
          <a:p>
            <a:r>
              <a:rPr lang="en-US" sz="2400" b="1" dirty="0">
                <a:solidFill>
                  <a:srgbClr val="000000"/>
                </a:solidFill>
                <a:latin typeface="Helvetica Neue" charset="0"/>
              </a:rPr>
              <a:t>Custom meta-data example:</a:t>
            </a:r>
          </a:p>
          <a:p>
            <a:r>
              <a:rPr lang="en-US" sz="2400" dirty="0"/>
              <a:t>Syntax {</a:t>
            </a:r>
            <a:r>
              <a:rPr lang="en-US" sz="2400" dirty="0">
                <a:solidFill>
                  <a:srgbClr val="0070C0"/>
                </a:solidFill>
              </a:rPr>
              <a:t>&lt;</a:t>
            </a:r>
            <a:r>
              <a:rPr lang="en-US" sz="2400" b="1" i="1" dirty="0">
                <a:solidFill>
                  <a:srgbClr val="0070C0"/>
                </a:solidFill>
              </a:rPr>
              <a:t>locator strategy</a:t>
            </a:r>
            <a:r>
              <a:rPr lang="en-US" sz="2400" b="1" i="1" dirty="0">
                <a:solidFill>
                  <a:srgbClr val="C00000"/>
                </a:solidFill>
              </a:rPr>
              <a:t>&gt;=&lt;locator value&gt; }</a:t>
            </a:r>
          </a:p>
          <a:p>
            <a:endParaRPr lang="en-US" sz="2400" dirty="0">
              <a:solidFill>
                <a:srgbClr val="000000"/>
              </a:solidFill>
              <a:latin typeface="Helvetica Neue" charset="0"/>
            </a:endParaRPr>
          </a:p>
          <a:p>
            <a:pPr marL="457200" lvl="1" indent="0">
              <a:buNone/>
            </a:pPr>
            <a:r>
              <a:rPr lang="en-US" sz="2000" dirty="0">
                <a:solidFill>
                  <a:srgbClr val="000000"/>
                </a:solidFill>
                <a:latin typeface="Helvetica Neue" charset="0"/>
              </a:rPr>
              <a:t>Lo.txt = {</a:t>
            </a:r>
            <a:r>
              <a:rPr lang="en-US" sz="2000" dirty="0">
                <a:solidFill>
                  <a:srgbClr val="000080"/>
                </a:solidFill>
                <a:latin typeface="Helvetica Neue" charset="0"/>
              </a:rPr>
              <a:t>"locator"</a:t>
            </a:r>
            <a:r>
              <a:rPr lang="en-US" sz="2000" dirty="0">
                <a:solidFill>
                  <a:srgbClr val="000000"/>
                </a:solidFill>
                <a:latin typeface="Helvetica Neue" charset="0"/>
              </a:rPr>
              <a:t>:</a:t>
            </a:r>
            <a:r>
              <a:rPr lang="en-US" sz="2000" dirty="0">
                <a:solidFill>
                  <a:srgbClr val="DD1144"/>
                </a:solidFill>
                <a:latin typeface="Helvetica Neue" charset="0"/>
              </a:rPr>
              <a:t>"</a:t>
            </a:r>
            <a:r>
              <a:rPr lang="en-US" sz="2000" dirty="0" err="1">
                <a:solidFill>
                  <a:srgbClr val="DD1144"/>
                </a:solidFill>
                <a:latin typeface="Helvetica Neue" charset="0"/>
              </a:rPr>
              <a:t>xpath</a:t>
            </a:r>
            <a:r>
              <a:rPr lang="en-US" sz="2000" dirty="0">
                <a:solidFill>
                  <a:srgbClr val="DD1144"/>
                </a:solidFill>
                <a:latin typeface="Helvetica Neue" charset="0"/>
              </a:rPr>
              <a:t>=//*[@name='Result']"</a:t>
            </a:r>
            <a:r>
              <a:rPr lang="en-US" sz="2000" dirty="0">
                <a:solidFill>
                  <a:srgbClr val="000000"/>
                </a:solidFill>
                <a:latin typeface="Helvetica Neue" charset="0"/>
              </a:rPr>
              <a:t>,</a:t>
            </a:r>
            <a:r>
              <a:rPr lang="en-US" sz="2000" dirty="0">
                <a:solidFill>
                  <a:srgbClr val="000080"/>
                </a:solidFill>
                <a:latin typeface="Helvetica Neue" charset="0"/>
              </a:rPr>
              <a:t>"</a:t>
            </a:r>
            <a:r>
              <a:rPr lang="en-US" sz="2000" dirty="0" err="1">
                <a:solidFill>
                  <a:srgbClr val="000080"/>
                </a:solidFill>
                <a:latin typeface="Helvetica Neue" charset="0"/>
              </a:rPr>
              <a:t>desc</a:t>
            </a:r>
            <a:r>
              <a:rPr lang="en-US" sz="2000" dirty="0">
                <a:solidFill>
                  <a:srgbClr val="000080"/>
                </a:solidFill>
                <a:latin typeface="Helvetica Neue" charset="0"/>
              </a:rPr>
              <a:t>"</a:t>
            </a:r>
            <a:r>
              <a:rPr lang="en-US" sz="2000" dirty="0">
                <a:solidFill>
                  <a:srgbClr val="000000"/>
                </a:solidFill>
                <a:latin typeface="Helvetica Neue" charset="0"/>
              </a:rPr>
              <a:t>:</a:t>
            </a:r>
            <a:r>
              <a:rPr lang="en-US" sz="2000" dirty="0">
                <a:solidFill>
                  <a:srgbClr val="DD1144"/>
                </a:solidFill>
                <a:latin typeface="Helvetica Neue" charset="0"/>
              </a:rPr>
              <a:t>"Input </a:t>
            </a:r>
            <a:r>
              <a:rPr lang="en-US" sz="2000" dirty="0" err="1">
                <a:solidFill>
                  <a:srgbClr val="DD1144"/>
                </a:solidFill>
                <a:latin typeface="Helvetica Neue" charset="0"/>
              </a:rPr>
              <a:t>box"</a:t>
            </a:r>
            <a:r>
              <a:rPr lang="en-US" sz="2000" dirty="0" err="1">
                <a:solidFill>
                  <a:srgbClr val="000000"/>
                </a:solidFill>
                <a:latin typeface="Helvetica Neue" charset="0"/>
              </a:rPr>
              <a:t>,</a:t>
            </a:r>
            <a:r>
              <a:rPr lang="en-US" sz="2000" dirty="0" err="1">
                <a:solidFill>
                  <a:srgbClr val="000080"/>
                </a:solidFill>
                <a:latin typeface="Helvetica Neue" charset="0"/>
              </a:rPr>
              <a:t>"context"</a:t>
            </a:r>
            <a:r>
              <a:rPr lang="en-US" sz="2000" dirty="0" err="1">
                <a:solidFill>
                  <a:srgbClr val="000000"/>
                </a:solidFill>
                <a:latin typeface="Helvetica Neue" charset="0"/>
              </a:rPr>
              <a:t>:</a:t>
            </a:r>
            <a:r>
              <a:rPr lang="en-US" sz="2000" dirty="0" err="1">
                <a:solidFill>
                  <a:srgbClr val="DD1144"/>
                </a:solidFill>
                <a:latin typeface="Helvetica Neue" charset="0"/>
              </a:rPr>
              <a:t>"WEBVIEW</a:t>
            </a:r>
            <a:r>
              <a:rPr lang="en-US" sz="2000" dirty="0">
                <a:solidFill>
                  <a:srgbClr val="DD1144"/>
                </a:solidFill>
                <a:latin typeface="Helvetica Neue" charset="0"/>
              </a:rPr>
              <a:t>"</a:t>
            </a:r>
            <a:r>
              <a:rPr lang="en-US" sz="2000" dirty="0">
                <a:solidFill>
                  <a:srgbClr val="000000"/>
                </a:solidFill>
                <a:latin typeface="Helvetica Neue" charset="0"/>
              </a:rPr>
              <a:t>}</a:t>
            </a:r>
            <a:r>
              <a:rPr lang="en-US" sz="2000" dirty="0">
                <a:solidFill>
                  <a:srgbClr val="BBBBBB"/>
                </a:solidFill>
                <a:latin typeface="Helvetica Neue" charset="0"/>
              </a:rPr>
              <a:t> </a:t>
            </a:r>
          </a:p>
          <a:p>
            <a:pPr marL="457200" lvl="1" indent="0">
              <a:buNone/>
            </a:pPr>
            <a:endParaRPr lang="he-IL" sz="2000" dirty="0">
              <a:solidFill>
                <a:srgbClr val="000000"/>
              </a:solidFill>
              <a:latin typeface="Helvetica Neue" charset="0"/>
            </a:endParaRPr>
          </a:p>
          <a:p>
            <a:pPr marL="457200" lvl="1" indent="0">
              <a:buNone/>
            </a:pPr>
            <a:r>
              <a:rPr lang="en-US" sz="2000" dirty="0">
                <a:solidFill>
                  <a:srgbClr val="000000"/>
                </a:solidFill>
                <a:latin typeface="Helvetica Neue" charset="0"/>
              </a:rPr>
              <a:t>“context” is custom meta-data which can be accessed in code by </a:t>
            </a:r>
            <a:r>
              <a:rPr lang="en-US" sz="2000" dirty="0" err="1">
                <a:solidFill>
                  <a:srgbClr val="000000"/>
                </a:solidFill>
                <a:latin typeface="Helvetica Neue" charset="0"/>
              </a:rPr>
              <a:t>element.getMetadata</a:t>
            </a:r>
            <a:r>
              <a:rPr lang="en-US" sz="2000" dirty="0">
                <a:solidFill>
                  <a:srgbClr val="000000"/>
                </a:solidFill>
                <a:latin typeface="Helvetica Neue" charset="0"/>
              </a:rPr>
              <a:t>().</a:t>
            </a:r>
          </a:p>
          <a:p>
            <a:r>
              <a:rPr lang="en-US" sz="2400" b="1" dirty="0">
                <a:solidFill>
                  <a:srgbClr val="000000"/>
                </a:solidFill>
                <a:latin typeface="Helvetica Neue" charset="0"/>
              </a:rPr>
              <a:t>Alternate Locator</a:t>
            </a:r>
          </a:p>
          <a:p>
            <a:pPr lvl="1"/>
            <a:r>
              <a:rPr lang="en-US" sz="2000" dirty="0">
                <a:solidFill>
                  <a:srgbClr val="000000"/>
                </a:solidFill>
                <a:latin typeface="Helvetica Neue" charset="0"/>
              </a:rPr>
              <a:t>You can provide more than one locator to locate the </a:t>
            </a:r>
            <a:r>
              <a:rPr lang="en-US" sz="2000" dirty="0" err="1">
                <a:solidFill>
                  <a:srgbClr val="000000"/>
                </a:solidFill>
                <a:latin typeface="Helvetica Neue" charset="0"/>
              </a:rPr>
              <a:t>webElement</a:t>
            </a:r>
            <a:r>
              <a:rPr lang="en-US" sz="2000" dirty="0">
                <a:solidFill>
                  <a:srgbClr val="000000"/>
                </a:solidFill>
                <a:latin typeface="Helvetica Neue" charset="0"/>
              </a:rPr>
              <a:t>. In such case when element will not found with first locator then it will try to find with second and so forth.</a:t>
            </a:r>
          </a:p>
          <a:p>
            <a:pPr lvl="1"/>
            <a:r>
              <a:rPr lang="en-US" sz="2000" b="1" dirty="0">
                <a:solidFill>
                  <a:srgbClr val="000000"/>
                </a:solidFill>
                <a:latin typeface="Helvetica Neue" charset="0"/>
              </a:rPr>
              <a:t>Normal locator:</a:t>
            </a:r>
            <a:endParaRPr lang="en-US" sz="2000" dirty="0">
              <a:solidFill>
                <a:srgbClr val="000000"/>
              </a:solidFill>
              <a:latin typeface="Helvetica Neue" charset="0"/>
            </a:endParaRPr>
          </a:p>
          <a:p>
            <a:pPr marL="457200" lvl="1" indent="0">
              <a:buNone/>
            </a:pPr>
            <a:r>
              <a:rPr lang="en-US" sz="2000" dirty="0">
                <a:solidFill>
                  <a:srgbClr val="000000"/>
                </a:solidFill>
                <a:latin typeface="Helvetica Neue" charset="0"/>
              </a:rPr>
              <a:t>	</a:t>
            </a:r>
            <a:r>
              <a:rPr lang="en-US" sz="1600" dirty="0">
                <a:solidFill>
                  <a:schemeClr val="accent1">
                    <a:lumMod val="50000"/>
                  </a:schemeClr>
                </a:solidFill>
                <a:latin typeface="Helvetica Neue" charset="0"/>
              </a:rPr>
              <a:t>['</a:t>
            </a:r>
            <a:r>
              <a:rPr lang="en-US" sz="1600" dirty="0" err="1">
                <a:solidFill>
                  <a:schemeClr val="accent1">
                    <a:lumMod val="50000"/>
                  </a:schemeClr>
                </a:solidFill>
                <a:latin typeface="Helvetica Neue" charset="0"/>
              </a:rPr>
              <a:t>css</a:t>
            </a:r>
            <a:r>
              <a:rPr lang="en-US" sz="1600" dirty="0">
                <a:solidFill>
                  <a:schemeClr val="accent1">
                    <a:lumMod val="50000"/>
                  </a:schemeClr>
                </a:solidFill>
                <a:latin typeface="Helvetica Neue" charset="0"/>
              </a:rPr>
              <a:t>=#</a:t>
            </a:r>
            <a:r>
              <a:rPr lang="en-US" sz="1600" dirty="0" err="1">
                <a:solidFill>
                  <a:schemeClr val="accent1">
                    <a:lumMod val="50000"/>
                  </a:schemeClr>
                </a:solidFill>
                <a:latin typeface="Helvetica Neue" charset="0"/>
              </a:rPr>
              <a:t>qa</a:t>
            </a:r>
            <a:r>
              <a:rPr lang="en-US" sz="1600" dirty="0">
                <a:solidFill>
                  <a:schemeClr val="accent1">
                    <a:lumMod val="50000"/>
                  </a:schemeClr>
                </a:solidFill>
                <a:latin typeface="Helvetica Neue" charset="0"/>
              </a:rPr>
              <a:t>','name=</a:t>
            </a:r>
            <a:r>
              <a:rPr lang="en-US" sz="1600" dirty="0" err="1">
                <a:solidFill>
                  <a:schemeClr val="accent1">
                    <a:lumMod val="50000"/>
                  </a:schemeClr>
                </a:solidFill>
                <a:latin typeface="Helvetica Neue" charset="0"/>
              </a:rPr>
              <a:t>eleName</a:t>
            </a:r>
            <a:r>
              <a:rPr lang="en-US" sz="1600" dirty="0">
                <a:solidFill>
                  <a:schemeClr val="accent1">
                    <a:lumMod val="50000"/>
                  </a:schemeClr>
                </a:solidFill>
                <a:latin typeface="Helvetica Neue" charset="0"/>
              </a:rPr>
              <a:t>'] ['</a:t>
            </a:r>
            <a:r>
              <a:rPr lang="en-US" sz="1600" dirty="0" err="1">
                <a:solidFill>
                  <a:schemeClr val="accent1">
                    <a:lumMod val="50000"/>
                  </a:schemeClr>
                </a:solidFill>
                <a:latin typeface="Helvetica Neue" charset="0"/>
              </a:rPr>
              <a:t>css</a:t>
            </a:r>
            <a:r>
              <a:rPr lang="en-US" sz="1600" dirty="0">
                <a:solidFill>
                  <a:schemeClr val="accent1">
                    <a:lumMod val="50000"/>
                  </a:schemeClr>
                </a:solidFill>
                <a:latin typeface="Helvetica Neue" charset="0"/>
              </a:rPr>
              <a:t>=#</a:t>
            </a:r>
            <a:r>
              <a:rPr lang="en-US" sz="1600" dirty="0" err="1">
                <a:solidFill>
                  <a:schemeClr val="accent1">
                    <a:lumMod val="50000"/>
                  </a:schemeClr>
                </a:solidFill>
                <a:latin typeface="Helvetica Neue" charset="0"/>
              </a:rPr>
              <a:t>qa</a:t>
            </a:r>
            <a:r>
              <a:rPr lang="en-US" sz="1600" dirty="0">
                <a:solidFill>
                  <a:schemeClr val="accent1">
                    <a:lumMod val="50000"/>
                  </a:schemeClr>
                </a:solidFill>
                <a:latin typeface="Helvetica Neue" charset="0"/>
              </a:rPr>
              <a:t>','name=</a:t>
            </a:r>
            <a:r>
              <a:rPr lang="en-US" sz="1600" dirty="0" err="1">
                <a:solidFill>
                  <a:schemeClr val="accent1">
                    <a:lumMod val="50000"/>
                  </a:schemeClr>
                </a:solidFill>
                <a:latin typeface="Helvetica Neue" charset="0"/>
              </a:rPr>
              <a:t>eleName</a:t>
            </a:r>
            <a:r>
              <a:rPr lang="en-US" sz="1600" dirty="0">
                <a:solidFill>
                  <a:schemeClr val="accent1">
                    <a:lumMod val="50000"/>
                  </a:schemeClr>
                </a:solidFill>
                <a:latin typeface="Helvetica Neue" charset="0"/>
              </a:rPr>
              <a:t>','</a:t>
            </a:r>
            <a:r>
              <a:rPr lang="en-US" sz="1600" dirty="0" err="1">
                <a:solidFill>
                  <a:schemeClr val="accent1">
                    <a:lumMod val="50000"/>
                  </a:schemeClr>
                </a:solidFill>
                <a:latin typeface="Helvetica Neue" charset="0"/>
              </a:rPr>
              <a:t>xpath</a:t>
            </a:r>
            <a:r>
              <a:rPr lang="en-US" sz="1600" dirty="0">
                <a:solidFill>
                  <a:schemeClr val="accent1">
                    <a:lumMod val="50000"/>
                  </a:schemeClr>
                </a:solidFill>
                <a:latin typeface="Helvetica Neue" charset="0"/>
              </a:rPr>
              <a:t>=.//[@id=\'issue-tabs\']'] </a:t>
            </a:r>
          </a:p>
          <a:p>
            <a:pPr lvl="1"/>
            <a:r>
              <a:rPr lang="en-US" sz="2000" b="1" dirty="0">
                <a:solidFill>
                  <a:srgbClr val="000000"/>
                </a:solidFill>
                <a:latin typeface="Helvetica Neue" charset="0"/>
              </a:rPr>
              <a:t>Self Descriptive locator:</a:t>
            </a:r>
            <a:endParaRPr lang="en-US" sz="2000" dirty="0">
              <a:solidFill>
                <a:srgbClr val="000000"/>
              </a:solidFill>
              <a:latin typeface="Helvetica Neue" charset="0"/>
            </a:endParaRPr>
          </a:p>
          <a:p>
            <a:pPr marL="457200" lvl="1" indent="0">
              <a:buNone/>
            </a:pPr>
            <a:r>
              <a:rPr lang="en-US" sz="2000" dirty="0">
                <a:solidFill>
                  <a:srgbClr val="000000"/>
                </a:solidFill>
                <a:latin typeface="Helvetica Neue" charset="0"/>
              </a:rPr>
              <a:t>	</a:t>
            </a:r>
            <a:r>
              <a:rPr lang="en-US" sz="1600" dirty="0">
                <a:solidFill>
                  <a:schemeClr val="accent1">
                    <a:lumMod val="50000"/>
                  </a:schemeClr>
                </a:solidFill>
                <a:latin typeface="Helvetica Neue" charset="0"/>
              </a:rPr>
              <a:t>{'locator' : ['</a:t>
            </a:r>
            <a:r>
              <a:rPr lang="en-US" sz="1600" dirty="0" err="1">
                <a:solidFill>
                  <a:schemeClr val="accent1">
                    <a:lumMod val="50000"/>
                  </a:schemeClr>
                </a:solidFill>
                <a:latin typeface="Helvetica Neue" charset="0"/>
              </a:rPr>
              <a:t>css</a:t>
            </a:r>
            <a:r>
              <a:rPr lang="en-US" sz="1600" dirty="0">
                <a:solidFill>
                  <a:schemeClr val="accent1">
                    <a:lumMod val="50000"/>
                  </a:schemeClr>
                </a:solidFill>
                <a:latin typeface="Helvetica Neue" charset="0"/>
              </a:rPr>
              <a:t>=#</a:t>
            </a:r>
            <a:r>
              <a:rPr lang="en-US" sz="1600" dirty="0" err="1">
                <a:solidFill>
                  <a:schemeClr val="accent1">
                    <a:lumMod val="50000"/>
                  </a:schemeClr>
                </a:solidFill>
                <a:latin typeface="Helvetica Neue" charset="0"/>
              </a:rPr>
              <a:t>qa</a:t>
            </a:r>
            <a:r>
              <a:rPr lang="en-US" sz="1600" dirty="0">
                <a:solidFill>
                  <a:schemeClr val="accent1">
                    <a:lumMod val="50000"/>
                  </a:schemeClr>
                </a:solidFill>
                <a:latin typeface="Helvetica Neue" charset="0"/>
              </a:rPr>
              <a:t>','name=</a:t>
            </a:r>
            <a:r>
              <a:rPr lang="en-US" sz="1600" dirty="0" err="1">
                <a:solidFill>
                  <a:schemeClr val="accent1">
                    <a:lumMod val="50000"/>
                  </a:schemeClr>
                </a:solidFill>
                <a:latin typeface="Helvetica Neue" charset="0"/>
              </a:rPr>
              <a:t>eleName</a:t>
            </a:r>
            <a:r>
              <a:rPr lang="en-US" sz="1600" dirty="0">
                <a:solidFill>
                  <a:schemeClr val="accent1">
                    <a:lumMod val="50000"/>
                  </a:schemeClr>
                </a:solidFill>
                <a:latin typeface="Helvetica Neue" charset="0"/>
              </a:rPr>
              <a:t>']; '</a:t>
            </a:r>
            <a:r>
              <a:rPr lang="en-US" sz="1600" dirty="0" err="1">
                <a:solidFill>
                  <a:schemeClr val="accent1">
                    <a:lumMod val="50000"/>
                  </a:schemeClr>
                </a:solidFill>
                <a:latin typeface="Helvetica Neue" charset="0"/>
              </a:rPr>
              <a:t>desc</a:t>
            </a:r>
            <a:r>
              <a:rPr lang="en-US" sz="1600" dirty="0">
                <a:solidFill>
                  <a:schemeClr val="accent1">
                    <a:lumMod val="50000"/>
                  </a:schemeClr>
                </a:solidFill>
                <a:latin typeface="Helvetica Neue" charset="0"/>
              </a:rPr>
              <a:t>' : 'dummy element'}</a:t>
            </a:r>
          </a:p>
          <a:p>
            <a:pPr marL="457200" lvl="1" indent="0">
              <a:buNone/>
            </a:pPr>
            <a:r>
              <a:rPr lang="en-US" sz="1600" dirty="0">
                <a:solidFill>
                  <a:schemeClr val="accent1">
                    <a:lumMod val="50000"/>
                  </a:schemeClr>
                </a:solidFill>
                <a:latin typeface="Helvetica Neue" charset="0"/>
              </a:rPr>
              <a:t> 	{'locator' : ['</a:t>
            </a:r>
            <a:r>
              <a:rPr lang="en-US" sz="1600" dirty="0" err="1">
                <a:solidFill>
                  <a:schemeClr val="accent1">
                    <a:lumMod val="50000"/>
                  </a:schemeClr>
                </a:solidFill>
                <a:latin typeface="Helvetica Neue" charset="0"/>
              </a:rPr>
              <a:t>css</a:t>
            </a:r>
            <a:r>
              <a:rPr lang="en-US" sz="1600" dirty="0">
                <a:solidFill>
                  <a:schemeClr val="accent1">
                    <a:lumMod val="50000"/>
                  </a:schemeClr>
                </a:solidFill>
                <a:latin typeface="Helvetica Neue" charset="0"/>
              </a:rPr>
              <a:t>=#</a:t>
            </a:r>
            <a:r>
              <a:rPr lang="en-US" sz="1600" dirty="0" err="1">
                <a:solidFill>
                  <a:schemeClr val="accent1">
                    <a:lumMod val="50000"/>
                  </a:schemeClr>
                </a:solidFill>
                <a:latin typeface="Helvetica Neue" charset="0"/>
              </a:rPr>
              <a:t>qa</a:t>
            </a:r>
            <a:r>
              <a:rPr lang="en-US" sz="1600" dirty="0">
                <a:solidFill>
                  <a:schemeClr val="accent1">
                    <a:lumMod val="50000"/>
                  </a:schemeClr>
                </a:solidFill>
                <a:latin typeface="Helvetica Neue" charset="0"/>
              </a:rPr>
              <a:t>','name=</a:t>
            </a:r>
            <a:r>
              <a:rPr lang="en-US" sz="1600" dirty="0" err="1">
                <a:solidFill>
                  <a:schemeClr val="accent1">
                    <a:lumMod val="50000"/>
                  </a:schemeClr>
                </a:solidFill>
                <a:latin typeface="Helvetica Neue" charset="0"/>
              </a:rPr>
              <a:t>eleName</a:t>
            </a:r>
            <a:r>
              <a:rPr lang="en-US" sz="1600" dirty="0">
                <a:solidFill>
                  <a:schemeClr val="accent1">
                    <a:lumMod val="50000"/>
                  </a:schemeClr>
                </a:solidFill>
                <a:latin typeface="Helvetica Neue" charset="0"/>
              </a:rPr>
              <a:t>','</a:t>
            </a:r>
            <a:r>
              <a:rPr lang="en-US" sz="1600" dirty="0" err="1">
                <a:solidFill>
                  <a:schemeClr val="accent1">
                    <a:lumMod val="50000"/>
                  </a:schemeClr>
                </a:solidFill>
                <a:latin typeface="Helvetica Neue" charset="0"/>
              </a:rPr>
              <a:t>xpath</a:t>
            </a:r>
            <a:r>
              <a:rPr lang="en-US" sz="1600" dirty="0">
                <a:solidFill>
                  <a:schemeClr val="accent1">
                    <a:lumMod val="50000"/>
                  </a:schemeClr>
                </a:solidFill>
                <a:latin typeface="Helvetica Neue" charset="0"/>
              </a:rPr>
              <a:t>=.//*[@id=\'issue-tabs\']']; '</a:t>
            </a:r>
            <a:r>
              <a:rPr lang="en-US" sz="1600" dirty="0" err="1">
                <a:solidFill>
                  <a:schemeClr val="accent1">
                    <a:lumMod val="50000"/>
                  </a:schemeClr>
                </a:solidFill>
                <a:latin typeface="Helvetica Neue" charset="0"/>
              </a:rPr>
              <a:t>desc</a:t>
            </a:r>
            <a:r>
              <a:rPr lang="en-US" sz="1600" dirty="0">
                <a:solidFill>
                  <a:schemeClr val="accent1">
                    <a:lumMod val="50000"/>
                  </a:schemeClr>
                </a:solidFill>
                <a:latin typeface="Helvetica Neue" charset="0"/>
              </a:rPr>
              <a:t>' : ' dummy element '} </a:t>
            </a:r>
          </a:p>
          <a:p>
            <a:pPr marL="914400" lvl="2" indent="0">
              <a:buNone/>
            </a:pPr>
            <a:endParaRPr lang="en-US" dirty="0">
              <a:latin typeface="+mn-lt"/>
              <a:ea typeface="+mn-ea"/>
              <a:cs typeface="+mn-cs"/>
            </a:endParaRPr>
          </a:p>
          <a:p>
            <a:pPr marL="914400" lvl="2" indent="0">
              <a:buNone/>
            </a:pPr>
            <a:r>
              <a:rPr lang="en-US" dirty="0">
                <a:latin typeface="+mn-lt"/>
                <a:ea typeface="+mn-ea"/>
                <a:cs typeface="+mn-cs"/>
              </a:rPr>
              <a:t>	</a:t>
            </a:r>
          </a:p>
        </p:txBody>
      </p:sp>
      <p:cxnSp>
        <p:nvCxnSpPr>
          <p:cNvPr id="8" name="Straight Arrow Connector 7"/>
          <p:cNvCxnSpPr/>
          <p:nvPr/>
        </p:nvCxnSpPr>
        <p:spPr>
          <a:xfrm flipV="1">
            <a:off x="295275" y="847725"/>
            <a:ext cx="8057358" cy="16464"/>
          </a:xfrm>
          <a:prstGeom prst="straightConnector1">
            <a:avLst/>
          </a:prstGeom>
          <a:ln w="28575">
            <a:headEnd type="none"/>
            <a:tailEnd type="none"/>
          </a:ln>
        </p:spPr>
        <p:style>
          <a:lnRef idx="1">
            <a:schemeClr val="accent6"/>
          </a:lnRef>
          <a:fillRef idx="0">
            <a:schemeClr val="accent6"/>
          </a:fillRef>
          <a:effectRef idx="0">
            <a:schemeClr val="accent6"/>
          </a:effectRef>
          <a:fontRef idx="minor">
            <a:schemeClr val="tx1"/>
          </a:fontRef>
        </p:style>
      </p:cxnSp>
      <p:sp>
        <p:nvSpPr>
          <p:cNvPr id="6" name="Slide Number Placeholder 4"/>
          <p:cNvSpPr>
            <a:spLocks noGrp="1"/>
          </p:cNvSpPr>
          <p:nvPr>
            <p:ph type="sldNum" sz="quarter" idx="11"/>
          </p:nvPr>
        </p:nvSpPr>
        <p:spPr>
          <a:xfrm>
            <a:off x="8610600" y="6651625"/>
            <a:ext cx="2743200" cy="249238"/>
          </a:xfrm>
        </p:spPr>
        <p:txBody>
          <a:bodyPr/>
          <a:lstStyle/>
          <a:p>
            <a:pPr>
              <a:defRPr/>
            </a:pPr>
            <a:fld id="{4A8F8098-FC6F-DF4C-82F7-B17798BC7D66}" type="slidenum">
              <a:rPr lang="en-US" smtClean="0"/>
              <a:pPr>
                <a:defRPr/>
              </a:pPr>
              <a:t>10</a:t>
            </a:fld>
            <a:endParaRPr lang="en-US"/>
          </a:p>
        </p:txBody>
      </p:sp>
      <p:sp>
        <p:nvSpPr>
          <p:cNvPr id="9" name="Footer Placeholder 5"/>
          <p:cNvSpPr>
            <a:spLocks noGrp="1"/>
          </p:cNvSpPr>
          <p:nvPr>
            <p:ph type="ftr" sz="quarter" idx="12"/>
          </p:nvPr>
        </p:nvSpPr>
        <p:spPr>
          <a:xfrm>
            <a:off x="4038600" y="6643688"/>
            <a:ext cx="4114800" cy="284162"/>
          </a:xfrm>
        </p:spPr>
        <p:txBody>
          <a:bodyPr/>
          <a:lstStyle/>
          <a:p>
            <a:pPr>
              <a:defRPr/>
            </a:pPr>
            <a:r>
              <a:rPr lang="en-US"/>
              <a:t>© 2015, Perfecto Mobile Ltd.  All Rights Reserved.  </a:t>
            </a:r>
          </a:p>
        </p:txBody>
      </p:sp>
    </p:spTree>
    <p:extLst>
      <p:ext uri="{BB962C8B-B14F-4D97-AF65-F5344CB8AC3E}">
        <p14:creationId xmlns:p14="http://schemas.microsoft.com/office/powerpoint/2010/main" val="1882017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57150"/>
            <a:ext cx="5116513" cy="793750"/>
          </a:xfrm>
        </p:spPr>
        <p:txBody>
          <a:bodyPr/>
          <a:lstStyle/>
          <a:p>
            <a:r>
              <a:rPr lang="en-US" dirty="0">
                <a:latin typeface="Apple Braille"/>
              </a:rPr>
              <a:t>Self-descriptive locator</a:t>
            </a:r>
            <a:endParaRPr lang="x-none" dirty="0">
              <a:latin typeface="Apple Braille"/>
            </a:endParaRPr>
          </a:p>
        </p:txBody>
      </p:sp>
      <p:sp>
        <p:nvSpPr>
          <p:cNvPr id="3" name="Content Placeholder 2"/>
          <p:cNvSpPr>
            <a:spLocks noGrp="1"/>
          </p:cNvSpPr>
          <p:nvPr>
            <p:ph idx="4294967295"/>
          </p:nvPr>
        </p:nvSpPr>
        <p:spPr>
          <a:xfrm>
            <a:off x="762000" y="1104900"/>
            <a:ext cx="11026942" cy="4860908"/>
          </a:xfrm>
        </p:spPr>
        <p:txBody>
          <a:bodyPr>
            <a:normAutofit fontScale="92500" lnSpcReduction="10000"/>
          </a:bodyPr>
          <a:lstStyle/>
          <a:p>
            <a:r>
              <a:rPr lang="en-US" sz="2100" dirty="0">
                <a:latin typeface="+mn-lt"/>
                <a:ea typeface="+mn-ea"/>
                <a:cs typeface="+mn-cs"/>
              </a:rPr>
              <a:t>Self-descriptive locator holds locator for element along with description of the element. Description will be used by the framework in assertion/verification messages for the element. You also can take advantage of self-descriptive locator to provide additional custom meta-data with element locator.</a:t>
            </a:r>
          </a:p>
          <a:p>
            <a:r>
              <a:rPr lang="en-US" sz="2100" dirty="0">
                <a:latin typeface="+mn-lt"/>
                <a:ea typeface="+mn-ea"/>
                <a:cs typeface="+mn-cs"/>
              </a:rPr>
              <a:t>Self-descriptive locator expects JSON map of </a:t>
            </a:r>
            <a:r>
              <a:rPr lang="en-US" sz="2100" i="1" dirty="0">
                <a:latin typeface="+mn-lt"/>
                <a:ea typeface="+mn-ea"/>
                <a:cs typeface="+mn-cs"/>
              </a:rPr>
              <a:t>locator-</a:t>
            </a:r>
            <a:r>
              <a:rPr lang="en-US" sz="2100" i="1" dirty="0" err="1">
                <a:latin typeface="+mn-lt"/>
                <a:ea typeface="+mn-ea"/>
                <a:cs typeface="+mn-cs"/>
              </a:rPr>
              <a:t>matadata</a:t>
            </a:r>
            <a:r>
              <a:rPr lang="en-US" sz="2100" i="1" dirty="0">
                <a:latin typeface="+mn-lt"/>
                <a:ea typeface="+mn-ea"/>
                <a:cs typeface="+mn-cs"/>
              </a:rPr>
              <a:t>-key</a:t>
            </a:r>
            <a:r>
              <a:rPr lang="en-US" sz="2100" dirty="0">
                <a:latin typeface="+mn-lt"/>
                <a:ea typeface="+mn-ea"/>
                <a:cs typeface="+mn-cs"/>
              </a:rPr>
              <a:t> and locator-metadata-value pair:</a:t>
            </a:r>
          </a:p>
          <a:p>
            <a:r>
              <a:rPr lang="en-US" sz="2100" dirty="0">
                <a:latin typeface="+mn-lt"/>
                <a:ea typeface="+mn-ea"/>
                <a:cs typeface="+mn-cs"/>
              </a:rPr>
              <a:t>Syntax:</a:t>
            </a:r>
          </a:p>
          <a:p>
            <a:pPr marL="457200" lvl="1" indent="0">
              <a:buNone/>
            </a:pPr>
            <a:r>
              <a:rPr lang="en-US" sz="1700" dirty="0">
                <a:solidFill>
                  <a:schemeClr val="accent1">
                    <a:lumMod val="50000"/>
                  </a:schemeClr>
                </a:solidFill>
                <a:latin typeface="Helvetica Neue" charset="0"/>
              </a:rPr>
              <a:t>{'locator':'&lt;locator strategy&gt;=&lt;locator value&gt;','&lt;locator-matadata-key1&gt;' = '&lt;locator-matadata-value1&gt;','&lt;locator-</a:t>
            </a:r>
            <a:r>
              <a:rPr lang="en-US" sz="1700" dirty="0" err="1">
                <a:solidFill>
                  <a:schemeClr val="accent1">
                    <a:lumMod val="50000"/>
                  </a:schemeClr>
                </a:solidFill>
                <a:latin typeface="Helvetica Neue" charset="0"/>
              </a:rPr>
              <a:t>matadata</a:t>
            </a:r>
            <a:r>
              <a:rPr lang="en-US" sz="1700" dirty="0">
                <a:solidFill>
                  <a:schemeClr val="accent1">
                    <a:lumMod val="50000"/>
                  </a:schemeClr>
                </a:solidFill>
                <a:latin typeface="Helvetica Neue" charset="0"/>
              </a:rPr>
              <a:t>-</a:t>
            </a:r>
            <a:r>
              <a:rPr lang="en-US" sz="1700" dirty="0" err="1">
                <a:solidFill>
                  <a:schemeClr val="accent1">
                    <a:lumMod val="50000"/>
                  </a:schemeClr>
                </a:solidFill>
                <a:latin typeface="Helvetica Neue" charset="0"/>
              </a:rPr>
              <a:t>keyN</a:t>
            </a:r>
            <a:r>
              <a:rPr lang="en-US" sz="1700" dirty="0">
                <a:solidFill>
                  <a:schemeClr val="accent1">
                    <a:lumMod val="50000"/>
                  </a:schemeClr>
                </a:solidFill>
                <a:latin typeface="Helvetica Neue" charset="0"/>
              </a:rPr>
              <a:t>&gt;' = '&lt;locator-</a:t>
            </a:r>
            <a:r>
              <a:rPr lang="en-US" sz="1700" dirty="0" err="1">
                <a:solidFill>
                  <a:schemeClr val="accent1">
                    <a:lumMod val="50000"/>
                  </a:schemeClr>
                </a:solidFill>
                <a:latin typeface="Helvetica Neue" charset="0"/>
              </a:rPr>
              <a:t>matadata</a:t>
            </a:r>
            <a:r>
              <a:rPr lang="en-US" sz="1700" dirty="0">
                <a:solidFill>
                  <a:schemeClr val="accent1">
                    <a:lumMod val="50000"/>
                  </a:schemeClr>
                </a:solidFill>
                <a:latin typeface="Helvetica Neue" charset="0"/>
              </a:rPr>
              <a:t>-</a:t>
            </a:r>
            <a:r>
              <a:rPr lang="en-US" sz="1700" dirty="0" err="1">
                <a:solidFill>
                  <a:schemeClr val="accent1">
                    <a:lumMod val="50000"/>
                  </a:schemeClr>
                </a:solidFill>
                <a:latin typeface="Helvetica Neue" charset="0"/>
              </a:rPr>
              <a:t>valueN</a:t>
            </a:r>
            <a:r>
              <a:rPr lang="en-US" sz="1700" dirty="0">
                <a:solidFill>
                  <a:schemeClr val="accent1">
                    <a:lumMod val="50000"/>
                  </a:schemeClr>
                </a:solidFill>
                <a:latin typeface="Helvetica Neue" charset="0"/>
              </a:rPr>
              <a:t>&gt;'} </a:t>
            </a:r>
          </a:p>
          <a:p>
            <a:r>
              <a:rPr lang="en-US" sz="2100" dirty="0">
                <a:latin typeface="+mn-lt"/>
                <a:ea typeface="+mn-ea"/>
                <a:cs typeface="+mn-cs"/>
              </a:rPr>
              <a:t>Reserved locator-</a:t>
            </a:r>
            <a:r>
              <a:rPr lang="en-US" sz="2100" dirty="0" err="1">
                <a:latin typeface="+mn-lt"/>
                <a:ea typeface="+mn-ea"/>
                <a:cs typeface="+mn-cs"/>
              </a:rPr>
              <a:t>matadata</a:t>
            </a:r>
            <a:r>
              <a:rPr lang="en-US" sz="2100" dirty="0">
                <a:latin typeface="+mn-lt"/>
                <a:ea typeface="+mn-ea"/>
                <a:cs typeface="+mn-cs"/>
              </a:rPr>
              <a:t>-keys</a:t>
            </a:r>
          </a:p>
          <a:p>
            <a:pPr lvl="1"/>
            <a:r>
              <a:rPr lang="en-US" sz="1700" dirty="0">
                <a:latin typeface="+mn-lt"/>
                <a:ea typeface="+mn-ea"/>
                <a:cs typeface="+mn-cs"/>
              </a:rPr>
              <a:t>locator: actual locator of element (mandatory)</a:t>
            </a:r>
          </a:p>
          <a:p>
            <a:pPr lvl="1"/>
            <a:r>
              <a:rPr lang="en-US" sz="1700" dirty="0" err="1">
                <a:latin typeface="+mn-lt"/>
                <a:ea typeface="+mn-ea"/>
                <a:cs typeface="+mn-cs"/>
              </a:rPr>
              <a:t>desc</a:t>
            </a:r>
            <a:r>
              <a:rPr lang="en-US" sz="1700" dirty="0">
                <a:latin typeface="+mn-lt"/>
                <a:ea typeface="+mn-ea"/>
                <a:cs typeface="+mn-cs"/>
              </a:rPr>
              <a:t>: description of the locator (</a:t>
            </a:r>
            <a:r>
              <a:rPr lang="en-US" sz="1700" dirty="0" err="1">
                <a:latin typeface="+mn-lt"/>
                <a:ea typeface="+mn-ea"/>
                <a:cs typeface="+mn-cs"/>
              </a:rPr>
              <a:t>optinal</a:t>
            </a:r>
            <a:r>
              <a:rPr lang="en-US" sz="1700" dirty="0">
                <a:latin typeface="+mn-lt"/>
                <a:ea typeface="+mn-ea"/>
                <a:cs typeface="+mn-cs"/>
              </a:rPr>
              <a:t>)</a:t>
            </a:r>
          </a:p>
          <a:p>
            <a:pPr lvl="1"/>
            <a:r>
              <a:rPr lang="en-US" sz="1700" dirty="0">
                <a:latin typeface="+mn-lt"/>
                <a:ea typeface="+mn-ea"/>
                <a:cs typeface="+mn-cs"/>
              </a:rPr>
              <a:t>cacheable: flag to indicate is element is cashable or not (optional)</a:t>
            </a:r>
          </a:p>
          <a:p>
            <a:r>
              <a:rPr lang="en-US" sz="2100" dirty="0">
                <a:latin typeface="+mn-lt"/>
                <a:ea typeface="+mn-ea"/>
                <a:cs typeface="+mn-cs"/>
              </a:rPr>
              <a:t>Examples:</a:t>
            </a:r>
          </a:p>
          <a:p>
            <a:pPr marL="457200" lvl="1" indent="0">
              <a:buNone/>
            </a:pPr>
            <a:r>
              <a:rPr lang="en-US" sz="1700" dirty="0">
                <a:solidFill>
                  <a:schemeClr val="accent1">
                    <a:lumMod val="50000"/>
                  </a:schemeClr>
                </a:solidFill>
                <a:latin typeface="Helvetica Neue" charset="0"/>
              </a:rPr>
              <a:t>{'locator':'</a:t>
            </a:r>
            <a:r>
              <a:rPr lang="en-US" sz="1700" dirty="0" err="1">
                <a:solidFill>
                  <a:schemeClr val="accent1">
                    <a:lumMod val="50000"/>
                  </a:schemeClr>
                </a:solidFill>
                <a:latin typeface="Helvetica Neue" charset="0"/>
              </a:rPr>
              <a:t>css</a:t>
            </a:r>
            <a:r>
              <a:rPr lang="en-US" sz="1700" dirty="0">
                <a:solidFill>
                  <a:schemeClr val="accent1">
                    <a:lumMod val="50000"/>
                  </a:schemeClr>
                </a:solidFill>
                <a:latin typeface="Helvetica Neue" charset="0"/>
              </a:rPr>
              <a:t>=.header';'</a:t>
            </a:r>
            <a:r>
              <a:rPr lang="en-US" sz="1700" dirty="0" err="1">
                <a:solidFill>
                  <a:schemeClr val="accent1">
                    <a:lumMod val="50000"/>
                  </a:schemeClr>
                </a:solidFill>
                <a:latin typeface="Helvetica Neue" charset="0"/>
              </a:rPr>
              <a:t>desc</a:t>
            </a:r>
            <a:r>
              <a:rPr lang="en-US" sz="1700" dirty="0">
                <a:solidFill>
                  <a:schemeClr val="accent1">
                    <a:lumMod val="50000"/>
                  </a:schemeClr>
                </a:solidFill>
                <a:latin typeface="Helvetica Neue" charset="0"/>
              </a:rPr>
              <a:t>':'Header of Page'} </a:t>
            </a:r>
          </a:p>
          <a:p>
            <a:pPr marL="457200" lvl="1" indent="0">
              <a:buNone/>
            </a:pPr>
            <a:r>
              <a:rPr lang="en-US" sz="1700" dirty="0">
                <a:solidFill>
                  <a:schemeClr val="accent1">
                    <a:lumMod val="50000"/>
                  </a:schemeClr>
                </a:solidFill>
                <a:latin typeface="Helvetica Neue" charset="0"/>
              </a:rPr>
              <a:t>{"locator":"</a:t>
            </a:r>
            <a:r>
              <a:rPr lang="en-US" sz="1700" dirty="0" err="1">
                <a:solidFill>
                  <a:schemeClr val="accent1">
                    <a:lumMod val="50000"/>
                  </a:schemeClr>
                </a:solidFill>
                <a:latin typeface="Helvetica Neue" charset="0"/>
              </a:rPr>
              <a:t>xpath</a:t>
            </a:r>
            <a:r>
              <a:rPr lang="en-US" sz="1700" dirty="0">
                <a:solidFill>
                  <a:schemeClr val="accent1">
                    <a:lumMod val="50000"/>
                  </a:schemeClr>
                </a:solidFill>
                <a:latin typeface="Helvetica Neue" charset="0"/>
              </a:rPr>
              <a:t>=//*[@name='Result']","</a:t>
            </a:r>
            <a:r>
              <a:rPr lang="en-US" sz="1700" dirty="0" err="1">
                <a:solidFill>
                  <a:schemeClr val="accent1">
                    <a:lumMod val="50000"/>
                  </a:schemeClr>
                </a:solidFill>
                <a:latin typeface="Helvetica Neue" charset="0"/>
              </a:rPr>
              <a:t>desc</a:t>
            </a:r>
            <a:r>
              <a:rPr lang="en-US" sz="1700" dirty="0">
                <a:solidFill>
                  <a:schemeClr val="accent1">
                    <a:lumMod val="50000"/>
                  </a:schemeClr>
                </a:solidFill>
                <a:latin typeface="Helvetica Neue" charset="0"/>
              </a:rPr>
              <a:t>":"Input box"} </a:t>
            </a:r>
          </a:p>
          <a:p>
            <a:pPr marL="457200" lvl="1" indent="0">
              <a:buNone/>
            </a:pPr>
            <a:br>
              <a:rPr lang="en-US" sz="1600" dirty="0"/>
            </a:br>
            <a:endParaRPr lang="en-US" dirty="0">
              <a:latin typeface="+mn-lt"/>
              <a:ea typeface="+mn-ea"/>
              <a:cs typeface="+mn-cs"/>
            </a:endParaRPr>
          </a:p>
        </p:txBody>
      </p:sp>
      <p:cxnSp>
        <p:nvCxnSpPr>
          <p:cNvPr id="8" name="Straight Arrow Connector 7"/>
          <p:cNvCxnSpPr/>
          <p:nvPr/>
        </p:nvCxnSpPr>
        <p:spPr>
          <a:xfrm flipV="1">
            <a:off x="295275" y="847725"/>
            <a:ext cx="8057358" cy="16464"/>
          </a:xfrm>
          <a:prstGeom prst="straightConnector1">
            <a:avLst/>
          </a:prstGeom>
          <a:ln w="28575">
            <a:headEnd type="none"/>
            <a:tailEnd type="none"/>
          </a:ln>
        </p:spPr>
        <p:style>
          <a:lnRef idx="1">
            <a:schemeClr val="accent6"/>
          </a:lnRef>
          <a:fillRef idx="0">
            <a:schemeClr val="accent6"/>
          </a:fillRef>
          <a:effectRef idx="0">
            <a:schemeClr val="accent6"/>
          </a:effectRef>
          <a:fontRef idx="minor">
            <a:schemeClr val="tx1"/>
          </a:fontRef>
        </p:style>
      </p:cxnSp>
      <p:sp>
        <p:nvSpPr>
          <p:cNvPr id="6" name="Slide Number Placeholder 4"/>
          <p:cNvSpPr>
            <a:spLocks noGrp="1"/>
          </p:cNvSpPr>
          <p:nvPr>
            <p:ph type="sldNum" sz="quarter" idx="11"/>
          </p:nvPr>
        </p:nvSpPr>
        <p:spPr>
          <a:xfrm>
            <a:off x="8610600" y="6651625"/>
            <a:ext cx="2743200" cy="249238"/>
          </a:xfrm>
        </p:spPr>
        <p:txBody>
          <a:bodyPr/>
          <a:lstStyle/>
          <a:p>
            <a:pPr>
              <a:defRPr/>
            </a:pPr>
            <a:fld id="{4A8F8098-FC6F-DF4C-82F7-B17798BC7D66}" type="slidenum">
              <a:rPr lang="en-US" smtClean="0"/>
              <a:pPr>
                <a:defRPr/>
              </a:pPr>
              <a:t>11</a:t>
            </a:fld>
            <a:endParaRPr lang="en-US"/>
          </a:p>
        </p:txBody>
      </p:sp>
      <p:sp>
        <p:nvSpPr>
          <p:cNvPr id="9" name="Footer Placeholder 5"/>
          <p:cNvSpPr>
            <a:spLocks noGrp="1"/>
          </p:cNvSpPr>
          <p:nvPr>
            <p:ph type="ftr" sz="quarter" idx="12"/>
          </p:nvPr>
        </p:nvSpPr>
        <p:spPr>
          <a:xfrm>
            <a:off x="4038600" y="6643688"/>
            <a:ext cx="4114800" cy="284162"/>
          </a:xfrm>
        </p:spPr>
        <p:txBody>
          <a:bodyPr/>
          <a:lstStyle/>
          <a:p>
            <a:pPr>
              <a:defRPr/>
            </a:pPr>
            <a:r>
              <a:rPr lang="en-US"/>
              <a:t>© 2015, Perfecto Mobile Ltd.  All Rights Reserved.  </a:t>
            </a:r>
          </a:p>
        </p:txBody>
      </p:sp>
    </p:spTree>
    <p:extLst>
      <p:ext uri="{BB962C8B-B14F-4D97-AF65-F5344CB8AC3E}">
        <p14:creationId xmlns:p14="http://schemas.microsoft.com/office/powerpoint/2010/main" val="610013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57150"/>
            <a:ext cx="5116513" cy="793750"/>
          </a:xfrm>
        </p:spPr>
        <p:txBody>
          <a:bodyPr/>
          <a:lstStyle/>
          <a:p>
            <a:r>
              <a:rPr lang="en-US" dirty="0">
                <a:latin typeface="Apple Braille"/>
              </a:rPr>
              <a:t>Summary </a:t>
            </a:r>
            <a:endParaRPr lang="x-none" dirty="0">
              <a:latin typeface="Apple Braille"/>
            </a:endParaRPr>
          </a:p>
        </p:txBody>
      </p:sp>
      <p:sp>
        <p:nvSpPr>
          <p:cNvPr id="3" name="Content Placeholder 2"/>
          <p:cNvSpPr>
            <a:spLocks noGrp="1"/>
          </p:cNvSpPr>
          <p:nvPr>
            <p:ph idx="4294967295"/>
          </p:nvPr>
        </p:nvSpPr>
        <p:spPr>
          <a:xfrm>
            <a:off x="762000" y="1104900"/>
            <a:ext cx="11026942" cy="4860908"/>
          </a:xfrm>
        </p:spPr>
        <p:txBody>
          <a:bodyPr>
            <a:normAutofit fontScale="92500" lnSpcReduction="20000"/>
          </a:bodyPr>
          <a:lstStyle/>
          <a:p>
            <a:pPr marL="285750" indent="-285750" eaLnBrk="1" hangingPunct="1">
              <a:buFont typeface="Arial" panose="020B0604020202020204" pitchFamily="34" charset="0"/>
              <a:buChar char="•"/>
            </a:pPr>
            <a:r>
              <a:rPr lang="en-US" sz="3200" dirty="0">
                <a:latin typeface="+mn-lt"/>
                <a:ea typeface="+mn-ea"/>
                <a:cs typeface="+mn-cs"/>
              </a:rPr>
              <a:t>Used to abstract your element locator outside the code. </a:t>
            </a:r>
          </a:p>
          <a:p>
            <a:pPr marL="285750" indent="-285750" eaLnBrk="1" hangingPunct="1">
              <a:buFont typeface="Arial" panose="020B0604020202020204" pitchFamily="34" charset="0"/>
              <a:buChar char="•"/>
            </a:pPr>
            <a:r>
              <a:rPr lang="en-US" sz="3200" dirty="0">
                <a:latin typeface="+mn-lt"/>
                <a:ea typeface="+mn-ea"/>
                <a:cs typeface="+mn-cs"/>
              </a:rPr>
              <a:t>Enable you to separate locator repositories per environment/platform and you can configure at runtime to load environment specific locator repository.</a:t>
            </a:r>
          </a:p>
          <a:p>
            <a:pPr marL="285750" indent="-285750" eaLnBrk="1" hangingPunct="1">
              <a:buFont typeface="Arial" panose="020B0604020202020204" pitchFamily="34" charset="0"/>
              <a:buChar char="•"/>
            </a:pPr>
            <a:r>
              <a:rPr lang="en-US" sz="3200" dirty="0">
                <a:latin typeface="+mn-lt"/>
                <a:ea typeface="+mn-ea"/>
                <a:cs typeface="+mn-cs"/>
              </a:rPr>
              <a:t>Create Locator repository with property file having extension ‘.property’ or ‘.</a:t>
            </a:r>
            <a:r>
              <a:rPr lang="en-US" sz="3200" dirty="0" err="1">
                <a:latin typeface="+mn-lt"/>
                <a:ea typeface="+mn-ea"/>
                <a:cs typeface="+mn-cs"/>
              </a:rPr>
              <a:t>loc</a:t>
            </a:r>
            <a:r>
              <a:rPr lang="en-US" sz="3200" dirty="0">
                <a:latin typeface="+mn-lt"/>
                <a:ea typeface="+mn-ea"/>
                <a:cs typeface="+mn-cs"/>
              </a:rPr>
              <a:t>’. </a:t>
            </a:r>
          </a:p>
          <a:p>
            <a:pPr marL="285750" indent="-285750" eaLnBrk="1" hangingPunct="1">
              <a:buFont typeface="Arial" panose="020B0604020202020204" pitchFamily="34" charset="0"/>
              <a:buChar char="•"/>
            </a:pPr>
            <a:r>
              <a:rPr lang="en-US" sz="3200" dirty="0">
                <a:latin typeface="+mn-lt"/>
                <a:ea typeface="+mn-ea"/>
                <a:cs typeface="+mn-cs"/>
              </a:rPr>
              <a:t>Locate repository files under folder </a:t>
            </a:r>
            <a:r>
              <a:rPr lang="en-US" sz="3200" i="1" dirty="0">
                <a:latin typeface="+mn-lt"/>
                <a:ea typeface="+mn-ea"/>
                <a:cs typeface="+mn-cs"/>
              </a:rPr>
              <a:t>resources</a:t>
            </a:r>
            <a:r>
              <a:rPr lang="en-US" sz="3200" dirty="0">
                <a:latin typeface="+mn-lt"/>
                <a:ea typeface="+mn-ea"/>
                <a:cs typeface="+mn-cs"/>
              </a:rPr>
              <a:t>.</a:t>
            </a:r>
          </a:p>
          <a:p>
            <a:pPr marL="285750" indent="-285750" eaLnBrk="1" hangingPunct="1">
              <a:buFont typeface="Arial" panose="020B0604020202020204" pitchFamily="34" charset="0"/>
              <a:buChar char="•"/>
            </a:pPr>
            <a:r>
              <a:rPr lang="en-US" sz="3200" dirty="0">
                <a:latin typeface="+mn-lt"/>
                <a:ea typeface="+mn-ea"/>
                <a:cs typeface="+mn-cs"/>
              </a:rPr>
              <a:t>In repository provide key-value pair of </a:t>
            </a:r>
            <a:r>
              <a:rPr lang="en-US" sz="3200" b="1" dirty="0">
                <a:latin typeface="+mn-lt"/>
                <a:ea typeface="+mn-ea"/>
                <a:cs typeface="+mn-cs"/>
              </a:rPr>
              <a:t>locator-key</a:t>
            </a:r>
            <a:r>
              <a:rPr lang="en-US" sz="3200" dirty="0">
                <a:latin typeface="+mn-lt"/>
                <a:ea typeface="+mn-ea"/>
                <a:cs typeface="+mn-cs"/>
              </a:rPr>
              <a:t> and </a:t>
            </a:r>
            <a:r>
              <a:rPr lang="en-US" sz="3200" b="1" dirty="0">
                <a:latin typeface="+mn-lt"/>
                <a:ea typeface="+mn-ea"/>
                <a:cs typeface="+mn-cs"/>
              </a:rPr>
              <a:t>locator-value</a:t>
            </a:r>
            <a:r>
              <a:rPr lang="en-US" sz="3200" dirty="0">
                <a:latin typeface="+mn-lt"/>
                <a:ea typeface="+mn-ea"/>
                <a:cs typeface="+mn-cs"/>
              </a:rPr>
              <a:t>. While developing test assets instead of providing locator you can use the </a:t>
            </a:r>
            <a:r>
              <a:rPr lang="en-US" sz="3200" b="1" dirty="0">
                <a:latin typeface="+mn-lt"/>
                <a:ea typeface="+mn-ea"/>
                <a:cs typeface="+mn-cs"/>
              </a:rPr>
              <a:t>locator-key</a:t>
            </a:r>
            <a:r>
              <a:rPr lang="en-US" sz="3200" dirty="0">
                <a:latin typeface="+mn-lt"/>
                <a:ea typeface="+mn-ea"/>
                <a:cs typeface="+mn-cs"/>
              </a:rPr>
              <a:t>. </a:t>
            </a:r>
          </a:p>
          <a:p>
            <a:pPr marL="285750" indent="-285750" eaLnBrk="1" hangingPunct="1">
              <a:buFont typeface="Arial" panose="020B0604020202020204" pitchFamily="34" charset="0"/>
              <a:buChar char="•"/>
            </a:pPr>
            <a:r>
              <a:rPr lang="en-US" sz="3200" dirty="0">
                <a:latin typeface="+mn-lt"/>
                <a:ea typeface="+mn-ea"/>
                <a:cs typeface="+mn-cs"/>
              </a:rPr>
              <a:t>Example</a:t>
            </a:r>
          </a:p>
          <a:p>
            <a:pPr marL="457200" lvl="1" indent="0" eaLnBrk="1" hangingPunct="1">
              <a:buNone/>
            </a:pPr>
            <a:r>
              <a:rPr lang="en-US" dirty="0">
                <a:solidFill>
                  <a:schemeClr val="accent1">
                    <a:lumMod val="50000"/>
                  </a:schemeClr>
                </a:solidFill>
                <a:latin typeface="Helvetica Neue" charset="0"/>
              </a:rPr>
              <a:t>&lt;Locator-key&gt; </a:t>
            </a:r>
            <a:r>
              <a:rPr lang="en-US" dirty="0">
                <a:latin typeface="+mn-lt"/>
                <a:ea typeface="+mn-ea"/>
                <a:cs typeface="+mn-cs"/>
              </a:rPr>
              <a:t>= </a:t>
            </a:r>
            <a:r>
              <a:rPr lang="en-US" dirty="0">
                <a:solidFill>
                  <a:srgbClr val="FF0000"/>
                </a:solidFill>
                <a:latin typeface="+mn-lt"/>
                <a:ea typeface="+mn-ea"/>
                <a:cs typeface="+mn-cs"/>
              </a:rPr>
              <a:t>&lt;Locator-value&gt;</a:t>
            </a:r>
          </a:p>
          <a:p>
            <a:pPr marL="457200" lvl="1" indent="0">
              <a:buNone/>
            </a:pPr>
            <a:r>
              <a:rPr lang="en-US" dirty="0" err="1">
                <a:solidFill>
                  <a:schemeClr val="accent1">
                    <a:lumMod val="50000"/>
                  </a:schemeClr>
                </a:solidFill>
                <a:latin typeface="Helvetica Neue" charset="0"/>
              </a:rPr>
              <a:t>login.username.txt</a:t>
            </a:r>
            <a:r>
              <a:rPr lang="en-US" dirty="0">
                <a:solidFill>
                  <a:schemeClr val="accent1">
                    <a:lumMod val="50000"/>
                  </a:schemeClr>
                </a:solidFill>
                <a:latin typeface="Helvetica Neue" charset="0"/>
              </a:rPr>
              <a:t> = </a:t>
            </a:r>
            <a:r>
              <a:rPr lang="en-US" dirty="0">
                <a:solidFill>
                  <a:srgbClr val="FF0000"/>
                </a:solidFill>
                <a:latin typeface="Helvetica Neue" charset="0"/>
              </a:rPr>
              <a:t>name=</a:t>
            </a:r>
            <a:r>
              <a:rPr lang="en-US" dirty="0" err="1">
                <a:solidFill>
                  <a:srgbClr val="FF0000"/>
                </a:solidFill>
                <a:latin typeface="Helvetica Neue" charset="0"/>
              </a:rPr>
              <a:t>uname</a:t>
            </a:r>
            <a:endParaRPr lang="en-US" dirty="0">
              <a:solidFill>
                <a:srgbClr val="FF0000"/>
              </a:solidFill>
              <a:latin typeface="Helvetica Neue" charset="0"/>
            </a:endParaRPr>
          </a:p>
        </p:txBody>
      </p:sp>
      <p:cxnSp>
        <p:nvCxnSpPr>
          <p:cNvPr id="8" name="Straight Arrow Connector 7"/>
          <p:cNvCxnSpPr/>
          <p:nvPr/>
        </p:nvCxnSpPr>
        <p:spPr>
          <a:xfrm flipV="1">
            <a:off x="295275" y="847725"/>
            <a:ext cx="8057358" cy="16464"/>
          </a:xfrm>
          <a:prstGeom prst="straightConnector1">
            <a:avLst/>
          </a:prstGeom>
          <a:ln w="28575">
            <a:headEnd type="none"/>
            <a:tailEnd type="none"/>
          </a:ln>
        </p:spPr>
        <p:style>
          <a:lnRef idx="1">
            <a:schemeClr val="accent6"/>
          </a:lnRef>
          <a:fillRef idx="0">
            <a:schemeClr val="accent6"/>
          </a:fillRef>
          <a:effectRef idx="0">
            <a:schemeClr val="accent6"/>
          </a:effectRef>
          <a:fontRef idx="minor">
            <a:schemeClr val="tx1"/>
          </a:fontRef>
        </p:style>
      </p:cxnSp>
      <p:sp>
        <p:nvSpPr>
          <p:cNvPr id="6" name="Slide Number Placeholder 4"/>
          <p:cNvSpPr>
            <a:spLocks noGrp="1"/>
          </p:cNvSpPr>
          <p:nvPr>
            <p:ph type="sldNum" sz="quarter" idx="11"/>
          </p:nvPr>
        </p:nvSpPr>
        <p:spPr>
          <a:xfrm>
            <a:off x="8610600" y="6651625"/>
            <a:ext cx="2743200" cy="249238"/>
          </a:xfrm>
        </p:spPr>
        <p:txBody>
          <a:bodyPr/>
          <a:lstStyle/>
          <a:p>
            <a:pPr>
              <a:defRPr/>
            </a:pPr>
            <a:fld id="{4A8F8098-FC6F-DF4C-82F7-B17798BC7D66}" type="slidenum">
              <a:rPr lang="en-US" smtClean="0"/>
              <a:pPr>
                <a:defRPr/>
              </a:pPr>
              <a:t>12</a:t>
            </a:fld>
            <a:endParaRPr lang="en-US"/>
          </a:p>
        </p:txBody>
      </p:sp>
      <p:sp>
        <p:nvSpPr>
          <p:cNvPr id="9" name="Footer Placeholder 5"/>
          <p:cNvSpPr>
            <a:spLocks noGrp="1"/>
          </p:cNvSpPr>
          <p:nvPr>
            <p:ph type="ftr" sz="quarter" idx="12"/>
          </p:nvPr>
        </p:nvSpPr>
        <p:spPr>
          <a:xfrm>
            <a:off x="4038600" y="6643688"/>
            <a:ext cx="4114800" cy="284162"/>
          </a:xfrm>
        </p:spPr>
        <p:txBody>
          <a:bodyPr/>
          <a:lstStyle/>
          <a:p>
            <a:pPr>
              <a:defRPr/>
            </a:pPr>
            <a:r>
              <a:rPr lang="en-US"/>
              <a:t>© 2015, Perfecto Mobile Ltd.  All Rights Reserved.  </a:t>
            </a:r>
          </a:p>
        </p:txBody>
      </p:sp>
    </p:spTree>
    <p:extLst>
      <p:ext uri="{BB962C8B-B14F-4D97-AF65-F5344CB8AC3E}">
        <p14:creationId xmlns:p14="http://schemas.microsoft.com/office/powerpoint/2010/main" val="139001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it in practice</a:t>
            </a:r>
          </a:p>
        </p:txBody>
      </p:sp>
      <p:sp>
        <p:nvSpPr>
          <p:cNvPr id="3" name="Content Placeholder 2"/>
          <p:cNvSpPr>
            <a:spLocks noGrp="1"/>
          </p:cNvSpPr>
          <p:nvPr>
            <p:ph idx="1"/>
          </p:nvPr>
        </p:nvSpPr>
        <p:spPr/>
        <p:txBody>
          <a:bodyPr/>
          <a:lstStyle/>
          <a:p>
            <a:endParaRPr lang="en-US" dirty="0"/>
          </a:p>
          <a:p>
            <a:r>
              <a:rPr lang="en-US" dirty="0"/>
              <a:t>We will now take our 2 scenarios and use locators </a:t>
            </a:r>
          </a:p>
          <a:p>
            <a:pPr lvl="1"/>
            <a:r>
              <a:rPr lang="en-US" dirty="0"/>
              <a:t>Wikipedia</a:t>
            </a:r>
          </a:p>
          <a:p>
            <a:pPr lvl="1"/>
            <a:r>
              <a:rPr lang="en-US" dirty="0"/>
              <a:t>W3Schools </a:t>
            </a:r>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11/23/19</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13</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2895737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r="-55"/>
          <a:stretch/>
        </p:blipFill>
        <p:spPr>
          <a:xfrm flipH="1">
            <a:off x="-48386" y="1"/>
            <a:ext cx="12240385" cy="6850743"/>
          </a:xfrm>
          <a:prstGeom prst="rect">
            <a:avLst/>
          </a:prstGeom>
        </p:spPr>
      </p:pic>
      <p:sp>
        <p:nvSpPr>
          <p:cNvPr id="5" name="Rectangle 4"/>
          <p:cNvSpPr/>
          <p:nvPr/>
        </p:nvSpPr>
        <p:spPr>
          <a:xfrm>
            <a:off x="-3" y="222956"/>
            <a:ext cx="6339840" cy="648224"/>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tIns="0" rtlCol="0" anchor="ctr" anchorCtr="0"/>
          <a:lstStyle/>
          <a:p>
            <a:pPr algn="ctr"/>
            <a:endParaRPr lang="en-US" sz="1600">
              <a:latin typeface="Source Sans Pro"/>
            </a:endParaRPr>
          </a:p>
        </p:txBody>
      </p:sp>
      <p:sp>
        <p:nvSpPr>
          <p:cNvPr id="2" name="Title 1"/>
          <p:cNvSpPr>
            <a:spLocks noGrp="1"/>
          </p:cNvSpPr>
          <p:nvPr>
            <p:ph type="title"/>
          </p:nvPr>
        </p:nvSpPr>
        <p:spPr/>
        <p:txBody>
          <a:bodyPr/>
          <a:lstStyle/>
          <a:p>
            <a:r>
              <a:rPr lang="en-US" dirty="0">
                <a:solidFill>
                  <a:schemeClr val="bg1"/>
                </a:solidFill>
              </a:rPr>
              <a:t>3. Locators &amp; Native Applications</a:t>
            </a:r>
            <a:endParaRPr lang="en-US" b="0" dirty="0">
              <a:solidFill>
                <a:schemeClr val="bg1"/>
              </a:solidFill>
            </a:endParaRPr>
          </a:p>
        </p:txBody>
      </p:sp>
    </p:spTree>
    <p:extLst>
      <p:ext uri="{BB962C8B-B14F-4D97-AF65-F5344CB8AC3E}">
        <p14:creationId xmlns:p14="http://schemas.microsoft.com/office/powerpoint/2010/main" val="3734496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38"/>
            <a:ext cx="7399176" cy="793750"/>
          </a:xfrm>
        </p:spPr>
        <p:txBody>
          <a:bodyPr/>
          <a:lstStyle/>
          <a:p>
            <a:r>
              <a:rPr lang="en-US" dirty="0"/>
              <a:t>Selenium &amp; Appium Locators</a:t>
            </a:r>
          </a:p>
        </p:txBody>
      </p:sp>
      <p:sp>
        <p:nvSpPr>
          <p:cNvPr id="3" name="Content Placeholder 2"/>
          <p:cNvSpPr>
            <a:spLocks noGrp="1"/>
          </p:cNvSpPr>
          <p:nvPr>
            <p:ph idx="1"/>
          </p:nvPr>
        </p:nvSpPr>
        <p:spPr/>
        <p:txBody>
          <a:bodyPr/>
          <a:lstStyle/>
          <a:p>
            <a:r>
              <a:rPr lang="en-US" dirty="0"/>
              <a:t>We have used a single locator file so far because we worked on a website</a:t>
            </a:r>
          </a:p>
          <a:p>
            <a:r>
              <a:rPr lang="en-US" dirty="0"/>
              <a:t>Native applications do not have the same objects across platforms</a:t>
            </a:r>
          </a:p>
          <a:p>
            <a:r>
              <a:rPr lang="en-US" dirty="0"/>
              <a:t>The mapping needs to be per platform</a:t>
            </a:r>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11/23/19</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15</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2883788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129396"/>
            <a:ext cx="8629650" cy="721504"/>
          </a:xfrm>
        </p:spPr>
        <p:txBody>
          <a:bodyPr/>
          <a:lstStyle/>
          <a:p>
            <a:r>
              <a:rPr lang="en-US" dirty="0">
                <a:latin typeface="Apple Braille"/>
              </a:rPr>
              <a:t>Locator repositories per environment/platform</a:t>
            </a:r>
            <a:endParaRPr lang="x-none" dirty="0">
              <a:latin typeface="Apple Braille"/>
            </a:endParaRPr>
          </a:p>
        </p:txBody>
      </p:sp>
      <p:sp>
        <p:nvSpPr>
          <p:cNvPr id="3" name="Content Placeholder 2"/>
          <p:cNvSpPr>
            <a:spLocks noGrp="1"/>
          </p:cNvSpPr>
          <p:nvPr>
            <p:ph idx="4294967295"/>
          </p:nvPr>
        </p:nvSpPr>
        <p:spPr>
          <a:xfrm>
            <a:off x="762000" y="1104900"/>
            <a:ext cx="11026942" cy="4860908"/>
          </a:xfrm>
        </p:spPr>
        <p:txBody>
          <a:bodyPr>
            <a:normAutofit/>
          </a:bodyPr>
          <a:lstStyle/>
          <a:p>
            <a:r>
              <a:rPr lang="en-US" dirty="0">
                <a:latin typeface="+mn-lt"/>
              </a:rPr>
              <a:t>You can have separate locator repositories per environment/platform and you can configure at runtime to load environment specific locator repository.</a:t>
            </a:r>
          </a:p>
          <a:p>
            <a:r>
              <a:rPr lang="en-US" dirty="0">
                <a:latin typeface="+mn-lt"/>
              </a:rPr>
              <a:t>Under Resources folder create Folder per environment/platform </a:t>
            </a:r>
          </a:p>
          <a:p>
            <a:r>
              <a:rPr lang="en-US" dirty="0">
                <a:latin typeface="+mn-lt"/>
              </a:rPr>
              <a:t>Create the same locator keys for all environments</a:t>
            </a:r>
          </a:p>
          <a:p>
            <a:r>
              <a:rPr lang="en-US" dirty="0" err="1">
                <a:latin typeface="+mn-lt"/>
              </a:rPr>
              <a:t>Config</a:t>
            </a:r>
            <a:r>
              <a:rPr lang="en-US" dirty="0">
                <a:latin typeface="+mn-lt"/>
              </a:rPr>
              <a:t> in </a:t>
            </a:r>
            <a:r>
              <a:rPr lang="en-US" dirty="0" err="1">
                <a:latin typeface="+mn-lt"/>
              </a:rPr>
              <a:t>TestNG</a:t>
            </a:r>
            <a:r>
              <a:rPr lang="en-US" dirty="0">
                <a:latin typeface="+mn-lt"/>
              </a:rPr>
              <a:t> </a:t>
            </a:r>
            <a:r>
              <a:rPr lang="en-US" i="1" dirty="0" err="1">
                <a:latin typeface="+mn-lt"/>
              </a:rPr>
              <a:t>env.resources</a:t>
            </a:r>
            <a:r>
              <a:rPr lang="en-US" dirty="0">
                <a:latin typeface="+mn-lt"/>
              </a:rPr>
              <a:t> per environment/platform (Tests)</a:t>
            </a:r>
            <a:br>
              <a:rPr lang="en-US" dirty="0"/>
            </a:br>
            <a:endParaRPr lang="en-US" sz="1900" dirty="0"/>
          </a:p>
          <a:p>
            <a:pPr marL="457200" lvl="1" indent="0">
              <a:buNone/>
            </a:pPr>
            <a:endParaRPr lang="en-US" dirty="0"/>
          </a:p>
          <a:p>
            <a:endParaRPr lang="en-US" dirty="0"/>
          </a:p>
          <a:p>
            <a:endParaRPr lang="en-US" dirty="0">
              <a:effectLst/>
            </a:endParaRPr>
          </a:p>
        </p:txBody>
      </p:sp>
      <p:cxnSp>
        <p:nvCxnSpPr>
          <p:cNvPr id="8" name="Straight Arrow Connector 7"/>
          <p:cNvCxnSpPr/>
          <p:nvPr/>
        </p:nvCxnSpPr>
        <p:spPr>
          <a:xfrm flipV="1">
            <a:off x="295275" y="847725"/>
            <a:ext cx="8057358" cy="16464"/>
          </a:xfrm>
          <a:prstGeom prst="straightConnector1">
            <a:avLst/>
          </a:prstGeom>
          <a:ln w="28575">
            <a:headEnd type="none"/>
            <a:tailEnd type="none"/>
          </a:ln>
        </p:spPr>
        <p:style>
          <a:lnRef idx="1">
            <a:schemeClr val="accent6"/>
          </a:lnRef>
          <a:fillRef idx="0">
            <a:schemeClr val="accent6"/>
          </a:fillRef>
          <a:effectRef idx="0">
            <a:schemeClr val="accent6"/>
          </a:effectRef>
          <a:fontRef idx="minor">
            <a:schemeClr val="tx1"/>
          </a:fontRef>
        </p:style>
      </p:cxnSp>
      <p:sp>
        <p:nvSpPr>
          <p:cNvPr id="6" name="Slide Number Placeholder 4"/>
          <p:cNvSpPr>
            <a:spLocks noGrp="1"/>
          </p:cNvSpPr>
          <p:nvPr>
            <p:ph type="sldNum" sz="quarter" idx="11"/>
          </p:nvPr>
        </p:nvSpPr>
        <p:spPr>
          <a:xfrm>
            <a:off x="8610600" y="6651625"/>
            <a:ext cx="2743200" cy="249238"/>
          </a:xfrm>
        </p:spPr>
        <p:txBody>
          <a:bodyPr/>
          <a:lstStyle/>
          <a:p>
            <a:pPr>
              <a:defRPr/>
            </a:pPr>
            <a:fld id="{4A8F8098-FC6F-DF4C-82F7-B17798BC7D66}" type="slidenum">
              <a:rPr lang="en-US" smtClean="0"/>
              <a:pPr>
                <a:defRPr/>
              </a:pPr>
              <a:t>16</a:t>
            </a:fld>
            <a:endParaRPr lang="en-US"/>
          </a:p>
        </p:txBody>
      </p:sp>
      <p:sp>
        <p:nvSpPr>
          <p:cNvPr id="9" name="Footer Placeholder 5"/>
          <p:cNvSpPr>
            <a:spLocks noGrp="1"/>
          </p:cNvSpPr>
          <p:nvPr>
            <p:ph type="ftr" sz="quarter" idx="12"/>
          </p:nvPr>
        </p:nvSpPr>
        <p:spPr>
          <a:xfrm>
            <a:off x="4038600" y="6643688"/>
            <a:ext cx="4114800" cy="284162"/>
          </a:xfrm>
        </p:spPr>
        <p:txBody>
          <a:bodyPr/>
          <a:lstStyle/>
          <a:p>
            <a:pPr>
              <a:defRPr/>
            </a:pPr>
            <a:r>
              <a:rPr lang="en-US"/>
              <a:t>© 2015, Perfecto Mobile Ltd.  All Rights Reserved.  </a:t>
            </a:r>
          </a:p>
        </p:txBody>
      </p:sp>
    </p:spTree>
    <p:extLst>
      <p:ext uri="{BB962C8B-B14F-4D97-AF65-F5344CB8AC3E}">
        <p14:creationId xmlns:p14="http://schemas.microsoft.com/office/powerpoint/2010/main" val="849984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6256"/>
            <a:ext cx="7486650" cy="793750"/>
          </a:xfrm>
        </p:spPr>
        <p:txBody>
          <a:bodyPr/>
          <a:lstStyle/>
          <a:p>
            <a:r>
              <a:rPr lang="en-US" dirty="0"/>
              <a:t>Native Applications – Test NG Example</a:t>
            </a:r>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11/23/19</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17</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
        <p:nvSpPr>
          <p:cNvPr id="7" name="Rectangle 1"/>
          <p:cNvSpPr>
            <a:spLocks noGrp="1" noChangeArrowheads="1"/>
          </p:cNvSpPr>
          <p:nvPr>
            <p:ph idx="1"/>
          </p:nvPr>
        </p:nvSpPr>
        <p:spPr bwMode="auto">
          <a:xfrm>
            <a:off x="122215" y="1703896"/>
            <a:ext cx="12050735"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E8BF6A"/>
                </a:solidFill>
                <a:effectLst/>
                <a:latin typeface="Source Code Pro"/>
              </a:rPr>
              <a:t>&lt;</a:t>
            </a:r>
            <a:r>
              <a:rPr kumimoji="0" lang="en-US" altLang="en-US" sz="2400" b="0" i="0" u="none" strike="noStrike" cap="none" normalizeH="0" baseline="0" dirty="0">
                <a:ln>
                  <a:noFill/>
                </a:ln>
                <a:solidFill>
                  <a:srgbClr val="E8BF6A"/>
                </a:solidFill>
                <a:effectLst/>
                <a:latin typeface="Source Code Pro"/>
              </a:rPr>
              <a:t>test </a:t>
            </a:r>
            <a:r>
              <a:rPr kumimoji="0" lang="en-US" altLang="en-US" sz="2400" b="0" i="0" u="none" strike="noStrike" cap="none" normalizeH="0" baseline="0" dirty="0">
                <a:ln>
                  <a:noFill/>
                </a:ln>
                <a:solidFill>
                  <a:srgbClr val="BABABA"/>
                </a:solidFill>
                <a:effectLst/>
                <a:latin typeface="Source Code Pro"/>
              </a:rPr>
              <a:t>name=</a:t>
            </a:r>
            <a:r>
              <a:rPr kumimoji="0" lang="en-US" altLang="en-US" sz="2400" b="0" i="0" u="none" strike="noStrike" cap="none" normalizeH="0" baseline="0" dirty="0">
                <a:ln>
                  <a:noFill/>
                </a:ln>
                <a:solidFill>
                  <a:srgbClr val="6A8759"/>
                </a:solidFill>
                <a:effectLst/>
                <a:latin typeface="Source Code Pro"/>
              </a:rPr>
              <a:t>"IOS" </a:t>
            </a:r>
            <a:r>
              <a:rPr kumimoji="0" lang="en-US" altLang="en-US" sz="2400" b="0" i="0" u="none" strike="noStrike" cap="none" normalizeH="0" baseline="0" dirty="0">
                <a:ln>
                  <a:noFill/>
                </a:ln>
                <a:solidFill>
                  <a:srgbClr val="BABABA"/>
                </a:solidFill>
                <a:effectLst/>
                <a:latin typeface="Source Code Pro"/>
              </a:rPr>
              <a:t>enabled=</a:t>
            </a:r>
            <a:r>
              <a:rPr kumimoji="0" lang="en-US" altLang="en-US" sz="2400" b="0" i="0" u="none" strike="noStrike" cap="none" normalizeH="0" baseline="0" dirty="0">
                <a:ln>
                  <a:noFill/>
                </a:ln>
                <a:solidFill>
                  <a:srgbClr val="6A8759"/>
                </a:solidFill>
                <a:effectLst/>
                <a:latin typeface="Source Code Pro"/>
              </a:rPr>
              <a:t>"true"</a:t>
            </a:r>
            <a:r>
              <a:rPr kumimoji="0" lang="en-US" altLang="en-US" sz="2400" b="0" i="0" u="none" strike="noStrike" cap="none" normalizeH="0" baseline="0" dirty="0">
                <a:ln>
                  <a:noFill/>
                </a:ln>
                <a:solidFill>
                  <a:srgbClr val="E8BF6A"/>
                </a:solidFill>
                <a:effectLst/>
                <a:latin typeface="Source Code Pro"/>
              </a:rPr>
              <a:t>&gt;</a:t>
            </a:r>
            <a:br>
              <a:rPr kumimoji="0" lang="en-US" altLang="en-US" sz="2400" b="0" i="0" u="none" strike="noStrike" cap="none" normalizeH="0" baseline="0" dirty="0">
                <a:ln>
                  <a:noFill/>
                </a:ln>
                <a:solidFill>
                  <a:srgbClr val="E8BF6A"/>
                </a:solidFill>
                <a:effectLst/>
                <a:latin typeface="Source Code Pro"/>
              </a:rPr>
            </a:br>
            <a:r>
              <a:rPr kumimoji="0" lang="en-US" altLang="en-US" sz="2400" b="0" i="0" u="none" strike="noStrike" cap="none" normalizeH="0" baseline="0" dirty="0">
                <a:ln>
                  <a:noFill/>
                </a:ln>
                <a:solidFill>
                  <a:srgbClr val="E8BF6A"/>
                </a:solidFill>
                <a:effectLst/>
                <a:latin typeface="Source Code Pro"/>
              </a:rPr>
              <a:t>    &lt;parameter </a:t>
            </a:r>
            <a:r>
              <a:rPr kumimoji="0" lang="en-US" altLang="en-US" sz="2400" b="0" i="0" u="none" strike="noStrike" cap="none" normalizeH="0" baseline="0" dirty="0">
                <a:ln>
                  <a:noFill/>
                </a:ln>
                <a:solidFill>
                  <a:srgbClr val="BABABA"/>
                </a:solidFill>
                <a:effectLst/>
                <a:latin typeface="Source Code Pro"/>
              </a:rPr>
              <a:t>name=</a:t>
            </a:r>
            <a:r>
              <a:rPr kumimoji="0" lang="en-US" altLang="en-US" sz="2400" b="0" i="0" u="none" strike="noStrike" cap="none" normalizeH="0" baseline="0" dirty="0">
                <a:ln>
                  <a:noFill/>
                </a:ln>
                <a:solidFill>
                  <a:srgbClr val="6A8759"/>
                </a:solidFill>
                <a:effectLst/>
                <a:latin typeface="Source Code Pro"/>
              </a:rPr>
              <a:t>"</a:t>
            </a:r>
            <a:r>
              <a:rPr kumimoji="0" lang="en-US" altLang="en-US" sz="2400" b="0" i="0" u="none" strike="noStrike" cap="none" normalizeH="0" baseline="0" dirty="0" err="1">
                <a:ln>
                  <a:noFill/>
                </a:ln>
                <a:solidFill>
                  <a:srgbClr val="6A8759"/>
                </a:solidFill>
                <a:effectLst/>
                <a:latin typeface="Source Code Pro"/>
              </a:rPr>
              <a:t>driver.capabilities.platformName</a:t>
            </a:r>
            <a:r>
              <a:rPr kumimoji="0" lang="en-US" altLang="en-US" sz="2400" b="0" i="0" u="none" strike="noStrike" cap="none" normalizeH="0" baseline="0" dirty="0">
                <a:ln>
                  <a:noFill/>
                </a:ln>
                <a:solidFill>
                  <a:srgbClr val="6A8759"/>
                </a:solidFill>
                <a:effectLst/>
                <a:latin typeface="Source Code Pro"/>
              </a:rPr>
              <a:t>" </a:t>
            </a:r>
            <a:r>
              <a:rPr kumimoji="0" lang="en-US" altLang="en-US" sz="2400" b="0" i="0" u="none" strike="noStrike" cap="none" normalizeH="0" baseline="0" dirty="0">
                <a:ln>
                  <a:noFill/>
                </a:ln>
                <a:solidFill>
                  <a:srgbClr val="BABABA"/>
                </a:solidFill>
                <a:effectLst/>
                <a:latin typeface="Source Code Pro"/>
              </a:rPr>
              <a:t>value=</a:t>
            </a:r>
            <a:r>
              <a:rPr kumimoji="0" lang="en-US" altLang="en-US" sz="2400" b="0" i="0" u="none" strike="noStrike" cap="none" normalizeH="0" baseline="0" dirty="0">
                <a:ln>
                  <a:noFill/>
                </a:ln>
                <a:solidFill>
                  <a:srgbClr val="A9B7C6"/>
                </a:solidFill>
                <a:effectLst/>
                <a:latin typeface="Source Code Pro"/>
              </a:rPr>
              <a:t>”iOS"&gt;</a:t>
            </a:r>
            <a:r>
              <a:rPr kumimoji="0" lang="en-US" altLang="en-US" sz="2400" b="0" i="0" u="none" strike="noStrike" cap="none" normalizeH="0" baseline="0" dirty="0">
                <a:ln>
                  <a:noFill/>
                </a:ln>
                <a:solidFill>
                  <a:srgbClr val="E8BF6A"/>
                </a:solidFill>
                <a:effectLst/>
                <a:latin typeface="Source Code Pro"/>
              </a:rPr>
              <a:t>&lt;/parameter&gt;</a:t>
            </a:r>
            <a:br>
              <a:rPr kumimoji="0" lang="en-US" altLang="en-US" sz="2400" b="0" i="0" u="none" strike="noStrike" cap="none" normalizeH="0" baseline="0" dirty="0">
                <a:ln>
                  <a:noFill/>
                </a:ln>
                <a:solidFill>
                  <a:srgbClr val="E8BF6A"/>
                </a:solidFill>
                <a:effectLst/>
                <a:latin typeface="Source Code Pro"/>
              </a:rPr>
            </a:br>
            <a:r>
              <a:rPr kumimoji="0" lang="en-US" altLang="en-US" sz="2400" b="0" i="0" u="none" strike="noStrike" cap="none" normalizeH="0" baseline="0" dirty="0">
                <a:ln>
                  <a:noFill/>
                </a:ln>
                <a:solidFill>
                  <a:srgbClr val="E8BF6A"/>
                </a:solidFill>
                <a:effectLst/>
                <a:latin typeface="Source Code Pro"/>
              </a:rPr>
              <a:t>    &lt;parameter </a:t>
            </a:r>
            <a:r>
              <a:rPr kumimoji="0" lang="en-US" altLang="en-US" sz="2400" b="0" i="0" u="none" strike="noStrike" cap="none" normalizeH="0" baseline="0" dirty="0">
                <a:ln>
                  <a:noFill/>
                </a:ln>
                <a:solidFill>
                  <a:srgbClr val="BABABA"/>
                </a:solidFill>
                <a:effectLst/>
                <a:latin typeface="Source Code Pro"/>
              </a:rPr>
              <a:t>name=</a:t>
            </a:r>
            <a:r>
              <a:rPr kumimoji="0" lang="en-US" altLang="en-US" sz="2400" b="0" i="0" u="none" strike="noStrike" cap="none" normalizeH="0" baseline="0" dirty="0">
                <a:ln>
                  <a:noFill/>
                </a:ln>
                <a:solidFill>
                  <a:srgbClr val="6A8759"/>
                </a:solidFill>
                <a:effectLst/>
                <a:latin typeface="Source Code Pro"/>
              </a:rPr>
              <a:t>"</a:t>
            </a:r>
            <a:r>
              <a:rPr kumimoji="0" lang="en-US" altLang="en-US" sz="2400" b="0" i="0" u="none" strike="noStrike" cap="none" normalizeH="0" baseline="0" dirty="0" err="1">
                <a:ln>
                  <a:noFill/>
                </a:ln>
                <a:solidFill>
                  <a:srgbClr val="6A8759"/>
                </a:solidFill>
                <a:effectLst/>
                <a:latin typeface="Source Code Pro"/>
              </a:rPr>
              <a:t>env.resources</a:t>
            </a:r>
            <a:r>
              <a:rPr kumimoji="0" lang="en-US" altLang="en-US" sz="2400" b="0" i="0" u="none" strike="noStrike" cap="none" normalizeH="0" baseline="0" dirty="0">
                <a:ln>
                  <a:noFill/>
                </a:ln>
                <a:solidFill>
                  <a:srgbClr val="6A8759"/>
                </a:solidFill>
                <a:effectLst/>
                <a:latin typeface="Source Code Pro"/>
              </a:rPr>
              <a:t>" </a:t>
            </a:r>
            <a:r>
              <a:rPr kumimoji="0" lang="en-US" altLang="en-US" sz="2400" b="0" i="0" u="none" strike="noStrike" cap="none" normalizeH="0" baseline="0" dirty="0">
                <a:ln>
                  <a:noFill/>
                </a:ln>
                <a:solidFill>
                  <a:srgbClr val="BABABA"/>
                </a:solidFill>
                <a:effectLst/>
                <a:latin typeface="Source Code Pro"/>
              </a:rPr>
              <a:t>value=</a:t>
            </a:r>
            <a:r>
              <a:rPr kumimoji="0" lang="en-US" altLang="en-US" sz="2400" b="0" i="0" u="none" strike="noStrike" cap="none" normalizeH="0" baseline="0" dirty="0">
                <a:ln>
                  <a:noFill/>
                </a:ln>
                <a:solidFill>
                  <a:srgbClr val="6A8759"/>
                </a:solidFill>
                <a:effectLst/>
                <a:latin typeface="Source Code Pro"/>
              </a:rPr>
              <a:t>"</a:t>
            </a:r>
            <a:r>
              <a:rPr kumimoji="0" lang="en-US" altLang="en-US" sz="2400" b="0" i="0" u="none" strike="noStrike" cap="none" normalizeH="0" baseline="0" dirty="0" err="1">
                <a:ln>
                  <a:noFill/>
                </a:ln>
                <a:solidFill>
                  <a:srgbClr val="6A8759"/>
                </a:solidFill>
                <a:effectLst/>
                <a:latin typeface="Source Code Pro"/>
              </a:rPr>
              <a:t>src</a:t>
            </a:r>
            <a:r>
              <a:rPr kumimoji="0" lang="en-US" altLang="en-US" sz="2400" b="0" i="0" u="none" strike="noStrike" cap="none" normalizeH="0" baseline="0" dirty="0">
                <a:ln>
                  <a:noFill/>
                </a:ln>
                <a:solidFill>
                  <a:srgbClr val="6A8759"/>
                </a:solidFill>
                <a:effectLst/>
                <a:latin typeface="Source Code Pro"/>
              </a:rPr>
              <a:t>/main/resources/</a:t>
            </a:r>
            <a:r>
              <a:rPr kumimoji="0" lang="en-US" altLang="en-US" sz="2400" b="0" i="0" u="none" strike="noStrike" cap="none" normalizeH="0" baseline="0" dirty="0" err="1">
                <a:ln>
                  <a:noFill/>
                </a:ln>
                <a:solidFill>
                  <a:srgbClr val="6A8759"/>
                </a:solidFill>
                <a:effectLst/>
                <a:latin typeface="Source Code Pro"/>
              </a:rPr>
              <a:t>ios</a:t>
            </a:r>
            <a:r>
              <a:rPr kumimoji="0" lang="en-US" altLang="en-US" sz="2400" b="0" i="0" u="none" strike="noStrike" cap="none" normalizeH="0" baseline="0" dirty="0">
                <a:ln>
                  <a:noFill/>
                </a:ln>
                <a:solidFill>
                  <a:srgbClr val="6A8759"/>
                </a:solidFill>
                <a:effectLst/>
                <a:latin typeface="Source Code Pro"/>
              </a:rPr>
              <a:t>" </a:t>
            </a:r>
            <a:r>
              <a:rPr kumimoji="0" lang="en-US" altLang="en-US" sz="2400" b="0" i="0" u="none" strike="noStrike" cap="none" normalizeH="0" baseline="0" dirty="0">
                <a:ln>
                  <a:noFill/>
                </a:ln>
                <a:solidFill>
                  <a:srgbClr val="E8BF6A"/>
                </a:solidFill>
                <a:effectLst/>
                <a:latin typeface="Source Code Pro"/>
              </a:rPr>
              <a:t>/&gt;</a:t>
            </a:r>
            <a:br>
              <a:rPr kumimoji="0" lang="en-US" altLang="en-US" sz="2400" b="0" i="0" u="none" strike="noStrike" cap="none" normalizeH="0" baseline="0" dirty="0">
                <a:ln>
                  <a:noFill/>
                </a:ln>
                <a:solidFill>
                  <a:srgbClr val="E8BF6A"/>
                </a:solidFill>
                <a:effectLst/>
                <a:latin typeface="Source Code Pro"/>
              </a:rPr>
            </a:br>
            <a:r>
              <a:rPr kumimoji="0" lang="en-US" altLang="en-US" sz="2400" b="0" i="0" u="none" strike="noStrike" cap="none" normalizeH="0" baseline="0" dirty="0">
                <a:ln>
                  <a:noFill/>
                </a:ln>
                <a:solidFill>
                  <a:srgbClr val="E8BF6A"/>
                </a:solidFill>
                <a:effectLst/>
                <a:latin typeface="Source Code Pro"/>
              </a:rPr>
              <a:t>&lt;/test&gt;</a:t>
            </a:r>
            <a:br>
              <a:rPr kumimoji="0" lang="en-US" altLang="en-US" sz="2400" b="0" i="0" u="none" strike="noStrike" cap="none" normalizeH="0" baseline="0" dirty="0">
                <a:ln>
                  <a:noFill/>
                </a:ln>
                <a:solidFill>
                  <a:srgbClr val="E8BF6A"/>
                </a:solidFill>
                <a:effectLst/>
                <a:latin typeface="Source Code Pro"/>
              </a:rPr>
            </a:br>
            <a:r>
              <a:rPr kumimoji="0" lang="en-US" altLang="en-US" sz="2400" b="0" i="0" u="none" strike="noStrike" cap="none" normalizeH="0" baseline="0" dirty="0">
                <a:ln>
                  <a:noFill/>
                </a:ln>
                <a:solidFill>
                  <a:srgbClr val="E8BF6A"/>
                </a:solidFill>
                <a:effectLst/>
                <a:latin typeface="Source Code Pro"/>
              </a:rPr>
              <a:t>&lt;test </a:t>
            </a:r>
            <a:r>
              <a:rPr kumimoji="0" lang="en-US" altLang="en-US" sz="2400" b="0" i="0" u="none" strike="noStrike" cap="none" normalizeH="0" baseline="0" dirty="0">
                <a:ln>
                  <a:noFill/>
                </a:ln>
                <a:solidFill>
                  <a:srgbClr val="BABABA"/>
                </a:solidFill>
                <a:effectLst/>
                <a:latin typeface="Source Code Pro"/>
              </a:rPr>
              <a:t>name=</a:t>
            </a:r>
            <a:r>
              <a:rPr kumimoji="0" lang="en-US" altLang="en-US" sz="2400" b="0" i="0" u="none" strike="noStrike" cap="none" normalizeH="0" baseline="0" dirty="0">
                <a:ln>
                  <a:noFill/>
                </a:ln>
                <a:solidFill>
                  <a:srgbClr val="6A8759"/>
                </a:solidFill>
                <a:effectLst/>
                <a:latin typeface="Source Code Pro"/>
              </a:rPr>
              <a:t>"Android " </a:t>
            </a:r>
            <a:r>
              <a:rPr kumimoji="0" lang="en-US" altLang="en-US" sz="2400" b="0" i="0" u="none" strike="noStrike" cap="none" normalizeH="0" baseline="0" dirty="0">
                <a:ln>
                  <a:noFill/>
                </a:ln>
                <a:solidFill>
                  <a:srgbClr val="BABABA"/>
                </a:solidFill>
                <a:effectLst/>
                <a:latin typeface="Source Code Pro"/>
              </a:rPr>
              <a:t>enabled=</a:t>
            </a:r>
            <a:r>
              <a:rPr kumimoji="0" lang="en-US" altLang="en-US" sz="2400" b="0" i="0" u="none" strike="noStrike" cap="none" normalizeH="0" baseline="0" dirty="0">
                <a:ln>
                  <a:noFill/>
                </a:ln>
                <a:solidFill>
                  <a:srgbClr val="A9B7C6"/>
                </a:solidFill>
                <a:effectLst/>
                <a:latin typeface="Source Code Pro"/>
              </a:rPr>
              <a:t>”true"&gt;</a:t>
            </a:r>
            <a:br>
              <a:rPr kumimoji="0" lang="en-US" altLang="en-US" sz="2400" b="0" i="0" u="none" strike="noStrike" cap="none" normalizeH="0" baseline="0" dirty="0">
                <a:ln>
                  <a:noFill/>
                </a:ln>
                <a:solidFill>
                  <a:srgbClr val="A9B7C6"/>
                </a:solidFill>
                <a:effectLst/>
                <a:latin typeface="Source Code Pro"/>
              </a:rPr>
            </a:br>
            <a:r>
              <a:rPr kumimoji="0" lang="en-US" altLang="en-US" sz="2400" b="0" i="0" u="none" strike="noStrike" cap="none" normalizeH="0" baseline="0" dirty="0">
                <a:ln>
                  <a:noFill/>
                </a:ln>
                <a:solidFill>
                  <a:srgbClr val="A9B7C6"/>
                </a:solidFill>
                <a:effectLst/>
                <a:latin typeface="Source Code Pro"/>
              </a:rPr>
              <a:t>    </a:t>
            </a:r>
            <a:r>
              <a:rPr kumimoji="0" lang="en-US" altLang="en-US" sz="2400" b="0" i="0" u="none" strike="noStrike" cap="none" normalizeH="0" baseline="0" dirty="0">
                <a:ln>
                  <a:noFill/>
                </a:ln>
                <a:solidFill>
                  <a:srgbClr val="E8BF6A"/>
                </a:solidFill>
                <a:effectLst/>
                <a:latin typeface="Source Code Pro"/>
              </a:rPr>
              <a:t>&lt;parameter </a:t>
            </a:r>
            <a:r>
              <a:rPr kumimoji="0" lang="en-US" altLang="en-US" sz="2400" b="0" i="0" u="none" strike="noStrike" cap="none" normalizeH="0" baseline="0" dirty="0">
                <a:ln>
                  <a:noFill/>
                </a:ln>
                <a:solidFill>
                  <a:srgbClr val="BABABA"/>
                </a:solidFill>
                <a:effectLst/>
                <a:latin typeface="Source Code Pro"/>
              </a:rPr>
              <a:t>name=</a:t>
            </a:r>
            <a:r>
              <a:rPr kumimoji="0" lang="en-US" altLang="en-US" sz="2400" b="0" i="0" u="none" strike="noStrike" cap="none" normalizeH="0" baseline="0" dirty="0">
                <a:ln>
                  <a:noFill/>
                </a:ln>
                <a:solidFill>
                  <a:srgbClr val="6A8759"/>
                </a:solidFill>
                <a:effectLst/>
                <a:latin typeface="Source Code Pro"/>
              </a:rPr>
              <a:t>"</a:t>
            </a:r>
            <a:r>
              <a:rPr kumimoji="0" lang="en-US" altLang="en-US" sz="2400" b="0" i="0" u="none" strike="noStrike" cap="none" normalizeH="0" baseline="0" dirty="0" err="1">
                <a:ln>
                  <a:noFill/>
                </a:ln>
                <a:solidFill>
                  <a:srgbClr val="6A8759"/>
                </a:solidFill>
                <a:effectLst/>
                <a:latin typeface="Source Code Pro"/>
              </a:rPr>
              <a:t>driver.capabilities.platformName</a:t>
            </a:r>
            <a:r>
              <a:rPr kumimoji="0" lang="en-US" altLang="en-US" sz="2400" b="0" i="0" u="none" strike="noStrike" cap="none" normalizeH="0" baseline="0" dirty="0">
                <a:ln>
                  <a:noFill/>
                </a:ln>
                <a:solidFill>
                  <a:srgbClr val="6A8759"/>
                </a:solidFill>
                <a:effectLst/>
                <a:latin typeface="Source Code Pro"/>
              </a:rPr>
              <a:t>" </a:t>
            </a:r>
            <a:r>
              <a:rPr kumimoji="0" lang="en-US" altLang="en-US" sz="2400" b="0" i="0" u="none" strike="noStrike" cap="none" normalizeH="0" baseline="0" dirty="0">
                <a:ln>
                  <a:noFill/>
                </a:ln>
                <a:solidFill>
                  <a:srgbClr val="BABABA"/>
                </a:solidFill>
                <a:effectLst/>
                <a:latin typeface="Source Code Pro"/>
              </a:rPr>
              <a:t>value=</a:t>
            </a:r>
            <a:r>
              <a:rPr kumimoji="0" lang="en-US" altLang="en-US" sz="2400" b="0" i="0" u="none" strike="noStrike" cap="none" normalizeH="0" baseline="0" dirty="0">
                <a:ln>
                  <a:noFill/>
                </a:ln>
                <a:solidFill>
                  <a:srgbClr val="A9B7C6"/>
                </a:solidFill>
                <a:effectLst/>
                <a:latin typeface="Source Code Pro"/>
              </a:rPr>
              <a:t>”Android"&gt;</a:t>
            </a:r>
            <a:r>
              <a:rPr kumimoji="0" lang="en-US" altLang="en-US" sz="2400" b="0" i="0" u="none" strike="noStrike" cap="none" normalizeH="0" baseline="0" dirty="0">
                <a:ln>
                  <a:noFill/>
                </a:ln>
                <a:solidFill>
                  <a:srgbClr val="E8BF6A"/>
                </a:solidFill>
                <a:effectLst/>
                <a:latin typeface="Source Code Pro"/>
              </a:rPr>
              <a:t>&lt;/parameter&gt;</a:t>
            </a:r>
            <a:br>
              <a:rPr kumimoji="0" lang="en-US" altLang="en-US" sz="2400" b="0" i="0" u="none" strike="noStrike" cap="none" normalizeH="0" baseline="0" dirty="0">
                <a:ln>
                  <a:noFill/>
                </a:ln>
                <a:solidFill>
                  <a:srgbClr val="E8BF6A"/>
                </a:solidFill>
                <a:effectLst/>
                <a:latin typeface="Source Code Pro"/>
              </a:rPr>
            </a:br>
            <a:r>
              <a:rPr kumimoji="0" lang="en-US" altLang="en-US" sz="2400" b="0" i="0" u="none" strike="noStrike" cap="none" normalizeH="0" baseline="0" dirty="0">
                <a:ln>
                  <a:noFill/>
                </a:ln>
                <a:solidFill>
                  <a:srgbClr val="E8BF6A"/>
                </a:solidFill>
                <a:effectLst/>
                <a:latin typeface="Source Code Pro"/>
              </a:rPr>
              <a:t>    &lt;parameter </a:t>
            </a:r>
            <a:r>
              <a:rPr kumimoji="0" lang="en-US" altLang="en-US" sz="2400" b="0" i="0" u="none" strike="noStrike" cap="none" normalizeH="0" baseline="0" dirty="0">
                <a:ln>
                  <a:noFill/>
                </a:ln>
                <a:solidFill>
                  <a:srgbClr val="BABABA"/>
                </a:solidFill>
                <a:effectLst/>
                <a:latin typeface="Source Code Pro"/>
              </a:rPr>
              <a:t>name=</a:t>
            </a:r>
            <a:r>
              <a:rPr kumimoji="0" lang="en-US" altLang="en-US" sz="2400" b="0" i="0" u="none" strike="noStrike" cap="none" normalizeH="0" baseline="0" dirty="0">
                <a:ln>
                  <a:noFill/>
                </a:ln>
                <a:solidFill>
                  <a:srgbClr val="6A8759"/>
                </a:solidFill>
                <a:effectLst/>
                <a:latin typeface="Source Code Pro"/>
              </a:rPr>
              <a:t>"</a:t>
            </a:r>
            <a:r>
              <a:rPr kumimoji="0" lang="en-US" altLang="en-US" sz="2400" b="0" i="0" u="none" strike="noStrike" cap="none" normalizeH="0" baseline="0" dirty="0" err="1">
                <a:ln>
                  <a:noFill/>
                </a:ln>
                <a:solidFill>
                  <a:srgbClr val="6A8759"/>
                </a:solidFill>
                <a:effectLst/>
                <a:latin typeface="Source Code Pro"/>
              </a:rPr>
              <a:t>env.resources</a:t>
            </a:r>
            <a:r>
              <a:rPr kumimoji="0" lang="en-US" altLang="en-US" sz="2400" b="0" i="0" u="none" strike="noStrike" cap="none" normalizeH="0" baseline="0" dirty="0">
                <a:ln>
                  <a:noFill/>
                </a:ln>
                <a:solidFill>
                  <a:srgbClr val="6A8759"/>
                </a:solidFill>
                <a:effectLst/>
                <a:latin typeface="Source Code Pro"/>
              </a:rPr>
              <a:t>" </a:t>
            </a:r>
            <a:r>
              <a:rPr kumimoji="0" lang="en-US" altLang="en-US" sz="2400" b="0" i="0" u="none" strike="noStrike" cap="none" normalizeH="0" baseline="0" dirty="0">
                <a:ln>
                  <a:noFill/>
                </a:ln>
                <a:solidFill>
                  <a:srgbClr val="BABABA"/>
                </a:solidFill>
                <a:effectLst/>
                <a:latin typeface="Source Code Pro"/>
              </a:rPr>
              <a:t>value=</a:t>
            </a:r>
            <a:r>
              <a:rPr kumimoji="0" lang="en-US" altLang="en-US" sz="2400" b="0" i="0" u="none" strike="noStrike" cap="none" normalizeH="0" baseline="0" dirty="0">
                <a:ln>
                  <a:noFill/>
                </a:ln>
                <a:solidFill>
                  <a:srgbClr val="6A8759"/>
                </a:solidFill>
                <a:effectLst/>
                <a:latin typeface="Source Code Pro"/>
              </a:rPr>
              <a:t>"</a:t>
            </a:r>
            <a:r>
              <a:rPr kumimoji="0" lang="en-US" altLang="en-US" sz="2400" b="0" i="0" u="none" strike="noStrike" cap="none" normalizeH="0" baseline="0" dirty="0" err="1">
                <a:ln>
                  <a:noFill/>
                </a:ln>
                <a:solidFill>
                  <a:srgbClr val="6A8759"/>
                </a:solidFill>
                <a:effectLst/>
                <a:latin typeface="Source Code Pro"/>
              </a:rPr>
              <a:t>src</a:t>
            </a:r>
            <a:r>
              <a:rPr kumimoji="0" lang="en-US" altLang="en-US" sz="2400" b="0" i="0" u="none" strike="noStrike" cap="none" normalizeH="0" baseline="0" dirty="0">
                <a:ln>
                  <a:noFill/>
                </a:ln>
                <a:solidFill>
                  <a:srgbClr val="6A8759"/>
                </a:solidFill>
                <a:effectLst/>
                <a:latin typeface="Source Code Pro"/>
              </a:rPr>
              <a:t>/main/resources/android" </a:t>
            </a:r>
            <a:r>
              <a:rPr kumimoji="0" lang="en-US" altLang="en-US" sz="2400" b="0" i="0" u="none" strike="noStrike" cap="none" normalizeH="0" baseline="0" dirty="0">
                <a:ln>
                  <a:noFill/>
                </a:ln>
                <a:solidFill>
                  <a:srgbClr val="E8BF6A"/>
                </a:solidFill>
                <a:effectLst/>
                <a:latin typeface="Source Code Pro"/>
              </a:rPr>
              <a:t>/&gt;</a:t>
            </a:r>
            <a:br>
              <a:rPr kumimoji="0" lang="en-US" altLang="en-US" sz="2400" b="0" i="0" u="none" strike="noStrike" cap="none" normalizeH="0" baseline="0" dirty="0">
                <a:ln>
                  <a:noFill/>
                </a:ln>
                <a:solidFill>
                  <a:srgbClr val="E8BF6A"/>
                </a:solidFill>
                <a:effectLst/>
                <a:latin typeface="Source Code Pro"/>
              </a:rPr>
            </a:br>
            <a:r>
              <a:rPr kumimoji="0" lang="en-US" altLang="en-US" sz="2400" b="0" i="0" u="none" strike="noStrike" cap="none" normalizeH="0" baseline="0" dirty="0">
                <a:ln>
                  <a:noFill/>
                </a:ln>
                <a:solidFill>
                  <a:srgbClr val="E8BF6A"/>
                </a:solidFill>
                <a:effectLst/>
                <a:latin typeface="Source Code Pro"/>
              </a:rPr>
              <a:t> &lt;/test&gt;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595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a:t>Wrap Up</a:t>
            </a:r>
          </a:p>
        </p:txBody>
      </p:sp>
      <p:sp>
        <p:nvSpPr>
          <p:cNvPr id="3" name="Subtitle 2"/>
          <p:cNvSpPr>
            <a:spLocks noGrp="1"/>
          </p:cNvSpPr>
          <p:nvPr>
            <p:ph type="subTitle" idx="1"/>
          </p:nvPr>
        </p:nvSpPr>
        <p:spPr>
          <a:xfrm>
            <a:off x="4743451" y="3636963"/>
            <a:ext cx="4386263" cy="531812"/>
          </a:xfrm>
        </p:spPr>
        <p:txBody>
          <a:bodyPr>
            <a:normAutofit/>
          </a:bodyPr>
          <a:lstStyle/>
          <a:p>
            <a:pPr>
              <a:buFont typeface="Arial" charset="0"/>
              <a:buNone/>
              <a:defRPr/>
            </a:pPr>
            <a:r>
              <a:rPr lang="en-US" dirty="0"/>
              <a:t> </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t="13686"/>
          <a:stretch/>
        </p:blipFill>
        <p:spPr>
          <a:xfrm>
            <a:off x="1" y="-101600"/>
            <a:ext cx="12191999" cy="6959600"/>
          </a:xfrm>
          <a:prstGeom prst="rect">
            <a:avLst/>
          </a:prstGeom>
        </p:spPr>
      </p:pic>
      <p:sp>
        <p:nvSpPr>
          <p:cNvPr id="9" name="Rectangle 8"/>
          <p:cNvSpPr/>
          <p:nvPr/>
        </p:nvSpPr>
        <p:spPr>
          <a:xfrm>
            <a:off x="0" y="-50800"/>
            <a:ext cx="12192000" cy="6858000"/>
          </a:xfrm>
          <a:prstGeom prst="rect">
            <a:avLst/>
          </a:prstGeom>
          <a:gradFill flip="none" rotWithShape="1">
            <a:gsLst>
              <a:gs pos="64000">
                <a:schemeClr val="accent3">
                  <a:lumMod val="95000"/>
                  <a:lumOff val="5000"/>
                  <a:alpha val="0"/>
                </a:schemeClr>
              </a:gs>
              <a:gs pos="100000">
                <a:schemeClr val="accent3">
                  <a:lumMod val="95000"/>
                  <a:lumOff val="5000"/>
                  <a:alpha val="42000"/>
                </a:schemeClr>
              </a:gs>
              <a:gs pos="98000">
                <a:schemeClr val="accent3">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6" name="Title 1"/>
          <p:cNvSpPr txBox="1">
            <a:spLocks/>
          </p:cNvSpPr>
          <p:nvPr/>
        </p:nvSpPr>
        <p:spPr bwMode="auto">
          <a:xfrm>
            <a:off x="339977" y="1761681"/>
            <a:ext cx="10140454" cy="73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b" anchorCtr="0" compatLnSpc="1">
            <a:prstTxWarp prst="textNoShape">
              <a:avLst/>
            </a:prstTxWarp>
          </a:bodyPr>
          <a:lstStyle>
            <a:lvl1pPr algn="l" rtl="0" eaLnBrk="1" fontAlgn="base" hangingPunct="1">
              <a:lnSpc>
                <a:spcPct val="90000"/>
              </a:lnSpc>
              <a:spcBef>
                <a:spcPct val="0"/>
              </a:spcBef>
              <a:spcAft>
                <a:spcPct val="0"/>
              </a:spcAft>
              <a:defRPr sz="3000" b="1" kern="1200">
                <a:solidFill>
                  <a:schemeClr val="accent5">
                    <a:lumMod val="50000"/>
                  </a:schemeClr>
                </a:solidFill>
                <a:latin typeface="Source Sans Pro" charset="0"/>
                <a:ea typeface="Source Sans Pro" charset="0"/>
                <a:cs typeface="Source Sans Pro" charset="0"/>
              </a:defRPr>
            </a:lvl1pPr>
            <a:lvl2pPr algn="l" rtl="0" eaLnBrk="1" fontAlgn="base" hangingPunct="1">
              <a:lnSpc>
                <a:spcPct val="90000"/>
              </a:lnSpc>
              <a:spcBef>
                <a:spcPct val="0"/>
              </a:spcBef>
              <a:spcAft>
                <a:spcPct val="0"/>
              </a:spcAft>
              <a:defRPr sz="2100" b="1">
                <a:solidFill>
                  <a:schemeClr val="tx1"/>
                </a:solidFill>
                <a:latin typeface="Source Sans Pro" charset="0"/>
                <a:ea typeface="Source Sans Pro" charset="0"/>
                <a:cs typeface="Source Sans Pro" charset="0"/>
              </a:defRPr>
            </a:lvl2pPr>
            <a:lvl3pPr algn="l" rtl="0" eaLnBrk="1" fontAlgn="base" hangingPunct="1">
              <a:lnSpc>
                <a:spcPct val="90000"/>
              </a:lnSpc>
              <a:spcBef>
                <a:spcPct val="0"/>
              </a:spcBef>
              <a:spcAft>
                <a:spcPct val="0"/>
              </a:spcAft>
              <a:defRPr sz="2100" b="1">
                <a:solidFill>
                  <a:schemeClr val="tx1"/>
                </a:solidFill>
                <a:latin typeface="Source Sans Pro" charset="0"/>
                <a:ea typeface="Source Sans Pro" charset="0"/>
                <a:cs typeface="Source Sans Pro" charset="0"/>
              </a:defRPr>
            </a:lvl3pPr>
            <a:lvl4pPr algn="l" rtl="0" eaLnBrk="1" fontAlgn="base" hangingPunct="1">
              <a:lnSpc>
                <a:spcPct val="90000"/>
              </a:lnSpc>
              <a:spcBef>
                <a:spcPct val="0"/>
              </a:spcBef>
              <a:spcAft>
                <a:spcPct val="0"/>
              </a:spcAft>
              <a:defRPr sz="2100" b="1">
                <a:solidFill>
                  <a:schemeClr val="tx1"/>
                </a:solidFill>
                <a:latin typeface="Source Sans Pro" charset="0"/>
                <a:ea typeface="Source Sans Pro" charset="0"/>
                <a:cs typeface="Source Sans Pro" charset="0"/>
              </a:defRPr>
            </a:lvl4pPr>
            <a:lvl5pPr algn="l" rtl="0" eaLnBrk="1" fontAlgn="base" hangingPunct="1">
              <a:lnSpc>
                <a:spcPct val="90000"/>
              </a:lnSpc>
              <a:spcBef>
                <a:spcPct val="0"/>
              </a:spcBef>
              <a:spcAft>
                <a:spcPct val="0"/>
              </a:spcAft>
              <a:defRPr sz="2100" b="1">
                <a:solidFill>
                  <a:schemeClr val="tx1"/>
                </a:solidFill>
                <a:latin typeface="Source Sans Pro" charset="0"/>
                <a:ea typeface="Source Sans Pro" charset="0"/>
                <a:cs typeface="Source Sans Pro" charset="0"/>
              </a:defRPr>
            </a:lvl5pPr>
            <a:lvl6pPr marL="342900" algn="l" rtl="0" eaLnBrk="1" fontAlgn="base" hangingPunct="1">
              <a:lnSpc>
                <a:spcPct val="90000"/>
              </a:lnSpc>
              <a:spcBef>
                <a:spcPct val="0"/>
              </a:spcBef>
              <a:spcAft>
                <a:spcPct val="0"/>
              </a:spcAft>
              <a:defRPr sz="2400">
                <a:solidFill>
                  <a:schemeClr val="tx1"/>
                </a:solidFill>
                <a:latin typeface="Source Sans Pro" charset="0"/>
                <a:ea typeface="Source Sans Pro" charset="0"/>
                <a:cs typeface="Source Sans Pro" charset="0"/>
              </a:defRPr>
            </a:lvl6pPr>
            <a:lvl7pPr marL="685800" algn="l" rtl="0" eaLnBrk="1" fontAlgn="base" hangingPunct="1">
              <a:lnSpc>
                <a:spcPct val="90000"/>
              </a:lnSpc>
              <a:spcBef>
                <a:spcPct val="0"/>
              </a:spcBef>
              <a:spcAft>
                <a:spcPct val="0"/>
              </a:spcAft>
              <a:defRPr sz="2400">
                <a:solidFill>
                  <a:schemeClr val="tx1"/>
                </a:solidFill>
                <a:latin typeface="Source Sans Pro" charset="0"/>
                <a:ea typeface="Source Sans Pro" charset="0"/>
                <a:cs typeface="Source Sans Pro" charset="0"/>
              </a:defRPr>
            </a:lvl7pPr>
            <a:lvl8pPr marL="1028700" algn="l" rtl="0" eaLnBrk="1" fontAlgn="base" hangingPunct="1">
              <a:lnSpc>
                <a:spcPct val="90000"/>
              </a:lnSpc>
              <a:spcBef>
                <a:spcPct val="0"/>
              </a:spcBef>
              <a:spcAft>
                <a:spcPct val="0"/>
              </a:spcAft>
              <a:defRPr sz="2400">
                <a:solidFill>
                  <a:schemeClr val="tx1"/>
                </a:solidFill>
                <a:latin typeface="Source Sans Pro" charset="0"/>
                <a:ea typeface="Source Sans Pro" charset="0"/>
                <a:cs typeface="Source Sans Pro" charset="0"/>
              </a:defRPr>
            </a:lvl8pPr>
            <a:lvl9pPr marL="1371600" algn="l" rtl="0" eaLnBrk="1" fontAlgn="base" hangingPunct="1">
              <a:lnSpc>
                <a:spcPct val="90000"/>
              </a:lnSpc>
              <a:spcBef>
                <a:spcPct val="0"/>
              </a:spcBef>
              <a:spcAft>
                <a:spcPct val="0"/>
              </a:spcAft>
              <a:defRPr sz="2400">
                <a:solidFill>
                  <a:schemeClr val="tx1"/>
                </a:solidFill>
                <a:latin typeface="Source Sans Pro" charset="0"/>
                <a:ea typeface="Source Sans Pro" charset="0"/>
                <a:cs typeface="Source Sans Pro" charset="0"/>
              </a:defRPr>
            </a:lvl9pPr>
          </a:lstStyle>
          <a:p>
            <a:pPr defTabSz="1219170">
              <a:defRPr/>
            </a:pPr>
            <a:r>
              <a:rPr lang="en-US" sz="5867" dirty="0">
                <a:solidFill>
                  <a:schemeClr val="tx1"/>
                </a:solidFill>
                <a:latin typeface="Arial" panose="020B0604020202020204" pitchFamily="34" charset="0"/>
                <a:cs typeface="Arial" panose="020B0604020202020204" pitchFamily="34" charset="0"/>
              </a:rPr>
              <a:t>4. Device Capabilities</a:t>
            </a:r>
          </a:p>
        </p:txBody>
      </p:sp>
    </p:spTree>
    <p:extLst>
      <p:ext uri="{BB962C8B-B14F-4D97-AF65-F5344CB8AC3E}">
        <p14:creationId xmlns:p14="http://schemas.microsoft.com/office/powerpoint/2010/main" val="1295055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Properties</a:t>
            </a:r>
          </a:p>
        </p:txBody>
      </p:sp>
      <p:sp>
        <p:nvSpPr>
          <p:cNvPr id="3" name="Content Placeholder 2"/>
          <p:cNvSpPr>
            <a:spLocks noGrp="1"/>
          </p:cNvSpPr>
          <p:nvPr>
            <p:ph idx="1"/>
          </p:nvPr>
        </p:nvSpPr>
        <p:spPr/>
        <p:txBody>
          <a:bodyPr/>
          <a:lstStyle/>
          <a:p>
            <a:r>
              <a:rPr lang="en-US" dirty="0"/>
              <a:t>Use to define platform capabilities, app package and </a:t>
            </a:r>
            <a:r>
              <a:rPr lang="en-US" dirty="0" err="1"/>
              <a:t>bundleId</a:t>
            </a:r>
            <a:r>
              <a:rPr lang="en-US" dirty="0"/>
              <a:t>, </a:t>
            </a:r>
            <a:r>
              <a:rPr lang="en-US" dirty="0" err="1"/>
              <a:t>driverClass</a:t>
            </a:r>
            <a:r>
              <a:rPr lang="en-US" dirty="0"/>
              <a:t> </a:t>
            </a:r>
            <a:r>
              <a:rPr lang="mr-IN" dirty="0"/>
              <a:t>–</a:t>
            </a:r>
            <a:r>
              <a:rPr lang="en-US" dirty="0"/>
              <a:t> underlying driver</a:t>
            </a:r>
          </a:p>
          <a:p>
            <a:r>
              <a:rPr lang="en-US" dirty="0"/>
              <a:t>In </a:t>
            </a:r>
            <a:r>
              <a:rPr lang="en-US" dirty="0" err="1"/>
              <a:t>testng</a:t>
            </a:r>
            <a:r>
              <a:rPr lang="en-US" dirty="0"/>
              <a:t> xml configure the location of the </a:t>
            </a:r>
            <a:r>
              <a:rPr lang="en-US" dirty="0" err="1"/>
              <a:t>env</a:t>
            </a:r>
            <a:r>
              <a:rPr lang="en-US" dirty="0"/>
              <a:t>.</a:t>
            </a:r>
          </a:p>
          <a:p>
            <a:endParaRPr lang="en-US" dirty="0"/>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11/23/19</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19</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1396091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Content Placeholder 5"/>
          <p:cNvSpPr>
            <a:spLocks noGrp="1"/>
          </p:cNvSpPr>
          <p:nvPr>
            <p:ph idx="1"/>
          </p:nvPr>
        </p:nvSpPr>
        <p:spPr/>
        <p:txBody>
          <a:bodyPr/>
          <a:lstStyle/>
          <a:p>
            <a:pPr marL="514350" indent="-514350">
              <a:buFont typeface="+mj-lt"/>
              <a:buAutoNum type="arabicPeriod"/>
            </a:pPr>
            <a:r>
              <a:rPr lang="en-US" dirty="0"/>
              <a:t>Assignment Review </a:t>
            </a:r>
          </a:p>
          <a:p>
            <a:pPr marL="514350" indent="-514350">
              <a:buFont typeface="+mj-lt"/>
              <a:buAutoNum type="arabicPeriod"/>
            </a:pPr>
            <a:r>
              <a:rPr lang="en-US" dirty="0"/>
              <a:t>Introducing page object model – POM </a:t>
            </a:r>
          </a:p>
          <a:p>
            <a:pPr marL="971550" lvl="1" indent="-514350">
              <a:buFont typeface="+mj-lt"/>
              <a:buAutoNum type="arabicPeriod"/>
            </a:pPr>
            <a:r>
              <a:rPr lang="en-US" dirty="0"/>
              <a:t>POM &amp; Quantum – locators </a:t>
            </a:r>
          </a:p>
          <a:p>
            <a:pPr marL="514350" indent="-514350">
              <a:buFont typeface="+mj-lt"/>
              <a:buAutoNum type="arabicPeriod"/>
            </a:pPr>
            <a:r>
              <a:rPr lang="en-US" dirty="0"/>
              <a:t>Native app with Locators</a:t>
            </a:r>
          </a:p>
          <a:p>
            <a:pPr marL="514350" indent="-514350">
              <a:buFont typeface="+mj-lt"/>
              <a:buAutoNum type="arabicPeriod"/>
            </a:pPr>
            <a:r>
              <a:rPr lang="en-US" dirty="0"/>
              <a:t>Device capabilities</a:t>
            </a:r>
          </a:p>
          <a:p>
            <a:pPr marL="0" indent="0">
              <a:buNone/>
            </a:pPr>
            <a:endParaRPr lang="en-US" dirty="0"/>
          </a:p>
          <a:p>
            <a:pPr marL="0" indent="0">
              <a:buNone/>
            </a:pPr>
            <a:endParaRPr lang="en-US" dirty="0"/>
          </a:p>
          <a:p>
            <a:endParaRPr lang="en-US" dirty="0"/>
          </a:p>
        </p:txBody>
      </p:sp>
      <p:sp>
        <p:nvSpPr>
          <p:cNvPr id="2" name="Date Placeholder 1"/>
          <p:cNvSpPr>
            <a:spLocks noGrp="1"/>
          </p:cNvSpPr>
          <p:nvPr>
            <p:ph type="dt" sz="half" idx="10"/>
          </p:nvPr>
        </p:nvSpPr>
        <p:spPr/>
        <p:txBody>
          <a:bodyPr/>
          <a:lstStyle/>
          <a:p>
            <a:pPr>
              <a:defRPr/>
            </a:pPr>
            <a:fld id="{B4BCCDC6-AC3A-FE48-B067-80F500CEFF8F}" type="datetime1">
              <a:rPr lang="en-US" smtClean="0"/>
              <a:pPr>
                <a:defRPr/>
              </a:pPr>
              <a:t>11/23/19</a:t>
            </a:fld>
            <a:endParaRPr lang="en-US"/>
          </a:p>
        </p:txBody>
      </p:sp>
      <p:sp>
        <p:nvSpPr>
          <p:cNvPr id="3" name="Slide Number Placeholder 2"/>
          <p:cNvSpPr>
            <a:spLocks noGrp="1"/>
          </p:cNvSpPr>
          <p:nvPr>
            <p:ph type="sldNum" sz="quarter" idx="11"/>
          </p:nvPr>
        </p:nvSpPr>
        <p:spPr/>
        <p:txBody>
          <a:bodyPr/>
          <a:lstStyle/>
          <a:p>
            <a:pPr>
              <a:defRPr/>
            </a:pPr>
            <a:fld id="{CE752C8F-0848-C740-8A6F-AD99F498040D}" type="slidenum">
              <a:rPr lang="en-US" smtClean="0"/>
              <a:pPr>
                <a:defRPr/>
              </a:pPr>
              <a:t>2</a:t>
            </a:fld>
            <a:endParaRPr lang="en-US"/>
          </a:p>
        </p:txBody>
      </p:sp>
      <p:sp>
        <p:nvSpPr>
          <p:cNvPr id="4" name="Footer Placeholder 3"/>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1062219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Capabilities</a:t>
            </a:r>
          </a:p>
        </p:txBody>
      </p:sp>
      <p:sp>
        <p:nvSpPr>
          <p:cNvPr id="3" name="Content Placeholder 2"/>
          <p:cNvSpPr>
            <a:spLocks noGrp="1"/>
          </p:cNvSpPr>
          <p:nvPr>
            <p:ph idx="1"/>
          </p:nvPr>
        </p:nvSpPr>
        <p:spPr/>
        <p:txBody>
          <a:bodyPr/>
          <a:lstStyle/>
          <a:p>
            <a:r>
              <a:rPr lang="en-US" dirty="0"/>
              <a:t>Perfecto extends the Selenium capabilities to select a device</a:t>
            </a:r>
          </a:p>
          <a:p>
            <a:r>
              <a:rPr lang="en-US" dirty="0"/>
              <a:t>Appium capabilities (install app etc.) are also supported</a:t>
            </a:r>
          </a:p>
          <a:p>
            <a:r>
              <a:rPr lang="en-US" dirty="0"/>
              <a:t>When using Quantum capabilities are defined within the TestNG XML and the application properties file and not inside the test. </a:t>
            </a:r>
          </a:p>
          <a:p>
            <a:r>
              <a:rPr lang="en-US" dirty="0"/>
              <a:t>The application properties contain general capabilities for use in all tests.</a:t>
            </a:r>
          </a:p>
          <a:p>
            <a:r>
              <a:rPr lang="en-US" dirty="0"/>
              <a:t>The TestNG contains device &amp; test specific capabilities.</a:t>
            </a:r>
          </a:p>
          <a:p>
            <a:pPr marL="0" indent="0">
              <a:buNone/>
            </a:pPr>
            <a:endParaRPr lang="en-US" dirty="0"/>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11/23/19</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20</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3299906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 inside TestNG</a:t>
            </a:r>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11/23/19</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21</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
        <p:nvSpPr>
          <p:cNvPr id="8" name="Content Placeholder 7"/>
          <p:cNvSpPr>
            <a:spLocks noGrp="1"/>
          </p:cNvSpPr>
          <p:nvPr>
            <p:ph idx="1"/>
          </p:nvPr>
        </p:nvSpPr>
        <p:spPr>
          <a:xfrm>
            <a:off x="457200" y="2101863"/>
            <a:ext cx="10896600" cy="3741725"/>
          </a:xfrm>
        </p:spPr>
        <p:txBody>
          <a:bodyPr/>
          <a:lstStyle/>
          <a:p>
            <a:r>
              <a:rPr lang="en-US" dirty="0"/>
              <a:t>The syntax is to use a parameter node under the test</a:t>
            </a:r>
          </a:p>
          <a:p>
            <a:r>
              <a:rPr lang="en-US" dirty="0"/>
              <a:t>The name attribute is </a:t>
            </a:r>
            <a:r>
              <a:rPr lang="en-US" dirty="0" err="1"/>
              <a:t>perfecto.capabilities</a:t>
            </a:r>
            <a:r>
              <a:rPr lang="en-US" dirty="0"/>
              <a:t>.&lt;capability-name&gt;</a:t>
            </a:r>
          </a:p>
          <a:p>
            <a:r>
              <a:rPr lang="en-US" dirty="0"/>
              <a:t>The value attribute can contain regex </a:t>
            </a:r>
          </a:p>
          <a:p>
            <a:endParaRPr lang="en-US" dirty="0"/>
          </a:p>
          <a:p>
            <a:pPr marL="0" indent="0">
              <a:buNone/>
            </a:pPr>
            <a:r>
              <a:rPr lang="en-US" dirty="0"/>
              <a:t>List of capabilities –</a:t>
            </a:r>
          </a:p>
          <a:p>
            <a:pPr marL="0" indent="0">
              <a:buNone/>
            </a:pPr>
            <a:r>
              <a:rPr lang="en-US" sz="2400" dirty="0">
                <a:hlinkClick r:id="rId2"/>
              </a:rPr>
              <a:t>https://developers.perfectomobile.com/display/PD/Define+capabilities</a:t>
            </a:r>
            <a:r>
              <a:rPr lang="en-US" sz="2400" dirty="0"/>
              <a:t> </a:t>
            </a:r>
          </a:p>
        </p:txBody>
      </p:sp>
      <p:sp>
        <p:nvSpPr>
          <p:cNvPr id="9" name="Rectangle 1"/>
          <p:cNvSpPr txBox="1">
            <a:spLocks noChangeArrowheads="1"/>
          </p:cNvSpPr>
          <p:nvPr/>
        </p:nvSpPr>
        <p:spPr bwMode="auto">
          <a:xfrm>
            <a:off x="0" y="1230954"/>
            <a:ext cx="12192000" cy="4924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Source Sans Pro" charset="0"/>
                <a:ea typeface="Source Sans Pro" charset="0"/>
                <a:cs typeface="Source Sans Pro" charset="0"/>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Source Sans Pro" charset="0"/>
                <a:ea typeface="Source Sans Pro" charset="0"/>
                <a:cs typeface="Source Sans Pro" charset="0"/>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Source Sans Pro" charset="0"/>
                <a:ea typeface="Source Sans Pro" charset="0"/>
                <a:cs typeface="Source Sans Pro" charset="0"/>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Source Sans Pro" charset="0"/>
                <a:ea typeface="Source Sans Pro" charset="0"/>
                <a:cs typeface="Source Sans Pro" charset="0"/>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0"/>
              </a:spcBef>
              <a:buFontTx/>
              <a:buNone/>
            </a:pPr>
            <a:r>
              <a:rPr lang="en-US" altLang="en-US" sz="2600" dirty="0">
                <a:solidFill>
                  <a:srgbClr val="E8BF6A"/>
                </a:solidFill>
                <a:latin typeface="Source Code Pro"/>
              </a:rPr>
              <a:t>&lt;parameter </a:t>
            </a:r>
            <a:r>
              <a:rPr lang="en-US" altLang="en-US" sz="2600" dirty="0">
                <a:solidFill>
                  <a:srgbClr val="BABABA"/>
                </a:solidFill>
                <a:latin typeface="Source Code Pro"/>
              </a:rPr>
              <a:t>name=</a:t>
            </a:r>
            <a:r>
              <a:rPr lang="en-US" altLang="en-US" sz="2600" dirty="0">
                <a:solidFill>
                  <a:srgbClr val="6A8759"/>
                </a:solidFill>
                <a:latin typeface="Source Code Pro"/>
              </a:rPr>
              <a:t>"</a:t>
            </a:r>
            <a:r>
              <a:rPr lang="en-US" altLang="en-US" sz="2600" dirty="0" err="1">
                <a:solidFill>
                  <a:srgbClr val="6A8759"/>
                </a:solidFill>
                <a:latin typeface="Source Code Pro"/>
              </a:rPr>
              <a:t>perfecto.capabilities.model</a:t>
            </a:r>
            <a:r>
              <a:rPr lang="en-US" altLang="en-US" sz="2600" dirty="0">
                <a:solidFill>
                  <a:srgbClr val="6A8759"/>
                </a:solidFill>
                <a:latin typeface="Source Code Pro"/>
              </a:rPr>
              <a:t>" </a:t>
            </a:r>
            <a:r>
              <a:rPr lang="en-US" altLang="en-US" sz="2600" dirty="0">
                <a:solidFill>
                  <a:srgbClr val="BABABA"/>
                </a:solidFill>
                <a:latin typeface="Source Code Pro"/>
              </a:rPr>
              <a:t>value=</a:t>
            </a:r>
            <a:r>
              <a:rPr lang="en-US" altLang="en-US" sz="2600" dirty="0">
                <a:solidFill>
                  <a:srgbClr val="6A8759"/>
                </a:solidFill>
                <a:latin typeface="Source Code Pro"/>
              </a:rPr>
              <a:t>"Galaxy.*"</a:t>
            </a:r>
            <a:r>
              <a:rPr lang="en-US" altLang="en-US" sz="2600" dirty="0">
                <a:solidFill>
                  <a:srgbClr val="E8BF6A"/>
                </a:solidFill>
                <a:latin typeface="Source Code Pro"/>
              </a:rPr>
              <a:t>&gt;&lt;/parameter&gt;</a:t>
            </a:r>
            <a:endParaRPr lang="en-US" altLang="en-US" sz="2600" dirty="0">
              <a:latin typeface="Arial" panose="020B0604020202020204" pitchFamily="34" charset="0"/>
            </a:endParaRPr>
          </a:p>
        </p:txBody>
      </p:sp>
    </p:spTree>
    <p:extLst>
      <p:ext uri="{BB962C8B-B14F-4D97-AF65-F5344CB8AC3E}">
        <p14:creationId xmlns:p14="http://schemas.microsoft.com/office/powerpoint/2010/main" val="3351535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 – Best practices</a:t>
            </a:r>
          </a:p>
        </p:txBody>
      </p:sp>
      <p:sp>
        <p:nvSpPr>
          <p:cNvPr id="3" name="Content Placeholder 2"/>
          <p:cNvSpPr>
            <a:spLocks noGrp="1"/>
          </p:cNvSpPr>
          <p:nvPr>
            <p:ph idx="1"/>
          </p:nvPr>
        </p:nvSpPr>
        <p:spPr/>
        <p:txBody>
          <a:bodyPr/>
          <a:lstStyle/>
          <a:p>
            <a:r>
              <a:rPr lang="en-US" dirty="0"/>
              <a:t>Specify a device by attribute and not ID</a:t>
            </a:r>
          </a:p>
          <a:p>
            <a:r>
              <a:rPr lang="en-US" dirty="0"/>
              <a:t>Ensure your definition will not find other devices </a:t>
            </a:r>
          </a:p>
          <a:p>
            <a:pPr lvl="1"/>
            <a:r>
              <a:rPr lang="en-US" dirty="0" err="1"/>
              <a:t>E.g</a:t>
            </a:r>
            <a:r>
              <a:rPr lang="en-US" dirty="0"/>
              <a:t> iPhone.* is not enough if you want to test just one </a:t>
            </a:r>
            <a:r>
              <a:rPr lang="en-US" dirty="0" err="1"/>
              <a:t>one</a:t>
            </a:r>
            <a:r>
              <a:rPr lang="en-US" dirty="0"/>
              <a:t> iOS version</a:t>
            </a:r>
          </a:p>
          <a:p>
            <a:endParaRPr lang="en-US" dirty="0"/>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11/23/19</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22</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2371565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652" y="1"/>
            <a:ext cx="12192000" cy="6858000"/>
          </a:xfrm>
          <a:prstGeom prst="rect">
            <a:avLst/>
          </a:prstGeom>
        </p:spPr>
      </p:pic>
      <p:sp>
        <p:nvSpPr>
          <p:cNvPr id="3" name="Subtitle 2"/>
          <p:cNvSpPr>
            <a:spLocks noGrp="1"/>
          </p:cNvSpPr>
          <p:nvPr>
            <p:ph type="subTitle" idx="1"/>
          </p:nvPr>
        </p:nvSpPr>
        <p:spPr/>
        <p:txBody>
          <a:bodyPr>
            <a:normAutofit/>
          </a:bodyPr>
          <a:lstStyle/>
          <a:p>
            <a:pPr>
              <a:buFont typeface="Arial" charset="0"/>
              <a:buNone/>
              <a:defRPr/>
            </a:pPr>
            <a:r>
              <a:rPr lang="en-US"/>
              <a:t>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630589" y="6117388"/>
            <a:ext cx="405368" cy="405368"/>
          </a:xfrm>
          <a:prstGeom prst="rect">
            <a:avLst/>
          </a:prstGeom>
        </p:spPr>
      </p:pic>
      <p:sp>
        <p:nvSpPr>
          <p:cNvPr id="2" name="Title 1"/>
          <p:cNvSpPr>
            <a:spLocks noGrp="1"/>
          </p:cNvSpPr>
          <p:nvPr>
            <p:ph type="ctrTitle"/>
          </p:nvPr>
        </p:nvSpPr>
        <p:spPr>
          <a:xfrm>
            <a:off x="486881" y="5321906"/>
            <a:ext cx="6999175" cy="1081065"/>
          </a:xfrm>
        </p:spPr>
        <p:txBody>
          <a:bodyPr/>
          <a:lstStyle/>
          <a:p>
            <a:pPr>
              <a:defRPr/>
            </a:pPr>
            <a:r>
              <a:rPr lang="en-US" dirty="0">
                <a:solidFill>
                  <a:schemeClr val="bg1"/>
                </a:solidFill>
              </a:rPr>
              <a:t>Assignment</a:t>
            </a:r>
          </a:p>
        </p:txBody>
      </p:sp>
    </p:spTree>
    <p:extLst>
      <p:ext uri="{BB962C8B-B14F-4D97-AF65-F5344CB8AC3E}">
        <p14:creationId xmlns:p14="http://schemas.microsoft.com/office/powerpoint/2010/main" val="3377135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7650" y="57150"/>
            <a:ext cx="5116513" cy="793750"/>
          </a:xfrm>
        </p:spPr>
        <p:txBody>
          <a:bodyPr/>
          <a:lstStyle/>
          <a:p>
            <a:r>
              <a:rPr lang="en-US" dirty="0"/>
              <a:t>Assignment </a:t>
            </a:r>
            <a:endParaRPr lang="x-none" dirty="0">
              <a:latin typeface="Apple Braille"/>
            </a:endParaRPr>
          </a:p>
        </p:txBody>
      </p:sp>
      <p:cxnSp>
        <p:nvCxnSpPr>
          <p:cNvPr id="9" name="Straight Arrow Connector 8"/>
          <p:cNvCxnSpPr/>
          <p:nvPr/>
        </p:nvCxnSpPr>
        <p:spPr>
          <a:xfrm flipV="1">
            <a:off x="266700" y="847725"/>
            <a:ext cx="8057358" cy="16464"/>
          </a:xfrm>
          <a:prstGeom prst="straightConnector1">
            <a:avLst/>
          </a:prstGeom>
          <a:ln w="28575">
            <a:headEnd type="none"/>
            <a:tailEnd type="none"/>
          </a:ln>
        </p:spPr>
        <p:style>
          <a:lnRef idx="1">
            <a:schemeClr val="accent6"/>
          </a:lnRef>
          <a:fillRef idx="0">
            <a:schemeClr val="accent6"/>
          </a:fillRef>
          <a:effectRef idx="0">
            <a:schemeClr val="accent6"/>
          </a:effectRef>
          <a:fontRef idx="minor">
            <a:schemeClr val="tx1"/>
          </a:fontRef>
        </p:style>
      </p:cxnSp>
      <p:sp>
        <p:nvSpPr>
          <p:cNvPr id="10" name="Rectangle 9"/>
          <p:cNvSpPr/>
          <p:nvPr/>
        </p:nvSpPr>
        <p:spPr>
          <a:xfrm>
            <a:off x="457200" y="1054100"/>
            <a:ext cx="10896600" cy="3323987"/>
          </a:xfrm>
          <a:prstGeom prst="rect">
            <a:avLst/>
          </a:prstGeom>
        </p:spPr>
        <p:txBody>
          <a:bodyPr wrap="square">
            <a:spAutoFit/>
          </a:bodyPr>
          <a:lstStyle/>
          <a:p>
            <a:pPr marL="285750" indent="-285750">
              <a:buFont typeface="Arial" panose="020B0604020202020204" pitchFamily="34" charset="0"/>
              <a:buChar char="•"/>
            </a:pPr>
            <a:r>
              <a:rPr lang="en-US" sz="3200" dirty="0"/>
              <a:t>Create a scenario that uses the Calculator application</a:t>
            </a:r>
          </a:p>
          <a:p>
            <a:pPr marL="742950" lvl="1" indent="-285750">
              <a:buFont typeface="Arial" panose="020B0604020202020204" pitchFamily="34" charset="0"/>
              <a:buChar char="•"/>
            </a:pPr>
            <a:r>
              <a:rPr lang="en-US" sz="3200" dirty="0"/>
              <a:t>Perform the calculation 1+9</a:t>
            </a:r>
          </a:p>
          <a:p>
            <a:pPr marL="285750" indent="-285750">
              <a:buFont typeface="Arial" panose="020B0604020202020204" pitchFamily="34" charset="0"/>
              <a:buChar char="•"/>
            </a:pPr>
            <a:r>
              <a:rPr lang="en-US" sz="3200" dirty="0"/>
              <a:t>Use Locators Per OS </a:t>
            </a:r>
          </a:p>
          <a:p>
            <a:pPr marL="285750" indent="-285750">
              <a:buFont typeface="Arial" panose="020B0604020202020204" pitchFamily="34" charset="0"/>
              <a:buChar char="•"/>
            </a:pPr>
            <a:r>
              <a:rPr lang="en-US" sz="3200" dirty="0"/>
              <a:t>Define </a:t>
            </a:r>
            <a:r>
              <a:rPr lang="en-US" sz="3200" dirty="0" err="1"/>
              <a:t>TestNG</a:t>
            </a:r>
            <a:r>
              <a:rPr lang="en-US" sz="3200" dirty="0"/>
              <a:t> to run on Android &amp; iPhone </a:t>
            </a:r>
          </a:p>
          <a:p>
            <a:endParaRPr lang="en-US" sz="3200" dirty="0"/>
          </a:p>
          <a:p>
            <a:endParaRPr lang="en-US" sz="3200" dirty="0"/>
          </a:p>
          <a:p>
            <a:pPr lvl="1"/>
            <a:endParaRPr lang="x-none" dirty="0">
              <a:latin typeface="Apple Braille"/>
            </a:endParaRPr>
          </a:p>
        </p:txBody>
      </p:sp>
      <p:sp>
        <p:nvSpPr>
          <p:cNvPr id="6" name="Slide Number Placeholder 4"/>
          <p:cNvSpPr>
            <a:spLocks noGrp="1"/>
          </p:cNvSpPr>
          <p:nvPr>
            <p:ph type="sldNum" sz="quarter" idx="11"/>
          </p:nvPr>
        </p:nvSpPr>
        <p:spPr>
          <a:xfrm>
            <a:off x="8610600" y="6651625"/>
            <a:ext cx="2743200" cy="249238"/>
          </a:xfrm>
        </p:spPr>
        <p:txBody>
          <a:bodyPr/>
          <a:lstStyle/>
          <a:p>
            <a:pPr>
              <a:defRPr/>
            </a:pPr>
            <a:fld id="{4A8F8098-FC6F-DF4C-82F7-B17798BC7D66}" type="slidenum">
              <a:rPr lang="en-US" smtClean="0"/>
              <a:pPr>
                <a:defRPr/>
              </a:pPr>
              <a:t>24</a:t>
            </a:fld>
            <a:endParaRPr lang="en-US"/>
          </a:p>
        </p:txBody>
      </p:sp>
      <p:sp>
        <p:nvSpPr>
          <p:cNvPr id="7" name="Footer Placeholder 5"/>
          <p:cNvSpPr>
            <a:spLocks noGrp="1"/>
          </p:cNvSpPr>
          <p:nvPr>
            <p:ph type="ftr" sz="quarter" idx="12"/>
          </p:nvPr>
        </p:nvSpPr>
        <p:spPr>
          <a:xfrm>
            <a:off x="4038600" y="6643688"/>
            <a:ext cx="4114800" cy="284162"/>
          </a:xfrm>
        </p:spPr>
        <p:txBody>
          <a:bodyPr/>
          <a:lstStyle/>
          <a:p>
            <a:pPr>
              <a:defRPr/>
            </a:pPr>
            <a:r>
              <a:rPr lang="en-US"/>
              <a:t>© 2015, Perfecto Mobile Ltd.  All Rights Reserved.  </a:t>
            </a:r>
          </a:p>
        </p:txBody>
      </p:sp>
    </p:spTree>
    <p:extLst>
      <p:ext uri="{BB962C8B-B14F-4D97-AF65-F5344CB8AC3E}">
        <p14:creationId xmlns:p14="http://schemas.microsoft.com/office/powerpoint/2010/main" val="2178031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609600" y="1008621"/>
            <a:ext cx="10972800" cy="5292287"/>
          </a:xfrm>
        </p:spPr>
        <p:txBody>
          <a:bodyPr>
            <a:normAutofit/>
          </a:bodyPr>
          <a:lstStyle/>
          <a:p>
            <a:r>
              <a:rPr lang="en-US" dirty="0"/>
              <a:t>POM </a:t>
            </a:r>
          </a:p>
          <a:p>
            <a:pPr lvl="1"/>
            <a:r>
              <a:rPr lang="en-US" dirty="0">
                <a:hlinkClick r:id="rId3"/>
              </a:rPr>
              <a:t>https://www.guru99.com/page-object-model-pom-page-factory-in-selenium-ultimate-guide.html</a:t>
            </a:r>
            <a:r>
              <a:rPr lang="en-US" dirty="0"/>
              <a:t> </a:t>
            </a:r>
          </a:p>
          <a:p>
            <a:r>
              <a:rPr lang="en-US" dirty="0"/>
              <a:t>Capabilities</a:t>
            </a:r>
          </a:p>
          <a:p>
            <a:pPr lvl="1"/>
            <a:r>
              <a:rPr lang="en-US" dirty="0">
                <a:hlinkClick r:id="rId4"/>
              </a:rPr>
              <a:t>https://developers.perfectomobile.com/display/PD/Define+capabilities</a:t>
            </a:r>
            <a:r>
              <a:rPr lang="en-US" dirty="0"/>
              <a:t> </a:t>
            </a:r>
          </a:p>
          <a:p>
            <a:r>
              <a:rPr lang="en-US" dirty="0"/>
              <a:t>Locating Elements</a:t>
            </a:r>
          </a:p>
          <a:p>
            <a:pPr lvl="1"/>
            <a:r>
              <a:rPr lang="en-US" sz="2800" dirty="0">
                <a:hlinkClick r:id="rId5"/>
              </a:rPr>
              <a:t>https://qmetry.github.io/qaf/latest/locating_elements.html</a:t>
            </a:r>
            <a:endParaRPr lang="he-IL" sz="2800" dirty="0">
              <a:hlinkClick r:id="rId5"/>
            </a:endParaRPr>
          </a:p>
          <a:p>
            <a:r>
              <a:rPr lang="en-US" dirty="0"/>
              <a:t>Locator Repository</a:t>
            </a:r>
          </a:p>
          <a:p>
            <a:pPr lvl="1"/>
            <a:r>
              <a:rPr lang="en-US" sz="2800" dirty="0">
                <a:hlinkClick r:id="rId6"/>
              </a:rPr>
              <a:t>https://qmetry.github.io/qaf/latest/locator_repository.html</a:t>
            </a:r>
            <a:endParaRPr lang="en-US" sz="2800" dirty="0"/>
          </a:p>
          <a:p>
            <a:pPr marL="285750" indent="-285750" eaLnBrk="1" hangingPunct="1">
              <a:buFont typeface="Arial" panose="020B0604020202020204" pitchFamily="34" charset="0"/>
              <a:buChar char="•"/>
            </a:pPr>
            <a:endParaRPr lang="en-US" sz="3200" dirty="0">
              <a:solidFill>
                <a:srgbClr val="0070C0"/>
              </a:solidFill>
            </a:endParaRPr>
          </a:p>
          <a:p>
            <a:pPr lvl="1"/>
            <a:r>
              <a:rPr lang="en-US" sz="3200" dirty="0"/>
              <a:t> </a:t>
            </a:r>
          </a:p>
        </p:txBody>
      </p:sp>
    </p:spTree>
    <p:extLst>
      <p:ext uri="{BB962C8B-B14F-4D97-AF65-F5344CB8AC3E}">
        <p14:creationId xmlns:p14="http://schemas.microsoft.com/office/powerpoint/2010/main" val="2546282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a:t>Wrap Up</a:t>
            </a:r>
          </a:p>
        </p:txBody>
      </p:sp>
      <p:sp>
        <p:nvSpPr>
          <p:cNvPr id="3" name="Subtitle 2"/>
          <p:cNvSpPr>
            <a:spLocks noGrp="1"/>
          </p:cNvSpPr>
          <p:nvPr>
            <p:ph type="subTitle" idx="1"/>
          </p:nvPr>
        </p:nvSpPr>
        <p:spPr>
          <a:xfrm>
            <a:off x="4743451" y="3636963"/>
            <a:ext cx="4386263" cy="531812"/>
          </a:xfrm>
        </p:spPr>
        <p:txBody>
          <a:bodyPr>
            <a:normAutofit/>
          </a:bodyPr>
          <a:lstStyle/>
          <a:p>
            <a:pPr>
              <a:buFont typeface="Arial" charset="0"/>
              <a:buNone/>
              <a:defRPr/>
            </a:pPr>
            <a:r>
              <a:rPr lang="en-US" dirty="0"/>
              <a:t> </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t="12331" r="15951" b="16150"/>
          <a:stretch/>
        </p:blipFill>
        <p:spPr>
          <a:xfrm>
            <a:off x="1" y="-50800"/>
            <a:ext cx="12268199" cy="6959600"/>
          </a:xfrm>
          <a:prstGeom prst="rect">
            <a:avLst/>
          </a:prstGeom>
        </p:spPr>
      </p:pic>
      <p:sp>
        <p:nvSpPr>
          <p:cNvPr id="9" name="Rectangle 8"/>
          <p:cNvSpPr/>
          <p:nvPr/>
        </p:nvSpPr>
        <p:spPr>
          <a:xfrm>
            <a:off x="76199" y="-50800"/>
            <a:ext cx="12192000" cy="6858000"/>
          </a:xfrm>
          <a:prstGeom prst="rect">
            <a:avLst/>
          </a:prstGeom>
          <a:gradFill flip="none" rotWithShape="1">
            <a:gsLst>
              <a:gs pos="64000">
                <a:schemeClr val="accent3">
                  <a:lumMod val="95000"/>
                  <a:lumOff val="5000"/>
                  <a:alpha val="0"/>
                </a:schemeClr>
              </a:gs>
              <a:gs pos="100000">
                <a:schemeClr val="accent3">
                  <a:lumMod val="95000"/>
                  <a:lumOff val="5000"/>
                  <a:alpha val="42000"/>
                </a:schemeClr>
              </a:gs>
              <a:gs pos="98000">
                <a:schemeClr val="accent3">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6" name="Title 1"/>
          <p:cNvSpPr txBox="1">
            <a:spLocks/>
          </p:cNvSpPr>
          <p:nvPr/>
        </p:nvSpPr>
        <p:spPr bwMode="auto">
          <a:xfrm>
            <a:off x="1199753" y="1786903"/>
            <a:ext cx="9944891" cy="73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b" anchorCtr="0" compatLnSpc="1">
            <a:prstTxWarp prst="textNoShape">
              <a:avLst/>
            </a:prstTxWarp>
          </a:bodyPr>
          <a:lstStyle>
            <a:lvl1pPr algn="l" rtl="0" eaLnBrk="1" fontAlgn="base" hangingPunct="1">
              <a:lnSpc>
                <a:spcPct val="90000"/>
              </a:lnSpc>
              <a:spcBef>
                <a:spcPct val="0"/>
              </a:spcBef>
              <a:spcAft>
                <a:spcPct val="0"/>
              </a:spcAft>
              <a:defRPr sz="3000" b="1" kern="1200">
                <a:solidFill>
                  <a:schemeClr val="accent5">
                    <a:lumMod val="50000"/>
                  </a:schemeClr>
                </a:solidFill>
                <a:latin typeface="Source Sans Pro" charset="0"/>
                <a:ea typeface="Source Sans Pro" charset="0"/>
                <a:cs typeface="Source Sans Pro" charset="0"/>
              </a:defRPr>
            </a:lvl1pPr>
            <a:lvl2pPr algn="l" rtl="0" eaLnBrk="1" fontAlgn="base" hangingPunct="1">
              <a:lnSpc>
                <a:spcPct val="90000"/>
              </a:lnSpc>
              <a:spcBef>
                <a:spcPct val="0"/>
              </a:spcBef>
              <a:spcAft>
                <a:spcPct val="0"/>
              </a:spcAft>
              <a:defRPr sz="2100" b="1">
                <a:solidFill>
                  <a:schemeClr val="tx1"/>
                </a:solidFill>
                <a:latin typeface="Source Sans Pro" charset="0"/>
                <a:ea typeface="Source Sans Pro" charset="0"/>
                <a:cs typeface="Source Sans Pro" charset="0"/>
              </a:defRPr>
            </a:lvl2pPr>
            <a:lvl3pPr algn="l" rtl="0" eaLnBrk="1" fontAlgn="base" hangingPunct="1">
              <a:lnSpc>
                <a:spcPct val="90000"/>
              </a:lnSpc>
              <a:spcBef>
                <a:spcPct val="0"/>
              </a:spcBef>
              <a:spcAft>
                <a:spcPct val="0"/>
              </a:spcAft>
              <a:defRPr sz="2100" b="1">
                <a:solidFill>
                  <a:schemeClr val="tx1"/>
                </a:solidFill>
                <a:latin typeface="Source Sans Pro" charset="0"/>
                <a:ea typeface="Source Sans Pro" charset="0"/>
                <a:cs typeface="Source Sans Pro" charset="0"/>
              </a:defRPr>
            </a:lvl3pPr>
            <a:lvl4pPr algn="l" rtl="0" eaLnBrk="1" fontAlgn="base" hangingPunct="1">
              <a:lnSpc>
                <a:spcPct val="90000"/>
              </a:lnSpc>
              <a:spcBef>
                <a:spcPct val="0"/>
              </a:spcBef>
              <a:spcAft>
                <a:spcPct val="0"/>
              </a:spcAft>
              <a:defRPr sz="2100" b="1">
                <a:solidFill>
                  <a:schemeClr val="tx1"/>
                </a:solidFill>
                <a:latin typeface="Source Sans Pro" charset="0"/>
                <a:ea typeface="Source Sans Pro" charset="0"/>
                <a:cs typeface="Source Sans Pro" charset="0"/>
              </a:defRPr>
            </a:lvl4pPr>
            <a:lvl5pPr algn="l" rtl="0" eaLnBrk="1" fontAlgn="base" hangingPunct="1">
              <a:lnSpc>
                <a:spcPct val="90000"/>
              </a:lnSpc>
              <a:spcBef>
                <a:spcPct val="0"/>
              </a:spcBef>
              <a:spcAft>
                <a:spcPct val="0"/>
              </a:spcAft>
              <a:defRPr sz="2100" b="1">
                <a:solidFill>
                  <a:schemeClr val="tx1"/>
                </a:solidFill>
                <a:latin typeface="Source Sans Pro" charset="0"/>
                <a:ea typeface="Source Sans Pro" charset="0"/>
                <a:cs typeface="Source Sans Pro" charset="0"/>
              </a:defRPr>
            </a:lvl5pPr>
            <a:lvl6pPr marL="342900" algn="l" rtl="0" eaLnBrk="1" fontAlgn="base" hangingPunct="1">
              <a:lnSpc>
                <a:spcPct val="90000"/>
              </a:lnSpc>
              <a:spcBef>
                <a:spcPct val="0"/>
              </a:spcBef>
              <a:spcAft>
                <a:spcPct val="0"/>
              </a:spcAft>
              <a:defRPr sz="2400">
                <a:solidFill>
                  <a:schemeClr val="tx1"/>
                </a:solidFill>
                <a:latin typeface="Source Sans Pro" charset="0"/>
                <a:ea typeface="Source Sans Pro" charset="0"/>
                <a:cs typeface="Source Sans Pro" charset="0"/>
              </a:defRPr>
            </a:lvl6pPr>
            <a:lvl7pPr marL="685800" algn="l" rtl="0" eaLnBrk="1" fontAlgn="base" hangingPunct="1">
              <a:lnSpc>
                <a:spcPct val="90000"/>
              </a:lnSpc>
              <a:spcBef>
                <a:spcPct val="0"/>
              </a:spcBef>
              <a:spcAft>
                <a:spcPct val="0"/>
              </a:spcAft>
              <a:defRPr sz="2400">
                <a:solidFill>
                  <a:schemeClr val="tx1"/>
                </a:solidFill>
                <a:latin typeface="Source Sans Pro" charset="0"/>
                <a:ea typeface="Source Sans Pro" charset="0"/>
                <a:cs typeface="Source Sans Pro" charset="0"/>
              </a:defRPr>
            </a:lvl7pPr>
            <a:lvl8pPr marL="1028700" algn="l" rtl="0" eaLnBrk="1" fontAlgn="base" hangingPunct="1">
              <a:lnSpc>
                <a:spcPct val="90000"/>
              </a:lnSpc>
              <a:spcBef>
                <a:spcPct val="0"/>
              </a:spcBef>
              <a:spcAft>
                <a:spcPct val="0"/>
              </a:spcAft>
              <a:defRPr sz="2400">
                <a:solidFill>
                  <a:schemeClr val="tx1"/>
                </a:solidFill>
                <a:latin typeface="Source Sans Pro" charset="0"/>
                <a:ea typeface="Source Sans Pro" charset="0"/>
                <a:cs typeface="Source Sans Pro" charset="0"/>
              </a:defRPr>
            </a:lvl8pPr>
            <a:lvl9pPr marL="1371600" algn="l" rtl="0" eaLnBrk="1" fontAlgn="base" hangingPunct="1">
              <a:lnSpc>
                <a:spcPct val="90000"/>
              </a:lnSpc>
              <a:spcBef>
                <a:spcPct val="0"/>
              </a:spcBef>
              <a:spcAft>
                <a:spcPct val="0"/>
              </a:spcAft>
              <a:defRPr sz="2400">
                <a:solidFill>
                  <a:schemeClr val="tx1"/>
                </a:solidFill>
                <a:latin typeface="Source Sans Pro" charset="0"/>
                <a:ea typeface="Source Sans Pro" charset="0"/>
                <a:cs typeface="Source Sans Pro" charset="0"/>
              </a:defRPr>
            </a:lvl9pPr>
          </a:lstStyle>
          <a:p>
            <a:pPr defTabSz="1219170">
              <a:defRPr/>
            </a:pPr>
            <a:r>
              <a:rPr lang="en-US" sz="5867" dirty="0">
                <a:solidFill>
                  <a:schemeClr val="tx1"/>
                </a:solidFill>
                <a:latin typeface="Arial" panose="020B0604020202020204" pitchFamily="34" charset="0"/>
                <a:cs typeface="Arial" panose="020B0604020202020204" pitchFamily="34" charset="0"/>
              </a:rPr>
              <a:t>1. Assignment Review</a:t>
            </a:r>
          </a:p>
        </p:txBody>
      </p:sp>
    </p:spTree>
    <p:extLst>
      <p:ext uri="{BB962C8B-B14F-4D97-AF65-F5344CB8AC3E}">
        <p14:creationId xmlns:p14="http://schemas.microsoft.com/office/powerpoint/2010/main" val="302583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l="1" r="13192" b="26779"/>
          <a:stretch/>
        </p:blipFill>
        <p:spPr>
          <a:xfrm>
            <a:off x="-1" y="0"/>
            <a:ext cx="12225868" cy="6874933"/>
          </a:xfrm>
          <a:prstGeom prst="rect">
            <a:avLst/>
          </a:prstGeom>
        </p:spPr>
      </p:pic>
      <p:sp>
        <p:nvSpPr>
          <p:cNvPr id="3" name="Subtitle 2"/>
          <p:cNvSpPr>
            <a:spLocks noGrp="1"/>
          </p:cNvSpPr>
          <p:nvPr>
            <p:ph type="subTitle" idx="1"/>
          </p:nvPr>
        </p:nvSpPr>
        <p:spPr/>
        <p:txBody>
          <a:bodyPr>
            <a:normAutofit/>
          </a:bodyPr>
          <a:lstStyle/>
          <a:p>
            <a:pPr>
              <a:buFont typeface="Arial" charset="0"/>
              <a:buNone/>
              <a:defRPr/>
            </a:pPr>
            <a:r>
              <a:rPr lang="en-US" dirty="0"/>
              <a:t> </a:t>
            </a:r>
          </a:p>
        </p:txBody>
      </p:sp>
      <p:sp>
        <p:nvSpPr>
          <p:cNvPr id="7" name="Rectangle 6"/>
          <p:cNvSpPr/>
          <p:nvPr/>
        </p:nvSpPr>
        <p:spPr>
          <a:xfrm>
            <a:off x="16932" y="0"/>
            <a:ext cx="12192000" cy="6858000"/>
          </a:xfrm>
          <a:prstGeom prst="rect">
            <a:avLst/>
          </a:prstGeom>
          <a:gradFill flip="none" rotWithShape="1">
            <a:gsLst>
              <a:gs pos="64000">
                <a:schemeClr val="accent3">
                  <a:lumMod val="95000"/>
                  <a:lumOff val="5000"/>
                  <a:alpha val="0"/>
                </a:schemeClr>
              </a:gs>
              <a:gs pos="100000">
                <a:schemeClr val="accent3">
                  <a:lumMod val="95000"/>
                  <a:lumOff val="5000"/>
                  <a:alpha val="42000"/>
                </a:schemeClr>
              </a:gs>
              <a:gs pos="98000">
                <a:schemeClr val="accent3">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
        <p:nvSpPr>
          <p:cNvPr id="2" name="Title 1"/>
          <p:cNvSpPr>
            <a:spLocks noGrp="1"/>
          </p:cNvSpPr>
          <p:nvPr>
            <p:ph type="ctrTitle"/>
          </p:nvPr>
        </p:nvSpPr>
        <p:spPr>
          <a:xfrm>
            <a:off x="591149" y="530888"/>
            <a:ext cx="8884387" cy="1287416"/>
          </a:xfrm>
        </p:spPr>
        <p:txBody>
          <a:bodyPr/>
          <a:lstStyle/>
          <a:p>
            <a:pPr>
              <a:defRPr/>
            </a:pPr>
            <a:r>
              <a:rPr lang="en-US" sz="3733" dirty="0">
                <a:solidFill>
                  <a:schemeClr val="bg1"/>
                </a:solidFill>
              </a:rPr>
              <a:t>2. Introducing Page Object Model </a:t>
            </a:r>
            <a:endParaRPr lang="en-US" dirty="0">
              <a:solidFill>
                <a:schemeClr val="bg1"/>
              </a:soli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30589" y="6117388"/>
            <a:ext cx="405368" cy="405368"/>
          </a:xfrm>
          <a:prstGeom prst="rect">
            <a:avLst/>
          </a:prstGeom>
        </p:spPr>
      </p:pic>
    </p:spTree>
    <p:extLst>
      <p:ext uri="{BB962C8B-B14F-4D97-AF65-F5344CB8AC3E}">
        <p14:creationId xmlns:p14="http://schemas.microsoft.com/office/powerpoint/2010/main" val="263383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57150"/>
            <a:ext cx="8066883" cy="793750"/>
          </a:xfrm>
        </p:spPr>
        <p:txBody>
          <a:bodyPr/>
          <a:lstStyle/>
          <a:p>
            <a:r>
              <a:rPr lang="en-US" dirty="0">
                <a:latin typeface="Apple Braille"/>
              </a:rPr>
              <a:t>Introducing Page object model</a:t>
            </a:r>
            <a:endParaRPr lang="x-none" dirty="0">
              <a:latin typeface="Apple Braille"/>
            </a:endParaRPr>
          </a:p>
        </p:txBody>
      </p:sp>
      <p:sp>
        <p:nvSpPr>
          <p:cNvPr id="3" name="Content Placeholder 2"/>
          <p:cNvSpPr>
            <a:spLocks noGrp="1"/>
          </p:cNvSpPr>
          <p:nvPr>
            <p:ph idx="4294967295"/>
          </p:nvPr>
        </p:nvSpPr>
        <p:spPr>
          <a:xfrm>
            <a:off x="762000" y="1104900"/>
            <a:ext cx="11026942" cy="4860908"/>
          </a:xfrm>
        </p:spPr>
        <p:txBody>
          <a:bodyPr>
            <a:normAutofit/>
          </a:bodyPr>
          <a:lstStyle/>
          <a:p>
            <a:r>
              <a:rPr lang="en-US" dirty="0"/>
              <a:t>Under this model, for each </a:t>
            </a:r>
            <a:r>
              <a:rPr lang="en-US" dirty="0">
                <a:solidFill>
                  <a:srgbClr val="92D050"/>
                </a:solidFill>
              </a:rPr>
              <a:t>web page/ app screen </a:t>
            </a:r>
            <a:r>
              <a:rPr lang="en-US" dirty="0"/>
              <a:t>in the application, there should be corresponding page class.</a:t>
            </a:r>
          </a:p>
          <a:p>
            <a:r>
              <a:rPr lang="en-US" dirty="0"/>
              <a:t>An </a:t>
            </a:r>
            <a:r>
              <a:rPr lang="en-US" b="1" dirty="0"/>
              <a:t>Object Repository</a:t>
            </a:r>
            <a:r>
              <a:rPr lang="en-US" dirty="0"/>
              <a:t> for elements.</a:t>
            </a:r>
          </a:p>
          <a:p>
            <a:r>
              <a:rPr lang="en-US" dirty="0"/>
              <a:t>This Page class will find the </a:t>
            </a:r>
            <a:r>
              <a:rPr lang="en-US" dirty="0" err="1"/>
              <a:t>WebElements</a:t>
            </a:r>
            <a:r>
              <a:rPr lang="en-US" dirty="0"/>
              <a:t> of that web page and also contains Page methods which perform operations on those </a:t>
            </a:r>
            <a:r>
              <a:rPr lang="en-US" dirty="0" err="1"/>
              <a:t>WebElements</a:t>
            </a:r>
            <a:r>
              <a:rPr lang="en-US" dirty="0"/>
              <a:t>.</a:t>
            </a:r>
          </a:p>
          <a:p>
            <a:r>
              <a:rPr lang="en-US" dirty="0"/>
              <a:t>Name of these methods should be given as per the task they are performing, i.e., if a loader is waiting for the payment gateway to appear, POM method name can be </a:t>
            </a:r>
            <a:r>
              <a:rPr lang="en-US" dirty="0" err="1"/>
              <a:t>waitForPaymentScreenDisplay</a:t>
            </a:r>
            <a:r>
              <a:rPr lang="en-US" dirty="0"/>
              <a:t>().</a:t>
            </a:r>
          </a:p>
          <a:p>
            <a:pPr lvl="1">
              <a:buFont typeface="Wingdings" charset="2"/>
              <a:buChar char="ü"/>
            </a:pPr>
            <a:endParaRPr lang="en-US" sz="2200" dirty="0">
              <a:latin typeface="Apple Braille" charset="0"/>
              <a:ea typeface="Apple Braille" charset="0"/>
              <a:cs typeface="Apple Braille" charset="0"/>
            </a:endParaRPr>
          </a:p>
        </p:txBody>
      </p:sp>
      <p:cxnSp>
        <p:nvCxnSpPr>
          <p:cNvPr id="8" name="Straight Arrow Connector 7"/>
          <p:cNvCxnSpPr/>
          <p:nvPr/>
        </p:nvCxnSpPr>
        <p:spPr>
          <a:xfrm flipV="1">
            <a:off x="295275" y="847725"/>
            <a:ext cx="8057358" cy="16464"/>
          </a:xfrm>
          <a:prstGeom prst="straightConnector1">
            <a:avLst/>
          </a:prstGeom>
          <a:ln w="28575">
            <a:headEnd type="none"/>
            <a:tailEnd type="none"/>
          </a:ln>
        </p:spPr>
        <p:style>
          <a:lnRef idx="1">
            <a:schemeClr val="accent6"/>
          </a:lnRef>
          <a:fillRef idx="0">
            <a:schemeClr val="accent6"/>
          </a:fillRef>
          <a:effectRef idx="0">
            <a:schemeClr val="accent6"/>
          </a:effectRef>
          <a:fontRef idx="minor">
            <a:schemeClr val="tx1"/>
          </a:fontRef>
        </p:style>
      </p:cxnSp>
      <p:sp>
        <p:nvSpPr>
          <p:cNvPr id="6" name="Slide Number Placeholder 4"/>
          <p:cNvSpPr>
            <a:spLocks noGrp="1"/>
          </p:cNvSpPr>
          <p:nvPr>
            <p:ph type="sldNum" sz="quarter" idx="11"/>
          </p:nvPr>
        </p:nvSpPr>
        <p:spPr>
          <a:xfrm>
            <a:off x="8610600" y="6651625"/>
            <a:ext cx="2743200" cy="249238"/>
          </a:xfrm>
        </p:spPr>
        <p:txBody>
          <a:bodyPr/>
          <a:lstStyle/>
          <a:p>
            <a:pPr>
              <a:defRPr/>
            </a:pPr>
            <a:fld id="{4A8F8098-FC6F-DF4C-82F7-B17798BC7D66}" type="slidenum">
              <a:rPr lang="en-US" smtClean="0"/>
              <a:pPr>
                <a:defRPr/>
              </a:pPr>
              <a:t>5</a:t>
            </a:fld>
            <a:endParaRPr lang="en-US"/>
          </a:p>
        </p:txBody>
      </p:sp>
      <p:sp>
        <p:nvSpPr>
          <p:cNvPr id="9" name="Footer Placeholder 5"/>
          <p:cNvSpPr>
            <a:spLocks noGrp="1"/>
          </p:cNvSpPr>
          <p:nvPr>
            <p:ph type="ftr" sz="quarter" idx="12"/>
          </p:nvPr>
        </p:nvSpPr>
        <p:spPr>
          <a:xfrm>
            <a:off x="4038600" y="6643688"/>
            <a:ext cx="4114800" cy="284162"/>
          </a:xfrm>
        </p:spPr>
        <p:txBody>
          <a:bodyPr/>
          <a:lstStyle/>
          <a:p>
            <a:pPr>
              <a:defRPr/>
            </a:pPr>
            <a:r>
              <a:rPr lang="en-US"/>
              <a:t>© 2015, Perfecto Mobile Ltd.  All Rights Reserved.  </a:t>
            </a:r>
          </a:p>
        </p:txBody>
      </p:sp>
    </p:spTree>
    <p:extLst>
      <p:ext uri="{BB962C8B-B14F-4D97-AF65-F5344CB8AC3E}">
        <p14:creationId xmlns:p14="http://schemas.microsoft.com/office/powerpoint/2010/main" val="379836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Quantum &amp; POM</a:t>
            </a:r>
          </a:p>
        </p:txBody>
      </p:sp>
      <p:sp>
        <p:nvSpPr>
          <p:cNvPr id="6" name="Content Placeholder 5"/>
          <p:cNvSpPr>
            <a:spLocks noGrp="1"/>
          </p:cNvSpPr>
          <p:nvPr>
            <p:ph idx="1"/>
          </p:nvPr>
        </p:nvSpPr>
        <p:spPr/>
        <p:txBody>
          <a:bodyPr/>
          <a:lstStyle/>
          <a:p>
            <a:r>
              <a:rPr lang="en-US" dirty="0"/>
              <a:t>Quantum is designed for POM. </a:t>
            </a:r>
          </a:p>
          <a:p>
            <a:r>
              <a:rPr lang="en-US" dirty="0"/>
              <a:t>Today, we will implement the object repository</a:t>
            </a:r>
          </a:p>
          <a:p>
            <a:r>
              <a:rPr lang="en-US" dirty="0"/>
              <a:t>Quantum provides the ability to create an object repository with locators. </a:t>
            </a:r>
          </a:p>
          <a:p>
            <a:r>
              <a:rPr lang="en-US" dirty="0"/>
              <a:t>Methods to perform operations on the objects can be written in Quantum.</a:t>
            </a:r>
          </a:p>
        </p:txBody>
      </p:sp>
      <p:sp>
        <p:nvSpPr>
          <p:cNvPr id="2" name="Date Placeholder 1"/>
          <p:cNvSpPr>
            <a:spLocks noGrp="1"/>
          </p:cNvSpPr>
          <p:nvPr>
            <p:ph type="dt" sz="half" idx="10"/>
          </p:nvPr>
        </p:nvSpPr>
        <p:spPr/>
        <p:txBody>
          <a:bodyPr/>
          <a:lstStyle/>
          <a:p>
            <a:pPr>
              <a:defRPr/>
            </a:pPr>
            <a:fld id="{B4BCCDC6-AC3A-FE48-B067-80F500CEFF8F}" type="datetime1">
              <a:rPr lang="en-US" smtClean="0"/>
              <a:pPr>
                <a:defRPr/>
              </a:pPr>
              <a:t>11/23/19</a:t>
            </a:fld>
            <a:endParaRPr lang="en-US"/>
          </a:p>
        </p:txBody>
      </p:sp>
      <p:sp>
        <p:nvSpPr>
          <p:cNvPr id="3" name="Slide Number Placeholder 2"/>
          <p:cNvSpPr>
            <a:spLocks noGrp="1"/>
          </p:cNvSpPr>
          <p:nvPr>
            <p:ph type="sldNum" sz="quarter" idx="11"/>
          </p:nvPr>
        </p:nvSpPr>
        <p:spPr/>
        <p:txBody>
          <a:bodyPr/>
          <a:lstStyle/>
          <a:p>
            <a:pPr>
              <a:defRPr/>
            </a:pPr>
            <a:fld id="{CE752C8F-0848-C740-8A6F-AD99F498040D}" type="slidenum">
              <a:rPr lang="en-US" smtClean="0"/>
              <a:pPr>
                <a:defRPr/>
              </a:pPr>
              <a:t>6</a:t>
            </a:fld>
            <a:endParaRPr lang="en-US"/>
          </a:p>
        </p:txBody>
      </p:sp>
      <p:sp>
        <p:nvSpPr>
          <p:cNvPr id="4" name="Footer Placeholder 3"/>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105402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Quantum Object Repository</a:t>
            </a:r>
          </a:p>
        </p:txBody>
      </p:sp>
      <p:sp>
        <p:nvSpPr>
          <p:cNvPr id="6" name="Content Placeholder 5"/>
          <p:cNvSpPr>
            <a:spLocks noGrp="1"/>
          </p:cNvSpPr>
          <p:nvPr>
            <p:ph idx="1"/>
          </p:nvPr>
        </p:nvSpPr>
        <p:spPr>
          <a:xfrm>
            <a:off x="838200" y="1182688"/>
            <a:ext cx="6267138" cy="4660900"/>
          </a:xfrm>
        </p:spPr>
        <p:txBody>
          <a:bodyPr/>
          <a:lstStyle/>
          <a:p>
            <a:r>
              <a:rPr lang="en-US" dirty="0"/>
              <a:t>Quantum uses the .</a:t>
            </a:r>
            <a:r>
              <a:rPr lang="en-US" dirty="0" err="1"/>
              <a:t>loc</a:t>
            </a:r>
            <a:r>
              <a:rPr lang="en-US" dirty="0"/>
              <a:t> files under resources for locators</a:t>
            </a:r>
          </a:p>
          <a:p>
            <a:r>
              <a:rPr lang="en-US" dirty="0"/>
              <a:t>IntelliJ users should use a .properties extension. </a:t>
            </a:r>
          </a:p>
          <a:p>
            <a:r>
              <a:rPr lang="en-US" dirty="0"/>
              <a:t>The locator names can be duplicated per platform as the mainscreen is in this sample </a:t>
            </a:r>
          </a:p>
          <a:p>
            <a:r>
              <a:rPr lang="en-US" dirty="0"/>
              <a:t>Common cross platform locators can be defined (usually for websites) </a:t>
            </a:r>
          </a:p>
        </p:txBody>
      </p:sp>
      <p:sp>
        <p:nvSpPr>
          <p:cNvPr id="2" name="Date Placeholder 1"/>
          <p:cNvSpPr>
            <a:spLocks noGrp="1"/>
          </p:cNvSpPr>
          <p:nvPr>
            <p:ph type="dt" sz="half" idx="10"/>
          </p:nvPr>
        </p:nvSpPr>
        <p:spPr/>
        <p:txBody>
          <a:bodyPr/>
          <a:lstStyle/>
          <a:p>
            <a:pPr>
              <a:defRPr/>
            </a:pPr>
            <a:fld id="{B4BCCDC6-AC3A-FE48-B067-80F500CEFF8F}" type="datetime1">
              <a:rPr lang="en-US" smtClean="0"/>
              <a:pPr>
                <a:defRPr/>
              </a:pPr>
              <a:t>11/23/19</a:t>
            </a:fld>
            <a:endParaRPr lang="en-US"/>
          </a:p>
        </p:txBody>
      </p:sp>
      <p:sp>
        <p:nvSpPr>
          <p:cNvPr id="3" name="Slide Number Placeholder 2"/>
          <p:cNvSpPr>
            <a:spLocks noGrp="1"/>
          </p:cNvSpPr>
          <p:nvPr>
            <p:ph type="sldNum" sz="quarter" idx="11"/>
          </p:nvPr>
        </p:nvSpPr>
        <p:spPr/>
        <p:txBody>
          <a:bodyPr/>
          <a:lstStyle/>
          <a:p>
            <a:pPr>
              <a:defRPr/>
            </a:pPr>
            <a:fld id="{CE752C8F-0848-C740-8A6F-AD99F498040D}" type="slidenum">
              <a:rPr lang="en-US" smtClean="0"/>
              <a:pPr>
                <a:defRPr/>
              </a:pPr>
              <a:t>7</a:t>
            </a:fld>
            <a:endParaRPr lang="en-US"/>
          </a:p>
        </p:txBody>
      </p:sp>
      <p:sp>
        <p:nvSpPr>
          <p:cNvPr id="4" name="Footer Placeholder 3"/>
          <p:cNvSpPr>
            <a:spLocks noGrp="1"/>
          </p:cNvSpPr>
          <p:nvPr>
            <p:ph type="ftr" sz="quarter" idx="12"/>
          </p:nvPr>
        </p:nvSpPr>
        <p:spPr/>
        <p:txBody>
          <a:bodyPr/>
          <a:lstStyle/>
          <a:p>
            <a:pPr>
              <a:defRPr/>
            </a:pPr>
            <a:r>
              <a:rPr lang="en-US" dirty="0"/>
              <a:t>© 2015, Perfecto Mobile Ltd.  All Rights Reserved.  </a:t>
            </a:r>
          </a:p>
        </p:txBody>
      </p:sp>
      <p:pic>
        <p:nvPicPr>
          <p:cNvPr id="8" name="Picture 7"/>
          <p:cNvPicPr>
            <a:picLocks noChangeAspect="1"/>
          </p:cNvPicPr>
          <p:nvPr/>
        </p:nvPicPr>
        <p:blipFill>
          <a:blip r:embed="rId3"/>
          <a:stretch>
            <a:fillRect/>
          </a:stretch>
        </p:blipFill>
        <p:spPr>
          <a:xfrm>
            <a:off x="7528987" y="852488"/>
            <a:ext cx="4036995" cy="5259002"/>
          </a:xfrm>
          <a:prstGeom prst="rect">
            <a:avLst/>
          </a:prstGeom>
        </p:spPr>
      </p:pic>
    </p:spTree>
    <p:extLst>
      <p:ext uri="{BB962C8B-B14F-4D97-AF65-F5344CB8AC3E}">
        <p14:creationId xmlns:p14="http://schemas.microsoft.com/office/powerpoint/2010/main" val="233280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Syntax</a:t>
            </a:r>
          </a:p>
        </p:txBody>
      </p:sp>
      <p:sp>
        <p:nvSpPr>
          <p:cNvPr id="3" name="Content Placeholder 2"/>
          <p:cNvSpPr>
            <a:spLocks noGrp="1"/>
          </p:cNvSpPr>
          <p:nvPr>
            <p:ph idx="1"/>
          </p:nvPr>
        </p:nvSpPr>
        <p:spPr>
          <a:xfrm>
            <a:off x="419100" y="1197678"/>
            <a:ext cx="11353800" cy="4660900"/>
          </a:xfrm>
        </p:spPr>
        <p:txBody>
          <a:bodyPr/>
          <a:lstStyle/>
          <a:p>
            <a:endParaRPr lang="en-US" dirty="0"/>
          </a:p>
          <a:p>
            <a:pPr marL="0" indent="0">
              <a:buNone/>
            </a:pPr>
            <a:r>
              <a:rPr lang="en-US" sz="2400" i="1" dirty="0">
                <a:solidFill>
                  <a:srgbClr val="00B0F0"/>
                </a:solidFill>
              </a:rPr>
              <a:t>Name</a:t>
            </a:r>
            <a:r>
              <a:rPr lang="en-US" sz="2400" i="1" dirty="0"/>
              <a:t>              </a:t>
            </a:r>
            <a:r>
              <a:rPr lang="en-US" sz="2400" i="1" dirty="0">
                <a:solidFill>
                  <a:srgbClr val="0070C0"/>
                </a:solidFill>
              </a:rPr>
              <a:t>expression type </a:t>
            </a:r>
            <a:r>
              <a:rPr lang="en-US" sz="2400" i="1" dirty="0"/>
              <a:t>        expression</a:t>
            </a:r>
            <a:r>
              <a:rPr lang="en-US" dirty="0"/>
              <a:t>			  </a:t>
            </a:r>
          </a:p>
          <a:p>
            <a:pPr marL="0" indent="0">
              <a:buNone/>
            </a:pPr>
            <a:r>
              <a:rPr lang="en-US" dirty="0" err="1">
                <a:solidFill>
                  <a:srgbClr val="00B0F0"/>
                </a:solidFill>
              </a:rPr>
              <a:t>btn.username</a:t>
            </a:r>
            <a:r>
              <a:rPr lang="en-US" dirty="0">
                <a:solidFill>
                  <a:srgbClr val="00B0F0"/>
                </a:solidFill>
              </a:rPr>
              <a:t> </a:t>
            </a:r>
            <a:r>
              <a:rPr lang="en-US" dirty="0">
                <a:solidFill>
                  <a:srgbClr val="0070C0"/>
                </a:solidFill>
              </a:rPr>
              <a:t>=</a:t>
            </a:r>
            <a:r>
              <a:rPr lang="en-US" dirty="0" err="1">
                <a:solidFill>
                  <a:srgbClr val="0070C0"/>
                </a:solidFill>
              </a:rPr>
              <a:t>xpath</a:t>
            </a:r>
            <a:r>
              <a:rPr lang="en-US" dirty="0">
                <a:solidFill>
                  <a:srgbClr val="0070C0"/>
                </a:solidFill>
              </a:rPr>
              <a:t>=</a:t>
            </a:r>
            <a:r>
              <a:rPr lang="en-US" dirty="0"/>
              <a:t>//*[@resource-id="</a:t>
            </a:r>
            <a:r>
              <a:rPr lang="en-US" dirty="0" err="1"/>
              <a:t>com.app:id</a:t>
            </a:r>
            <a:r>
              <a:rPr lang="en-US" dirty="0"/>
              <a:t>/username"]</a:t>
            </a:r>
          </a:p>
          <a:p>
            <a:pPr marL="0" indent="0">
              <a:buNone/>
            </a:pPr>
            <a:endParaRPr lang="en-US" dirty="0"/>
          </a:p>
          <a:p>
            <a:pPr marL="0" indent="0">
              <a:buNone/>
            </a:pPr>
            <a:endParaRPr lang="en-US" dirty="0"/>
          </a:p>
          <a:p>
            <a:r>
              <a:rPr lang="en-US" dirty="0"/>
              <a:t>A locator file for every page is recommended.</a:t>
            </a:r>
          </a:p>
          <a:p>
            <a:r>
              <a:rPr lang="en-US" dirty="0"/>
              <a:t>Locators are unique </a:t>
            </a:r>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11/23/19</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8</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2536823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57150"/>
            <a:ext cx="5116513" cy="793750"/>
          </a:xfrm>
        </p:spPr>
        <p:txBody>
          <a:bodyPr/>
          <a:lstStyle/>
          <a:p>
            <a:r>
              <a:rPr lang="en-US" dirty="0">
                <a:latin typeface="Apple Braille"/>
              </a:rPr>
              <a:t>More Syntax</a:t>
            </a:r>
            <a:endParaRPr lang="x-none" dirty="0">
              <a:latin typeface="Apple Braille"/>
            </a:endParaRPr>
          </a:p>
        </p:txBody>
      </p:sp>
      <p:sp>
        <p:nvSpPr>
          <p:cNvPr id="3" name="Content Placeholder 2"/>
          <p:cNvSpPr>
            <a:spLocks noGrp="1"/>
          </p:cNvSpPr>
          <p:nvPr>
            <p:ph idx="4294967295"/>
          </p:nvPr>
        </p:nvSpPr>
        <p:spPr>
          <a:xfrm>
            <a:off x="762000" y="1104900"/>
            <a:ext cx="11026942" cy="5372100"/>
          </a:xfrm>
        </p:spPr>
        <p:txBody>
          <a:bodyPr>
            <a:normAutofit fontScale="55000" lnSpcReduction="20000"/>
          </a:bodyPr>
          <a:lstStyle/>
          <a:p>
            <a:r>
              <a:rPr lang="en-US" sz="4600" dirty="0">
                <a:latin typeface="+mn-lt"/>
                <a:ea typeface="+mn-ea"/>
                <a:cs typeface="+mn-cs"/>
              </a:rPr>
              <a:t>Syntax </a:t>
            </a:r>
            <a:r>
              <a:rPr lang="en-US" sz="4600" dirty="0">
                <a:solidFill>
                  <a:srgbClr val="0070C0"/>
                </a:solidFill>
                <a:latin typeface="+mn-lt"/>
                <a:ea typeface="+mn-ea"/>
                <a:cs typeface="+mn-cs"/>
              </a:rPr>
              <a:t>&lt;</a:t>
            </a:r>
            <a:r>
              <a:rPr lang="en-US" sz="4600" b="1" i="1" dirty="0">
                <a:solidFill>
                  <a:srgbClr val="0070C0"/>
                </a:solidFill>
                <a:latin typeface="+mn-lt"/>
                <a:ea typeface="+mn-ea"/>
                <a:cs typeface="+mn-cs"/>
              </a:rPr>
              <a:t>locator strategy</a:t>
            </a:r>
            <a:r>
              <a:rPr lang="en-US" sz="4600" b="1" i="1" dirty="0">
                <a:solidFill>
                  <a:srgbClr val="C00000"/>
                </a:solidFill>
                <a:latin typeface="+mn-lt"/>
                <a:ea typeface="+mn-ea"/>
                <a:cs typeface="+mn-cs"/>
              </a:rPr>
              <a:t>&gt;=&lt;locator value&gt; </a:t>
            </a:r>
          </a:p>
          <a:p>
            <a:pPr lvl="1"/>
            <a:r>
              <a:rPr lang="en-US" sz="4200" b="1" i="1" dirty="0">
                <a:latin typeface="+mn-lt"/>
                <a:ea typeface="+mn-ea"/>
                <a:cs typeface="+mn-cs"/>
              </a:rPr>
              <a:t>&lt;locator strategy&gt;</a:t>
            </a:r>
            <a:r>
              <a:rPr lang="en-US" sz="4200" dirty="0">
                <a:latin typeface="+mn-lt"/>
                <a:ea typeface="+mn-ea"/>
                <a:cs typeface="+mn-cs"/>
              </a:rPr>
              <a:t> is any of the strategy supported by underlying web-driver</a:t>
            </a:r>
          </a:p>
          <a:p>
            <a:pPr lvl="1"/>
            <a:r>
              <a:rPr lang="en-US" sz="4200" b="1" i="1" dirty="0">
                <a:latin typeface="+mn-lt"/>
                <a:ea typeface="+mn-ea"/>
                <a:cs typeface="+mn-cs"/>
              </a:rPr>
              <a:t>&lt;locator value&gt; </a:t>
            </a:r>
            <a:r>
              <a:rPr lang="en-US" sz="4200" dirty="0">
                <a:latin typeface="+mn-lt"/>
                <a:ea typeface="+mn-ea"/>
                <a:cs typeface="+mn-cs"/>
              </a:rPr>
              <a:t>is locator in that strategy.</a:t>
            </a:r>
          </a:p>
          <a:p>
            <a:r>
              <a:rPr lang="en-US" sz="4600" dirty="0" err="1">
                <a:latin typeface="+mn-lt"/>
                <a:ea typeface="+mn-ea"/>
                <a:cs typeface="+mn-cs"/>
              </a:rPr>
              <a:t>Webdriver</a:t>
            </a:r>
            <a:r>
              <a:rPr lang="en-US" sz="4600" dirty="0">
                <a:latin typeface="+mn-lt"/>
                <a:ea typeface="+mn-ea"/>
                <a:cs typeface="+mn-cs"/>
              </a:rPr>
              <a:t> supported strategies: id, name, </a:t>
            </a:r>
            <a:r>
              <a:rPr lang="en-US" sz="4600" dirty="0" err="1">
                <a:latin typeface="+mn-lt"/>
                <a:ea typeface="+mn-ea"/>
                <a:cs typeface="+mn-cs"/>
              </a:rPr>
              <a:t>xpath</a:t>
            </a:r>
            <a:r>
              <a:rPr lang="en-US" sz="4600" dirty="0">
                <a:latin typeface="+mn-lt"/>
                <a:ea typeface="+mn-ea"/>
                <a:cs typeface="+mn-cs"/>
              </a:rPr>
              <a:t>, </a:t>
            </a:r>
            <a:r>
              <a:rPr lang="en-US" sz="4600" dirty="0" err="1">
                <a:latin typeface="+mn-lt"/>
                <a:ea typeface="+mn-ea"/>
                <a:cs typeface="+mn-cs"/>
              </a:rPr>
              <a:t>css</a:t>
            </a:r>
            <a:r>
              <a:rPr lang="en-US" sz="4600" dirty="0">
                <a:latin typeface="+mn-lt"/>
                <a:ea typeface="+mn-ea"/>
                <a:cs typeface="+mn-cs"/>
              </a:rPr>
              <a:t>, link, </a:t>
            </a:r>
            <a:r>
              <a:rPr lang="en-US" sz="4600" dirty="0" err="1">
                <a:latin typeface="+mn-lt"/>
                <a:ea typeface="+mn-ea"/>
                <a:cs typeface="+mn-cs"/>
              </a:rPr>
              <a:t>partialLink</a:t>
            </a:r>
            <a:r>
              <a:rPr lang="en-US" sz="4600" dirty="0">
                <a:latin typeface="+mn-lt"/>
                <a:ea typeface="+mn-ea"/>
                <a:cs typeface="+mn-cs"/>
              </a:rPr>
              <a:t>, </a:t>
            </a:r>
            <a:r>
              <a:rPr lang="en-US" sz="4600" dirty="0" err="1">
                <a:latin typeface="+mn-lt"/>
                <a:ea typeface="+mn-ea"/>
                <a:cs typeface="+mn-cs"/>
              </a:rPr>
              <a:t>className</a:t>
            </a:r>
            <a:r>
              <a:rPr lang="en-US" sz="4600" dirty="0">
                <a:latin typeface="+mn-lt"/>
                <a:ea typeface="+mn-ea"/>
                <a:cs typeface="+mn-cs"/>
              </a:rPr>
              <a:t>, </a:t>
            </a:r>
            <a:r>
              <a:rPr lang="en-US" sz="4600" dirty="0" err="1">
                <a:latin typeface="+mn-lt"/>
                <a:ea typeface="+mn-ea"/>
                <a:cs typeface="+mn-cs"/>
              </a:rPr>
              <a:t>tagName</a:t>
            </a:r>
            <a:endParaRPr lang="en-US" sz="4600" dirty="0">
              <a:latin typeface="+mn-lt"/>
              <a:ea typeface="+mn-ea"/>
              <a:cs typeface="+mn-cs"/>
            </a:endParaRPr>
          </a:p>
          <a:p>
            <a:pPr marL="457200" lvl="1" indent="0">
              <a:buNone/>
            </a:pPr>
            <a:r>
              <a:rPr lang="en-US" sz="4000" dirty="0">
                <a:solidFill>
                  <a:schemeClr val="accent1">
                    <a:lumMod val="50000"/>
                  </a:schemeClr>
                </a:solidFill>
                <a:latin typeface="Helvetica Neue" charset="0"/>
              </a:rPr>
              <a:t>login.username.txt = </a:t>
            </a:r>
            <a:r>
              <a:rPr lang="en-US" sz="4000" dirty="0">
                <a:solidFill>
                  <a:srgbClr val="0070C0"/>
                </a:solidFill>
                <a:latin typeface="Helvetica Neue" charset="0"/>
              </a:rPr>
              <a:t>name</a:t>
            </a:r>
            <a:r>
              <a:rPr lang="en-US" sz="4000" dirty="0">
                <a:latin typeface="Helvetica Neue" charset="0"/>
              </a:rPr>
              <a:t>=</a:t>
            </a:r>
            <a:r>
              <a:rPr lang="en-US" sz="4000" dirty="0" err="1">
                <a:solidFill>
                  <a:srgbClr val="C00000"/>
                </a:solidFill>
                <a:latin typeface="Helvetica Neue" charset="0"/>
              </a:rPr>
              <a:t>uname</a:t>
            </a:r>
            <a:endParaRPr lang="en-US" sz="4000" dirty="0">
              <a:solidFill>
                <a:srgbClr val="C00000"/>
              </a:solidFill>
              <a:latin typeface="Helvetica Neue" charset="0"/>
            </a:endParaRPr>
          </a:p>
          <a:p>
            <a:pPr marL="457200" lvl="1" indent="0">
              <a:buNone/>
            </a:pPr>
            <a:r>
              <a:rPr lang="en-US" sz="4000" dirty="0" err="1">
                <a:solidFill>
                  <a:schemeClr val="accent1">
                    <a:lumMod val="50000"/>
                  </a:schemeClr>
                </a:solidFill>
                <a:latin typeface="Helvetica Neue" charset="0"/>
              </a:rPr>
              <a:t>login.password.txt</a:t>
            </a:r>
            <a:r>
              <a:rPr lang="en-US" sz="4000" dirty="0">
                <a:solidFill>
                  <a:schemeClr val="accent1">
                    <a:lumMod val="50000"/>
                  </a:schemeClr>
                </a:solidFill>
                <a:latin typeface="Helvetica Neue" charset="0"/>
              </a:rPr>
              <a:t> = </a:t>
            </a:r>
            <a:r>
              <a:rPr lang="en-US" sz="4000" dirty="0" err="1">
                <a:solidFill>
                  <a:srgbClr val="0070C0"/>
                </a:solidFill>
                <a:latin typeface="Helvetica Neue" charset="0"/>
              </a:rPr>
              <a:t>xpath</a:t>
            </a:r>
            <a:r>
              <a:rPr lang="en-US" sz="4000" dirty="0">
                <a:latin typeface="Helvetica Neue" charset="0"/>
              </a:rPr>
              <a:t>=</a:t>
            </a:r>
            <a:r>
              <a:rPr lang="en-US" sz="4000" dirty="0">
                <a:solidFill>
                  <a:srgbClr val="C00000"/>
                </a:solidFill>
                <a:latin typeface="Helvetica Neue" charset="0"/>
              </a:rPr>
              <a:t>//*[@id='password']</a:t>
            </a:r>
          </a:p>
          <a:p>
            <a:pPr marL="457200" lvl="1" indent="0">
              <a:buNone/>
            </a:pPr>
            <a:r>
              <a:rPr lang="en-US" sz="4000" dirty="0" err="1">
                <a:solidFill>
                  <a:schemeClr val="accent1">
                    <a:lumMod val="50000"/>
                  </a:schemeClr>
                </a:solidFill>
                <a:latin typeface="Helvetica Neue" charset="0"/>
              </a:rPr>
              <a:t>login.pageheader.lbl</a:t>
            </a:r>
            <a:r>
              <a:rPr lang="en-US" sz="4000" dirty="0">
                <a:solidFill>
                  <a:schemeClr val="accent1">
                    <a:lumMod val="50000"/>
                  </a:schemeClr>
                </a:solidFill>
                <a:latin typeface="Helvetica Neue" charset="0"/>
              </a:rPr>
              <a:t> = </a:t>
            </a:r>
            <a:r>
              <a:rPr lang="en-US" sz="4000" dirty="0" err="1">
                <a:solidFill>
                  <a:srgbClr val="0070C0"/>
                </a:solidFill>
                <a:latin typeface="Helvetica Neue" charset="0"/>
              </a:rPr>
              <a:t>css</a:t>
            </a:r>
            <a:r>
              <a:rPr lang="en-US" sz="4000" dirty="0">
                <a:latin typeface="Helvetica Neue" charset="0"/>
              </a:rPr>
              <a:t>=</a:t>
            </a:r>
            <a:r>
              <a:rPr lang="en-US" sz="4000" dirty="0">
                <a:solidFill>
                  <a:schemeClr val="accent1">
                    <a:lumMod val="50000"/>
                  </a:schemeClr>
                </a:solidFill>
                <a:latin typeface="Helvetica Neue" charset="0"/>
              </a:rPr>
              <a:t>.</a:t>
            </a:r>
            <a:r>
              <a:rPr lang="en-US" sz="4000" dirty="0">
                <a:solidFill>
                  <a:srgbClr val="C00000"/>
                </a:solidFill>
                <a:latin typeface="Helvetica Neue" charset="0"/>
              </a:rPr>
              <a:t>header</a:t>
            </a:r>
          </a:p>
          <a:p>
            <a:endParaRPr lang="en-US" sz="4600" dirty="0">
              <a:latin typeface="+mn-lt"/>
              <a:ea typeface="+mn-ea"/>
              <a:cs typeface="+mn-cs"/>
            </a:endParaRPr>
          </a:p>
          <a:p>
            <a:r>
              <a:rPr lang="en-US" sz="4600" dirty="0">
                <a:latin typeface="+mn-lt"/>
                <a:ea typeface="+mn-ea"/>
                <a:cs typeface="+mn-cs"/>
              </a:rPr>
              <a:t>Custom locator strategy supported by the underlying driver(s), -  use strategy name as locator strategy. </a:t>
            </a:r>
          </a:p>
          <a:p>
            <a:pPr lvl="1"/>
            <a:r>
              <a:rPr lang="en-US" sz="4200" dirty="0">
                <a:latin typeface="+mn-lt"/>
                <a:ea typeface="+mn-ea"/>
                <a:cs typeface="+mn-cs"/>
              </a:rPr>
              <a:t>accessibility </a:t>
            </a:r>
            <a:r>
              <a:rPr lang="en-US" sz="4200" i="1" dirty="0">
                <a:latin typeface="+mn-lt"/>
                <a:ea typeface="+mn-ea"/>
                <a:cs typeface="+mn-cs"/>
              </a:rPr>
              <a:t>id=&lt;</a:t>
            </a:r>
            <a:r>
              <a:rPr lang="en-US" sz="4200" i="1" dirty="0" err="1">
                <a:latin typeface="+mn-lt"/>
                <a:ea typeface="+mn-ea"/>
                <a:cs typeface="+mn-cs"/>
              </a:rPr>
              <a:t>accessibilityId</a:t>
            </a:r>
            <a:r>
              <a:rPr lang="en-US" sz="4200" i="1" dirty="0">
                <a:latin typeface="+mn-lt"/>
                <a:ea typeface="+mn-ea"/>
                <a:cs typeface="+mn-cs"/>
              </a:rPr>
              <a:t> for element&gt; </a:t>
            </a:r>
          </a:p>
          <a:p>
            <a:pPr lvl="1"/>
            <a:r>
              <a:rPr lang="en-US" sz="4200" dirty="0">
                <a:latin typeface="+mn-lt"/>
                <a:ea typeface="+mn-ea"/>
                <a:cs typeface="+mn-cs"/>
              </a:rPr>
              <a:t>android </a:t>
            </a:r>
            <a:r>
              <a:rPr lang="en-US" sz="4200" i="1" dirty="0" err="1">
                <a:latin typeface="+mn-lt"/>
                <a:ea typeface="+mn-ea"/>
                <a:cs typeface="+mn-cs"/>
              </a:rPr>
              <a:t>uiautomator</a:t>
            </a:r>
            <a:r>
              <a:rPr lang="en-US" sz="4200" i="1" dirty="0">
                <a:latin typeface="+mn-lt"/>
                <a:ea typeface="+mn-ea"/>
                <a:cs typeface="+mn-cs"/>
              </a:rPr>
              <a:t>=&lt;</a:t>
            </a:r>
            <a:r>
              <a:rPr lang="en-US" sz="4200" i="1" dirty="0" err="1">
                <a:latin typeface="+mn-lt"/>
                <a:ea typeface="+mn-ea"/>
                <a:cs typeface="+mn-cs"/>
              </a:rPr>
              <a:t>uiautomatorText</a:t>
            </a:r>
            <a:r>
              <a:rPr lang="en-US" sz="4200" i="1" dirty="0">
                <a:latin typeface="+mn-lt"/>
                <a:ea typeface="+mn-ea"/>
                <a:cs typeface="+mn-cs"/>
              </a:rPr>
              <a:t> for element&gt; </a:t>
            </a:r>
          </a:p>
          <a:p>
            <a:pPr lvl="1"/>
            <a:r>
              <a:rPr lang="en-US" sz="4200" dirty="0" err="1">
                <a:latin typeface="+mn-lt"/>
                <a:ea typeface="+mn-ea"/>
                <a:cs typeface="+mn-cs"/>
              </a:rPr>
              <a:t>ios</a:t>
            </a:r>
            <a:r>
              <a:rPr lang="en-US" sz="4200" dirty="0">
                <a:latin typeface="+mn-lt"/>
                <a:ea typeface="+mn-ea"/>
                <a:cs typeface="+mn-cs"/>
              </a:rPr>
              <a:t> </a:t>
            </a:r>
            <a:r>
              <a:rPr lang="en-US" sz="4200" i="1" dirty="0" err="1">
                <a:latin typeface="+mn-lt"/>
                <a:ea typeface="+mn-ea"/>
                <a:cs typeface="+mn-cs"/>
              </a:rPr>
              <a:t>uiautomation</a:t>
            </a:r>
            <a:r>
              <a:rPr lang="en-US" sz="4200" i="1" dirty="0">
                <a:latin typeface="+mn-lt"/>
                <a:ea typeface="+mn-ea"/>
                <a:cs typeface="+mn-cs"/>
              </a:rPr>
              <a:t>=&lt;</a:t>
            </a:r>
            <a:r>
              <a:rPr lang="en-US" sz="4200" i="1" dirty="0" err="1">
                <a:latin typeface="+mn-lt"/>
                <a:ea typeface="+mn-ea"/>
                <a:cs typeface="+mn-cs"/>
              </a:rPr>
              <a:t>iOSAutomationText</a:t>
            </a:r>
            <a:r>
              <a:rPr lang="en-US" sz="4200" i="1" dirty="0">
                <a:latin typeface="+mn-lt"/>
                <a:ea typeface="+mn-ea"/>
                <a:cs typeface="+mn-cs"/>
              </a:rPr>
              <a:t> for element&gt; </a:t>
            </a:r>
          </a:p>
          <a:p>
            <a:pPr lvl="1"/>
            <a:r>
              <a:rPr lang="en-US" sz="4200" dirty="0" err="1">
                <a:latin typeface="+mn-lt"/>
                <a:ea typeface="+mn-ea"/>
                <a:cs typeface="+mn-cs"/>
              </a:rPr>
              <a:t>ios</a:t>
            </a:r>
            <a:r>
              <a:rPr lang="en-US" sz="4200" dirty="0">
                <a:latin typeface="+mn-lt"/>
                <a:ea typeface="+mn-ea"/>
                <a:cs typeface="+mn-cs"/>
              </a:rPr>
              <a:t> </a:t>
            </a:r>
            <a:r>
              <a:rPr lang="en-US" sz="4200" i="1" dirty="0">
                <a:latin typeface="+mn-lt"/>
                <a:ea typeface="+mn-ea"/>
                <a:cs typeface="+mn-cs"/>
              </a:rPr>
              <a:t>predicate string=&lt;predicate string for element&gt; </a:t>
            </a:r>
          </a:p>
          <a:p>
            <a:pPr lvl="1"/>
            <a:r>
              <a:rPr lang="en-US" sz="4200" dirty="0">
                <a:latin typeface="+mn-lt"/>
                <a:ea typeface="+mn-ea"/>
                <a:cs typeface="+mn-cs"/>
              </a:rPr>
              <a:t>windows </a:t>
            </a:r>
            <a:r>
              <a:rPr lang="en-US" sz="4200" i="1" dirty="0" err="1">
                <a:latin typeface="+mn-lt"/>
                <a:ea typeface="+mn-ea"/>
                <a:cs typeface="+mn-cs"/>
              </a:rPr>
              <a:t>uiautomation</a:t>
            </a:r>
            <a:r>
              <a:rPr lang="en-US" sz="4200" i="1" dirty="0">
                <a:latin typeface="+mn-lt"/>
                <a:ea typeface="+mn-ea"/>
                <a:cs typeface="+mn-cs"/>
              </a:rPr>
              <a:t>=&lt;</a:t>
            </a:r>
            <a:r>
              <a:rPr lang="en-US" sz="4200" i="1" dirty="0" err="1">
                <a:latin typeface="+mn-lt"/>
                <a:ea typeface="+mn-ea"/>
                <a:cs typeface="+mn-cs"/>
              </a:rPr>
              <a:t>uiautomationText</a:t>
            </a:r>
            <a:r>
              <a:rPr lang="en-US" sz="4200" i="1" dirty="0">
                <a:latin typeface="+mn-lt"/>
                <a:ea typeface="+mn-ea"/>
                <a:cs typeface="+mn-cs"/>
              </a:rPr>
              <a:t> for element&gt;</a:t>
            </a:r>
            <a:endParaRPr lang="en-US" sz="3200" dirty="0">
              <a:latin typeface="+mn-lt"/>
              <a:ea typeface="+mn-ea"/>
              <a:cs typeface="+mn-cs"/>
            </a:endParaRPr>
          </a:p>
        </p:txBody>
      </p:sp>
      <p:cxnSp>
        <p:nvCxnSpPr>
          <p:cNvPr id="8" name="Straight Arrow Connector 7"/>
          <p:cNvCxnSpPr/>
          <p:nvPr/>
        </p:nvCxnSpPr>
        <p:spPr>
          <a:xfrm flipV="1">
            <a:off x="295275" y="847725"/>
            <a:ext cx="8057358" cy="16464"/>
          </a:xfrm>
          <a:prstGeom prst="straightConnector1">
            <a:avLst/>
          </a:prstGeom>
          <a:ln w="28575">
            <a:headEnd type="none"/>
            <a:tailEnd type="none"/>
          </a:ln>
        </p:spPr>
        <p:style>
          <a:lnRef idx="1">
            <a:schemeClr val="accent6"/>
          </a:lnRef>
          <a:fillRef idx="0">
            <a:schemeClr val="accent6"/>
          </a:fillRef>
          <a:effectRef idx="0">
            <a:schemeClr val="accent6"/>
          </a:effectRef>
          <a:fontRef idx="minor">
            <a:schemeClr val="tx1"/>
          </a:fontRef>
        </p:style>
      </p:cxnSp>
      <p:sp>
        <p:nvSpPr>
          <p:cNvPr id="6" name="Slide Number Placeholder 4"/>
          <p:cNvSpPr>
            <a:spLocks noGrp="1"/>
          </p:cNvSpPr>
          <p:nvPr>
            <p:ph type="sldNum" sz="quarter" idx="11"/>
          </p:nvPr>
        </p:nvSpPr>
        <p:spPr>
          <a:xfrm>
            <a:off x="8610600" y="6651625"/>
            <a:ext cx="2743200" cy="249238"/>
          </a:xfrm>
        </p:spPr>
        <p:txBody>
          <a:bodyPr/>
          <a:lstStyle/>
          <a:p>
            <a:pPr>
              <a:defRPr/>
            </a:pPr>
            <a:fld id="{4A8F8098-FC6F-DF4C-82F7-B17798BC7D66}" type="slidenum">
              <a:rPr lang="en-US" smtClean="0"/>
              <a:pPr>
                <a:defRPr/>
              </a:pPr>
              <a:t>9</a:t>
            </a:fld>
            <a:endParaRPr lang="en-US"/>
          </a:p>
        </p:txBody>
      </p:sp>
      <p:sp>
        <p:nvSpPr>
          <p:cNvPr id="9" name="Footer Placeholder 5"/>
          <p:cNvSpPr>
            <a:spLocks noGrp="1"/>
          </p:cNvSpPr>
          <p:nvPr>
            <p:ph type="ftr" sz="quarter" idx="12"/>
          </p:nvPr>
        </p:nvSpPr>
        <p:spPr>
          <a:xfrm>
            <a:off x="4038600" y="6643688"/>
            <a:ext cx="4114800" cy="284162"/>
          </a:xfrm>
        </p:spPr>
        <p:txBody>
          <a:bodyPr/>
          <a:lstStyle/>
          <a:p>
            <a:pPr>
              <a:defRPr/>
            </a:pPr>
            <a:r>
              <a:rPr lang="en-US"/>
              <a:t>© 2015, Perfecto Mobile Ltd.  All Rights Reserved.  </a:t>
            </a:r>
          </a:p>
        </p:txBody>
      </p:sp>
    </p:spTree>
    <p:extLst>
      <p:ext uri="{BB962C8B-B14F-4D97-AF65-F5344CB8AC3E}">
        <p14:creationId xmlns:p14="http://schemas.microsoft.com/office/powerpoint/2010/main" val="86506935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rfecto PPT Template 2015" id="{2A21908C-FFED-CA42-92DC-D407144017BC}" vid="{D5AF685B-7E25-894E-A94C-5418D93B48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8F57156958355419010BEEBB08A0EAB" ma:contentTypeVersion="5" ma:contentTypeDescription="Create a new document." ma:contentTypeScope="" ma:versionID="a3fa2694c457f8689098dc86a52d0c99">
  <xsd:schema xmlns:xsd="http://www.w3.org/2001/XMLSchema" xmlns:xs="http://www.w3.org/2001/XMLSchema" xmlns:p="http://schemas.microsoft.com/office/2006/metadata/properties" xmlns:ns2="1d7dca9a-e7fe-4e70-b427-b999408283d8" xmlns:ns3="3a13d125-ada3-46fb-a8f2-bcc2bdd31529" xmlns:ns4="b39354ad-55e5-406b-bc55-b3dc027a4d5e" targetNamespace="http://schemas.microsoft.com/office/2006/metadata/properties" ma:root="true" ma:fieldsID="445ecd74fc34824df08da6138b1fc383" ns2:_="" ns3:_="" ns4:_="">
    <xsd:import namespace="1d7dca9a-e7fe-4e70-b427-b999408283d8"/>
    <xsd:import namespace="3a13d125-ada3-46fb-a8f2-bcc2bdd31529"/>
    <xsd:import namespace="b39354ad-55e5-406b-bc55-b3dc027a4d5e"/>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7dca9a-e7fe-4e70-b427-b999408283d8"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13d125-ada3-46fb-a8f2-bcc2bdd31529"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39354ad-55e5-406b-bc55-b3dc027a4d5e" elementFormDefault="qualified">
    <xsd:import namespace="http://schemas.microsoft.com/office/2006/documentManagement/types"/>
    <xsd:import namespace="http://schemas.microsoft.com/office/infopath/2007/PartnerControls"/>
    <xsd:element name="SharedWithDetails" ma:index="12"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D45D3A-7AD2-492E-A306-3BEF30AC4568}">
  <ds:schemaRefs>
    <ds:schemaRef ds:uri="http://purl.org/dc/dcmitype/"/>
    <ds:schemaRef ds:uri="3a13d125-ada3-46fb-a8f2-bcc2bdd31529"/>
    <ds:schemaRef ds:uri="http://purl.org/dc/terms/"/>
    <ds:schemaRef ds:uri="1d7dca9a-e7fe-4e70-b427-b999408283d8"/>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b39354ad-55e5-406b-bc55-b3dc027a4d5e"/>
  </ds:schemaRefs>
</ds:datastoreItem>
</file>

<file path=customXml/itemProps2.xml><?xml version="1.0" encoding="utf-8"?>
<ds:datastoreItem xmlns:ds="http://schemas.openxmlformats.org/officeDocument/2006/customXml" ds:itemID="{DC94B616-F203-428B-9F33-A232F16DD1F5}">
  <ds:schemaRefs>
    <ds:schemaRef ds:uri="http://schemas.microsoft.com/sharepoint/v3/contenttype/forms"/>
  </ds:schemaRefs>
</ds:datastoreItem>
</file>

<file path=customXml/itemProps3.xml><?xml version="1.0" encoding="utf-8"?>
<ds:datastoreItem xmlns:ds="http://schemas.openxmlformats.org/officeDocument/2006/customXml" ds:itemID="{CE546210-80A1-49BB-B54A-3ECF56A85C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7dca9a-e7fe-4e70-b427-b999408283d8"/>
    <ds:schemaRef ds:uri="3a13d125-ada3-46fb-a8f2-bcc2bdd31529"/>
    <ds:schemaRef ds:uri="b39354ad-55e5-406b-bc55-b3dc027a4d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1142</TotalTime>
  <Words>2005</Words>
  <Application>Microsoft Macintosh PowerPoint</Application>
  <PresentationFormat>Widescreen</PresentationFormat>
  <Paragraphs>286</Paragraphs>
  <Slides>25</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Apple Braille</vt:lpstr>
      <vt:lpstr>Arial</vt:lpstr>
      <vt:lpstr>Calibri</vt:lpstr>
      <vt:lpstr>Helvetica Neue</vt:lpstr>
      <vt:lpstr>Mangal</vt:lpstr>
      <vt:lpstr>Sosa Regular</vt:lpstr>
      <vt:lpstr>Source Code Pro</vt:lpstr>
      <vt:lpstr>Source Sans Pro</vt:lpstr>
      <vt:lpstr>Source Sans Pro Semibold</vt:lpstr>
      <vt:lpstr>Wingdings</vt:lpstr>
      <vt:lpstr>1_Office Theme</vt:lpstr>
      <vt:lpstr>Quantum – Locators &amp; Capabilities</vt:lpstr>
      <vt:lpstr>Agenda</vt:lpstr>
      <vt:lpstr>Wrap Up</vt:lpstr>
      <vt:lpstr>2. Introducing Page Object Model </vt:lpstr>
      <vt:lpstr>Introducing Page object model</vt:lpstr>
      <vt:lpstr>Quantum &amp; POM</vt:lpstr>
      <vt:lpstr>Quantum Object Repository</vt:lpstr>
      <vt:lpstr>Basic Syntax</vt:lpstr>
      <vt:lpstr>More Syntax</vt:lpstr>
      <vt:lpstr>Advanced Syntax</vt:lpstr>
      <vt:lpstr>Self-descriptive locator</vt:lpstr>
      <vt:lpstr>Summary </vt:lpstr>
      <vt:lpstr>Doing it in practice</vt:lpstr>
      <vt:lpstr>3. Locators &amp; Native Applications</vt:lpstr>
      <vt:lpstr>Selenium &amp; Appium Locators</vt:lpstr>
      <vt:lpstr>Locator repositories per environment/platform</vt:lpstr>
      <vt:lpstr>Native Applications – Test NG Example</vt:lpstr>
      <vt:lpstr>Wrap Up</vt:lpstr>
      <vt:lpstr>Environment Properties</vt:lpstr>
      <vt:lpstr>Device Capabilities</vt:lpstr>
      <vt:lpstr>Capabilities inside TestNG</vt:lpstr>
      <vt:lpstr>Capabilities – Best practices</vt:lpstr>
      <vt:lpstr>Assignment</vt:lpstr>
      <vt:lpstr>Assignment </vt:lpstr>
      <vt:lpstr>Resources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Yaron White</dc:creator>
  <cp:lastModifiedBy>Yaron White</cp:lastModifiedBy>
  <cp:revision>56</cp:revision>
  <dcterms:modified xsi:type="dcterms:W3CDTF">2019-11-23T08:05:26Z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0x01010088F57156958355419010BEEBB08A0EAB</vt:lpwstr>
  </property>
</Properties>
</file>