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332" r:id="rId5"/>
    <p:sldId id="308" r:id="rId6"/>
    <p:sldId id="361" r:id="rId7"/>
    <p:sldId id="363" r:id="rId8"/>
    <p:sldId id="364" r:id="rId9"/>
    <p:sldId id="376" r:id="rId10"/>
    <p:sldId id="370" r:id="rId11"/>
    <p:sldId id="371" r:id="rId12"/>
    <p:sldId id="372" r:id="rId13"/>
    <p:sldId id="374" r:id="rId14"/>
    <p:sldId id="362" r:id="rId15"/>
    <p:sldId id="368"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9EEDE-E625-40D4-B26E-B366256CA9FB}" v="8" dt="2017-03-15T07:58:58.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7"/>
    <p:restoredTop sz="69444" autoAdjust="0"/>
  </p:normalViewPr>
  <p:slideViewPr>
    <p:cSldViewPr snapToGrid="0">
      <p:cViewPr varScale="1">
        <p:scale>
          <a:sx n="52" d="100"/>
          <a:sy n="52" d="100"/>
        </p:scale>
        <p:origin x="17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1726D-266F-DB45-8FD4-FEFE3CFE293A}" type="datetimeFigureOut">
              <a:rPr lang="en-US" smtClean="0"/>
              <a:t>9/4/2018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4568C-6FCE-2B40-BE0B-1689D2E017D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1</a:t>
            </a:fld>
            <a:endParaRPr lang="en-US" dirty="0"/>
          </a:p>
        </p:txBody>
      </p:sp>
    </p:spTree>
    <p:extLst>
      <p:ext uri="{BB962C8B-B14F-4D97-AF65-F5344CB8AC3E}">
        <p14:creationId xmlns:p14="http://schemas.microsoft.com/office/powerpoint/2010/main" val="391921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11</a:t>
            </a:fld>
            <a:endParaRPr lang="en-US"/>
          </a:p>
        </p:txBody>
      </p:sp>
    </p:spTree>
    <p:extLst>
      <p:ext uri="{BB962C8B-B14F-4D97-AF65-F5344CB8AC3E}">
        <p14:creationId xmlns:p14="http://schemas.microsoft.com/office/powerpoint/2010/main" val="537458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this out yourself in this assignment. It is very similar</a:t>
            </a:r>
            <a:r>
              <a:rPr lang="en-US" baseline="0" dirty="0"/>
              <a:t> to what we did together in the contacts. Try it out with the data format that your team will be using (Excel, CSV etc.).</a:t>
            </a:r>
          </a:p>
          <a:p>
            <a:r>
              <a:rPr lang="en-US" baseline="0" dirty="0"/>
              <a:t>If you get stuck, refer back to the web search sample. Good luck </a:t>
            </a:r>
            <a:r>
              <a:rPr lang="en-US" baseline="0" dirty="0">
                <a:sym typeface="Wingdings"/>
              </a:rPr>
              <a:t></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12</a:t>
            </a:fld>
            <a:endParaRPr lang="en-US"/>
          </a:p>
        </p:txBody>
      </p:sp>
    </p:spTree>
    <p:extLst>
      <p:ext uri="{BB962C8B-B14F-4D97-AF65-F5344CB8AC3E}">
        <p14:creationId xmlns:p14="http://schemas.microsoft.com/office/powerpoint/2010/main" val="2808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D019-5C54-4F0F-87CB-8F198518197E}" type="slidenum">
              <a:rPr lang="en-US" smtClean="0"/>
              <a:t>13</a:t>
            </a:fld>
            <a:endParaRPr lang="en-US" dirty="0"/>
          </a:p>
        </p:txBody>
      </p:sp>
    </p:spTree>
    <p:extLst>
      <p:ext uri="{BB962C8B-B14F-4D97-AF65-F5344CB8AC3E}">
        <p14:creationId xmlns:p14="http://schemas.microsoft.com/office/powerpoint/2010/main" val="286247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learned a lot in the last</a:t>
            </a:r>
            <a:r>
              <a:rPr lang="en-US" baseline="0" dirty="0"/>
              <a:t> session and the last assignment may have been difficult. We can today devote as much time as we need, please ask ALL your questions about custom steps now. We want to make sure this is fully understood by the team before we continue with more </a:t>
            </a:r>
            <a:r>
              <a:rPr lang="en-US" baseline="0" dirty="0" err="1"/>
              <a:t>contenrt</a:t>
            </a:r>
            <a:r>
              <a:rPr lang="en-US" baseline="0" dirty="0"/>
              <a:t>. </a:t>
            </a:r>
            <a:endParaRPr lang="en-US" dirty="0"/>
          </a:p>
        </p:txBody>
      </p:sp>
      <p:sp>
        <p:nvSpPr>
          <p:cNvPr id="4" name="Slide Number Placeholder 3"/>
          <p:cNvSpPr>
            <a:spLocks noGrp="1"/>
          </p:cNvSpPr>
          <p:nvPr>
            <p:ph type="sldNum" sz="quarter" idx="10"/>
          </p:nvPr>
        </p:nvSpPr>
        <p:spPr/>
        <p:txBody>
          <a:bodyPr/>
          <a:lstStyle/>
          <a:p>
            <a:fld id="{11FD40A8-D44B-46FB-9E9E-A37333F1397D}" type="slidenum">
              <a:rPr lang="en-US" smtClean="0"/>
              <a:pPr/>
              <a:t>3</a:t>
            </a:fld>
            <a:endParaRPr lang="en-US"/>
          </a:p>
        </p:txBody>
      </p:sp>
    </p:spTree>
    <p:extLst>
      <p:ext uri="{BB962C8B-B14F-4D97-AF65-F5344CB8AC3E}">
        <p14:creationId xmlns:p14="http://schemas.microsoft.com/office/powerpoint/2010/main" val="13938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0A5341C-6DD8-DA46-8724-4D45E3C7A1AE}" type="slidenum">
              <a:rPr lang="en-US" smtClean="0"/>
              <a:pPr/>
              <a:t>4</a:t>
            </a:fld>
            <a:endParaRPr lang="en-US"/>
          </a:p>
        </p:txBody>
      </p:sp>
    </p:spTree>
    <p:extLst>
      <p:ext uri="{BB962C8B-B14F-4D97-AF65-F5344CB8AC3E}">
        <p14:creationId xmlns:p14="http://schemas.microsoft.com/office/powerpoint/2010/main" val="372232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a:t>
            </a:r>
            <a:r>
              <a:rPr lang="en-US" baseline="0" dirty="0"/>
              <a:t> been running in </a:t>
            </a:r>
            <a:r>
              <a:rPr lang="en-US" baseline="0" dirty="0" err="1"/>
              <a:t>paralell</a:t>
            </a:r>
            <a:r>
              <a:rPr lang="en-US" baseline="0" dirty="0"/>
              <a:t> in some of our samples but today we will focus on this a bit more.</a:t>
            </a:r>
          </a:p>
          <a:p>
            <a:r>
              <a:rPr lang="en-US" baseline="0" dirty="0"/>
              <a:t>Quantum can run multiple tests in parallel, up to the number if devices in the cloud. </a:t>
            </a:r>
          </a:p>
          <a:p>
            <a:r>
              <a:rPr lang="en-US" baseline="0" dirty="0"/>
              <a:t>Each test can contain multiple scenarios.</a:t>
            </a:r>
          </a:p>
          <a:p>
            <a:r>
              <a:rPr lang="en-US" baseline="0" dirty="0"/>
              <a:t>Remember, that while you can add tests from different platforms in one suite you need to ensure you are not trying to use more devices than what you have and that the drivers are defined correctly per platform. </a:t>
            </a:r>
            <a:endParaRPr lang="en-US" dirty="0"/>
          </a:p>
          <a:p>
            <a:endParaRPr lang="en-US" dirty="0"/>
          </a:p>
          <a:p>
            <a:r>
              <a:rPr lang="en-US" dirty="0"/>
              <a:t>Run the</a:t>
            </a:r>
            <a:r>
              <a:rPr lang="en-US" baseline="0" dirty="0"/>
              <a:t> testngweb_parallel file. </a:t>
            </a:r>
          </a:p>
          <a:p>
            <a:endParaRPr lang="en-US" baseline="0" dirty="0"/>
          </a:p>
          <a:p>
            <a:r>
              <a:rPr lang="en-US" baseline="0" dirty="0"/>
              <a:t>1. Show in the console how 2 drivers are created.</a:t>
            </a:r>
          </a:p>
          <a:p>
            <a:r>
              <a:rPr lang="en-US" baseline="0" dirty="0"/>
              <a:t>2. Show the 2 executions in the reports. </a:t>
            </a:r>
          </a:p>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5</a:t>
            </a:fld>
            <a:endParaRPr lang="en-US"/>
          </a:p>
        </p:txBody>
      </p:sp>
    </p:spTree>
    <p:extLst>
      <p:ext uri="{BB962C8B-B14F-4D97-AF65-F5344CB8AC3E}">
        <p14:creationId xmlns:p14="http://schemas.microsoft.com/office/powerpoint/2010/main" val="3637927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0A5341C-6DD8-DA46-8724-4D45E3C7A1AE}" type="slidenum">
              <a:rPr lang="en-US" smtClean="0"/>
              <a:pPr/>
              <a:t>6</a:t>
            </a:fld>
            <a:endParaRPr lang="en-US" dirty="0"/>
          </a:p>
        </p:txBody>
      </p:sp>
    </p:spTree>
    <p:extLst>
      <p:ext uri="{BB962C8B-B14F-4D97-AF65-F5344CB8AC3E}">
        <p14:creationId xmlns:p14="http://schemas.microsoft.com/office/powerpoint/2010/main" val="508792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web</a:t>
            </a:r>
            <a:r>
              <a:rPr lang="en-US" baseline="0" dirty="0"/>
              <a:t> </a:t>
            </a:r>
            <a:r>
              <a:rPr lang="en-US" dirty="0"/>
              <a:t>search scenario to view the different</a:t>
            </a:r>
            <a:r>
              <a:rPr lang="en-US" baseline="0" dirty="0"/>
              <a:t> options available for dynamic data.</a:t>
            </a:r>
          </a:p>
          <a:p>
            <a:r>
              <a:rPr lang="en-US" baseline="0" dirty="0"/>
              <a:t>Show the referral and the data file referred to. </a:t>
            </a:r>
          </a:p>
          <a:p>
            <a:r>
              <a:rPr lang="en-US" dirty="0"/>
              <a:t> </a:t>
            </a:r>
          </a:p>
        </p:txBody>
      </p:sp>
      <p:sp>
        <p:nvSpPr>
          <p:cNvPr id="4" name="Slide Number Placeholder 3"/>
          <p:cNvSpPr>
            <a:spLocks noGrp="1"/>
          </p:cNvSpPr>
          <p:nvPr>
            <p:ph type="sldNum" sz="quarter" idx="10"/>
          </p:nvPr>
        </p:nvSpPr>
        <p:spPr/>
        <p:txBody>
          <a:bodyPr/>
          <a:lstStyle/>
          <a:p>
            <a:fld id="{6B74568C-6FCE-2B40-BE0B-1689D2E017D6}" type="slidenum">
              <a:rPr lang="en-US" smtClean="0"/>
              <a:t>7</a:t>
            </a:fld>
            <a:endParaRPr lang="en-US"/>
          </a:p>
        </p:txBody>
      </p:sp>
    </p:spTree>
    <p:extLst>
      <p:ext uri="{BB962C8B-B14F-4D97-AF65-F5344CB8AC3E}">
        <p14:creationId xmlns:p14="http://schemas.microsoft.com/office/powerpoint/2010/main" val="60845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into the </a:t>
            </a:r>
            <a:r>
              <a:rPr lang="en-US" dirty="0" err="1"/>
              <a:t>websearch</a:t>
            </a:r>
            <a:r>
              <a:rPr lang="en-US" baseline="0" dirty="0"/>
              <a:t> scenario and show the different ways in which dynamic data is being used. </a:t>
            </a:r>
          </a:p>
          <a:p>
            <a:r>
              <a:rPr lang="en-US" baseline="0" dirty="0"/>
              <a:t>See how we use the outline to designate a scenario that used dynamic data, then refer to it in the steps with the data source being defined in the Examples command.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8</a:t>
            </a:fld>
            <a:endParaRPr lang="en-US"/>
          </a:p>
        </p:txBody>
      </p:sp>
    </p:spTree>
    <p:extLst>
      <p:ext uri="{BB962C8B-B14F-4D97-AF65-F5344CB8AC3E}">
        <p14:creationId xmlns:p14="http://schemas.microsoft.com/office/powerpoint/2010/main" val="166374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sample properties file,</a:t>
            </a:r>
            <a:r>
              <a:rPr lang="en-US" baseline="0" dirty="0"/>
              <a:t> the application properties reference to the folder and the Java call to the bundle ID.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9</a:t>
            </a:fld>
            <a:endParaRPr lang="en-US"/>
          </a:p>
        </p:txBody>
      </p:sp>
    </p:spTree>
    <p:extLst>
      <p:ext uri="{BB962C8B-B14F-4D97-AF65-F5344CB8AC3E}">
        <p14:creationId xmlns:p14="http://schemas.microsoft.com/office/powerpoint/2010/main" val="1636242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10</a:t>
            </a:fld>
            <a:endParaRPr lang="en-US"/>
          </a:p>
        </p:txBody>
      </p:sp>
    </p:spTree>
    <p:extLst>
      <p:ext uri="{BB962C8B-B14F-4D97-AF65-F5344CB8AC3E}">
        <p14:creationId xmlns:p14="http://schemas.microsoft.com/office/powerpoint/2010/main" val="1378355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92000" cy="93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4438"/>
            <a:ext cx="12192000"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60363" y="131763"/>
            <a:ext cx="50768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43648" y="2896797"/>
            <a:ext cx="6999174" cy="739811"/>
          </a:xfrm>
          <a:noFill/>
          <a:ln>
            <a:noFill/>
          </a:ln>
        </p:spPr>
        <p:txBody>
          <a:bodyPr anchor="b"/>
          <a:lstStyle>
            <a:lvl1pPr algn="l">
              <a:defRPr sz="4000">
                <a:solidFill>
                  <a:schemeClr val="accent5">
                    <a:lumMod val="50000"/>
                  </a:schemeClr>
                </a:solidFill>
              </a:defRPr>
            </a:lvl1pPr>
          </a:lstStyle>
          <a:p>
            <a:r>
              <a:rPr lang="en-US"/>
              <a:t>Click to edit Master title style</a:t>
            </a:r>
          </a:p>
        </p:txBody>
      </p:sp>
      <p:sp>
        <p:nvSpPr>
          <p:cNvPr id="3" name="Subtitle 2"/>
          <p:cNvSpPr>
            <a:spLocks noGrp="1"/>
          </p:cNvSpPr>
          <p:nvPr>
            <p:ph type="subTitle" idx="1"/>
          </p:nvPr>
        </p:nvSpPr>
        <p:spPr>
          <a:xfrm>
            <a:off x="4743648" y="3636608"/>
            <a:ext cx="4386407" cy="532435"/>
          </a:xfrm>
          <a:noFill/>
          <a:ln>
            <a:noFill/>
          </a:ln>
        </p:spPr>
        <p:txBody>
          <a:bodyPr/>
          <a:lstStyle>
            <a:lvl1pPr marL="0" indent="0" algn="l">
              <a:buNone/>
              <a:defRPr sz="2400" i="1">
                <a:solidFill>
                  <a:schemeClr val="accent5">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p:cNvSpPr>
            <a:spLocks noGrp="1"/>
          </p:cNvSpPr>
          <p:nvPr>
            <p:ph type="ftr" sz="quarter" idx="10"/>
          </p:nvPr>
        </p:nvSpPr>
        <p:spPr/>
        <p:txBody>
          <a:bodyPr/>
          <a:lstStyle>
            <a:lvl1pPr>
              <a:defRPr/>
            </a:lvl1pPr>
          </a:lstStyle>
          <a:p>
            <a:pPr>
              <a:defRPr/>
            </a:pPr>
            <a:r>
              <a:rPr lang="en-US"/>
              <a:t>© 2015, Perfecto Mobile Ltd.  All Rights Reserved.  </a:t>
            </a:r>
          </a:p>
        </p:txBody>
      </p:sp>
    </p:spTree>
    <p:extLst>
      <p:ext uri="{BB962C8B-B14F-4D97-AF65-F5344CB8AC3E}">
        <p14:creationId xmlns:p14="http://schemas.microsoft.com/office/powerpoint/2010/main" val="199695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84134"/>
            <a:ext cx="7225695" cy="793751"/>
          </a:xfrm>
        </p:spPr>
        <p:txBody>
          <a:bodyPr/>
          <a:lstStyle>
            <a:lvl1pPr>
              <a:defRPr sz="2800"/>
            </a:lvl1pPr>
          </a:lstStyle>
          <a:p>
            <a:r>
              <a:rPr lang="en-US"/>
              <a:t>Click to edit Master title style</a:t>
            </a:r>
          </a:p>
        </p:txBody>
      </p:sp>
      <p:sp>
        <p:nvSpPr>
          <p:cNvPr id="5" name="Content Placeholder 2"/>
          <p:cNvSpPr>
            <a:spLocks noGrp="1"/>
          </p:cNvSpPr>
          <p:nvPr>
            <p:ph idx="1"/>
          </p:nvPr>
        </p:nvSpPr>
        <p:spPr>
          <a:xfrm>
            <a:off x="313271" y="1405467"/>
            <a:ext cx="3980539" cy="4944533"/>
          </a:xfrm>
        </p:spPr>
        <p:txBody>
          <a:bodyPr lIns="180000" tIns="180000" rIns="180000" bIns="180000"/>
          <a:lstStyle>
            <a:lvl1pPr>
              <a:defRPr sz="1733"/>
            </a:lvl1pPr>
            <a:lvl2pPr>
              <a:defRPr sz="1467"/>
            </a:lvl2pPr>
            <a:lvl3pPr>
              <a:defRPr sz="1400"/>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74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934C2C2-0E75-AB4D-A020-FB7787869643}" type="datetime1">
              <a:rPr lang="en-US"/>
              <a:pPr>
                <a:defRPr/>
              </a:pPr>
              <a:t>9/4/2018</a:t>
            </a:fld>
            <a:endParaRPr lang="en-US"/>
          </a:p>
        </p:txBody>
      </p:sp>
      <p:sp>
        <p:nvSpPr>
          <p:cNvPr id="5" name="Slide Number Placeholder 5"/>
          <p:cNvSpPr>
            <a:spLocks noGrp="1"/>
          </p:cNvSpPr>
          <p:nvPr>
            <p:ph type="sldNum" sz="quarter" idx="11"/>
          </p:nvPr>
        </p:nvSpPr>
        <p:spPr/>
        <p:txBody>
          <a:bodyPr/>
          <a:lstStyle>
            <a:lvl1pPr>
              <a:defRPr/>
            </a:lvl1pPr>
          </a:lstStyle>
          <a:p>
            <a:pPr>
              <a:defRPr/>
            </a:pPr>
            <a:fld id="{4A8F8098-FC6F-DF4C-82F7-B17798BC7D66}" type="slidenum">
              <a:rPr lang="en-US"/>
              <a:pPr>
                <a:defRPr/>
              </a:pPr>
              <a:t>‹#›</a:t>
            </a:fld>
            <a:endParaRPr lang="en-US"/>
          </a:p>
        </p:txBody>
      </p:sp>
      <p:sp>
        <p:nvSpPr>
          <p:cNvPr id="6"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26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userDrawn="1"/>
        </p:nvSpPr>
        <p:spPr>
          <a:xfrm>
            <a:off x="5573713" y="609600"/>
            <a:ext cx="6618287"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07A4597-EC60-FD49-9C65-A6E1BEF3EF67}" type="datetime1">
              <a:rPr lang="en-US"/>
              <a:pPr>
                <a:defRPr/>
              </a:pPr>
              <a:t>9/4/2018</a:t>
            </a:fld>
            <a:endParaRPr lang="en-US"/>
          </a:p>
        </p:txBody>
      </p:sp>
      <p:sp>
        <p:nvSpPr>
          <p:cNvPr id="6" name="Slide Number Placeholder 5"/>
          <p:cNvSpPr>
            <a:spLocks noGrp="1"/>
          </p:cNvSpPr>
          <p:nvPr>
            <p:ph type="sldNum" sz="quarter" idx="11"/>
          </p:nvPr>
        </p:nvSpPr>
        <p:spPr/>
        <p:txBody>
          <a:bodyPr/>
          <a:lstStyle>
            <a:lvl1pPr>
              <a:defRPr/>
            </a:lvl1pPr>
          </a:lstStyle>
          <a:p>
            <a:pPr>
              <a:defRPr/>
            </a:pPr>
            <a:fld id="{2E593628-8C56-314E-BA5E-684E6EBD924D}"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09979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itle 1"/>
          <p:cNvSpPr txBox="1">
            <a:spLocks/>
          </p:cNvSpPr>
          <p:nvPr userDrawn="1"/>
        </p:nvSpPr>
        <p:spPr bwMode="auto">
          <a:xfrm>
            <a:off x="447675" y="512763"/>
            <a:ext cx="511651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fontAlgn="base">
              <a:lnSpc>
                <a:spcPct val="90000"/>
              </a:lnSpc>
              <a:spcBef>
                <a:spcPct val="0"/>
              </a:spcBef>
              <a:spcAft>
                <a:spcPct val="0"/>
              </a:spcAft>
              <a:defRPr sz="2400" b="1" kern="1200">
                <a:solidFill>
                  <a:schemeClr val="tx1"/>
                </a:solidFill>
                <a:latin typeface="Source Sans Pro" charset="0"/>
                <a:ea typeface="Source Sans Pro" charset="0"/>
                <a:cs typeface="Source Sans Pro" charset="0"/>
              </a:defRPr>
            </a:lvl1pPr>
            <a:lvl2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2pPr>
            <a:lvl3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3pPr>
            <a:lvl4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4pPr>
            <a:lvl5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a:lstStyle>
          <a:p>
            <a:pPr defTabSz="914400" eaLnBrk="1" hangingPunct="1">
              <a:defRPr/>
            </a:pPr>
            <a:r>
              <a:rPr lang="en-US" sz="1600" b="0"/>
              <a:t>Click to edit Master sub-title style</a:t>
            </a:r>
          </a:p>
        </p:txBody>
      </p:sp>
      <p:sp>
        <p:nvSpPr>
          <p:cNvPr id="2" name="Title 1"/>
          <p:cNvSpPr>
            <a:spLocks noGrp="1"/>
          </p:cNvSpPr>
          <p:nvPr>
            <p:ph type="title"/>
          </p:nvPr>
        </p:nvSpPr>
        <p:spPr>
          <a:xfrm>
            <a:off x="446926" y="164388"/>
            <a:ext cx="5116513" cy="34777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382ABCF-424C-2A48-A25C-1B545386741E}" type="datetime1">
              <a:rPr lang="en-US"/>
              <a:pPr>
                <a:defRPr/>
              </a:pPr>
              <a:t>9/4/2018</a:t>
            </a:fld>
            <a:endParaRPr lang="en-US"/>
          </a:p>
        </p:txBody>
      </p:sp>
      <p:sp>
        <p:nvSpPr>
          <p:cNvPr id="6" name="Slide Number Placeholder 5"/>
          <p:cNvSpPr>
            <a:spLocks noGrp="1"/>
          </p:cNvSpPr>
          <p:nvPr>
            <p:ph type="sldNum" sz="quarter" idx="11"/>
          </p:nvPr>
        </p:nvSpPr>
        <p:spPr/>
        <p:txBody>
          <a:bodyPr/>
          <a:lstStyle>
            <a:lvl1pPr>
              <a:defRPr/>
            </a:lvl1pPr>
          </a:lstStyle>
          <a:p>
            <a:pPr>
              <a:defRPr/>
            </a:pPr>
            <a:fld id="{D3131197-130E-6341-AA55-1421D3A9877A}"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204681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33DC6E8-3D51-C848-AD24-B4CBBDA2FE1F}" type="datetime1">
              <a:rPr lang="en-US"/>
              <a:pPr>
                <a:defRPr/>
              </a:pPr>
              <a:t>9/4/2018</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F24ADBB-AD8B-164A-A54B-5460D1291260}"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824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7" name="Date Placeholder 6"/>
          <p:cNvSpPr>
            <a:spLocks noGrp="1"/>
          </p:cNvSpPr>
          <p:nvPr>
            <p:ph type="dt" sz="half" idx="10"/>
          </p:nvPr>
        </p:nvSpPr>
        <p:spPr/>
        <p:txBody>
          <a:bodyPr/>
          <a:lstStyle>
            <a:lvl1pPr>
              <a:defRPr/>
            </a:lvl1pPr>
          </a:lstStyle>
          <a:p>
            <a:pPr>
              <a:defRPr/>
            </a:pPr>
            <a:fld id="{1C8689BD-9814-4046-B4D9-CA1600B86066}" type="datetime1">
              <a:rPr lang="en-US"/>
              <a:pPr>
                <a:defRPr/>
              </a:pPr>
              <a:t>9/4/2018</a:t>
            </a:fld>
            <a:endParaRPr lang="en-US"/>
          </a:p>
        </p:txBody>
      </p:sp>
      <p:sp>
        <p:nvSpPr>
          <p:cNvPr id="8" name="Slide Number Placeholder 8"/>
          <p:cNvSpPr>
            <a:spLocks noGrp="1"/>
          </p:cNvSpPr>
          <p:nvPr>
            <p:ph type="sldNum" sz="quarter" idx="11"/>
          </p:nvPr>
        </p:nvSpPr>
        <p:spPr/>
        <p:txBody>
          <a:bodyPr/>
          <a:lstStyle>
            <a:lvl1pPr>
              <a:defRPr/>
            </a:lvl1pPr>
          </a:lstStyle>
          <a:p>
            <a:pPr>
              <a:defRPr/>
            </a:pPr>
            <a:fld id="{AF492DAF-1D79-D542-AC03-54E8875BABB4}" type="slidenum">
              <a:rPr lang="en-US"/>
              <a:pPr>
                <a:defRPr/>
              </a:pPr>
              <a:t>‹#›</a:t>
            </a:fld>
            <a:endParaRPr lang="en-US"/>
          </a:p>
        </p:txBody>
      </p:sp>
      <p:sp>
        <p:nvSpPr>
          <p:cNvPr id="9"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474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7512F287-09F9-4942-9411-AB00AD9C081F}" type="datetime1">
              <a:rPr lang="en-US"/>
              <a:pPr>
                <a:defRPr/>
              </a:pPr>
              <a:t>9/4/2018</a:t>
            </a:fld>
            <a:endParaRPr lang="en-US"/>
          </a:p>
        </p:txBody>
      </p:sp>
      <p:sp>
        <p:nvSpPr>
          <p:cNvPr id="4" name="Slide Number Placeholder 4"/>
          <p:cNvSpPr>
            <a:spLocks noGrp="1"/>
          </p:cNvSpPr>
          <p:nvPr>
            <p:ph type="sldNum" sz="quarter" idx="11"/>
          </p:nvPr>
        </p:nvSpPr>
        <p:spPr/>
        <p:txBody>
          <a:bodyPr/>
          <a:lstStyle>
            <a:lvl1pPr>
              <a:defRPr/>
            </a:lvl1pPr>
          </a:lstStyle>
          <a:p>
            <a:pPr>
              <a:defRPr/>
            </a:pPr>
            <a:fld id="{F5A3FCFF-D82B-C34E-9266-2DC9948ABF83}"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20305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0"/>
            <a:ext cx="12192000" cy="1106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46" eaLnBrk="1" fontAlgn="auto" hangingPunct="1">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lstStyle>
          <a:p>
            <a:pPr>
              <a:defRPr/>
            </a:pPr>
            <a:fld id="{B4BCCDC6-AC3A-FE48-B067-80F500CEFF8F}" type="datetime1">
              <a:rPr lang="en-US"/>
              <a:pPr>
                <a:defRPr/>
              </a:pPr>
              <a:t>9/4/2018</a:t>
            </a:fld>
            <a:endParaRPr lang="en-US"/>
          </a:p>
        </p:txBody>
      </p:sp>
      <p:sp>
        <p:nvSpPr>
          <p:cNvPr id="4" name="Slide Number Placeholder 3"/>
          <p:cNvSpPr>
            <a:spLocks noGrp="1"/>
          </p:cNvSpPr>
          <p:nvPr>
            <p:ph type="sldNum" sz="quarter" idx="11"/>
          </p:nvPr>
        </p:nvSpPr>
        <p:spPr/>
        <p:txBody>
          <a:bodyPr/>
          <a:lstStyle>
            <a:lvl1pPr>
              <a:defRPr/>
            </a:lvl1pPr>
          </a:lstStyle>
          <a:p>
            <a:pPr>
              <a:defRPr/>
            </a:pPr>
            <a:fld id="{CE752C8F-0848-C740-8A6F-AD99F498040D}"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95108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0" y="135205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352051"/>
            <a:ext cx="3932237" cy="4516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2469E1D7-93CF-E842-8AEC-B96FC47E9C8C}" type="datetime1">
              <a:rPr lang="en-US"/>
              <a:pPr>
                <a:defRPr/>
              </a:pPr>
              <a:t>9/4/2018</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ACED08B-2C1D-C34C-9BC0-ABB2204BF908}"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00243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8738"/>
            <a:ext cx="51165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182688"/>
            <a:ext cx="1051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hape 4"/>
          <p:cNvSpPr/>
          <p:nvPr userDrawn="1"/>
        </p:nvSpPr>
        <p:spPr>
          <a:xfrm>
            <a:off x="0" y="165100"/>
            <a:ext cx="457200" cy="561975"/>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1029" name="Shape 108"/>
          <p:cNvSpPr>
            <a:spLocks noChangeShapeType="1"/>
          </p:cNvSpPr>
          <p:nvPr userDrawn="1"/>
        </p:nvSpPr>
        <p:spPr bwMode="auto">
          <a:xfrm flipV="1">
            <a:off x="5573713" y="700088"/>
            <a:ext cx="6610350" cy="20637"/>
          </a:xfrm>
          <a:prstGeom prst="line">
            <a:avLst/>
          </a:prstGeom>
          <a:noFill/>
          <a:ln w="28575">
            <a:solidFill>
              <a:srgbClr val="92D050"/>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2" name="Shape 4"/>
          <p:cNvSpPr/>
          <p:nvPr userDrawn="1"/>
        </p:nvSpPr>
        <p:spPr>
          <a:xfrm>
            <a:off x="-28575" y="6716713"/>
            <a:ext cx="12220575" cy="157162"/>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5" name="Footer Placeholder 4"/>
          <p:cNvSpPr>
            <a:spLocks noGrp="1"/>
          </p:cNvSpPr>
          <p:nvPr>
            <p:ph type="ftr" sz="quarter" idx="3"/>
          </p:nvPr>
        </p:nvSpPr>
        <p:spPr>
          <a:xfrm>
            <a:off x="4038600" y="6640513"/>
            <a:ext cx="4114800" cy="284162"/>
          </a:xfrm>
          <a:prstGeom prst="rect">
            <a:avLst/>
          </a:prstGeom>
        </p:spPr>
        <p:txBody>
          <a:bodyPr vert="horz" lIns="91440" tIns="45720" rIns="91440" bIns="45720" rtlCol="0" anchor="ctr"/>
          <a:lstStyle>
            <a:lvl1pPr algn="ctr" defTabSz="584200" eaLnBrk="1" fontAlgn="auto" latinLnBrk="1">
              <a:spcBef>
                <a:spcPts val="0"/>
              </a:spcBef>
              <a:spcAft>
                <a:spcPts val="0"/>
              </a:spcAft>
              <a:defRPr sz="900">
                <a:solidFill>
                  <a:schemeClr val="bg1"/>
                </a:solidFill>
                <a:latin typeface="+mn-lt"/>
                <a:ea typeface="Sosa Regular"/>
                <a:cs typeface="Sosa Regular"/>
                <a:sym typeface="Sosa Regular"/>
              </a:defRPr>
            </a:lvl1pPr>
          </a:lstStyle>
          <a:p>
            <a:pPr>
              <a:defRPr/>
            </a:pPr>
            <a:r>
              <a:rPr lang="en-US"/>
              <a:t>© 2015, Perfecto Mobile Ltd.  All Rights Reserved.  </a:t>
            </a:r>
          </a:p>
        </p:txBody>
      </p:sp>
      <p:sp>
        <p:nvSpPr>
          <p:cNvPr id="4" name="Date Placeholder 3"/>
          <p:cNvSpPr>
            <a:spLocks noGrp="1"/>
          </p:cNvSpPr>
          <p:nvPr>
            <p:ph type="dt" sz="half" idx="2"/>
          </p:nvPr>
        </p:nvSpPr>
        <p:spPr>
          <a:xfrm>
            <a:off x="838200" y="6640513"/>
            <a:ext cx="2743200" cy="284162"/>
          </a:xfrm>
          <a:prstGeom prst="rect">
            <a:avLst/>
          </a:prstGeom>
        </p:spPr>
        <p:txBody>
          <a:bodyPr vert="horz" lIns="91440" tIns="45720" rIns="91440" bIns="45720" rtlCol="0" anchor="ctr"/>
          <a:lstStyle>
            <a:lvl1pPr algn="l" defTabSz="914346" eaLnBrk="1" fontAlgn="auto" hangingPunct="1">
              <a:spcBef>
                <a:spcPts val="0"/>
              </a:spcBef>
              <a:spcAft>
                <a:spcPts val="0"/>
              </a:spcAft>
              <a:defRPr sz="900">
                <a:solidFill>
                  <a:schemeClr val="bg1"/>
                </a:solidFill>
                <a:latin typeface="+mn-lt"/>
              </a:defRPr>
            </a:lvl1pPr>
          </a:lstStyle>
          <a:p>
            <a:pPr>
              <a:defRPr/>
            </a:pPr>
            <a:fld id="{B0792C0D-626E-EE4D-BBFA-E0B7976366F6}" type="datetime1">
              <a:rPr lang="en-US"/>
              <a:pPr>
                <a:defRPr/>
              </a:pPr>
              <a:t>9/4/2018</a:t>
            </a:fld>
            <a:endParaRPr lang="en-US"/>
          </a:p>
        </p:txBody>
      </p:sp>
      <p:sp>
        <p:nvSpPr>
          <p:cNvPr id="6" name="Slide Number Placeholder 5"/>
          <p:cNvSpPr>
            <a:spLocks noGrp="1"/>
          </p:cNvSpPr>
          <p:nvPr>
            <p:ph type="sldNum" sz="quarter" idx="4"/>
          </p:nvPr>
        </p:nvSpPr>
        <p:spPr>
          <a:xfrm>
            <a:off x="8610600" y="6651625"/>
            <a:ext cx="2743200" cy="249238"/>
          </a:xfrm>
          <a:prstGeom prst="rect">
            <a:avLst/>
          </a:prstGeom>
        </p:spPr>
        <p:txBody>
          <a:bodyPr vert="horz" lIns="91440" tIns="45720" rIns="91440" bIns="45720" rtlCol="0" anchor="ctr"/>
          <a:lstStyle>
            <a:lvl1pPr algn="r" defTabSz="914346" eaLnBrk="1" fontAlgn="auto" hangingPunct="1">
              <a:spcBef>
                <a:spcPts val="0"/>
              </a:spcBef>
              <a:spcAft>
                <a:spcPts val="0"/>
              </a:spcAft>
              <a:defRPr sz="900">
                <a:solidFill>
                  <a:schemeClr val="bg1"/>
                </a:solidFill>
                <a:latin typeface="+mn-lt"/>
              </a:defRPr>
            </a:lvl1pPr>
          </a:lstStyle>
          <a:p>
            <a:pPr>
              <a:defRPr/>
            </a:pPr>
            <a:fld id="{52E40551-DE96-6946-8161-831AAB993593}" type="slidenum">
              <a:rPr lang="en-US"/>
              <a:pPr>
                <a:defRPr/>
              </a:pPr>
              <a:t>‹#›</a:t>
            </a:fld>
            <a:endParaRPr lang="en-US"/>
          </a:p>
        </p:txBody>
      </p:sp>
      <p:pic>
        <p:nvPicPr>
          <p:cNvPr id="1035" name="Picture 12"/>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372725" y="52388"/>
            <a:ext cx="16271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339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rtl="0" eaLnBrk="0" fontAlgn="base" hangingPunct="0">
        <a:lnSpc>
          <a:spcPct val="90000"/>
        </a:lnSpc>
        <a:spcBef>
          <a:spcPct val="0"/>
        </a:spcBef>
        <a:spcAft>
          <a:spcPct val="0"/>
        </a:spcAft>
        <a:defRPr sz="2800" b="1" kern="1200">
          <a:solidFill>
            <a:schemeClr val="tx1"/>
          </a:solidFill>
          <a:latin typeface="Source Sans Pro" charset="0"/>
          <a:ea typeface="Source Sans Pro" charset="0"/>
          <a:cs typeface="Source Sans Pro" charset="0"/>
        </a:defRPr>
      </a:lvl1pPr>
      <a:lvl2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2pPr>
      <a:lvl3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3pPr>
      <a:lvl4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4pPr>
      <a:lvl5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Source Sans Pro" charset="0"/>
          <a:ea typeface="Source Sans Pro" charset="0"/>
          <a:cs typeface="Source Sans Pro"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Source Sans Pro" charset="0"/>
          <a:ea typeface="Source Sans Pro" charset="0"/>
          <a:cs typeface="Source Sans Pro" charset="0"/>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Source Sans Pro" charset="0"/>
          <a:ea typeface="Source Sans Pro" charset="0"/>
          <a:cs typeface="Source Sans Pro" charset="0"/>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roject-Quantu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developers.perfectomobile.com/display/PD/Function+Refer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l="-120" r="-241"/>
          <a:stretch/>
        </p:blipFill>
        <p:spPr>
          <a:xfrm flipH="1">
            <a:off x="-2" y="0"/>
            <a:ext cx="17902031" cy="10058400"/>
          </a:xfrm>
          <a:prstGeom prst="rect">
            <a:avLst/>
          </a:prstGeom>
        </p:spPr>
      </p:pic>
      <p:sp>
        <p:nvSpPr>
          <p:cNvPr id="3" name="Subtitle 2"/>
          <p:cNvSpPr>
            <a:spLocks noGrp="1"/>
          </p:cNvSpPr>
          <p:nvPr>
            <p:ph type="subTitle" idx="1"/>
          </p:nvPr>
        </p:nvSpPr>
        <p:spPr/>
        <p:txBody>
          <a:bodyPr>
            <a:normAutofit/>
          </a:bodyPr>
          <a:lstStyle/>
          <a:p>
            <a:pPr>
              <a:buFont typeface="Arial" charset="0"/>
              <a:buNone/>
              <a:defRPr/>
            </a:pPr>
            <a:r>
              <a:rPr lang="en-US" dirty="0"/>
              <a:t> </a:t>
            </a:r>
          </a:p>
        </p:txBody>
      </p:sp>
      <p:sp>
        <p:nvSpPr>
          <p:cNvPr id="7" name="Rectangle 6"/>
          <p:cNvSpPr/>
          <p:nvPr/>
        </p:nvSpPr>
        <p:spPr>
          <a:xfrm>
            <a:off x="0" y="0"/>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pic>
        <p:nvPicPr>
          <p:cNvPr id="10" name="Picture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5527" y="343543"/>
            <a:ext cx="3315949" cy="1015916"/>
          </a:xfrm>
          <a:prstGeom prst="rect">
            <a:avLst/>
          </a:prstGeom>
        </p:spPr>
      </p:pic>
      <p:sp>
        <p:nvSpPr>
          <p:cNvPr id="2" name="Title 1"/>
          <p:cNvSpPr>
            <a:spLocks noGrp="1"/>
          </p:cNvSpPr>
          <p:nvPr>
            <p:ph type="ctrTitle"/>
          </p:nvPr>
        </p:nvSpPr>
        <p:spPr>
          <a:xfrm>
            <a:off x="1383563" y="1611295"/>
            <a:ext cx="10395149" cy="1766029"/>
          </a:xfrm>
        </p:spPr>
        <p:txBody>
          <a:bodyPr anchor="ctr"/>
          <a:lstStyle/>
          <a:p>
            <a:pPr>
              <a:defRPr/>
            </a:pPr>
            <a:r>
              <a:rPr lang="en-US" dirty="0">
                <a:solidFill>
                  <a:schemeClr val="tx1"/>
                </a:solidFill>
              </a:rPr>
              <a:t>Quantum – Data &amp; Executions</a:t>
            </a:r>
          </a:p>
        </p:txBody>
      </p:sp>
    </p:spTree>
    <p:extLst>
      <p:ext uri="{BB962C8B-B14F-4D97-AF65-F5344CB8AC3E}">
        <p14:creationId xmlns:p14="http://schemas.microsoft.com/office/powerpoint/2010/main" val="2656682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Recap</a:t>
            </a:r>
          </a:p>
        </p:txBody>
      </p:sp>
      <p:sp>
        <p:nvSpPr>
          <p:cNvPr id="3" name="Content Placeholder 2"/>
          <p:cNvSpPr>
            <a:spLocks noGrp="1"/>
          </p:cNvSpPr>
          <p:nvPr>
            <p:ph idx="1"/>
          </p:nvPr>
        </p:nvSpPr>
        <p:spPr/>
        <p:txBody>
          <a:bodyPr/>
          <a:lstStyle/>
          <a:p>
            <a:r>
              <a:rPr lang="en-US" dirty="0"/>
              <a:t>Let’s add data driven info to a scenario. We will ask a volunteer to implement. </a:t>
            </a:r>
          </a:p>
          <a:p>
            <a:pPr marL="514350" indent="-514350">
              <a:buFont typeface="+mj-lt"/>
              <a:buAutoNum type="arabicPeriod"/>
            </a:pPr>
            <a:r>
              <a:rPr lang="en-US" dirty="0"/>
              <a:t>We will take the 03ContactsCustomSteps.feature file and copy it to 04DataDriven.feature </a:t>
            </a:r>
          </a:p>
          <a:p>
            <a:pPr marL="514350" indent="-514350">
              <a:buFont typeface="+mj-lt"/>
              <a:buAutoNum type="arabicPeriod"/>
            </a:pPr>
            <a:r>
              <a:rPr lang="en-US" dirty="0"/>
              <a:t>Create an Excel file and save it into the data</a:t>
            </a:r>
          </a:p>
          <a:p>
            <a:pPr marL="514350" indent="-514350">
              <a:buFont typeface="+mj-lt"/>
              <a:buAutoNum type="arabicPeriod"/>
            </a:pPr>
            <a:r>
              <a:rPr lang="en-US" dirty="0"/>
              <a:t>Add the Contact name and phone number to the Excel.</a:t>
            </a:r>
          </a:p>
          <a:p>
            <a:pPr marL="514350" indent="-514350">
              <a:buFont typeface="+mj-lt"/>
              <a:buAutoNum type="arabicPeriod"/>
            </a:pPr>
            <a:r>
              <a:rPr lang="en-US" dirty="0"/>
              <a:t>Add a Scenario Outline to the feature file and insert a reference to the Excel.</a:t>
            </a:r>
          </a:p>
          <a:p>
            <a:pPr marL="514350" indent="-514350">
              <a:buFont typeface="+mj-lt"/>
              <a:buAutoNum type="arabicPeriod"/>
            </a:pPr>
            <a:r>
              <a:rPr lang="en-US" dirty="0"/>
              <a:t>Run the feature file.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9/4/2018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10</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28223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92000" cy="6845300"/>
          </a:xfrm>
          <a:prstGeom prst="rect">
            <a:avLst/>
          </a:prstGeom>
        </p:spPr>
      </p:pic>
      <p:sp>
        <p:nvSpPr>
          <p:cNvPr id="4" name="Rectangle 3"/>
          <p:cNvSpPr/>
          <p:nvPr/>
        </p:nvSpPr>
        <p:spPr>
          <a:xfrm>
            <a:off x="-1" y="222956"/>
            <a:ext cx="6342303" cy="648224"/>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tIns="0" rtlCol="0" anchor="ctr" anchorCtr="0"/>
          <a:lstStyle/>
          <a:p>
            <a:pPr algn="ctr"/>
            <a:endParaRPr lang="en-US" sz="1600">
              <a:latin typeface="Source Sans Pro"/>
            </a:endParaRPr>
          </a:p>
        </p:txBody>
      </p:sp>
      <p:sp>
        <p:nvSpPr>
          <p:cNvPr id="2" name="Title 1"/>
          <p:cNvSpPr>
            <a:spLocks noGrp="1"/>
          </p:cNvSpPr>
          <p:nvPr>
            <p:ph type="title"/>
          </p:nvPr>
        </p:nvSpPr>
        <p:spPr/>
        <p:txBody>
          <a:bodyPr/>
          <a:lstStyle/>
          <a:p>
            <a:r>
              <a:rPr lang="en-US" dirty="0">
                <a:solidFill>
                  <a:schemeClr val="bg1"/>
                </a:solidFill>
              </a:rPr>
              <a:t>4. Assignment</a:t>
            </a:r>
          </a:p>
        </p:txBody>
      </p:sp>
    </p:spTree>
    <p:extLst>
      <p:ext uri="{BB962C8B-B14F-4D97-AF65-F5344CB8AC3E}">
        <p14:creationId xmlns:p14="http://schemas.microsoft.com/office/powerpoint/2010/main" val="178092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Extend the assignment with Wikipedia to use data driven testing.</a:t>
            </a:r>
          </a:p>
          <a:p>
            <a:pPr lvl="1"/>
            <a:r>
              <a:rPr lang="en-US" dirty="0"/>
              <a:t>Create a data file in any supported format</a:t>
            </a:r>
          </a:p>
          <a:p>
            <a:pPr lvl="1"/>
            <a:r>
              <a:rPr lang="en-US" dirty="0"/>
              <a:t>Add 4 search terms</a:t>
            </a:r>
          </a:p>
          <a:p>
            <a:pPr lvl="1"/>
            <a:r>
              <a:rPr lang="en-US" dirty="0"/>
              <a:t>Add search criteria </a:t>
            </a:r>
            <a:r>
              <a:rPr lang="mr-IN" dirty="0"/>
              <a:t>–</a:t>
            </a:r>
            <a:r>
              <a:rPr lang="en-US" dirty="0"/>
              <a:t> the text we will use to validate the correct term has been entered and the correct page loaded</a:t>
            </a:r>
          </a:p>
          <a:p>
            <a:pPr lvl="1"/>
            <a:r>
              <a:rPr lang="en-US" dirty="0"/>
              <a:t>Create a new scenario file with a scenario outline that uses the dynamic data </a:t>
            </a:r>
          </a:p>
          <a:p>
            <a:pPr lvl="1"/>
            <a:r>
              <a:rPr lang="en-US" dirty="0"/>
              <a:t>Create a </a:t>
            </a:r>
            <a:r>
              <a:rPr lang="en-US" dirty="0" err="1"/>
              <a:t>testNG</a:t>
            </a:r>
            <a:r>
              <a:rPr lang="en-US" dirty="0"/>
              <a:t> file and run the test</a:t>
            </a:r>
          </a:p>
          <a:p>
            <a:pPr lvl="1"/>
            <a:endParaRPr lang="en-US" dirty="0"/>
          </a:p>
          <a:p>
            <a:pPr lvl="1"/>
            <a:endParaRPr lang="en-US" dirty="0"/>
          </a:p>
          <a:p>
            <a:pPr lvl="1"/>
            <a:endParaRPr lang="en-US" dirty="0"/>
          </a:p>
          <a:p>
            <a:pPr marL="457200" lvl="1" indent="0">
              <a:buNone/>
            </a:pPr>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9/4/2018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12</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2823328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09600" y="1008621"/>
            <a:ext cx="10972800" cy="5292287"/>
          </a:xfrm>
        </p:spPr>
        <p:txBody>
          <a:bodyPr>
            <a:normAutofit/>
          </a:bodyPr>
          <a:lstStyle/>
          <a:p>
            <a:r>
              <a:rPr lang="en-US" dirty="0"/>
              <a:t>GitHub - </a:t>
            </a:r>
            <a:r>
              <a:rPr lang="en-US" dirty="0">
                <a:hlinkClick r:id="rId3"/>
              </a:rPr>
              <a:t>https://github.com/Project-Quantum</a:t>
            </a:r>
            <a:r>
              <a:rPr lang="en-US" dirty="0"/>
              <a:t> </a:t>
            </a:r>
          </a:p>
          <a:p>
            <a:r>
              <a:rPr lang="en-US" dirty="0"/>
              <a:t>Function Reference - </a:t>
            </a:r>
            <a:r>
              <a:rPr lang="en-US" dirty="0">
                <a:hlinkClick r:id="rId4"/>
              </a:rPr>
              <a:t>http://developers.perfectomobile.com/display/PD/Function+Reference</a:t>
            </a:r>
            <a:r>
              <a:rPr lang="en-US" dirty="0"/>
              <a:t> </a:t>
            </a:r>
          </a:p>
          <a:p>
            <a:endParaRPr lang="en-US" dirty="0"/>
          </a:p>
        </p:txBody>
      </p:sp>
    </p:spTree>
    <p:extLst>
      <p:ext uri="{BB962C8B-B14F-4D97-AF65-F5344CB8AC3E}">
        <p14:creationId xmlns:p14="http://schemas.microsoft.com/office/powerpoint/2010/main" val="254628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Content Placeholder 5"/>
          <p:cNvSpPr>
            <a:spLocks noGrp="1"/>
          </p:cNvSpPr>
          <p:nvPr>
            <p:ph idx="1"/>
          </p:nvPr>
        </p:nvSpPr>
        <p:spPr>
          <a:xfrm>
            <a:off x="838200" y="1182688"/>
            <a:ext cx="10515600" cy="4660900"/>
          </a:xfrm>
        </p:spPr>
        <p:txBody>
          <a:bodyPr/>
          <a:lstStyle/>
          <a:p>
            <a:pPr marL="514350" indent="-514350">
              <a:buFont typeface="+mj-lt"/>
              <a:buAutoNum type="arabicPeriod"/>
            </a:pPr>
            <a:r>
              <a:rPr lang="en-US"/>
              <a:t>Assignment Review. </a:t>
            </a:r>
            <a:endParaRPr lang="en-US" dirty="0"/>
          </a:p>
          <a:p>
            <a:pPr marL="514350" indent="-514350">
              <a:buFont typeface="+mj-lt"/>
              <a:buAutoNum type="arabicPeriod"/>
            </a:pPr>
            <a:r>
              <a:rPr lang="en-US" dirty="0"/>
              <a:t>Parallel Execution </a:t>
            </a:r>
          </a:p>
          <a:p>
            <a:pPr marL="514350" indent="-514350">
              <a:buFont typeface="+mj-lt"/>
              <a:buAutoNum type="arabicPeriod"/>
            </a:pPr>
            <a:r>
              <a:rPr lang="en-US" dirty="0"/>
              <a:t>Data Driven Testing &amp; Properties</a:t>
            </a:r>
          </a:p>
          <a:p>
            <a:pPr marL="514350" indent="-514350">
              <a:buFont typeface="+mj-lt"/>
              <a:buAutoNum type="arabicPeriod"/>
            </a:pPr>
            <a:r>
              <a:rPr lang="en-US" dirty="0"/>
              <a:t>Assignment</a:t>
            </a:r>
          </a:p>
          <a:p>
            <a:pPr marL="0" indent="0">
              <a:buNone/>
            </a:pPr>
            <a:endParaRPr lang="en-US" dirty="0"/>
          </a:p>
          <a:p>
            <a:pPr marL="0" indent="0">
              <a:buNone/>
            </a:pPr>
            <a:endParaRPr lang="en-US" dirty="0"/>
          </a:p>
          <a:p>
            <a:endParaRPr lang="en-US" dirty="0"/>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9/4/2018</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2</a:t>
            </a:fld>
            <a:endParaRPr lang="en-US"/>
          </a:p>
        </p:txBody>
      </p:sp>
      <p:sp>
        <p:nvSpPr>
          <p:cNvPr id="4" name="Footer Placeholder 3"/>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06221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1683" y="1"/>
            <a:ext cx="12233683" cy="6870700"/>
          </a:xfrm>
          <a:prstGeom prst="rect">
            <a:avLst/>
          </a:prstGeom>
        </p:spPr>
      </p:pic>
      <p:sp>
        <p:nvSpPr>
          <p:cNvPr id="2" name="Title 1"/>
          <p:cNvSpPr>
            <a:spLocks noGrp="1"/>
          </p:cNvSpPr>
          <p:nvPr>
            <p:ph type="title"/>
          </p:nvPr>
        </p:nvSpPr>
        <p:spPr/>
        <p:txBody>
          <a:bodyPr/>
          <a:lstStyle/>
          <a:p>
            <a:r>
              <a:rPr lang="en-US" dirty="0"/>
              <a:t>1. Assignment Review</a:t>
            </a:r>
          </a:p>
        </p:txBody>
      </p:sp>
    </p:spTree>
    <p:extLst>
      <p:ext uri="{BB962C8B-B14F-4D97-AF65-F5344CB8AC3E}">
        <p14:creationId xmlns:p14="http://schemas.microsoft.com/office/powerpoint/2010/main" val="50291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7577" y="0"/>
            <a:ext cx="12174423" cy="6858000"/>
          </a:xfrm>
          <a:prstGeom prst="rect">
            <a:avLst/>
          </a:prstGeom>
        </p:spPr>
      </p:pic>
      <p:sp>
        <p:nvSpPr>
          <p:cNvPr id="14" name="Title 13"/>
          <p:cNvSpPr>
            <a:spLocks noGrp="1"/>
          </p:cNvSpPr>
          <p:nvPr>
            <p:ph type="ctrTitle"/>
          </p:nvPr>
        </p:nvSpPr>
        <p:spPr>
          <a:xfrm>
            <a:off x="435186" y="3644901"/>
            <a:ext cx="4746415" cy="1396999"/>
          </a:xfrm>
        </p:spPr>
        <p:txBody>
          <a:bodyPr/>
          <a:lstStyle/>
          <a:p>
            <a:r>
              <a:rPr lang="en-US" dirty="0">
                <a:solidFill>
                  <a:schemeClr val="tx1"/>
                </a:solidFill>
                <a:ea typeface="Source Sans Pro" panose="020B0503030403020204" pitchFamily="34" charset="0"/>
              </a:rPr>
              <a:t>2. Parallel Execution</a:t>
            </a:r>
            <a:endParaRPr lang="en-US"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350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Parallel Execution</a:t>
            </a:r>
          </a:p>
        </p:txBody>
      </p:sp>
      <p:sp>
        <p:nvSpPr>
          <p:cNvPr id="6" name="Content Placeholder 5"/>
          <p:cNvSpPr>
            <a:spLocks noGrp="1"/>
          </p:cNvSpPr>
          <p:nvPr>
            <p:ph idx="1"/>
          </p:nvPr>
        </p:nvSpPr>
        <p:spPr>
          <a:xfrm>
            <a:off x="541315" y="939925"/>
            <a:ext cx="11286249" cy="4660900"/>
          </a:xfrm>
        </p:spPr>
        <p:txBody>
          <a:bodyPr/>
          <a:lstStyle/>
          <a:p>
            <a:r>
              <a:rPr lang="en-US" dirty="0"/>
              <a:t>Quantum Supports the </a:t>
            </a:r>
            <a:r>
              <a:rPr lang="en-US" dirty="0" err="1"/>
              <a:t>TestNG</a:t>
            </a:r>
            <a:r>
              <a:rPr lang="en-US" dirty="0"/>
              <a:t> abilities to run in parallel.</a:t>
            </a:r>
          </a:p>
          <a:p>
            <a:r>
              <a:rPr lang="en-US" dirty="0"/>
              <a:t>Tests can be run in parallel with each test using one physical device. </a:t>
            </a:r>
          </a:p>
          <a:p>
            <a:pPr lvl="1"/>
            <a:r>
              <a:rPr lang="en-US" dirty="0"/>
              <a:t>The parallel and thread count are set at Suite level </a:t>
            </a:r>
          </a:p>
          <a:p>
            <a:r>
              <a:rPr lang="en-US" dirty="0"/>
              <a:t>Each test can contain one or more Scenarios </a:t>
            </a:r>
          </a:p>
          <a:p>
            <a:r>
              <a:rPr lang="en-US" dirty="0"/>
              <a:t>Each Suite can contain tests in multiple platforms</a:t>
            </a:r>
          </a:p>
          <a:p>
            <a:r>
              <a:rPr lang="en-US" dirty="0"/>
              <a:t>Considerations</a:t>
            </a:r>
          </a:p>
          <a:p>
            <a:pPr lvl="1"/>
            <a:r>
              <a:rPr lang="en-US" dirty="0"/>
              <a:t>Every driver opened is per device</a:t>
            </a:r>
          </a:p>
          <a:p>
            <a:pPr lvl="1"/>
            <a:r>
              <a:rPr lang="en-US" dirty="0"/>
              <a:t>Reports should not be too long. </a:t>
            </a:r>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9/4/2018</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5</a:t>
            </a:fld>
            <a:endParaRPr lang="en-US"/>
          </a:p>
        </p:txBody>
      </p:sp>
      <p:sp>
        <p:nvSpPr>
          <p:cNvPr id="4" name="Footer Placeholder 3"/>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35888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Title 13"/>
          <p:cNvSpPr>
            <a:spLocks noGrp="1"/>
          </p:cNvSpPr>
          <p:nvPr>
            <p:ph type="ctrTitle"/>
          </p:nvPr>
        </p:nvSpPr>
        <p:spPr>
          <a:xfrm>
            <a:off x="6650181" y="743181"/>
            <a:ext cx="5200784" cy="1450835"/>
          </a:xfrm>
        </p:spPr>
        <p:txBody>
          <a:bodyPr/>
          <a:lstStyle/>
          <a:p>
            <a:r>
              <a:rPr lang="en-US" dirty="0">
                <a:solidFill>
                  <a:schemeClr val="accent6">
                    <a:lumMod val="10000"/>
                  </a:schemeClr>
                </a:solidFill>
                <a:ea typeface="Source Sans Pro" panose="020B0503030403020204" pitchFamily="34" charset="0"/>
              </a:rPr>
              <a:t>3. </a:t>
            </a:r>
            <a:r>
              <a:rPr lang="en-US" dirty="0">
                <a:solidFill>
                  <a:schemeClr val="tx1"/>
                </a:solidFill>
              </a:rPr>
              <a:t>Data Driven Testing &amp; Properties</a:t>
            </a:r>
            <a:endParaRPr lang="en-US" dirty="0">
              <a:solidFill>
                <a:schemeClr val="tx1"/>
              </a:solidFill>
              <a:ea typeface="Source Sans Pro" panose="020B0503030403020204" pitchFamily="34" charset="0"/>
            </a:endParaRPr>
          </a:p>
        </p:txBody>
      </p:sp>
    </p:spTree>
    <p:extLst>
      <p:ext uri="{BB962C8B-B14F-4D97-AF65-F5344CB8AC3E}">
        <p14:creationId xmlns:p14="http://schemas.microsoft.com/office/powerpoint/2010/main" val="94759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Driven Testing</a:t>
            </a:r>
          </a:p>
        </p:txBody>
      </p:sp>
      <p:sp>
        <p:nvSpPr>
          <p:cNvPr id="3" name="Content Placeholder 2"/>
          <p:cNvSpPr>
            <a:spLocks noGrp="1"/>
          </p:cNvSpPr>
          <p:nvPr>
            <p:ph idx="1"/>
          </p:nvPr>
        </p:nvSpPr>
        <p:spPr/>
        <p:txBody>
          <a:bodyPr/>
          <a:lstStyle/>
          <a:p>
            <a:r>
              <a:rPr lang="en-US" dirty="0"/>
              <a:t>Run the same scenario using different data in each run</a:t>
            </a:r>
          </a:p>
          <a:p>
            <a:r>
              <a:rPr lang="en-US" dirty="0"/>
              <a:t>Data can be stored in a CSV, JSON, XML, XSL format.</a:t>
            </a:r>
          </a:p>
          <a:p>
            <a:r>
              <a:rPr lang="en-US" dirty="0"/>
              <a:t>Data, like locators, can be stored per OS or as common data</a:t>
            </a:r>
          </a:p>
          <a:p>
            <a:r>
              <a:rPr lang="en-US" dirty="0"/>
              <a:t>Data can be referred to inside the scenario</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9/4/2018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7</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265017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6818243" cy="793750"/>
          </a:xfrm>
        </p:spPr>
        <p:txBody>
          <a:bodyPr/>
          <a:lstStyle/>
          <a:p>
            <a:r>
              <a:rPr lang="en-US" dirty="0"/>
              <a:t>Data Driven Testing - Scenarios</a:t>
            </a:r>
          </a:p>
        </p:txBody>
      </p:sp>
      <p:sp>
        <p:nvSpPr>
          <p:cNvPr id="3" name="Content Placeholder 2"/>
          <p:cNvSpPr>
            <a:spLocks noGrp="1"/>
          </p:cNvSpPr>
          <p:nvPr>
            <p:ph idx="1"/>
          </p:nvPr>
        </p:nvSpPr>
        <p:spPr/>
        <p:txBody>
          <a:bodyPr/>
          <a:lstStyle/>
          <a:p>
            <a:r>
              <a:rPr lang="en-US" dirty="0"/>
              <a:t>The Scenario Outline  designates data driven testing</a:t>
            </a:r>
          </a:p>
          <a:p>
            <a:r>
              <a:rPr lang="en-US" dirty="0"/>
              <a:t>The Example designates the data source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9/4/2018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8</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18327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6818243" cy="793750"/>
          </a:xfrm>
        </p:spPr>
        <p:txBody>
          <a:bodyPr/>
          <a:lstStyle/>
          <a:p>
            <a:r>
              <a:rPr lang="en-US" dirty="0"/>
              <a:t>Properties file</a:t>
            </a:r>
          </a:p>
        </p:txBody>
      </p:sp>
      <p:sp>
        <p:nvSpPr>
          <p:cNvPr id="3" name="Content Placeholder 2"/>
          <p:cNvSpPr>
            <a:spLocks noGrp="1"/>
          </p:cNvSpPr>
          <p:nvPr>
            <p:ph idx="1"/>
          </p:nvPr>
        </p:nvSpPr>
        <p:spPr/>
        <p:txBody>
          <a:bodyPr/>
          <a:lstStyle/>
          <a:p>
            <a:r>
              <a:rPr lang="en-US" dirty="0"/>
              <a:t>For Data that is constant and does not change per iteration, use a properties file. </a:t>
            </a:r>
          </a:p>
          <a:p>
            <a:r>
              <a:rPr lang="en-US" dirty="0"/>
              <a:t>File can be common or per platform.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9/4/2018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9</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83875325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fecto PPT Template 2015" id="{2A21908C-FFED-CA42-92DC-D407144017BC}" vid="{D5AF685B-7E25-894E-A94C-5418D93B4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F57156958355419010BEEBB08A0EAB" ma:contentTypeVersion="5" ma:contentTypeDescription="Create a new document." ma:contentTypeScope="" ma:versionID="a3fa2694c457f8689098dc86a52d0c99">
  <xsd:schema xmlns:xsd="http://www.w3.org/2001/XMLSchema" xmlns:xs="http://www.w3.org/2001/XMLSchema" xmlns:p="http://schemas.microsoft.com/office/2006/metadata/properties" xmlns:ns2="1d7dca9a-e7fe-4e70-b427-b999408283d8" xmlns:ns3="3a13d125-ada3-46fb-a8f2-bcc2bdd31529" xmlns:ns4="b39354ad-55e5-406b-bc55-b3dc027a4d5e" targetNamespace="http://schemas.microsoft.com/office/2006/metadata/properties" ma:root="true" ma:fieldsID="445ecd74fc34824df08da6138b1fc383" ns2:_="" ns3:_="" ns4:_="">
    <xsd:import namespace="1d7dca9a-e7fe-4e70-b427-b999408283d8"/>
    <xsd:import namespace="3a13d125-ada3-46fb-a8f2-bcc2bdd31529"/>
    <xsd:import namespace="b39354ad-55e5-406b-bc55-b3dc027a4d5e"/>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7dca9a-e7fe-4e70-b427-b999408283d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13d125-ada3-46fb-a8f2-bcc2bdd3152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39354ad-55e5-406b-bc55-b3dc027a4d5e" elementFormDefault="qualified">
    <xsd:import namespace="http://schemas.microsoft.com/office/2006/documentManagement/types"/>
    <xsd:import namespace="http://schemas.microsoft.com/office/infopath/2007/PartnerControls"/>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045D6F-182B-4A85-9FBC-DE823DBFE9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7dca9a-e7fe-4e70-b427-b999408283d8"/>
    <ds:schemaRef ds:uri="3a13d125-ada3-46fb-a8f2-bcc2bdd31529"/>
    <ds:schemaRef ds:uri="b39354ad-55e5-406b-bc55-b3dc027a4d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94B616-F203-428B-9F33-A232F16DD1F5}">
  <ds:schemaRefs>
    <ds:schemaRef ds:uri="http://schemas.microsoft.com/sharepoint/v3/contenttype/forms"/>
  </ds:schemaRefs>
</ds:datastoreItem>
</file>

<file path=customXml/itemProps3.xml><?xml version="1.0" encoding="utf-8"?>
<ds:datastoreItem xmlns:ds="http://schemas.openxmlformats.org/officeDocument/2006/customXml" ds:itemID="{71D45D3A-7AD2-492E-A306-3BEF30AC4568}">
  <ds:schemaRefs>
    <ds:schemaRef ds:uri="1d7dca9a-e7fe-4e70-b427-b999408283d8"/>
    <ds:schemaRef ds:uri="http://purl.org/dc/elements/1.1/"/>
    <ds:schemaRef ds:uri="http://schemas.microsoft.com/office/2006/documentManagement/types"/>
    <ds:schemaRef ds:uri="http://www.w3.org/XML/1998/namespace"/>
    <ds:schemaRef ds:uri="http://schemas.microsoft.com/office/2006/metadata/properties"/>
    <ds:schemaRef ds:uri="http://purl.org/dc/dcmitype/"/>
    <ds:schemaRef ds:uri="b39354ad-55e5-406b-bc55-b3dc027a4d5e"/>
    <ds:schemaRef ds:uri="http://schemas.microsoft.com/office/infopath/2007/PartnerControls"/>
    <ds:schemaRef ds:uri="http://schemas.openxmlformats.org/package/2006/metadata/core-properties"/>
    <ds:schemaRef ds:uri="3a13d125-ada3-46fb-a8f2-bcc2bdd31529"/>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2994</TotalTime>
  <Words>801</Words>
  <Application>Microsoft Office PowerPoint</Application>
  <PresentationFormat>Widescreen</PresentationFormat>
  <Paragraphs>102</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Sosa Regular</vt:lpstr>
      <vt:lpstr>Source Sans Pro</vt:lpstr>
      <vt:lpstr>Source Sans Pro Semibold</vt:lpstr>
      <vt:lpstr>Wingdings</vt:lpstr>
      <vt:lpstr>1_Office Theme</vt:lpstr>
      <vt:lpstr>Quantum – Data &amp; Executions</vt:lpstr>
      <vt:lpstr>Agenda</vt:lpstr>
      <vt:lpstr>1. Assignment Review</vt:lpstr>
      <vt:lpstr>2. Parallel Execution</vt:lpstr>
      <vt:lpstr>Parallel Execution</vt:lpstr>
      <vt:lpstr>3. Data Driven Testing &amp; Properties</vt:lpstr>
      <vt:lpstr>Data Driven Testing</vt:lpstr>
      <vt:lpstr>Data Driven Testing - Scenarios</vt:lpstr>
      <vt:lpstr>Properties file</vt:lpstr>
      <vt:lpstr>Hands On Recap</vt:lpstr>
      <vt:lpstr>4. Assignment</vt:lpstr>
      <vt:lpstr>Assignment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Yaron White</dc:creator>
  <cp:lastModifiedBy>Yaacov Weingarten</cp:lastModifiedBy>
  <cp:revision>78</cp:revision>
  <dcterms:modified xsi:type="dcterms:W3CDTF">2018-09-04T11:09:58Z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0x01010088F57156958355419010BEEBB08A0EAB</vt:lpwstr>
  </property>
</Properties>
</file>