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361" r:id="rId5"/>
    <p:sldId id="308" r:id="rId6"/>
    <p:sldId id="362" r:id="rId7"/>
    <p:sldId id="365" r:id="rId8"/>
    <p:sldId id="366" r:id="rId9"/>
    <p:sldId id="370" r:id="rId10"/>
    <p:sldId id="376" r:id="rId11"/>
    <p:sldId id="367" r:id="rId12"/>
    <p:sldId id="368" r:id="rId13"/>
    <p:sldId id="369" r:id="rId14"/>
    <p:sldId id="349" r:id="rId15"/>
    <p:sldId id="372" r:id="rId16"/>
    <p:sldId id="373" r:id="rId17"/>
    <p:sldId id="374" r:id="rId18"/>
    <p:sldId id="364" r:id="rId19"/>
    <p:sldId id="377" r:id="rId20"/>
    <p:sldId id="363" r:id="rId21"/>
    <p:sldId id="330" r:id="rId22"/>
    <p:sldId id="3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9EEDE-E625-40D4-B26E-B366256CA9FB}" v="8" dt="2017-03-15T07:58:58.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0" autoAdjust="0"/>
    <p:restoredTop sz="73981" autoAdjust="0"/>
  </p:normalViewPr>
  <p:slideViewPr>
    <p:cSldViewPr snapToGrid="0">
      <p:cViewPr varScale="1">
        <p:scale>
          <a:sx n="66" d="100"/>
          <a:sy n="66" d="100"/>
        </p:scale>
        <p:origin x="2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1726D-266F-DB45-8FD4-FEFE3CFE293A}" type="datetimeFigureOut">
              <a:rPr lang="en-US" smtClean="0"/>
              <a:t>3/18/18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4568C-6FCE-2B40-BE0B-1689D2E017D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a:t>
            </a:fld>
            <a:endParaRPr lang="en-US" dirty="0"/>
          </a:p>
        </p:txBody>
      </p:sp>
    </p:spTree>
    <p:extLst>
      <p:ext uri="{BB962C8B-B14F-4D97-AF65-F5344CB8AC3E}">
        <p14:creationId xmlns:p14="http://schemas.microsoft.com/office/powerpoint/2010/main" val="1071233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a:t>
            </a:r>
            <a:r>
              <a:rPr lang="en-US" baseline="0" dirty="0" smtClean="0"/>
              <a:t> can see in the table, the tasks are different and all need to be completed to write a test case. </a:t>
            </a:r>
          </a:p>
          <a:p>
            <a:r>
              <a:rPr lang="en-US" baseline="0" dirty="0" smtClean="0"/>
              <a:t>It is recommended to divide them according to experience and expertise.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13</a:t>
            </a:fld>
            <a:endParaRPr lang="en-US"/>
          </a:p>
        </p:txBody>
      </p:sp>
    </p:spTree>
    <p:extLst>
      <p:ext uri="{BB962C8B-B14F-4D97-AF65-F5344CB8AC3E}">
        <p14:creationId xmlns:p14="http://schemas.microsoft.com/office/powerpoint/2010/main" val="102394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had a rather heavy dose of theory</a:t>
            </a:r>
            <a:r>
              <a:rPr lang="en-US" baseline="0" dirty="0" smtClean="0"/>
              <a:t> of how POM works and what it is. We’ll now spend some time looking at in in action, and seeing it is not that hard after all!</a:t>
            </a:r>
          </a:p>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15</a:t>
            </a:fld>
            <a:endParaRPr lang="en-US" dirty="0"/>
          </a:p>
        </p:txBody>
      </p:sp>
    </p:spTree>
    <p:extLst>
      <p:ext uri="{BB962C8B-B14F-4D97-AF65-F5344CB8AC3E}">
        <p14:creationId xmlns:p14="http://schemas.microsoft.com/office/powerpoint/2010/main" val="19099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our sample,</a:t>
            </a:r>
            <a:r>
              <a:rPr lang="en-US" baseline="0" dirty="0" smtClean="0"/>
              <a:t> in the following order:</a:t>
            </a:r>
          </a:p>
          <a:p>
            <a:endParaRPr lang="en-US" baseline="0" dirty="0" smtClean="0"/>
          </a:p>
          <a:p>
            <a:pPr marL="228600" indent="-228600">
              <a:buAutoNum type="arabicPeriod"/>
            </a:pPr>
            <a:r>
              <a:rPr lang="en-US" baseline="0" dirty="0" smtClean="0"/>
              <a:t>Scenario </a:t>
            </a:r>
            <a:r>
              <a:rPr lang="mr-IN" baseline="0" dirty="0" smtClean="0"/>
              <a:t>–</a:t>
            </a:r>
            <a:r>
              <a:rPr lang="en-US" baseline="0" dirty="0" smtClean="0"/>
              <a:t> looks the same like before.</a:t>
            </a:r>
          </a:p>
          <a:p>
            <a:pPr marL="228600" indent="-228600">
              <a:buAutoNum type="arabicPeriod"/>
            </a:pPr>
            <a:r>
              <a:rPr lang="en-US" baseline="0" dirty="0" smtClean="0"/>
              <a:t>Step definition, this begins to look different </a:t>
            </a:r>
            <a:r>
              <a:rPr lang="mr-IN" baseline="0" dirty="0" smtClean="0"/>
              <a:t>–</a:t>
            </a:r>
            <a:r>
              <a:rPr lang="en-US" baseline="0" dirty="0" smtClean="0"/>
              <a:t> the implementation here imitates an object for each required page and then calls the required methods in that class to perform the step.</a:t>
            </a:r>
          </a:p>
          <a:p>
            <a:pPr marL="228600" indent="-228600">
              <a:buAutoNum type="arabicPeriod"/>
            </a:pPr>
            <a:r>
              <a:rPr lang="en-US" baseline="0" dirty="0" smtClean="0"/>
              <a:t>The page classes </a:t>
            </a:r>
            <a:r>
              <a:rPr lang="mr-IN" baseline="0" dirty="0" smtClean="0"/>
              <a:t>–</a:t>
            </a:r>
            <a:r>
              <a:rPr lang="en-US" baseline="0" dirty="0" smtClean="0"/>
              <a:t> see that they are divided into 2 </a:t>
            </a:r>
            <a:r>
              <a:rPr lang="mr-IN" baseline="0" dirty="0" smtClean="0"/>
              <a:t>–</a:t>
            </a:r>
            <a:r>
              <a:rPr lang="en-US" baseline="0" dirty="0" smtClean="0"/>
              <a:t> the list of objects to be used and then the methods for interacting with them. </a:t>
            </a:r>
          </a:p>
          <a:p>
            <a:pPr marL="228600" indent="-228600">
              <a:buAutoNum type="arabicPeriod"/>
            </a:pPr>
            <a:endParaRPr lang="en-US" baseline="0" dirty="0" smtClean="0"/>
          </a:p>
          <a:p>
            <a:pPr marL="0" indent="0">
              <a:buNone/>
            </a:pPr>
            <a:r>
              <a:rPr lang="en-US" baseline="0" dirty="0" smtClean="0"/>
              <a:t>Let’s run the sample, and then delve closer into the code. </a:t>
            </a:r>
          </a:p>
        </p:txBody>
      </p:sp>
      <p:sp>
        <p:nvSpPr>
          <p:cNvPr id="4" name="Slide Number Placeholder 3"/>
          <p:cNvSpPr>
            <a:spLocks noGrp="1"/>
          </p:cNvSpPr>
          <p:nvPr>
            <p:ph type="sldNum" sz="quarter" idx="10"/>
          </p:nvPr>
        </p:nvSpPr>
        <p:spPr/>
        <p:txBody>
          <a:bodyPr/>
          <a:lstStyle/>
          <a:p>
            <a:fld id="{6B74568C-6FCE-2B40-BE0B-1689D2E017D6}" type="slidenum">
              <a:rPr lang="en-US" smtClean="0"/>
              <a:t>16</a:t>
            </a:fld>
            <a:endParaRPr lang="en-US"/>
          </a:p>
        </p:txBody>
      </p:sp>
    </p:spTree>
    <p:extLst>
      <p:ext uri="{BB962C8B-B14F-4D97-AF65-F5344CB8AC3E}">
        <p14:creationId xmlns:p14="http://schemas.microsoft.com/office/powerpoint/2010/main" val="957624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0A5341C-6DD8-DA46-8724-4D45E3C7A1AE}" type="slidenum">
              <a:rPr lang="en-US" smtClean="0"/>
              <a:pPr/>
              <a:t>17</a:t>
            </a:fld>
            <a:endParaRPr lang="en-US" dirty="0"/>
          </a:p>
        </p:txBody>
      </p:sp>
    </p:spTree>
    <p:extLst>
      <p:ext uri="{BB962C8B-B14F-4D97-AF65-F5344CB8AC3E}">
        <p14:creationId xmlns:p14="http://schemas.microsoft.com/office/powerpoint/2010/main" val="721242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D019-5C54-4F0F-87CB-8F198518197E}" type="slidenum">
              <a:rPr lang="en-US" smtClean="0"/>
              <a:t>18</a:t>
            </a:fld>
            <a:endParaRPr lang="en-US" dirty="0"/>
          </a:p>
        </p:txBody>
      </p:sp>
    </p:spTree>
    <p:extLst>
      <p:ext uri="{BB962C8B-B14F-4D97-AF65-F5344CB8AC3E}">
        <p14:creationId xmlns:p14="http://schemas.microsoft.com/office/powerpoint/2010/main" val="286247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D019-5C54-4F0F-87CB-8F198518197E}" type="slidenum">
              <a:rPr lang="en-US" smtClean="0"/>
              <a:t>19</a:t>
            </a:fld>
            <a:endParaRPr lang="en-US" dirty="0"/>
          </a:p>
        </p:txBody>
      </p:sp>
    </p:spTree>
    <p:extLst>
      <p:ext uri="{BB962C8B-B14F-4D97-AF65-F5344CB8AC3E}">
        <p14:creationId xmlns:p14="http://schemas.microsoft.com/office/powerpoint/2010/main" val="71839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3</a:t>
            </a:fld>
            <a:endParaRPr lang="en-US" dirty="0"/>
          </a:p>
        </p:txBody>
      </p:sp>
    </p:spTree>
    <p:extLst>
      <p:ext uri="{BB962C8B-B14F-4D97-AF65-F5344CB8AC3E}">
        <p14:creationId xmlns:p14="http://schemas.microsoft.com/office/powerpoint/2010/main" val="91553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4</a:t>
            </a:fld>
            <a:endParaRPr lang="en-US" dirty="0"/>
          </a:p>
        </p:txBody>
      </p:sp>
    </p:spTree>
    <p:extLst>
      <p:ext uri="{BB962C8B-B14F-4D97-AF65-F5344CB8AC3E}">
        <p14:creationId xmlns:p14="http://schemas.microsoft.com/office/powerpoint/2010/main" val="147743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write</a:t>
            </a:r>
            <a:r>
              <a:rPr lang="en-US" baseline="0" dirty="0" smtClean="0"/>
              <a:t> tests we already have steps that can be reused in multiple test cases. </a:t>
            </a:r>
          </a:p>
          <a:p>
            <a:r>
              <a:rPr lang="en-US" dirty="0" smtClean="0"/>
              <a:t>Today we want to extend this to the page</a:t>
            </a:r>
            <a:r>
              <a:rPr lang="en-US" baseline="0" dirty="0" smtClean="0"/>
              <a:t> level.</a:t>
            </a:r>
          </a:p>
          <a:p>
            <a:r>
              <a:rPr lang="en-US" baseline="0" dirty="0" smtClean="0"/>
              <a:t>Every page in the app is “visited” by multiple tests. An account page may be tested for a customer changing contact info, performing transactions and more.</a:t>
            </a:r>
          </a:p>
          <a:p>
            <a:r>
              <a:rPr lang="en-US" baseline="0" dirty="0" smtClean="0"/>
              <a:t>The idea is that each page contains a number of elements and actions that can be done with these elements. </a:t>
            </a:r>
          </a:p>
          <a:p>
            <a:r>
              <a:rPr lang="en-US" baseline="0" dirty="0" smtClean="0"/>
              <a:t>If we map these then we can call and reuse them whenever we need. </a:t>
            </a:r>
          </a:p>
          <a:p>
            <a:r>
              <a:rPr lang="en-US" baseline="0" dirty="0" smtClean="0"/>
              <a:t>The place where me do the mapping is the page object class, which we will create for each page in the application.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6</a:t>
            </a:fld>
            <a:endParaRPr lang="en-US"/>
          </a:p>
        </p:txBody>
      </p:sp>
    </p:spTree>
    <p:extLst>
      <p:ext uri="{BB962C8B-B14F-4D97-AF65-F5344CB8AC3E}">
        <p14:creationId xmlns:p14="http://schemas.microsoft.com/office/powerpoint/2010/main" val="1849407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a:t>
            </a:r>
            <a:r>
              <a:rPr lang="en-US" baseline="0" dirty="0" smtClean="0"/>
              <a:t> object model is a way to handle all the objects we encounter when we write tests.</a:t>
            </a:r>
          </a:p>
          <a:p>
            <a:r>
              <a:rPr lang="en-US" baseline="0" dirty="0" smtClean="0"/>
              <a:t>An application will have several screens(login, welcome page, account page, order page etc.) and each one of those pages contain objects.</a:t>
            </a:r>
          </a:p>
          <a:p>
            <a:r>
              <a:rPr lang="en-US" baseline="0" dirty="0" smtClean="0"/>
              <a:t>When we write a single test we need to map those objects and write an XPath expression to find them, just like we did with the Object Spy in the previous session.</a:t>
            </a:r>
          </a:p>
          <a:p>
            <a:endParaRPr lang="en-US" baseline="0" dirty="0" smtClean="0"/>
          </a:p>
          <a:p>
            <a:r>
              <a:rPr lang="en-US" baseline="0" dirty="0" smtClean="0"/>
              <a:t>It works, but as we write more and more tests we find ourselves having to write an XPath for the same objects many times. This is time consuming and very difficult to maintain. Objects are fragile and may change with the next upgrade.</a:t>
            </a:r>
          </a:p>
          <a:p>
            <a:endParaRPr lang="en-US" baseline="0" dirty="0" smtClean="0"/>
          </a:p>
          <a:p>
            <a:r>
              <a:rPr lang="en-US" baseline="0" dirty="0" smtClean="0"/>
              <a:t>The POM is designed to solve this problem. Each object, on each page, is mapped </a:t>
            </a:r>
            <a:r>
              <a:rPr lang="en-US" b="1" baseline="0" dirty="0" smtClean="0"/>
              <a:t>once </a:t>
            </a:r>
            <a:r>
              <a:rPr lang="en-US" b="0" baseline="0" dirty="0" smtClean="0"/>
              <a:t>and given a name e.g. </a:t>
            </a:r>
            <a:r>
              <a:rPr lang="en-US" b="0" baseline="0" dirty="0" err="1" smtClean="0"/>
              <a:t>btn.login</a:t>
            </a:r>
            <a:r>
              <a:rPr lang="en-US" b="0" baseline="0" dirty="0" smtClean="0"/>
              <a:t>. This name, or locator is then used within the tests. If the value of the locator changes, it needs to be changed in only one place.</a:t>
            </a:r>
          </a:p>
          <a:p>
            <a:endParaRPr lang="en-US" b="0" baseline="0" dirty="0" smtClean="0"/>
          </a:p>
          <a:p>
            <a:r>
              <a:rPr lang="en-US" b="0" baseline="0" dirty="0" smtClean="0"/>
              <a:t>When writing a new tests all the mapped locators are available, allowing a faster and more reliable process. </a:t>
            </a:r>
          </a:p>
          <a:p>
            <a:endParaRPr lang="en-US" b="0" baseline="0" dirty="0" smtClean="0"/>
          </a:p>
          <a:p>
            <a:r>
              <a:rPr lang="en-US" b="0" baseline="0" dirty="0" smtClean="0"/>
              <a:t>The objects are mapped per </a:t>
            </a:r>
            <a:r>
              <a:rPr lang="en-US" b="1" baseline="0" dirty="0" smtClean="0"/>
              <a:t>page, </a:t>
            </a:r>
            <a:r>
              <a:rPr lang="en-US" b="0" baseline="0" dirty="0" smtClean="0"/>
              <a:t>each page will have a list of it's locators. </a:t>
            </a:r>
          </a:p>
          <a:p>
            <a:endParaRPr lang="en-US" b="0" baseline="0" dirty="0" smtClean="0"/>
          </a:p>
          <a:p>
            <a:r>
              <a:rPr lang="en-US" b="0" baseline="0" dirty="0" smtClean="0"/>
              <a:t>In addition to just locating the objects, we can also define the functionality (e.g. click, enter data etc.) of the page. We will look at this aspect of the POM in future sessions. </a:t>
            </a:r>
          </a:p>
          <a:p>
            <a:endParaRPr lang="en-US" b="0" baseline="0" dirty="0" smtClean="0"/>
          </a:p>
          <a:p>
            <a:r>
              <a:rPr lang="en-US" b="0" baseline="0" dirty="0" smtClean="0"/>
              <a:t>POM is a generic concept – go to https://www.guru99.com/page-object-model-pom-page-factory-in-selenium-ultimate-guide.html and go over the explanation. </a:t>
            </a:r>
          </a:p>
          <a:p>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7</a:t>
            </a:fld>
            <a:endParaRPr lang="en-US"/>
          </a:p>
        </p:txBody>
      </p:sp>
    </p:spTree>
    <p:extLst>
      <p:ext uri="{BB962C8B-B14F-4D97-AF65-F5344CB8AC3E}">
        <p14:creationId xmlns:p14="http://schemas.microsoft.com/office/powerpoint/2010/main" val="39769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8</a:t>
            </a:fld>
            <a:endParaRPr lang="en-US" dirty="0"/>
          </a:p>
        </p:txBody>
      </p:sp>
    </p:spTree>
    <p:extLst>
      <p:ext uri="{BB962C8B-B14F-4D97-AF65-F5344CB8AC3E}">
        <p14:creationId xmlns:p14="http://schemas.microsoft.com/office/powerpoint/2010/main" val="44522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10</a:t>
            </a:fld>
            <a:endParaRPr lang="en-US" dirty="0"/>
          </a:p>
        </p:txBody>
      </p:sp>
    </p:spTree>
    <p:extLst>
      <p:ext uri="{BB962C8B-B14F-4D97-AF65-F5344CB8AC3E}">
        <p14:creationId xmlns:p14="http://schemas.microsoft.com/office/powerpoint/2010/main" val="212060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11</a:t>
            </a:fld>
            <a:endParaRPr lang="en-US"/>
          </a:p>
        </p:txBody>
      </p:sp>
    </p:spTree>
    <p:extLst>
      <p:ext uri="{BB962C8B-B14F-4D97-AF65-F5344CB8AC3E}">
        <p14:creationId xmlns:p14="http://schemas.microsoft.com/office/powerpoint/2010/main" val="80556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where</a:t>
            </a:r>
            <a:r>
              <a:rPr lang="en-US" baseline="0" dirty="0" smtClean="0"/>
              <a:t> do we start when we have a new test case? How do make all these many files and elements work together? We’ll build a proposal together and start by thinking about the team and the abilities and experience of its members.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12</a:t>
            </a:fld>
            <a:endParaRPr lang="en-US"/>
          </a:p>
        </p:txBody>
      </p:sp>
    </p:spTree>
    <p:extLst>
      <p:ext uri="{BB962C8B-B14F-4D97-AF65-F5344CB8AC3E}">
        <p14:creationId xmlns:p14="http://schemas.microsoft.com/office/powerpoint/2010/main" val="43536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93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4438"/>
            <a:ext cx="12192000"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0363" y="131763"/>
            <a:ext cx="50768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43648" y="2896797"/>
            <a:ext cx="6999174" cy="739811"/>
          </a:xfrm>
          <a:noFill/>
          <a:ln>
            <a:noFill/>
          </a:ln>
        </p:spPr>
        <p:txBody>
          <a:bodyPr anchor="b"/>
          <a:lstStyle>
            <a:lvl1pPr algn="l">
              <a:defRPr sz="4000">
                <a:solidFill>
                  <a:schemeClr val="accent5">
                    <a:lumMod val="50000"/>
                  </a:schemeClr>
                </a:solidFill>
              </a:defRPr>
            </a:lvl1pPr>
          </a:lstStyle>
          <a:p>
            <a:r>
              <a:rPr lang="en-US"/>
              <a:t>Click to edit Master title style</a:t>
            </a:r>
          </a:p>
        </p:txBody>
      </p:sp>
      <p:sp>
        <p:nvSpPr>
          <p:cNvPr id="3" name="Subtitle 2"/>
          <p:cNvSpPr>
            <a:spLocks noGrp="1"/>
          </p:cNvSpPr>
          <p:nvPr>
            <p:ph type="subTitle" idx="1"/>
          </p:nvPr>
        </p:nvSpPr>
        <p:spPr>
          <a:xfrm>
            <a:off x="4743648" y="3636608"/>
            <a:ext cx="4386407" cy="532435"/>
          </a:xfrm>
          <a:noFill/>
          <a:ln>
            <a:noFill/>
          </a:ln>
        </p:spPr>
        <p:txBody>
          <a:bodyPr/>
          <a:lstStyle>
            <a:lvl1pPr marL="0" indent="0" algn="l">
              <a:buNone/>
              <a:defRPr sz="2400" i="1">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p:cNvSpPr>
            <a:spLocks noGrp="1"/>
          </p:cNvSpPr>
          <p:nvPr>
            <p:ph type="ftr" sz="quarter" idx="10"/>
          </p:nvPr>
        </p:nvSpPr>
        <p:spPr/>
        <p:txBody>
          <a:bodyPr/>
          <a:lstStyle>
            <a:lvl1pPr>
              <a:defRPr/>
            </a:lvl1pPr>
          </a:lstStyle>
          <a:p>
            <a:pPr>
              <a:defRPr/>
            </a:pPr>
            <a:r>
              <a:rPr lang="en-US"/>
              <a:t>© 2015, Perfecto Mobile Ltd.  All Rights Reserved.  </a:t>
            </a:r>
          </a:p>
        </p:txBody>
      </p:sp>
    </p:spTree>
    <p:extLst>
      <p:ext uri="{BB962C8B-B14F-4D97-AF65-F5344CB8AC3E}">
        <p14:creationId xmlns:p14="http://schemas.microsoft.com/office/powerpoint/2010/main" val="199695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84134"/>
            <a:ext cx="7225695" cy="793751"/>
          </a:xfrm>
        </p:spPr>
        <p:txBody>
          <a:bodyPr/>
          <a:lstStyle>
            <a:lvl1pPr>
              <a:defRPr sz="2800"/>
            </a:lvl1pPr>
          </a:lstStyle>
          <a:p>
            <a:r>
              <a:rPr lang="en-US"/>
              <a:t>Click to edit Master title style</a:t>
            </a:r>
          </a:p>
        </p:txBody>
      </p:sp>
      <p:sp>
        <p:nvSpPr>
          <p:cNvPr id="5" name="Content Placeholder 2"/>
          <p:cNvSpPr>
            <a:spLocks noGrp="1"/>
          </p:cNvSpPr>
          <p:nvPr>
            <p:ph idx="1"/>
          </p:nvPr>
        </p:nvSpPr>
        <p:spPr>
          <a:xfrm>
            <a:off x="313271" y="1405467"/>
            <a:ext cx="3980539" cy="4944533"/>
          </a:xfrm>
        </p:spPr>
        <p:txBody>
          <a:bodyPr lIns="180000" tIns="180000" rIns="180000" bIns="180000"/>
          <a:lstStyle>
            <a:lvl1pPr>
              <a:defRPr sz="1733"/>
            </a:lvl1pPr>
            <a:lvl2pPr>
              <a:defRPr sz="1467"/>
            </a:lvl2pPr>
            <a:lvl3pPr>
              <a:defRPr sz="1400"/>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805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934C2C2-0E75-AB4D-A020-FB7787869643}" type="datetime1">
              <a:rPr lang="en-US"/>
              <a:pPr>
                <a:defRPr/>
              </a:pPr>
              <a:t>3/18/18</a:t>
            </a:fld>
            <a:endParaRPr lang="en-US"/>
          </a:p>
        </p:txBody>
      </p:sp>
      <p:sp>
        <p:nvSpPr>
          <p:cNvPr id="5" name="Slide Number Placeholder 5"/>
          <p:cNvSpPr>
            <a:spLocks noGrp="1"/>
          </p:cNvSpPr>
          <p:nvPr>
            <p:ph type="sldNum" sz="quarter" idx="11"/>
          </p:nvPr>
        </p:nvSpPr>
        <p:spPr/>
        <p:txBody>
          <a:bodyPr/>
          <a:lstStyle>
            <a:lvl1pPr>
              <a:defRPr/>
            </a:lvl1pPr>
          </a:lstStyle>
          <a:p>
            <a:pPr>
              <a:defRPr/>
            </a:pPr>
            <a:fld id="{4A8F8098-FC6F-DF4C-82F7-B17798BC7D66}" type="slidenum">
              <a:rPr lang="en-US"/>
              <a:pPr>
                <a:defRPr/>
              </a:pPr>
              <a:t>‹#›</a:t>
            </a:fld>
            <a:endParaRPr lang="en-US"/>
          </a:p>
        </p:txBody>
      </p:sp>
      <p:sp>
        <p:nvSpPr>
          <p:cNvPr id="6"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26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userDrawn="1"/>
        </p:nvSpPr>
        <p:spPr>
          <a:xfrm>
            <a:off x="5573713" y="609600"/>
            <a:ext cx="6618287"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7A4597-EC60-FD49-9C65-A6E1BEF3EF67}" type="datetime1">
              <a:rPr lang="en-US"/>
              <a:pPr>
                <a:defRPr/>
              </a:pPr>
              <a:t>3/18/18</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E593628-8C56-314E-BA5E-684E6EBD924D}"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09979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447675" y="512763"/>
            <a:ext cx="51165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lnSpc>
                <a:spcPct val="90000"/>
              </a:lnSpc>
              <a:spcBef>
                <a:spcPct val="0"/>
              </a:spcBef>
              <a:spcAft>
                <a:spcPct val="0"/>
              </a:spcAft>
              <a:defRPr sz="2400" b="1" kern="1200">
                <a:solidFill>
                  <a:schemeClr val="tx1"/>
                </a:solidFill>
                <a:latin typeface="Source Sans Pro" charset="0"/>
                <a:ea typeface="Source Sans Pro" charset="0"/>
                <a:cs typeface="Source Sans Pro" charset="0"/>
              </a:defRPr>
            </a:lvl1pPr>
            <a:lvl2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2pPr>
            <a:lvl3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3pPr>
            <a:lvl4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4pPr>
            <a:lvl5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a:lstStyle>
          <a:p>
            <a:pPr defTabSz="914400" eaLnBrk="1" hangingPunct="1">
              <a:defRPr/>
            </a:pPr>
            <a:r>
              <a:rPr lang="en-US" sz="1600" b="0"/>
              <a:t>Click to edit Master sub-title style</a:t>
            </a:r>
          </a:p>
        </p:txBody>
      </p:sp>
      <p:sp>
        <p:nvSpPr>
          <p:cNvPr id="2" name="Title 1"/>
          <p:cNvSpPr>
            <a:spLocks noGrp="1"/>
          </p:cNvSpPr>
          <p:nvPr>
            <p:ph type="title"/>
          </p:nvPr>
        </p:nvSpPr>
        <p:spPr>
          <a:xfrm>
            <a:off x="446926" y="164388"/>
            <a:ext cx="5116513" cy="34777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382ABCF-424C-2A48-A25C-1B545386741E}" type="datetime1">
              <a:rPr lang="en-US"/>
              <a:pPr>
                <a:defRPr/>
              </a:pPr>
              <a:t>3/18/18</a:t>
            </a:fld>
            <a:endParaRPr lang="en-US"/>
          </a:p>
        </p:txBody>
      </p:sp>
      <p:sp>
        <p:nvSpPr>
          <p:cNvPr id="6" name="Slide Number Placeholder 5"/>
          <p:cNvSpPr>
            <a:spLocks noGrp="1"/>
          </p:cNvSpPr>
          <p:nvPr>
            <p:ph type="sldNum" sz="quarter" idx="11"/>
          </p:nvPr>
        </p:nvSpPr>
        <p:spPr/>
        <p:txBody>
          <a:bodyPr/>
          <a:lstStyle>
            <a:lvl1pPr>
              <a:defRPr/>
            </a:lvl1pPr>
          </a:lstStyle>
          <a:p>
            <a:pPr>
              <a:defRPr/>
            </a:pPr>
            <a:fld id="{D3131197-130E-6341-AA55-1421D3A9877A}"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204681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33DC6E8-3D51-C848-AD24-B4CBBDA2FE1F}" type="datetime1">
              <a:rPr lang="en-US"/>
              <a:pPr>
                <a:defRPr/>
              </a:pPr>
              <a:t>3/18/18</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F24ADBB-AD8B-164A-A54B-5460D1291260}"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82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7" name="Date Placeholder 6"/>
          <p:cNvSpPr>
            <a:spLocks noGrp="1"/>
          </p:cNvSpPr>
          <p:nvPr>
            <p:ph type="dt" sz="half" idx="10"/>
          </p:nvPr>
        </p:nvSpPr>
        <p:spPr/>
        <p:txBody>
          <a:bodyPr/>
          <a:lstStyle>
            <a:lvl1pPr>
              <a:defRPr/>
            </a:lvl1pPr>
          </a:lstStyle>
          <a:p>
            <a:pPr>
              <a:defRPr/>
            </a:pPr>
            <a:fld id="{1C8689BD-9814-4046-B4D9-CA1600B86066}" type="datetime1">
              <a:rPr lang="en-US"/>
              <a:pPr>
                <a:defRPr/>
              </a:pPr>
              <a:t>3/18/18</a:t>
            </a:fld>
            <a:endParaRPr lang="en-US"/>
          </a:p>
        </p:txBody>
      </p:sp>
      <p:sp>
        <p:nvSpPr>
          <p:cNvPr id="8" name="Slide Number Placeholder 8"/>
          <p:cNvSpPr>
            <a:spLocks noGrp="1"/>
          </p:cNvSpPr>
          <p:nvPr>
            <p:ph type="sldNum" sz="quarter" idx="11"/>
          </p:nvPr>
        </p:nvSpPr>
        <p:spPr/>
        <p:txBody>
          <a:bodyPr/>
          <a:lstStyle>
            <a:lvl1pPr>
              <a:defRPr/>
            </a:lvl1pPr>
          </a:lstStyle>
          <a:p>
            <a:pPr>
              <a:defRPr/>
            </a:pPr>
            <a:fld id="{AF492DAF-1D79-D542-AC03-54E8875BABB4}" type="slidenum">
              <a:rPr lang="en-US"/>
              <a:pPr>
                <a:defRPr/>
              </a:pPr>
              <a:t>‹#›</a:t>
            </a:fld>
            <a:endParaRPr lang="en-US"/>
          </a:p>
        </p:txBody>
      </p:sp>
      <p:sp>
        <p:nvSpPr>
          <p:cNvPr id="9"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474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512F287-09F9-4942-9411-AB00AD9C081F}" type="datetime1">
              <a:rPr lang="en-US"/>
              <a:pPr>
                <a:defRPr/>
              </a:pPr>
              <a:t>3/18/18</a:t>
            </a:fld>
            <a:endParaRPr lang="en-US"/>
          </a:p>
        </p:txBody>
      </p:sp>
      <p:sp>
        <p:nvSpPr>
          <p:cNvPr id="4" name="Slide Number Placeholder 4"/>
          <p:cNvSpPr>
            <a:spLocks noGrp="1"/>
          </p:cNvSpPr>
          <p:nvPr>
            <p:ph type="sldNum" sz="quarter" idx="11"/>
          </p:nvPr>
        </p:nvSpPr>
        <p:spPr/>
        <p:txBody>
          <a:bodyPr/>
          <a:lstStyle>
            <a:lvl1pPr>
              <a:defRPr/>
            </a:lvl1pPr>
          </a:lstStyle>
          <a:p>
            <a:pPr>
              <a:defRPr/>
            </a:pPr>
            <a:fld id="{F5A3FCFF-D82B-C34E-9266-2DC9948ABF83}"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20305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12192000" cy="110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46" eaLnBrk="1" fontAlgn="auto" hangingPunct="1">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fld id="{B4BCCDC6-AC3A-FE48-B067-80F500CEFF8F}" type="datetime1">
              <a:rPr lang="en-US"/>
              <a:pPr>
                <a:defRPr/>
              </a:pPr>
              <a:t>3/18/18</a:t>
            </a:fld>
            <a:endParaRPr lang="en-US"/>
          </a:p>
        </p:txBody>
      </p:sp>
      <p:sp>
        <p:nvSpPr>
          <p:cNvPr id="4" name="Slide Number Placeholder 3"/>
          <p:cNvSpPr>
            <a:spLocks noGrp="1"/>
          </p:cNvSpPr>
          <p:nvPr>
            <p:ph type="sldNum" sz="quarter" idx="11"/>
          </p:nvPr>
        </p:nvSpPr>
        <p:spPr/>
        <p:txBody>
          <a:bodyPr/>
          <a:lstStyle>
            <a:lvl1pPr>
              <a:defRPr/>
            </a:lvl1pPr>
          </a:lstStyle>
          <a:p>
            <a:pPr>
              <a:defRPr/>
            </a:pPr>
            <a:fld id="{CE752C8F-0848-C740-8A6F-AD99F498040D}"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9510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0" y="135205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352051"/>
            <a:ext cx="3932237" cy="4516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2469E1D7-93CF-E842-8AEC-B96FC47E9C8C}" type="datetime1">
              <a:rPr lang="en-US"/>
              <a:pPr>
                <a:defRPr/>
              </a:pPr>
              <a:t>3/18/18</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ACED08B-2C1D-C34C-9BC0-ABB2204BF908}"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0024336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8738"/>
            <a:ext cx="51165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182688"/>
            <a:ext cx="1051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hape 4"/>
          <p:cNvSpPr/>
          <p:nvPr userDrawn="1"/>
        </p:nvSpPr>
        <p:spPr>
          <a:xfrm>
            <a:off x="0" y="165100"/>
            <a:ext cx="457200" cy="561975"/>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1029" name="Shape 108"/>
          <p:cNvSpPr>
            <a:spLocks noChangeShapeType="1"/>
          </p:cNvSpPr>
          <p:nvPr userDrawn="1"/>
        </p:nvSpPr>
        <p:spPr bwMode="auto">
          <a:xfrm flipV="1">
            <a:off x="5573713" y="700088"/>
            <a:ext cx="6610350" cy="20637"/>
          </a:xfrm>
          <a:prstGeom prst="line">
            <a:avLst/>
          </a:prstGeom>
          <a:noFill/>
          <a:ln w="28575">
            <a:solidFill>
              <a:srgbClr val="92D050"/>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4"/>
          <p:cNvSpPr/>
          <p:nvPr userDrawn="1"/>
        </p:nvSpPr>
        <p:spPr>
          <a:xfrm>
            <a:off x="-28575" y="6716713"/>
            <a:ext cx="12220575" cy="157162"/>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5" name="Footer Placeholder 4"/>
          <p:cNvSpPr>
            <a:spLocks noGrp="1"/>
          </p:cNvSpPr>
          <p:nvPr>
            <p:ph type="ftr" sz="quarter" idx="3"/>
          </p:nvPr>
        </p:nvSpPr>
        <p:spPr>
          <a:xfrm>
            <a:off x="4038600" y="6640513"/>
            <a:ext cx="4114800" cy="284162"/>
          </a:xfrm>
          <a:prstGeom prst="rect">
            <a:avLst/>
          </a:prstGeom>
        </p:spPr>
        <p:txBody>
          <a:bodyPr vert="horz" lIns="91440" tIns="45720" rIns="91440" bIns="45720" rtlCol="0" anchor="ctr"/>
          <a:lstStyle>
            <a:lvl1pPr algn="ctr" defTabSz="584200" eaLnBrk="1" fontAlgn="auto" latinLnBrk="1">
              <a:spcBef>
                <a:spcPts val="0"/>
              </a:spcBef>
              <a:spcAft>
                <a:spcPts val="0"/>
              </a:spcAft>
              <a:defRPr sz="900">
                <a:solidFill>
                  <a:schemeClr val="bg1"/>
                </a:solidFill>
                <a:latin typeface="+mn-lt"/>
                <a:ea typeface="Sosa Regular"/>
                <a:cs typeface="Sosa Regular"/>
                <a:sym typeface="Sosa Regular"/>
              </a:defRPr>
            </a:lvl1pPr>
          </a:lstStyle>
          <a:p>
            <a:pPr>
              <a:defRPr/>
            </a:pPr>
            <a:r>
              <a:rPr lang="en-US"/>
              <a:t>© 2015, Perfecto Mobile Ltd.  All Rights Reserved.  </a:t>
            </a:r>
          </a:p>
        </p:txBody>
      </p:sp>
      <p:sp>
        <p:nvSpPr>
          <p:cNvPr id="4" name="Date Placeholder 3"/>
          <p:cNvSpPr>
            <a:spLocks noGrp="1"/>
          </p:cNvSpPr>
          <p:nvPr>
            <p:ph type="dt" sz="half" idx="2"/>
          </p:nvPr>
        </p:nvSpPr>
        <p:spPr>
          <a:xfrm>
            <a:off x="838200" y="6640513"/>
            <a:ext cx="2743200" cy="284162"/>
          </a:xfrm>
          <a:prstGeom prst="rect">
            <a:avLst/>
          </a:prstGeom>
        </p:spPr>
        <p:txBody>
          <a:bodyPr vert="horz" lIns="91440" tIns="45720" rIns="91440" bIns="45720" rtlCol="0" anchor="ctr"/>
          <a:lstStyle>
            <a:lvl1pPr algn="l" defTabSz="914346" eaLnBrk="1" fontAlgn="auto" hangingPunct="1">
              <a:spcBef>
                <a:spcPts val="0"/>
              </a:spcBef>
              <a:spcAft>
                <a:spcPts val="0"/>
              </a:spcAft>
              <a:defRPr sz="900">
                <a:solidFill>
                  <a:schemeClr val="bg1"/>
                </a:solidFill>
                <a:latin typeface="+mn-lt"/>
              </a:defRPr>
            </a:lvl1pPr>
          </a:lstStyle>
          <a:p>
            <a:pPr>
              <a:defRPr/>
            </a:pPr>
            <a:fld id="{B0792C0D-626E-EE4D-BBFA-E0B7976366F6}" type="datetime1">
              <a:rPr lang="en-US"/>
              <a:pPr>
                <a:defRPr/>
              </a:pPr>
              <a:t>3/18/18</a:t>
            </a:fld>
            <a:endParaRPr lang="en-US"/>
          </a:p>
        </p:txBody>
      </p:sp>
      <p:sp>
        <p:nvSpPr>
          <p:cNvPr id="6" name="Slide Number Placeholder 5"/>
          <p:cNvSpPr>
            <a:spLocks noGrp="1"/>
          </p:cNvSpPr>
          <p:nvPr>
            <p:ph type="sldNum" sz="quarter" idx="4"/>
          </p:nvPr>
        </p:nvSpPr>
        <p:spPr>
          <a:xfrm>
            <a:off x="8610600" y="6651625"/>
            <a:ext cx="2743200" cy="249238"/>
          </a:xfrm>
          <a:prstGeom prst="rect">
            <a:avLst/>
          </a:prstGeom>
        </p:spPr>
        <p:txBody>
          <a:bodyPr vert="horz" lIns="91440" tIns="45720" rIns="91440" bIns="45720" rtlCol="0" anchor="ctr"/>
          <a:lstStyle>
            <a:lvl1pPr algn="r" defTabSz="914346" eaLnBrk="1" fontAlgn="auto" hangingPunct="1">
              <a:spcBef>
                <a:spcPts val="0"/>
              </a:spcBef>
              <a:spcAft>
                <a:spcPts val="0"/>
              </a:spcAft>
              <a:defRPr sz="900">
                <a:solidFill>
                  <a:schemeClr val="bg1"/>
                </a:solidFill>
                <a:latin typeface="+mn-lt"/>
              </a:defRPr>
            </a:lvl1pPr>
          </a:lstStyle>
          <a:p>
            <a:pPr>
              <a:defRPr/>
            </a:pPr>
            <a:fld id="{52E40551-DE96-6946-8161-831AAB993593}" type="slidenum">
              <a:rPr lang="en-US"/>
              <a:pPr>
                <a:defRPr/>
              </a:pPr>
              <a:t>‹#›</a:t>
            </a:fld>
            <a:endParaRPr lang="en-US"/>
          </a:p>
        </p:txBody>
      </p:sp>
      <p:pic>
        <p:nvPicPr>
          <p:cNvPr id="1035" name="Picture 12"/>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372725" y="52388"/>
            <a:ext cx="162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339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rtl="0" eaLnBrk="0" fontAlgn="base" hangingPunct="0">
        <a:lnSpc>
          <a:spcPct val="90000"/>
        </a:lnSpc>
        <a:spcBef>
          <a:spcPct val="0"/>
        </a:spcBef>
        <a:spcAft>
          <a:spcPct val="0"/>
        </a:spcAft>
        <a:defRPr sz="2800" b="1" kern="1200">
          <a:solidFill>
            <a:schemeClr val="tx1"/>
          </a:solidFill>
          <a:latin typeface="Source Sans Pro" charset="0"/>
          <a:ea typeface="Source Sans Pro" charset="0"/>
          <a:cs typeface="Source Sans Pro" charset="0"/>
        </a:defRPr>
      </a:lvl1pPr>
      <a:lvl2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2pPr>
      <a:lvl3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3pPr>
      <a:lvl4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4pPr>
      <a:lvl5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Source Sans Pro" charset="0"/>
          <a:ea typeface="Source Sans Pro" charset="0"/>
          <a:cs typeface="Source Sans Pro"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Source Sans Pro" charset="0"/>
          <a:ea typeface="Source Sans Pro" charset="0"/>
          <a:cs typeface="Source Sans Pro" charset="0"/>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Source Sans Pro" charset="0"/>
          <a:ea typeface="Source Sans Pro" charset="0"/>
          <a:cs typeface="Source Sans Pro" charset="0"/>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uru99.com/page-object-model-pom-page-factory-in-selenium-ultimate-guid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433" y="1501"/>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7" name="Rectangle 6"/>
          <p:cNvSpPr/>
          <p:nvPr/>
        </p:nvSpPr>
        <p:spPr>
          <a:xfrm>
            <a:off x="0" y="-20991"/>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
            <a:ext cx="12192000" cy="6850743"/>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dirty="0"/>
              <a:t> </a:t>
            </a:r>
          </a:p>
        </p:txBody>
      </p:sp>
      <p:sp>
        <p:nvSpPr>
          <p:cNvPr id="2" name="Title 1"/>
          <p:cNvSpPr>
            <a:spLocks noGrp="1"/>
          </p:cNvSpPr>
          <p:nvPr>
            <p:ph type="ctrTitle"/>
          </p:nvPr>
        </p:nvSpPr>
        <p:spPr>
          <a:xfrm>
            <a:off x="1383563" y="1611294"/>
            <a:ext cx="7746493" cy="1999913"/>
          </a:xfrm>
        </p:spPr>
        <p:txBody>
          <a:bodyPr/>
          <a:lstStyle/>
          <a:p>
            <a:pPr>
              <a:defRPr/>
            </a:pPr>
            <a:r>
              <a:rPr lang="en-US" dirty="0" smtClean="0">
                <a:solidFill>
                  <a:schemeClr val="bg1"/>
                </a:solidFill>
              </a:rPr>
              <a:t>Quantum Page Object Model</a:t>
            </a:r>
            <a:endParaRPr lang="en-US" dirty="0">
              <a:solidFill>
                <a:schemeClr val="bg1"/>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891483" y="67058"/>
            <a:ext cx="3315949" cy="1015916"/>
          </a:xfrm>
          <a:prstGeom prst="rect">
            <a:avLst/>
          </a:prstGeom>
        </p:spPr>
      </p:pic>
    </p:spTree>
    <p:extLst>
      <p:ext uri="{BB962C8B-B14F-4D97-AF65-F5344CB8AC3E}">
        <p14:creationId xmlns:p14="http://schemas.microsoft.com/office/powerpoint/2010/main" val="92437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ea typeface="Source Sans Pro" panose="020B0503030403020204" pitchFamily="34" charset="0"/>
              </a:rPr>
              <a:t>Bringing it all together</a:t>
            </a:r>
            <a:endParaRPr lang="en-US" dirty="0"/>
          </a:p>
        </p:txBody>
      </p:sp>
    </p:spTree>
    <p:extLst>
      <p:ext uri="{BB962C8B-B14F-4D97-AF65-F5344CB8AC3E}">
        <p14:creationId xmlns:p14="http://schemas.microsoft.com/office/powerpoint/2010/main" val="145495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test case? </a:t>
            </a:r>
            <a:endParaRPr lang="en-US" dirty="0"/>
          </a:p>
        </p:txBody>
      </p:sp>
      <p:sp>
        <p:nvSpPr>
          <p:cNvPr id="3" name="Content Placeholder 2"/>
          <p:cNvSpPr>
            <a:spLocks noGrp="1"/>
          </p:cNvSpPr>
          <p:nvPr>
            <p:ph idx="1"/>
          </p:nvPr>
        </p:nvSpPr>
        <p:spPr/>
        <p:txBody>
          <a:bodyPr/>
          <a:lstStyle/>
          <a:p>
            <a:r>
              <a:rPr lang="en-US" dirty="0" smtClean="0"/>
              <a:t>Write Scenarios, as you did before</a:t>
            </a:r>
          </a:p>
          <a:p>
            <a:r>
              <a:rPr lang="en-US" dirty="0" smtClean="0"/>
              <a:t>Implement the Scenario steps in Java</a:t>
            </a:r>
          </a:p>
          <a:p>
            <a:r>
              <a:rPr lang="en-US" b="1" dirty="0" smtClean="0"/>
              <a:t>Inside </a:t>
            </a:r>
            <a:r>
              <a:rPr lang="en-US" dirty="0" smtClean="0"/>
              <a:t>the Java steps refer to the relevant pages and call the page methods as needed. </a:t>
            </a:r>
          </a:p>
          <a:p>
            <a:endParaRPr lang="en-US" b="1"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11</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1396091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order to work in </a:t>
            </a:r>
            <a:endParaRPr lang="en-US" dirty="0"/>
          </a:p>
        </p:txBody>
      </p:sp>
      <p:sp>
        <p:nvSpPr>
          <p:cNvPr id="3" name="Content Placeholder 2"/>
          <p:cNvSpPr>
            <a:spLocks noGrp="1"/>
          </p:cNvSpPr>
          <p:nvPr>
            <p:ph idx="1"/>
          </p:nvPr>
        </p:nvSpPr>
        <p:spPr/>
        <p:txBody>
          <a:bodyPr/>
          <a:lstStyle/>
          <a:p>
            <a:r>
              <a:rPr lang="en-US" dirty="0" smtClean="0"/>
              <a:t>There is no one set order, but it is important to have one so that the effort is efficient.</a:t>
            </a:r>
          </a:p>
          <a:p>
            <a:r>
              <a:rPr lang="en-US" dirty="0"/>
              <a:t>W</a:t>
            </a:r>
            <a:r>
              <a:rPr lang="en-US" dirty="0" smtClean="0"/>
              <a:t>e have multiple tasks, requiring various skills and that these may be done by different team members. </a:t>
            </a:r>
          </a:p>
          <a:p>
            <a:endParaRPr lang="en-US" dirty="0" smtClean="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12</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37500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94232952"/>
              </p:ext>
            </p:extLst>
          </p:nvPr>
        </p:nvGraphicFramePr>
        <p:xfrm>
          <a:off x="838200" y="1460984"/>
          <a:ext cx="10515600" cy="2123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Task</a:t>
                      </a:r>
                      <a:endParaRPr lang="en-US" dirty="0"/>
                    </a:p>
                  </a:txBody>
                  <a:tcPr/>
                </a:tc>
                <a:tc>
                  <a:txBody>
                    <a:bodyPr/>
                    <a:lstStyle/>
                    <a:p>
                      <a:r>
                        <a:rPr lang="en-US" dirty="0" smtClean="0"/>
                        <a:t>Skills Required</a:t>
                      </a:r>
                      <a:endParaRPr lang="en-US" dirty="0"/>
                    </a:p>
                  </a:txBody>
                  <a:tcPr/>
                </a:tc>
              </a:tr>
              <a:tr h="370840">
                <a:tc>
                  <a:txBody>
                    <a:bodyPr/>
                    <a:lstStyle/>
                    <a:p>
                      <a:r>
                        <a:rPr lang="en-US" dirty="0" smtClean="0"/>
                        <a:t>Writing page classes </a:t>
                      </a:r>
                      <a:r>
                        <a:rPr lang="mr-IN" dirty="0" smtClean="0"/>
                        <a:t>–</a:t>
                      </a:r>
                      <a:r>
                        <a:rPr lang="en-US" baseline="0" dirty="0" smtClean="0"/>
                        <a:t> including methods</a:t>
                      </a:r>
                      <a:endParaRPr lang="en-US" dirty="0"/>
                    </a:p>
                  </a:txBody>
                  <a:tcPr/>
                </a:tc>
                <a:tc>
                  <a:txBody>
                    <a:bodyPr/>
                    <a:lstStyle/>
                    <a:p>
                      <a:r>
                        <a:rPr lang="en-US" dirty="0" smtClean="0"/>
                        <a:t>Java Developer</a:t>
                      </a:r>
                      <a:endParaRPr lang="en-US" dirty="0"/>
                    </a:p>
                  </a:txBody>
                  <a:tcPr/>
                </a:tc>
              </a:tr>
              <a:tr h="370840">
                <a:tc>
                  <a:txBody>
                    <a:bodyPr/>
                    <a:lstStyle/>
                    <a:p>
                      <a:r>
                        <a:rPr lang="en-US" dirty="0" smtClean="0"/>
                        <a:t>Writing Step </a:t>
                      </a:r>
                      <a:r>
                        <a:rPr lang="en-US" baseline="0" dirty="0" smtClean="0"/>
                        <a:t>definitions</a:t>
                      </a:r>
                      <a:endParaRPr lang="en-US" dirty="0"/>
                    </a:p>
                  </a:txBody>
                  <a:tcPr/>
                </a:tc>
                <a:tc>
                  <a:txBody>
                    <a:bodyPr/>
                    <a:lstStyle/>
                    <a:p>
                      <a:r>
                        <a:rPr lang="en-US" dirty="0" smtClean="0"/>
                        <a:t>Java Developer</a:t>
                      </a:r>
                      <a:endParaRPr lang="en-US" dirty="0"/>
                    </a:p>
                  </a:txBody>
                  <a:tcPr/>
                </a:tc>
              </a:tr>
              <a:tr h="370840">
                <a:tc>
                  <a:txBody>
                    <a:bodyPr/>
                    <a:lstStyle/>
                    <a:p>
                      <a:r>
                        <a:rPr lang="en-US" dirty="0" smtClean="0"/>
                        <a:t>Defining</a:t>
                      </a:r>
                      <a:r>
                        <a:rPr lang="en-US" baseline="0" dirty="0" smtClean="0"/>
                        <a:t> Objects</a:t>
                      </a:r>
                      <a:endParaRPr lang="en-US" dirty="0"/>
                    </a:p>
                  </a:txBody>
                  <a:tcPr/>
                </a:tc>
                <a:tc>
                  <a:txBody>
                    <a:bodyPr/>
                    <a:lstStyle/>
                    <a:p>
                      <a:r>
                        <a:rPr lang="en-US" dirty="0" smtClean="0"/>
                        <a:t>Tester</a:t>
                      </a:r>
                      <a:endParaRPr lang="en-US" dirty="0"/>
                    </a:p>
                  </a:txBody>
                  <a:tcPr/>
                </a:tc>
              </a:tr>
              <a:tr h="370840">
                <a:tc>
                  <a:txBody>
                    <a:bodyPr/>
                    <a:lstStyle/>
                    <a:p>
                      <a:r>
                        <a:rPr lang="en-US" dirty="0" smtClean="0"/>
                        <a:t>Writing Scenarios</a:t>
                      </a:r>
                      <a:r>
                        <a:rPr lang="en-US" baseline="0" dirty="0" smtClean="0"/>
                        <a:t> with pre-defined steps (Quantum and team created)</a:t>
                      </a:r>
                      <a:endParaRPr lang="en-US" dirty="0"/>
                    </a:p>
                  </a:txBody>
                  <a:tcPr/>
                </a:tc>
                <a:tc>
                  <a:txBody>
                    <a:bodyPr/>
                    <a:lstStyle/>
                    <a:p>
                      <a:r>
                        <a:rPr lang="en-US" dirty="0" smtClean="0"/>
                        <a:t>Test</a:t>
                      </a:r>
                      <a:r>
                        <a:rPr lang="en-US" baseline="0" dirty="0" smtClean="0"/>
                        <a:t> Developer</a:t>
                      </a:r>
                      <a:endParaRPr lang="en-US" dirty="0"/>
                    </a:p>
                  </a:txBody>
                  <a:tcPr/>
                </a:tc>
              </a:tr>
            </a:tbl>
          </a:graphicData>
        </a:graphic>
      </p:graphicFrame>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13</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172437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order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Map the pages your test cases are visiting</a:t>
            </a:r>
          </a:p>
          <a:p>
            <a:pPr marL="971550" lvl="1" indent="-514350">
              <a:buFont typeface="+mj-lt"/>
              <a:buAutoNum type="arabicPeriod"/>
            </a:pPr>
            <a:r>
              <a:rPr lang="en-US" dirty="0" smtClean="0"/>
              <a:t>See which functionality in these pages are being utilized. </a:t>
            </a:r>
          </a:p>
          <a:p>
            <a:pPr marL="514350" indent="-514350">
              <a:buFont typeface="+mj-lt"/>
              <a:buAutoNum type="arabicPeriod"/>
            </a:pPr>
            <a:r>
              <a:rPr lang="en-US" dirty="0" smtClean="0"/>
              <a:t>Get the locators required into a .</a:t>
            </a:r>
            <a:r>
              <a:rPr lang="en-US" dirty="0" err="1" smtClean="0"/>
              <a:t>loc</a:t>
            </a:r>
            <a:r>
              <a:rPr lang="en-US" dirty="0" smtClean="0"/>
              <a:t>/.properties file </a:t>
            </a:r>
          </a:p>
          <a:p>
            <a:pPr marL="971550" lvl="1" indent="-514350">
              <a:buFont typeface="+mj-lt"/>
              <a:buAutoNum type="arabicPeriod"/>
            </a:pPr>
            <a:r>
              <a:rPr lang="en-US" dirty="0" smtClean="0"/>
              <a:t>Recommend to use locator files per page</a:t>
            </a:r>
          </a:p>
          <a:p>
            <a:pPr marL="514350" indent="-514350">
              <a:buFont typeface="+mj-lt"/>
              <a:buAutoNum type="arabicPeriod"/>
            </a:pPr>
            <a:r>
              <a:rPr lang="en-US" dirty="0" smtClean="0"/>
              <a:t>Create the page Class with references to the locators</a:t>
            </a:r>
          </a:p>
          <a:p>
            <a:pPr marL="514350" indent="-514350">
              <a:buFont typeface="+mj-lt"/>
              <a:buAutoNum type="arabicPeriod"/>
            </a:pPr>
            <a:r>
              <a:rPr lang="en-US" dirty="0" smtClean="0"/>
              <a:t>Create the methods in the page Class for interacting</a:t>
            </a:r>
          </a:p>
          <a:p>
            <a:pPr marL="514350" indent="-514350">
              <a:buFont typeface="+mj-lt"/>
              <a:buAutoNum type="arabicPeriod"/>
            </a:pPr>
            <a:r>
              <a:rPr lang="en-US" dirty="0" smtClean="0"/>
              <a:t>Create Steps and the Java Implementation</a:t>
            </a:r>
          </a:p>
          <a:p>
            <a:pPr marL="971550" lvl="1" indent="-514350">
              <a:buFont typeface="+mj-lt"/>
              <a:buAutoNum type="arabicPeriod"/>
            </a:pPr>
            <a:r>
              <a:rPr lang="en-US" dirty="0" smtClean="0"/>
              <a:t>The step files should aim to be parallel to the feature files</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14</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130646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9352"/>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 name="Title 1"/>
          <p:cNvSpPr>
            <a:spLocks noGrp="1"/>
          </p:cNvSpPr>
          <p:nvPr>
            <p:ph type="ctrTitle"/>
          </p:nvPr>
        </p:nvSpPr>
        <p:spPr/>
        <p:txBody>
          <a:bodyPr/>
          <a:lstStyle/>
          <a:p>
            <a:pPr>
              <a:defRPr/>
            </a:pPr>
            <a:r>
              <a:rPr lang="en-US" dirty="0"/>
              <a:t>Wrap Up</a:t>
            </a:r>
          </a:p>
        </p:txBody>
      </p:sp>
      <p:sp>
        <p:nvSpPr>
          <p:cNvPr id="3" name="Subtitle 2"/>
          <p:cNvSpPr>
            <a:spLocks noGrp="1"/>
          </p:cNvSpPr>
          <p:nvPr>
            <p:ph type="subTitle" idx="1"/>
          </p:nvPr>
        </p:nvSpPr>
        <p:spPr/>
        <p:txBody>
          <a:bodyPr>
            <a:normAutofit/>
          </a:bodyPr>
          <a:lstStyle/>
          <a:p>
            <a:pPr>
              <a:buFont typeface="Arial" charset="0"/>
              <a:buNone/>
              <a:defRPr/>
            </a:pPr>
            <a:r>
              <a:rPr lang="en-US" dirty="0"/>
              <a:t> </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9352"/>
            <a:ext cx="12192000" cy="6877352"/>
          </a:xfrm>
          <a:prstGeom prst="rect">
            <a:avLst/>
          </a:prstGeom>
        </p:spPr>
      </p:pic>
      <p:sp>
        <p:nvSpPr>
          <p:cNvPr id="5" name="Rectangle 4"/>
          <p:cNvSpPr/>
          <p:nvPr/>
        </p:nvSpPr>
        <p:spPr>
          <a:xfrm>
            <a:off x="0" y="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6" name="Title 1"/>
          <p:cNvSpPr txBox="1">
            <a:spLocks/>
          </p:cNvSpPr>
          <p:nvPr/>
        </p:nvSpPr>
        <p:spPr bwMode="auto">
          <a:xfrm>
            <a:off x="1166454" y="4137588"/>
            <a:ext cx="6999175" cy="73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b" anchorCtr="0" compatLnSpc="1">
            <a:prstTxWarp prst="textNoShape">
              <a:avLst/>
            </a:prstTxWarp>
          </a:bodyPr>
          <a:lstStyle>
            <a:lvl1pPr algn="l" rtl="0" eaLnBrk="1" fontAlgn="base" hangingPunct="1">
              <a:lnSpc>
                <a:spcPct val="90000"/>
              </a:lnSpc>
              <a:spcBef>
                <a:spcPct val="0"/>
              </a:spcBef>
              <a:spcAft>
                <a:spcPct val="0"/>
              </a:spcAft>
              <a:defRPr sz="3000" b="1" kern="1200">
                <a:solidFill>
                  <a:schemeClr val="accent5">
                    <a:lumMod val="50000"/>
                  </a:schemeClr>
                </a:solidFill>
                <a:latin typeface="Source Sans Pro" charset="0"/>
                <a:ea typeface="Source Sans Pro" charset="0"/>
                <a:cs typeface="Source Sans Pro" charset="0"/>
              </a:defRPr>
            </a:lvl1pPr>
            <a:lvl2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2pPr>
            <a:lvl3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3pPr>
            <a:lvl4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4pPr>
            <a:lvl5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5pPr>
            <a:lvl6pPr marL="3429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6pPr>
            <a:lvl7pPr marL="6858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7pPr>
            <a:lvl8pPr marL="10287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8pPr>
            <a:lvl9pPr marL="13716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9pPr>
          </a:lstStyle>
          <a:p>
            <a:pPr defTabSz="1219170">
              <a:defRPr/>
            </a:pPr>
            <a:r>
              <a:rPr lang="en-US" sz="5867" dirty="0" smtClean="0">
                <a:solidFill>
                  <a:schemeClr val="bg1"/>
                </a:solidFill>
                <a:latin typeface="Arial" panose="020B0604020202020204" pitchFamily="34" charset="0"/>
                <a:cs typeface="Arial" panose="020B0604020202020204" pitchFamily="34" charset="0"/>
              </a:rPr>
              <a:t>Hands On</a:t>
            </a:r>
            <a:endParaRPr lang="en-US" sz="5867"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7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Review</a:t>
            </a:r>
            <a:endParaRPr lang="en-US" dirty="0"/>
          </a:p>
        </p:txBody>
      </p:sp>
      <p:sp>
        <p:nvSpPr>
          <p:cNvPr id="3" name="Content Placeholder 2"/>
          <p:cNvSpPr>
            <a:spLocks noGrp="1"/>
          </p:cNvSpPr>
          <p:nvPr>
            <p:ph idx="1"/>
          </p:nvPr>
        </p:nvSpPr>
        <p:spPr/>
        <p:txBody>
          <a:bodyPr/>
          <a:lstStyle/>
          <a:p>
            <a:r>
              <a:rPr lang="en-US" dirty="0" smtClean="0"/>
              <a:t>Look at the POM Sample in the project</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16</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43379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699" y="-107715"/>
            <a:ext cx="12204700" cy="6858000"/>
          </a:xfrm>
          <a:prstGeom prst="rect">
            <a:avLst/>
          </a:prstGeom>
        </p:spPr>
      </p:pic>
      <p:sp>
        <p:nvSpPr>
          <p:cNvPr id="14" name="Title 13"/>
          <p:cNvSpPr>
            <a:spLocks noGrp="1"/>
          </p:cNvSpPr>
          <p:nvPr>
            <p:ph type="title" idx="4294967295"/>
          </p:nvPr>
        </p:nvSpPr>
        <p:spPr>
          <a:xfrm>
            <a:off x="1016000" y="3113617"/>
            <a:ext cx="5875867" cy="1170516"/>
          </a:xfrm>
        </p:spPr>
        <p:txBody>
          <a:bodyPr/>
          <a:lstStyle/>
          <a:p>
            <a:r>
              <a:rPr lang="en-US" sz="4000" dirty="0">
                <a:solidFill>
                  <a:schemeClr val="bg1"/>
                </a:solidFill>
                <a:ea typeface="Source Sans Pro" panose="020B0503030403020204" pitchFamily="34" charset="0"/>
              </a:rPr>
              <a:t>Assignment</a:t>
            </a:r>
          </a:p>
        </p:txBody>
      </p:sp>
    </p:spTree>
    <p:extLst>
      <p:ext uri="{BB962C8B-B14F-4D97-AF65-F5344CB8AC3E}">
        <p14:creationId xmlns:p14="http://schemas.microsoft.com/office/powerpoint/2010/main" val="90173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609600" y="1008621"/>
            <a:ext cx="10972800" cy="5292287"/>
          </a:xfrm>
        </p:spPr>
        <p:txBody>
          <a:bodyPr>
            <a:normAutofit/>
          </a:bodyPr>
          <a:lstStyle/>
          <a:p>
            <a:r>
              <a:rPr lang="en-US" dirty="0" smtClean="0"/>
              <a:t>Extend the sample we have to do the following:</a:t>
            </a:r>
          </a:p>
          <a:p>
            <a:pPr lvl="1"/>
            <a:r>
              <a:rPr lang="en-US" dirty="0" smtClean="0"/>
              <a:t>Click on the rental owners link from the homepage</a:t>
            </a:r>
          </a:p>
          <a:p>
            <a:pPr lvl="1"/>
            <a:r>
              <a:rPr lang="en-US" dirty="0" smtClean="0"/>
              <a:t>Add a new rental owner (You can use the properties already in the project to save time)</a:t>
            </a:r>
          </a:p>
          <a:p>
            <a:pPr lvl="1"/>
            <a:r>
              <a:rPr lang="en-US" dirty="0" smtClean="0"/>
              <a:t>Validate a new owner has been validated</a:t>
            </a:r>
          </a:p>
          <a:p>
            <a:r>
              <a:rPr lang="en-US" dirty="0" smtClean="0"/>
              <a:t>Tips:</a:t>
            </a:r>
          </a:p>
          <a:p>
            <a:pPr lvl="1"/>
            <a:r>
              <a:rPr lang="en-US" dirty="0" smtClean="0"/>
              <a:t>When working on the homepage you will need to amend the </a:t>
            </a:r>
            <a:r>
              <a:rPr lang="en-US" dirty="0" err="1" smtClean="0"/>
              <a:t>homePage</a:t>
            </a:r>
            <a:r>
              <a:rPr lang="en-US" dirty="0" smtClean="0"/>
              <a:t> class</a:t>
            </a:r>
          </a:p>
          <a:p>
            <a:pPr lvl="1"/>
            <a:r>
              <a:rPr lang="en-US" dirty="0" smtClean="0"/>
              <a:t>You will be visiting new pages and they will need a new class</a:t>
            </a:r>
          </a:p>
          <a:p>
            <a:pPr lvl="1"/>
            <a:r>
              <a:rPr lang="en-US" dirty="0" smtClean="0"/>
              <a:t>Most of the objects and data you need are already in the properties file to save you time.</a:t>
            </a:r>
          </a:p>
          <a:p>
            <a:pPr lvl="1"/>
            <a:r>
              <a:rPr lang="en-US" dirty="0" smtClean="0"/>
              <a:t>Focus on the structure of the code </a:t>
            </a:r>
            <a:endParaRPr lang="en-US" dirty="0"/>
          </a:p>
        </p:txBody>
      </p:sp>
    </p:spTree>
    <p:extLst>
      <p:ext uri="{BB962C8B-B14F-4D97-AF65-F5344CB8AC3E}">
        <p14:creationId xmlns:p14="http://schemas.microsoft.com/office/powerpoint/2010/main" val="2546282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09600" y="1008621"/>
            <a:ext cx="10972800" cy="5292287"/>
          </a:xfrm>
        </p:spPr>
        <p:txBody>
          <a:bodyPr>
            <a:normAutofit/>
          </a:bodyPr>
          <a:lstStyle/>
          <a:p>
            <a:r>
              <a:rPr lang="en-US" dirty="0" smtClean="0"/>
              <a:t>POM </a:t>
            </a:r>
          </a:p>
          <a:p>
            <a:pPr lvl="1"/>
            <a:r>
              <a:rPr lang="en-US" dirty="0">
                <a:hlinkClick r:id="rId3"/>
              </a:rPr>
              <a:t>https://</a:t>
            </a:r>
            <a:r>
              <a:rPr lang="en-US" dirty="0" smtClean="0">
                <a:hlinkClick r:id="rId3"/>
              </a:rPr>
              <a:t>www.guru99.com/page-object-model-pom-page-factory-in-selenium-ultimate-guide.html</a:t>
            </a:r>
            <a:r>
              <a:rPr lang="en-US" dirty="0" smtClean="0"/>
              <a:t> </a:t>
            </a:r>
            <a:r>
              <a:rPr lang="en-US" sz="3200" dirty="0" smtClean="0"/>
              <a:t> </a:t>
            </a:r>
            <a:endParaRPr lang="en-US" sz="3200" dirty="0"/>
          </a:p>
        </p:txBody>
      </p:sp>
    </p:spTree>
    <p:extLst>
      <p:ext uri="{BB962C8B-B14F-4D97-AF65-F5344CB8AC3E}">
        <p14:creationId xmlns:p14="http://schemas.microsoft.com/office/powerpoint/2010/main" val="1904629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Assignment Review</a:t>
            </a:r>
          </a:p>
          <a:p>
            <a:pPr marL="514350" indent="-514350">
              <a:buFont typeface="+mj-lt"/>
              <a:buAutoNum type="arabicPeriod"/>
            </a:pPr>
            <a:r>
              <a:rPr lang="en-US" dirty="0" smtClean="0"/>
              <a:t>Recap </a:t>
            </a:r>
            <a:r>
              <a:rPr lang="mr-IN" dirty="0" smtClean="0"/>
              <a:t>–</a:t>
            </a:r>
            <a:r>
              <a:rPr lang="en-US" dirty="0" smtClean="0"/>
              <a:t> Components learned so far</a:t>
            </a:r>
          </a:p>
          <a:p>
            <a:pPr marL="514350" indent="-514350">
              <a:buFont typeface="+mj-lt"/>
              <a:buAutoNum type="arabicPeriod"/>
            </a:pPr>
            <a:r>
              <a:rPr lang="en-US" dirty="0" smtClean="0"/>
              <a:t>The Page Object Class</a:t>
            </a:r>
          </a:p>
          <a:p>
            <a:pPr marL="514350" indent="-514350">
              <a:buFont typeface="+mj-lt"/>
              <a:buAutoNum type="arabicPeriod"/>
            </a:pPr>
            <a:r>
              <a:rPr lang="en-US" dirty="0" smtClean="0"/>
              <a:t>Combining it all together</a:t>
            </a:r>
          </a:p>
          <a:p>
            <a:pPr marL="514350" indent="-514350">
              <a:buFont typeface="+mj-lt"/>
              <a:buAutoNum type="arabicPeriod"/>
            </a:pPr>
            <a:r>
              <a:rPr lang="en-US" dirty="0" smtClean="0"/>
              <a:t>Hands on</a:t>
            </a:r>
          </a:p>
          <a:p>
            <a:pPr marL="514350" indent="-514350">
              <a:buFont typeface="+mj-lt"/>
              <a:buAutoNum type="arabicPeriod"/>
            </a:pPr>
            <a:r>
              <a:rPr lang="en-US" dirty="0" smtClean="0"/>
              <a:t>Assignment </a:t>
            </a:r>
          </a:p>
          <a:p>
            <a:pPr marL="0" indent="0">
              <a:buNone/>
            </a:pPr>
            <a:endParaRPr lang="en-US" dirty="0" smtClean="0"/>
          </a:p>
          <a:p>
            <a:pPr marL="0" indent="0">
              <a:buNone/>
            </a:pPr>
            <a:endParaRPr lang="en-US" dirty="0" smtClean="0"/>
          </a:p>
          <a:p>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3/18/18</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2</a:t>
            </a:fld>
            <a:endParaRPr lang="en-US"/>
          </a:p>
        </p:txBody>
      </p:sp>
      <p:sp>
        <p:nvSpPr>
          <p:cNvPr id="4" name="Footer Placeholder 3"/>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1062219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433" y="0"/>
            <a:ext cx="12207433" cy="9149040"/>
          </a:xfrm>
          <a:prstGeom prst="rect">
            <a:avLst/>
          </a:prstGeom>
        </p:spPr>
      </p:pic>
      <p:sp>
        <p:nvSpPr>
          <p:cNvPr id="2" name="Title 1"/>
          <p:cNvSpPr>
            <a:spLocks noGrp="1"/>
          </p:cNvSpPr>
          <p:nvPr>
            <p:ph type="title"/>
          </p:nvPr>
        </p:nvSpPr>
        <p:spPr>
          <a:xfrm>
            <a:off x="496958" y="502186"/>
            <a:ext cx="7225695" cy="793751"/>
          </a:xfrm>
        </p:spPr>
        <p:txBody>
          <a:bodyPr/>
          <a:lstStyle/>
          <a:p>
            <a:r>
              <a:rPr lang="en-US" sz="3600" dirty="0" smtClean="0">
                <a:solidFill>
                  <a:schemeClr val="bg1"/>
                </a:solidFill>
              </a:rPr>
              <a:t>Assignment Review</a:t>
            </a:r>
            <a:endParaRPr lang="en-US" sz="3600" dirty="0">
              <a:solidFill>
                <a:schemeClr val="bg1"/>
              </a:solidFill>
            </a:endParaRPr>
          </a:p>
        </p:txBody>
      </p:sp>
    </p:spTree>
    <p:extLst>
      <p:ext uri="{BB962C8B-B14F-4D97-AF65-F5344CB8AC3E}">
        <p14:creationId xmlns:p14="http://schemas.microsoft.com/office/powerpoint/2010/main" val="7328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title"/>
          </p:nvPr>
        </p:nvSpPr>
        <p:spPr/>
        <p:txBody>
          <a:bodyPr/>
          <a:lstStyle/>
          <a:p>
            <a:r>
              <a:rPr lang="en-CA" dirty="0" smtClean="0">
                <a:solidFill>
                  <a:schemeClr val="bg1"/>
                </a:solidFill>
              </a:rPr>
              <a:t>Recap </a:t>
            </a:r>
            <a:r>
              <a:rPr lang="mr-IN" dirty="0" smtClean="0">
                <a:solidFill>
                  <a:schemeClr val="bg1"/>
                </a:solidFill>
              </a:rPr>
              <a:t>–</a:t>
            </a:r>
            <a:r>
              <a:rPr lang="en-CA" dirty="0" smtClean="0">
                <a:solidFill>
                  <a:schemeClr val="bg1"/>
                </a:solidFill>
              </a:rPr>
              <a:t> Components learned so far</a:t>
            </a:r>
            <a:endParaRPr lang="en-CA" dirty="0">
              <a:solidFill>
                <a:schemeClr val="bg1"/>
              </a:solidFill>
            </a:endParaRPr>
          </a:p>
        </p:txBody>
      </p:sp>
    </p:spTree>
    <p:extLst>
      <p:ext uri="{BB962C8B-B14F-4D97-AF65-F5344CB8AC3E}">
        <p14:creationId xmlns:p14="http://schemas.microsoft.com/office/powerpoint/2010/main" val="26215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Quantum Components  recap</a:t>
            </a:r>
            <a:endParaRPr lang="en-US" dirty="0"/>
          </a:p>
        </p:txBody>
      </p:sp>
      <p:sp>
        <p:nvSpPr>
          <p:cNvPr id="6" name="Content Placeholder 5"/>
          <p:cNvSpPr>
            <a:spLocks noGrp="1"/>
          </p:cNvSpPr>
          <p:nvPr>
            <p:ph idx="1"/>
          </p:nvPr>
        </p:nvSpPr>
        <p:spPr/>
        <p:txBody>
          <a:bodyPr/>
          <a:lstStyle/>
          <a:p>
            <a:pPr marL="0" indent="0">
              <a:buNone/>
            </a:pPr>
            <a:endParaRPr lang="en-US" dirty="0" smtClean="0"/>
          </a:p>
          <a:p>
            <a:pPr marL="0" indent="0">
              <a:buNone/>
            </a:pPr>
            <a:endParaRPr lang="en-US" dirty="0" smtClean="0"/>
          </a:p>
          <a:p>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3/18/18</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5</a:t>
            </a:fld>
            <a:endParaRPr lang="en-US"/>
          </a:p>
        </p:txBody>
      </p:sp>
      <p:sp>
        <p:nvSpPr>
          <p:cNvPr id="4" name="Footer Placeholder 3"/>
          <p:cNvSpPr>
            <a:spLocks noGrp="1"/>
          </p:cNvSpPr>
          <p:nvPr>
            <p:ph type="ftr" sz="quarter" idx="12"/>
          </p:nvPr>
        </p:nvSpPr>
        <p:spPr/>
        <p:txBody>
          <a:bodyPr/>
          <a:lstStyle/>
          <a:p>
            <a:pPr>
              <a:defRPr/>
            </a:pPr>
            <a:r>
              <a:rPr lang="en-US" smtClean="0"/>
              <a:t>© 2015, Perfecto Mobile Ltd.  All Rights Reserved.  </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78718774"/>
              </p:ext>
            </p:extLst>
          </p:nvPr>
        </p:nvGraphicFramePr>
        <p:xfrm>
          <a:off x="838200" y="1471506"/>
          <a:ext cx="10515600" cy="2590800"/>
        </p:xfrm>
        <a:graphic>
          <a:graphicData uri="http://schemas.openxmlformats.org/drawingml/2006/table">
            <a:tbl>
              <a:tblPr firstRow="1" bandRow="1">
                <a:tableStyleId>{5C22544A-7EE6-4342-B048-85BDC9FD1C3A}</a:tableStyleId>
              </a:tblPr>
              <a:tblGrid>
                <a:gridCol w="5257800"/>
                <a:gridCol w="5257800"/>
              </a:tblGrid>
              <a:tr h="0">
                <a:tc>
                  <a:txBody>
                    <a:bodyPr/>
                    <a:lstStyle/>
                    <a:p>
                      <a:r>
                        <a:rPr lang="en-US" sz="2800" dirty="0" smtClean="0"/>
                        <a:t>Component</a:t>
                      </a:r>
                      <a:endParaRPr lang="en-US" sz="2800" dirty="0"/>
                    </a:p>
                  </a:txBody>
                  <a:tcPr/>
                </a:tc>
                <a:tc>
                  <a:txBody>
                    <a:bodyPr/>
                    <a:lstStyle/>
                    <a:p>
                      <a:r>
                        <a:rPr lang="en-US" sz="2800" dirty="0" smtClean="0"/>
                        <a:t>File</a:t>
                      </a:r>
                      <a:endParaRPr lang="en-US" sz="2800" dirty="0"/>
                    </a:p>
                  </a:txBody>
                  <a:tcPr/>
                </a:tc>
              </a:tr>
              <a:tr h="370840">
                <a:tc>
                  <a:txBody>
                    <a:bodyPr/>
                    <a:lstStyle/>
                    <a:p>
                      <a:r>
                        <a:rPr lang="en-US" sz="2800" dirty="0" smtClean="0"/>
                        <a:t>Steps</a:t>
                      </a:r>
                      <a:r>
                        <a:rPr lang="en-US" sz="2800" baseline="0" dirty="0" smtClean="0"/>
                        <a:t>/Scenarios</a:t>
                      </a:r>
                      <a:endParaRPr lang="en-US" sz="2800" dirty="0"/>
                    </a:p>
                  </a:txBody>
                  <a:tcPr/>
                </a:tc>
                <a:tc>
                  <a:txBody>
                    <a:bodyPr/>
                    <a:lstStyle/>
                    <a:p>
                      <a:r>
                        <a:rPr lang="en-US" sz="2800" dirty="0" smtClean="0"/>
                        <a:t>Feature files</a:t>
                      </a:r>
                      <a:endParaRPr lang="en-US" sz="2800" dirty="0"/>
                    </a:p>
                  </a:txBody>
                  <a:tcPr/>
                </a:tc>
              </a:tr>
              <a:tr h="370840">
                <a:tc>
                  <a:txBody>
                    <a:bodyPr/>
                    <a:lstStyle/>
                    <a:p>
                      <a:r>
                        <a:rPr lang="en-US" sz="2800" dirty="0" smtClean="0"/>
                        <a:t>Steps Definition</a:t>
                      </a:r>
                      <a:endParaRPr lang="en-US" sz="2800" dirty="0"/>
                    </a:p>
                  </a:txBody>
                  <a:tcPr/>
                </a:tc>
                <a:tc>
                  <a:txBody>
                    <a:bodyPr/>
                    <a:lstStyle/>
                    <a:p>
                      <a:r>
                        <a:rPr lang="en-US" sz="2800" dirty="0" smtClean="0"/>
                        <a:t>Java files,</a:t>
                      </a:r>
                      <a:r>
                        <a:rPr lang="en-US" sz="2800" baseline="0" dirty="0" smtClean="0"/>
                        <a:t> the steps package</a:t>
                      </a:r>
                      <a:endParaRPr lang="en-US" sz="2800" dirty="0"/>
                    </a:p>
                  </a:txBody>
                  <a:tcPr/>
                </a:tc>
              </a:tr>
              <a:tr h="370840">
                <a:tc>
                  <a:txBody>
                    <a:bodyPr/>
                    <a:lstStyle/>
                    <a:p>
                      <a:r>
                        <a:rPr lang="en-US" sz="2800" dirty="0" smtClean="0"/>
                        <a:t>Locators</a:t>
                      </a:r>
                      <a:endParaRPr lang="en-US" sz="2800" dirty="0"/>
                    </a:p>
                  </a:txBody>
                  <a:tcPr/>
                </a:tc>
                <a:tc>
                  <a:txBody>
                    <a:bodyPr/>
                    <a:lstStyle/>
                    <a:p>
                      <a:r>
                        <a:rPr lang="en-US" sz="2800" dirty="0" smtClean="0"/>
                        <a:t>.</a:t>
                      </a:r>
                      <a:r>
                        <a:rPr lang="en-US" sz="2800" dirty="0" err="1" smtClean="0"/>
                        <a:t>loc</a:t>
                      </a:r>
                      <a:r>
                        <a:rPr lang="en-US" sz="2800" dirty="0" smtClean="0"/>
                        <a:t> or .</a:t>
                      </a:r>
                      <a:r>
                        <a:rPr lang="en-US" sz="2800" dirty="0" err="1" smtClean="0"/>
                        <a:t>properites</a:t>
                      </a:r>
                      <a:r>
                        <a:rPr lang="en-US" sz="2800" dirty="0" smtClean="0"/>
                        <a:t> file</a:t>
                      </a:r>
                      <a:r>
                        <a:rPr lang="en-US" sz="2800" baseline="0" dirty="0" smtClean="0"/>
                        <a:t> per OS</a:t>
                      </a:r>
                      <a:endParaRPr lang="en-US" sz="2800" dirty="0"/>
                    </a:p>
                  </a:txBody>
                  <a:tcPr/>
                </a:tc>
              </a:tr>
              <a:tr h="370840">
                <a:tc>
                  <a:txBody>
                    <a:bodyPr/>
                    <a:lstStyle/>
                    <a:p>
                      <a:r>
                        <a:rPr lang="en-US" sz="2800" dirty="0" smtClean="0"/>
                        <a:t>Test Execution</a:t>
                      </a:r>
                      <a:endParaRPr lang="en-US" sz="2800" dirty="0"/>
                    </a:p>
                  </a:txBody>
                  <a:tcPr/>
                </a:tc>
                <a:tc>
                  <a:txBody>
                    <a:bodyPr/>
                    <a:lstStyle/>
                    <a:p>
                      <a:r>
                        <a:rPr lang="en-US" sz="2800" dirty="0" smtClean="0"/>
                        <a:t>XML </a:t>
                      </a:r>
                      <a:r>
                        <a:rPr lang="en-US" sz="2800" dirty="0" err="1" smtClean="0"/>
                        <a:t>TestNG</a:t>
                      </a:r>
                      <a:r>
                        <a:rPr lang="en-US" sz="2800" dirty="0" smtClean="0"/>
                        <a:t> file</a:t>
                      </a:r>
                      <a:endParaRPr lang="en-US" sz="2800" dirty="0"/>
                    </a:p>
                  </a:txBody>
                  <a:tcPr/>
                </a:tc>
              </a:tr>
            </a:tbl>
          </a:graphicData>
        </a:graphic>
      </p:graphicFrame>
    </p:spTree>
    <p:extLst>
      <p:ext uri="{BB962C8B-B14F-4D97-AF65-F5344CB8AC3E}">
        <p14:creationId xmlns:p14="http://schemas.microsoft.com/office/powerpoint/2010/main" val="1393545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&amp; POM</a:t>
            </a:r>
            <a:endParaRPr lang="en-US" dirty="0"/>
          </a:p>
        </p:txBody>
      </p:sp>
      <p:sp>
        <p:nvSpPr>
          <p:cNvPr id="3" name="Content Placeholder 2"/>
          <p:cNvSpPr>
            <a:spLocks noGrp="1"/>
          </p:cNvSpPr>
          <p:nvPr>
            <p:ph idx="1"/>
          </p:nvPr>
        </p:nvSpPr>
        <p:spPr/>
        <p:txBody>
          <a:bodyPr/>
          <a:lstStyle/>
          <a:p>
            <a:r>
              <a:rPr lang="en-US" dirty="0" smtClean="0"/>
              <a:t>To move to the full page object model we do not need to change what we have already done.</a:t>
            </a:r>
          </a:p>
          <a:p>
            <a:r>
              <a:rPr lang="en-US" dirty="0" smtClean="0"/>
              <a:t>We will continue to write scenarios and implement steps.</a:t>
            </a:r>
          </a:p>
          <a:p>
            <a:r>
              <a:rPr lang="en-US" dirty="0" smtClean="0"/>
              <a:t>The tests we run will be visiting the same pages in our app over and over again.</a:t>
            </a:r>
          </a:p>
          <a:p>
            <a:r>
              <a:rPr lang="en-US" dirty="0" smtClean="0"/>
              <a:t>This will cause us to duplicate efforts</a:t>
            </a:r>
          </a:p>
          <a:p>
            <a:r>
              <a:rPr lang="en-US" dirty="0" smtClean="0"/>
              <a:t>Adding a page class will enable us to define these pages once and re-use.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6</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
        <p:nvSpPr>
          <p:cNvPr id="7" name="Rectangle 6"/>
          <p:cNvSpPr/>
          <p:nvPr/>
        </p:nvSpPr>
        <p:spPr>
          <a:xfrm>
            <a:off x="5977217" y="3244334"/>
            <a:ext cx="290464" cy="369332"/>
          </a:xfrm>
          <a:prstGeom prst="rect">
            <a:avLst/>
          </a:prstGeom>
        </p:spPr>
        <p:txBody>
          <a:bodyPr wrap="none">
            <a:spAutoFit/>
          </a:bodyPr>
          <a:lstStyle/>
          <a:p>
            <a:r>
              <a:rPr lang="sk-SK" dirty="0"/>
              <a:t>  </a:t>
            </a:r>
            <a:endParaRPr lang="en-US" dirty="0"/>
          </a:p>
        </p:txBody>
      </p:sp>
    </p:spTree>
    <p:extLst>
      <p:ext uri="{BB962C8B-B14F-4D97-AF65-F5344CB8AC3E}">
        <p14:creationId xmlns:p14="http://schemas.microsoft.com/office/powerpoint/2010/main" val="13909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8066883" cy="793750"/>
          </a:xfrm>
        </p:spPr>
        <p:txBody>
          <a:bodyPr/>
          <a:lstStyle/>
          <a:p>
            <a:r>
              <a:rPr lang="en-US" dirty="0" smtClean="0">
                <a:latin typeface="Apple Braille"/>
              </a:rPr>
              <a:t>Introducing Page object model</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a:bodyPr>
          <a:lstStyle/>
          <a:p>
            <a:r>
              <a:rPr lang="en-US" dirty="0"/>
              <a:t>Under this model, for each </a:t>
            </a:r>
            <a:r>
              <a:rPr lang="en-US" dirty="0">
                <a:solidFill>
                  <a:srgbClr val="92D050"/>
                </a:solidFill>
              </a:rPr>
              <a:t>web page/ app screen </a:t>
            </a:r>
            <a:r>
              <a:rPr lang="en-US" dirty="0"/>
              <a:t>in the application, there should be corresponding page class.</a:t>
            </a:r>
          </a:p>
          <a:p>
            <a:r>
              <a:rPr lang="en-US" dirty="0" smtClean="0"/>
              <a:t>An</a:t>
            </a:r>
            <a:r>
              <a:rPr lang="en-US" dirty="0"/>
              <a:t> </a:t>
            </a:r>
            <a:r>
              <a:rPr lang="en-US" b="1" dirty="0"/>
              <a:t>Object Repository</a:t>
            </a:r>
            <a:r>
              <a:rPr lang="en-US" dirty="0"/>
              <a:t> for </a:t>
            </a:r>
            <a:r>
              <a:rPr lang="en-US" dirty="0" smtClean="0"/>
              <a:t>elements</a:t>
            </a:r>
            <a:r>
              <a:rPr lang="en-US" dirty="0"/>
              <a:t>.</a:t>
            </a:r>
          </a:p>
          <a:p>
            <a:r>
              <a:rPr lang="en-US" dirty="0" smtClean="0"/>
              <a:t>This </a:t>
            </a:r>
            <a:r>
              <a:rPr lang="en-US" dirty="0"/>
              <a:t>Page class will find the </a:t>
            </a:r>
            <a:r>
              <a:rPr lang="en-US" dirty="0" err="1"/>
              <a:t>WebElements</a:t>
            </a:r>
            <a:r>
              <a:rPr lang="en-US" dirty="0"/>
              <a:t> of that web page and also contains Page methods which perform operations on those </a:t>
            </a:r>
            <a:r>
              <a:rPr lang="en-US" dirty="0" err="1"/>
              <a:t>WebElements</a:t>
            </a:r>
            <a:r>
              <a:rPr lang="en-US" dirty="0"/>
              <a:t>.</a:t>
            </a:r>
          </a:p>
          <a:p>
            <a:r>
              <a:rPr lang="en-US" dirty="0"/>
              <a:t>Name of these methods should be given as per the task they are performing, i.e., if a loader is waiting for the payment gateway to appear, POM method name can be </a:t>
            </a:r>
            <a:r>
              <a:rPr lang="en-US" dirty="0" err="1"/>
              <a:t>waitForPaymentScreenDisplay</a:t>
            </a:r>
            <a:r>
              <a:rPr lang="en-US" dirty="0"/>
              <a:t>().</a:t>
            </a:r>
          </a:p>
          <a:p>
            <a:pPr lvl="1">
              <a:buFont typeface="Wingdings" charset="2"/>
              <a:buChar char="ü"/>
            </a:pPr>
            <a:endParaRPr lang="en-US" sz="2200" dirty="0">
              <a:latin typeface="Apple Braille" charset="0"/>
              <a:ea typeface="Apple Braille" charset="0"/>
              <a:cs typeface="Apple Braille" charset="0"/>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7</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
        <p:nvSpPr>
          <p:cNvPr id="4" name="Rectangle 3"/>
          <p:cNvSpPr/>
          <p:nvPr/>
        </p:nvSpPr>
        <p:spPr>
          <a:xfrm>
            <a:off x="5977217" y="3244334"/>
            <a:ext cx="237566" cy="369332"/>
          </a:xfrm>
          <a:prstGeom prst="rect">
            <a:avLst/>
          </a:prstGeom>
        </p:spPr>
        <p:txBody>
          <a:bodyPr wrap="none">
            <a:spAutoFit/>
          </a:bodyPr>
          <a:lstStyle/>
          <a:p>
            <a:r>
              <a:rPr lang="sk-SK"/>
              <a:t> </a:t>
            </a:r>
            <a:endParaRPr lang="en-US"/>
          </a:p>
        </p:txBody>
      </p:sp>
    </p:spTree>
    <p:extLst>
      <p:ext uri="{BB962C8B-B14F-4D97-AF65-F5344CB8AC3E}">
        <p14:creationId xmlns:p14="http://schemas.microsoft.com/office/powerpoint/2010/main" val="1482192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8128000"/>
          </a:xfrm>
          <a:prstGeom prst="rect">
            <a:avLst/>
          </a:prstGeom>
        </p:spPr>
      </p:pic>
      <p:sp>
        <p:nvSpPr>
          <p:cNvPr id="2" name="Title 1"/>
          <p:cNvSpPr>
            <a:spLocks noGrp="1"/>
          </p:cNvSpPr>
          <p:nvPr>
            <p:ph type="title"/>
          </p:nvPr>
        </p:nvSpPr>
        <p:spPr/>
        <p:txBody>
          <a:bodyPr/>
          <a:lstStyle/>
          <a:p>
            <a:r>
              <a:rPr lang="en-US" sz="3200" dirty="0" smtClean="0">
                <a:ea typeface="Source Sans Pro" panose="020B0503030403020204" pitchFamily="34" charset="0"/>
              </a:rPr>
              <a:t>The Page Object Class</a:t>
            </a:r>
            <a:endParaRPr lang="en-US" sz="3200" dirty="0"/>
          </a:p>
        </p:txBody>
      </p:sp>
    </p:spTree>
    <p:extLst>
      <p:ext uri="{BB962C8B-B14F-4D97-AF65-F5344CB8AC3E}">
        <p14:creationId xmlns:p14="http://schemas.microsoft.com/office/powerpoint/2010/main" val="169506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7399176" cy="793750"/>
          </a:xfrm>
        </p:spPr>
        <p:txBody>
          <a:bodyPr/>
          <a:lstStyle/>
          <a:p>
            <a:r>
              <a:rPr lang="en-US" dirty="0" smtClean="0"/>
              <a:t>Creating the Page Object Class</a:t>
            </a:r>
            <a:endParaRPr lang="en-US" dirty="0"/>
          </a:p>
        </p:txBody>
      </p:sp>
      <p:sp>
        <p:nvSpPr>
          <p:cNvPr id="3" name="Content Placeholder 2"/>
          <p:cNvSpPr>
            <a:spLocks noGrp="1"/>
          </p:cNvSpPr>
          <p:nvPr>
            <p:ph idx="1"/>
          </p:nvPr>
        </p:nvSpPr>
        <p:spPr/>
        <p:txBody>
          <a:bodyPr/>
          <a:lstStyle/>
          <a:p>
            <a:r>
              <a:rPr lang="en-US" dirty="0" smtClean="0"/>
              <a:t>The Page classes are inside a pages package</a:t>
            </a:r>
          </a:p>
          <a:p>
            <a:r>
              <a:rPr lang="en-US" dirty="0" smtClean="0"/>
              <a:t>Each page class contains</a:t>
            </a:r>
          </a:p>
          <a:p>
            <a:pPr lvl="1"/>
            <a:r>
              <a:rPr lang="en-US" dirty="0" smtClean="0"/>
              <a:t>List of the objects </a:t>
            </a:r>
          </a:p>
          <a:p>
            <a:pPr lvl="1"/>
            <a:r>
              <a:rPr lang="en-US" dirty="0" smtClean="0"/>
              <a:t>Methods for interacting with the objects </a:t>
            </a:r>
            <a:endParaRPr lang="en-US" dirty="0" smtClean="0"/>
          </a:p>
          <a:p>
            <a:r>
              <a:rPr lang="en-US" dirty="0" smtClean="0"/>
              <a:t>Each page in the app is a class in our project. </a:t>
            </a:r>
          </a:p>
          <a:p>
            <a:r>
              <a:rPr lang="en-US" dirty="0" smtClean="0"/>
              <a:t>We add the common elements (header, footer etc.) in a </a:t>
            </a:r>
            <a:r>
              <a:rPr lang="en-US" dirty="0" err="1" smtClean="0"/>
              <a:t>Absract</a:t>
            </a:r>
            <a:r>
              <a:rPr lang="en-US" dirty="0" smtClean="0"/>
              <a:t> Base Class. </a:t>
            </a:r>
            <a:endParaRPr lang="en-US" dirty="0" smtClean="0"/>
          </a:p>
          <a:p>
            <a:pPr lvl="1"/>
            <a:endParaRPr lang="en-US" dirty="0" smtClean="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3/18/18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9</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1453092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fecto PPT Template 2015" id="{2A21908C-FFED-CA42-92DC-D407144017BC}" vid="{D5AF685B-7E25-894E-A94C-5418D93B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F57156958355419010BEEBB08A0EAB" ma:contentTypeVersion="5" ma:contentTypeDescription="Create a new document." ma:contentTypeScope="" ma:versionID="a3fa2694c457f8689098dc86a52d0c99">
  <xsd:schema xmlns:xsd="http://www.w3.org/2001/XMLSchema" xmlns:xs="http://www.w3.org/2001/XMLSchema" xmlns:p="http://schemas.microsoft.com/office/2006/metadata/properties" xmlns:ns2="1d7dca9a-e7fe-4e70-b427-b999408283d8" xmlns:ns3="3a13d125-ada3-46fb-a8f2-bcc2bdd31529" xmlns:ns4="b39354ad-55e5-406b-bc55-b3dc027a4d5e" targetNamespace="http://schemas.microsoft.com/office/2006/metadata/properties" ma:root="true" ma:fieldsID="445ecd74fc34824df08da6138b1fc383" ns2:_="" ns3:_="" ns4:_="">
    <xsd:import namespace="1d7dca9a-e7fe-4e70-b427-b999408283d8"/>
    <xsd:import namespace="3a13d125-ada3-46fb-a8f2-bcc2bdd31529"/>
    <xsd:import namespace="b39354ad-55e5-406b-bc55-b3dc027a4d5e"/>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dca9a-e7fe-4e70-b427-b999408283d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3d125-ada3-46fb-a8f2-bcc2bdd3152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39354ad-55e5-406b-bc55-b3dc027a4d5e"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546210-80A1-49BB-B54A-3ECF56A85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dca9a-e7fe-4e70-b427-b999408283d8"/>
    <ds:schemaRef ds:uri="3a13d125-ada3-46fb-a8f2-bcc2bdd31529"/>
    <ds:schemaRef ds:uri="b39354ad-55e5-406b-bc55-b3dc027a4d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94B616-F203-428B-9F33-A232F16DD1F5}">
  <ds:schemaRefs>
    <ds:schemaRef ds:uri="http://schemas.microsoft.com/sharepoint/v3/contenttype/forms"/>
  </ds:schemaRefs>
</ds:datastoreItem>
</file>

<file path=customXml/itemProps3.xml><?xml version="1.0" encoding="utf-8"?>
<ds:datastoreItem xmlns:ds="http://schemas.openxmlformats.org/officeDocument/2006/customXml" ds:itemID="{71D45D3A-7AD2-492E-A306-3BEF30AC4568}">
  <ds:schemaRef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b39354ad-55e5-406b-bc55-b3dc027a4d5e"/>
    <ds:schemaRef ds:uri="3a13d125-ada3-46fb-a8f2-bcc2bdd31529"/>
    <ds:schemaRef ds:uri="1d7dca9a-e7fe-4e70-b427-b999408283d8"/>
  </ds:schemaRefs>
</ds:datastoreItem>
</file>

<file path=docProps/app.xml><?xml version="1.0" encoding="utf-8"?>
<Properties xmlns="http://schemas.openxmlformats.org/officeDocument/2006/extended-properties" xmlns:vt="http://schemas.openxmlformats.org/officeDocument/2006/docPropsVTypes">
  <TotalTime>2747</TotalTime>
  <Words>1291</Words>
  <Application>Microsoft Macintosh PowerPoint</Application>
  <PresentationFormat>Widescreen</PresentationFormat>
  <Paragraphs>168</Paragraphs>
  <Slides>19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 Braille</vt:lpstr>
      <vt:lpstr>Calibri</vt:lpstr>
      <vt:lpstr>Mangal</vt:lpstr>
      <vt:lpstr>Sosa Regular</vt:lpstr>
      <vt:lpstr>Source Sans Pro</vt:lpstr>
      <vt:lpstr>Source Sans Pro Semibold</vt:lpstr>
      <vt:lpstr>Wingdings</vt:lpstr>
      <vt:lpstr>Arial</vt:lpstr>
      <vt:lpstr>1_Office Theme</vt:lpstr>
      <vt:lpstr>Quantum Page Object Model</vt:lpstr>
      <vt:lpstr>Agenda</vt:lpstr>
      <vt:lpstr>Assignment Review</vt:lpstr>
      <vt:lpstr>Recap – Components learned so far</vt:lpstr>
      <vt:lpstr>Quantum Components  recap</vt:lpstr>
      <vt:lpstr>Quantum &amp; POM</vt:lpstr>
      <vt:lpstr>Introducing Page object model</vt:lpstr>
      <vt:lpstr>The Page Object Class</vt:lpstr>
      <vt:lpstr>Creating the Page Object Class</vt:lpstr>
      <vt:lpstr>Bringing it all together</vt:lpstr>
      <vt:lpstr>How to Write a test case? </vt:lpstr>
      <vt:lpstr>The order to work in </vt:lpstr>
      <vt:lpstr>Task Breakdown</vt:lpstr>
      <vt:lpstr>Suggested order</vt:lpstr>
      <vt:lpstr>Wrap Up</vt:lpstr>
      <vt:lpstr>Sample Review</vt:lpstr>
      <vt:lpstr>Assignment</vt:lpstr>
      <vt:lpstr>Assignment</vt:lpstr>
      <vt:lpstr>Resources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Yaron White</dc:creator>
  <cp:lastModifiedBy>Yaron White</cp:lastModifiedBy>
  <cp:revision>70</cp:revision>
  <dcterms:modified xsi:type="dcterms:W3CDTF">2018-03-18T16:01:58Z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0x01010088F57156958355419010BEEBB08A0EAB</vt:lpwstr>
  </property>
</Properties>
</file>