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333" r:id="rId5"/>
    <p:sldId id="308" r:id="rId6"/>
    <p:sldId id="334" r:id="rId7"/>
    <p:sldId id="335" r:id="rId8"/>
    <p:sldId id="336" r:id="rId9"/>
    <p:sldId id="337" r:id="rId10"/>
    <p:sldId id="338" r:id="rId11"/>
    <p:sldId id="339" r:id="rId12"/>
    <p:sldId id="342" r:id="rId13"/>
    <p:sldId id="341" r:id="rId14"/>
    <p:sldId id="343" r:id="rId15"/>
    <p:sldId id="344" r:id="rId16"/>
    <p:sldId id="345" r:id="rId17"/>
    <p:sldId id="351" r:id="rId18"/>
    <p:sldId id="347" r:id="rId19"/>
    <p:sldId id="348" r:id="rId20"/>
    <p:sldId id="349" r:id="rId21"/>
    <p:sldId id="346" r:id="rId22"/>
    <p:sldId id="352" r:id="rId23"/>
    <p:sldId id="350" r:id="rId24"/>
    <p:sldId id="34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9EEDE-E625-40D4-B26E-B366256CA9FB}" v="8" dt="2017-03-15T07:58:58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69537" autoAdjust="0"/>
  </p:normalViewPr>
  <p:slideViewPr>
    <p:cSldViewPr snapToGrid="0">
      <p:cViewPr varScale="1">
        <p:scale>
          <a:sx n="62" d="100"/>
          <a:sy n="62" d="100"/>
        </p:scale>
        <p:origin x="2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6" Type="http://schemas.microsoft.com/office/2015/10/relationships/revisionInfo" Target="revisionInfo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1726D-266F-DB45-8FD4-FEFE3CFE293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4568C-6FCE-2B40-BE0B-1689D2E0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96674-3A78-4C57-AE5A-6305B963B8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3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the sample </a:t>
            </a:r>
            <a:r>
              <a:rPr lang="en-US" dirty="0" err="1" smtClean="0"/>
              <a:t>desktopWeb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Show how both a mobile and a desktop are running. </a:t>
            </a:r>
          </a:p>
          <a:p>
            <a:r>
              <a:rPr lang="en-US" baseline="0" dirty="0" smtClean="0"/>
              <a:t>Show the results in the report.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4568C-6FCE-2B40-BE0B-1689D2E017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assignment</a:t>
            </a:r>
            <a:r>
              <a:rPr lang="en-US" baseline="0" dirty="0" smtClean="0"/>
              <a:t> is relevant only for customers that are currently using desktop web. Customers who do not have this do not have an assignment to do for this module.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4568C-6FCE-2B40-BE0B-1689D2E017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3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4568C-6FCE-2B40-BE0B-1689D2E017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7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 we will go over a series of </a:t>
            </a:r>
            <a:r>
              <a:rPr lang="en-US" baseline="0" dirty="0" err="1" smtClean="0"/>
              <a:t>utils</a:t>
            </a:r>
            <a:r>
              <a:rPr lang="en-US" baseline="0" dirty="0" smtClean="0"/>
              <a:t> and options available in Quantum that make the work of implementing step definitions in Java easier and quicker.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4568C-6FCE-2B40-BE0B-1689D2E017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341C-6DD8-DA46-8724-4D45E3C7A1A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0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 we will go over a series of </a:t>
            </a:r>
            <a:r>
              <a:rPr lang="en-US" baseline="0" dirty="0" err="1" smtClean="0"/>
              <a:t>utils</a:t>
            </a:r>
            <a:r>
              <a:rPr lang="en-US" baseline="0" dirty="0" smtClean="0"/>
              <a:t> and options available in Quantum that make the work of implementing step definitions in Java easier and quicker.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4568C-6FCE-2B40-BE0B-1689D2E017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58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341C-6DD8-DA46-8724-4D45E3C7A1A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7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4568C-6FCE-2B40-BE0B-1689D2E017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into all the classes from Quantum,</a:t>
            </a:r>
            <a:r>
              <a:rPr lang="en-US" baseline="0" dirty="0" smtClean="0"/>
              <a:t> show the auto complete and go into the actual class.</a:t>
            </a:r>
          </a:p>
          <a:p>
            <a:r>
              <a:rPr lang="en-US" baseline="0" dirty="0" smtClean="0"/>
              <a:t>In the device </a:t>
            </a:r>
            <a:r>
              <a:rPr lang="en-US" baseline="0" dirty="0" err="1" smtClean="0"/>
              <a:t>Utils</a:t>
            </a:r>
            <a:r>
              <a:rPr lang="en-US" baseline="0" dirty="0" smtClean="0"/>
              <a:t>, spend several minutes showing all the methods.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4568C-6FCE-2B40-BE0B-1689D2E017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5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D019-5C54-4F0F-87CB-8F198518197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CHECK if the customer is currently using desktop web testing. If not, skip the configuration and just show the demo. 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are going to run a desktop web script. Before we run the script we will look at the configuration in Quantum for executing desktop web.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</a:t>
            </a:r>
            <a:r>
              <a:rPr lang="en-US" baseline="0" dirty="0" err="1" smtClean="0"/>
              <a:t>testNG</a:t>
            </a:r>
            <a:r>
              <a:rPr lang="en-US" baseline="0" dirty="0" smtClean="0"/>
              <a:t> we added a </a:t>
            </a:r>
            <a:r>
              <a:rPr lang="en-US" baseline="0" dirty="0" err="1" smtClean="0"/>
              <a:t>deviceType</a:t>
            </a:r>
            <a:r>
              <a:rPr lang="en-US" baseline="0" dirty="0" smtClean="0"/>
              <a:t> capability, it is not required for the execution but it is very helpful in case we need to create a branch for web or mobile.</a:t>
            </a:r>
          </a:p>
          <a:p>
            <a:r>
              <a:rPr lang="en-US" baseline="0" dirty="0" smtClean="0"/>
              <a:t>Show the </a:t>
            </a:r>
            <a:r>
              <a:rPr lang="en-US" baseline="0" dirty="0" err="1" smtClean="0"/>
              <a:t>isMobile</a:t>
            </a:r>
            <a:r>
              <a:rPr lang="en-US" baseline="0" dirty="0" smtClean="0"/>
              <a:t> method in the </a:t>
            </a:r>
            <a:r>
              <a:rPr lang="en-US" baseline="0" dirty="0" err="1" smtClean="0"/>
              <a:t>utils</a:t>
            </a:r>
            <a:r>
              <a:rPr lang="en-US" baseline="0" dirty="0" smtClean="0"/>
              <a:t> and how it is used in the sample.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4568C-6FCE-2B40-BE0B-1689D2E017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93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38"/>
            <a:ext cx="12192000" cy="54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31763"/>
            <a:ext cx="50768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3648" y="2896797"/>
            <a:ext cx="6999174" cy="739811"/>
          </a:xfrm>
          <a:noFill/>
          <a:ln>
            <a:noFill/>
          </a:ln>
        </p:spPr>
        <p:txBody>
          <a:bodyPr anchor="b"/>
          <a:lstStyle>
            <a:lvl1pPr algn="l">
              <a:defRPr sz="4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3648" y="3636608"/>
            <a:ext cx="4386407" cy="532435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 sz="2400" i="1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2015, Perfecto Mobile Ltd.  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199695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4134"/>
            <a:ext cx="7225695" cy="79375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3271" y="1405467"/>
            <a:ext cx="3980539" cy="4944533"/>
          </a:xfrm>
        </p:spPr>
        <p:txBody>
          <a:bodyPr lIns="180000" tIns="180000" rIns="180000" bIns="180000"/>
          <a:lstStyle>
            <a:lvl1pPr>
              <a:defRPr sz="1733"/>
            </a:lvl1pPr>
            <a:lvl2pPr>
              <a:defRPr sz="1467"/>
            </a:lvl2pPr>
            <a:lvl3pPr>
              <a:defRPr sz="14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30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4C2C2-0E75-AB4D-A020-FB7787869643}" type="datetime1">
              <a:rPr lang="en-US"/>
              <a:pPr>
                <a:defRPr/>
              </a:pPr>
              <a:t>5/17/18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8098-FC6F-DF4C-82F7-B17798BC7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643688"/>
            <a:ext cx="4114800" cy="284162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© 2015, Perfecto Mobile Ltd.  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36326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573713" y="609600"/>
            <a:ext cx="6618287" cy="24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A4597-EC60-FD49-9C65-A6E1BEF3EF67}" type="datetime1">
              <a:rPr lang="en-US"/>
              <a:pPr>
                <a:defRPr/>
              </a:pPr>
              <a:t>5/17/18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93628-8C56-314E-BA5E-684E6EBD9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643688"/>
            <a:ext cx="4114800" cy="284162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© 2015, Perfecto Mobile Ltd.  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10997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47675" y="512763"/>
            <a:ext cx="511651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9pPr>
          </a:lstStyle>
          <a:p>
            <a:pPr defTabSz="914400" eaLnBrk="1" hangingPunct="1">
              <a:defRPr/>
            </a:pPr>
            <a:r>
              <a:rPr lang="en-US" sz="1600" b="0"/>
              <a:t>Click to edit Master sub-title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926" y="164388"/>
            <a:ext cx="5116513" cy="347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2ABCF-424C-2A48-A25C-1B545386741E}" type="datetime1">
              <a:rPr lang="en-US"/>
              <a:pPr>
                <a:defRPr/>
              </a:pPr>
              <a:t>5/17/18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31197-130E-6341-AA55-1421D3A98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643688"/>
            <a:ext cx="4114800" cy="284162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© 2015, Perfecto Mobile Ltd.  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204681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DC6E8-3D51-C848-AD24-B4CBBDA2FE1F}" type="datetime1">
              <a:rPr lang="en-US"/>
              <a:pPr>
                <a:defRPr/>
              </a:pPr>
              <a:t>5/17/18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4ADBB-AD8B-164A-A54B-5460D1291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643688"/>
            <a:ext cx="4114800" cy="284162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© 2015, Perfecto Mobile Ltd.  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824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5116513" cy="79375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689BD-9814-4046-B4D9-CA1600B86066}" type="datetime1">
              <a:rPr lang="en-US"/>
              <a:pPr>
                <a:defRPr/>
              </a:pPr>
              <a:t>5/17/18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92DAF-1D79-D542-AC03-54E8875BA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643688"/>
            <a:ext cx="4114800" cy="284162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© 2015, Perfecto Mobile Ltd.  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363474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2F287-09F9-4942-9411-AB00AD9C081F}" type="datetime1">
              <a:rPr lang="en-US"/>
              <a:pPr>
                <a:defRPr/>
              </a:pPr>
              <a:t>5/17/18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3FCFF-D82B-C34E-9266-2DC9948AB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643688"/>
            <a:ext cx="4114800" cy="284162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© 2015, Perfecto Mobile Ltd.  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120305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106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4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CCDC6-AC3A-FE48-B067-80F500CEFF8F}" type="datetime1">
              <a:rPr lang="en-US"/>
              <a:pPr>
                <a:defRPr/>
              </a:pPr>
              <a:t>5/17/18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2C8F-0848-C740-8A6F-AD99F4980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643688"/>
            <a:ext cx="4114800" cy="284162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© 2015, Perfecto Mobile Ltd.  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395108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35205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52051"/>
            <a:ext cx="3932237" cy="4516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5116513" cy="79375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E1D7-93CF-E842-8AEC-B96FC47E9C8C}" type="datetime1">
              <a:rPr lang="en-US"/>
              <a:pPr>
                <a:defRPr/>
              </a:pPr>
              <a:t>5/17/18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ED08B-2C1D-C34C-9BC0-ABB2204BF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643688"/>
            <a:ext cx="4114800" cy="284162"/>
          </a:xfr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© 2015, Perfecto Mobile Ltd.  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300243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8738"/>
            <a:ext cx="51165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182688"/>
            <a:ext cx="105156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Shape 4"/>
          <p:cNvSpPr/>
          <p:nvPr userDrawn="1"/>
        </p:nvSpPr>
        <p:spPr>
          <a:xfrm>
            <a:off x="0" y="165100"/>
            <a:ext cx="457200" cy="561975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2300" b="1" cap="all" spc="-91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sz="2300" b="1" cap="all" spc="-91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029" name="Shape 108"/>
          <p:cNvSpPr>
            <a:spLocks noChangeShapeType="1"/>
          </p:cNvSpPr>
          <p:nvPr userDrawn="1"/>
        </p:nvSpPr>
        <p:spPr bwMode="auto">
          <a:xfrm flipV="1">
            <a:off x="5573713" y="700088"/>
            <a:ext cx="6610350" cy="20637"/>
          </a:xfrm>
          <a:prstGeom prst="line">
            <a:avLst/>
          </a:prstGeom>
          <a:noFill/>
          <a:ln w="28575">
            <a:solidFill>
              <a:srgbClr val="92D050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2" name="Shape 4"/>
          <p:cNvSpPr/>
          <p:nvPr userDrawn="1"/>
        </p:nvSpPr>
        <p:spPr>
          <a:xfrm>
            <a:off x="-28575" y="6716713"/>
            <a:ext cx="12220575" cy="157162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2300" b="1" cap="all" spc="-91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sz="2300" b="1" cap="all" spc="-91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40513"/>
            <a:ext cx="4114800" cy="284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584200" eaLnBrk="1" fontAlgn="auto" latinLnBrk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ea typeface="Sosa Regular"/>
                <a:cs typeface="Sosa Regular"/>
                <a:sym typeface="Sosa Regular"/>
              </a:defRPr>
            </a:lvl1pPr>
          </a:lstStyle>
          <a:p>
            <a:pPr>
              <a:defRPr/>
            </a:pPr>
            <a:r>
              <a:rPr lang="en-US"/>
              <a:t>© 2015, Perfecto Mobile Ltd.  All Rights Reserved.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40513"/>
            <a:ext cx="2743200" cy="284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46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B0792C0D-626E-EE4D-BBFA-E0B7976366F6}" type="datetime1">
              <a:rPr lang="en-US"/>
              <a:pPr>
                <a:defRPr/>
              </a:pPr>
              <a:t>5/17/18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51625"/>
            <a:ext cx="2743200" cy="24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46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52E40551-DE96-6946-8161-831AAB993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5" name="Picture 1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5" y="52388"/>
            <a:ext cx="1627188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s.perfectomobile.com/display/PD/Perfecto+Command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s.perfectomobile.com/display/PD/Desktop+Web+Testi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evelopers.perfectomobile.com/display/TT/Desktop+Web+Testi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perfectomobile.com/display/PD/Perfecto+Commands" TargetMode="External"/><Relationship Id="rId4" Type="http://schemas.openxmlformats.org/officeDocument/2006/relationships/hyperlink" Target="https://github.com/Project-Quantum/Quantum/tree/master/src/main/java/com/quantum/utils" TargetMode="External"/><Relationship Id="rId5" Type="http://schemas.openxmlformats.org/officeDocument/2006/relationships/hyperlink" Target="http://developers.perfectomobile.com/display/PD/Desktop+Web+Test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oject-Quantum/Quantum-Starter-Kit/wik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-Quantum/Quantum/tree/master/src/main/java/com/quantum/utils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433" y="1501"/>
            <a:ext cx="12192000" cy="6858000"/>
          </a:xfrm>
          <a:prstGeom prst="rect">
            <a:avLst/>
          </a:prstGeom>
          <a:gradFill flip="none" rotWithShape="1">
            <a:gsLst>
              <a:gs pos="64000">
                <a:schemeClr val="accent3">
                  <a:lumMod val="95000"/>
                  <a:lumOff val="5000"/>
                  <a:alpha val="0"/>
                </a:schemeClr>
              </a:gs>
              <a:gs pos="100000">
                <a:schemeClr val="accent3">
                  <a:lumMod val="95000"/>
                  <a:lumOff val="5000"/>
                  <a:alpha val="42000"/>
                </a:schemeClr>
              </a:gs>
              <a:gs pos="98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-20991"/>
            <a:ext cx="12192000" cy="6858000"/>
          </a:xfrm>
          <a:prstGeom prst="rect">
            <a:avLst/>
          </a:prstGeom>
          <a:gradFill flip="none" rotWithShape="1">
            <a:gsLst>
              <a:gs pos="64000">
                <a:schemeClr val="accent3">
                  <a:lumMod val="95000"/>
                  <a:lumOff val="5000"/>
                  <a:alpha val="0"/>
                </a:schemeClr>
              </a:gs>
              <a:gs pos="100000">
                <a:schemeClr val="accent3">
                  <a:lumMod val="95000"/>
                  <a:lumOff val="5000"/>
                  <a:alpha val="42000"/>
                </a:schemeClr>
              </a:gs>
              <a:gs pos="98000">
                <a:schemeClr val="accent3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192000" cy="68507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563" y="2524539"/>
            <a:ext cx="7746493" cy="108666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06. Quantum Power Usage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89" y="6117388"/>
            <a:ext cx="405368" cy="4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2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Perfecto commands can be executed from Quantum </a:t>
            </a:r>
          </a:p>
          <a:p>
            <a:pPr lvl="1"/>
            <a:r>
              <a:rPr lang="en-US" dirty="0"/>
              <a:t>The full list of commands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developers.perfectomobile.com/display/PD/Perfecto+Commands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Quantum </a:t>
            </a:r>
            <a:r>
              <a:rPr lang="en-US" dirty="0" err="1" smtClean="0"/>
              <a:t>Utils</a:t>
            </a:r>
            <a:r>
              <a:rPr lang="en-US" dirty="0" smtClean="0"/>
              <a:t> contain with pre-built calls to most commands.</a:t>
            </a:r>
          </a:p>
          <a:p>
            <a:pPr lvl="1"/>
            <a:r>
              <a:rPr lang="en-US" dirty="0" smtClean="0"/>
              <a:t>When you want to use a command, start by looking in the </a:t>
            </a:r>
            <a:r>
              <a:rPr lang="en-US" dirty="0" err="1" smtClean="0"/>
              <a:t>Utils</a:t>
            </a:r>
            <a:r>
              <a:rPr lang="en-US" dirty="0" smtClean="0"/>
              <a:t>, if your command is not found create your own Util. </a:t>
            </a:r>
          </a:p>
          <a:p>
            <a:r>
              <a:rPr lang="en-US" dirty="0" smtClean="0"/>
              <a:t>Selenium commands are all available under the </a:t>
            </a:r>
            <a:r>
              <a:rPr lang="en-US" dirty="0" err="1" smtClean="0"/>
              <a:t>getDriver</a:t>
            </a:r>
            <a:r>
              <a:rPr lang="en-US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34C2C2-0E75-AB4D-A020-FB7787869643}" type="datetime1">
              <a:rPr lang="en-US" smtClean="0"/>
              <a:pPr>
                <a:defRPr/>
              </a:pPr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8F8098-FC6F-DF4C-82F7-B17798BC7D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Perfecto Mobile Ltd.  All Rights Reserved.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451548" y="-135467"/>
            <a:ext cx="12875776" cy="7005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Querying </a:t>
            </a:r>
            <a:r>
              <a:rPr lang="en-CA" dirty="0" smtClean="0"/>
              <a:t>with </a:t>
            </a:r>
            <a:r>
              <a:rPr lang="en-CA" dirty="0" err="1" smtClean="0"/>
              <a:t>GetBundle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20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etBaseBundle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34C2C2-0E75-AB4D-A020-FB7787869643}" type="datetime1">
              <a:rPr lang="en-US" smtClean="0"/>
              <a:pPr>
                <a:defRPr/>
              </a:pPr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8F8098-FC6F-DF4C-82F7-B17798BC7D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Perfecto Mobile Ltd.  All Rights Reserved.  </a:t>
            </a:r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87" y="3471717"/>
            <a:ext cx="7709213" cy="3012209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543050"/>
            <a:ext cx="10515600" cy="159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 err="1" smtClean="0"/>
              <a:t>getBaseBundle</a:t>
            </a:r>
            <a:r>
              <a:rPr lang="en-US" dirty="0" smtClean="0"/>
              <a:t>() is in the </a:t>
            </a:r>
            <a:r>
              <a:rPr lang="en-US" dirty="0" err="1" smtClean="0"/>
              <a:t>configurationUtils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Allows querying properties from within the Java steps </a:t>
            </a:r>
          </a:p>
        </p:txBody>
      </p:sp>
    </p:spTree>
    <p:extLst>
      <p:ext uri="{BB962C8B-B14F-4D97-AF65-F5344CB8AC3E}">
        <p14:creationId xmlns:p14="http://schemas.microsoft.com/office/powerpoint/2010/main" val="60285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Quantum provides many </a:t>
            </a:r>
            <a:r>
              <a:rPr lang="en-US" dirty="0" err="1" smtClean="0"/>
              <a:t>utils</a:t>
            </a:r>
            <a:r>
              <a:rPr lang="en-US" dirty="0" smtClean="0"/>
              <a:t> to help in writing the step definitions</a:t>
            </a:r>
          </a:p>
          <a:p>
            <a:r>
              <a:rPr lang="en-US" dirty="0" smtClean="0"/>
              <a:t>Steps can return a value which can be stored for future use</a:t>
            </a:r>
          </a:p>
          <a:p>
            <a:r>
              <a:rPr lang="en-US" dirty="0" smtClean="0"/>
              <a:t>Properties can be accessed from within the Java steps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34C2C2-0E75-AB4D-A020-FB7787869643}" type="datetime1">
              <a:rPr lang="en-US" smtClean="0"/>
              <a:pPr>
                <a:defRPr/>
              </a:pPr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8F8098-FC6F-DF4C-82F7-B17798BC7D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Perfecto Mobile Ltd.  All Rights Reserved.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2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3" y="3270249"/>
            <a:ext cx="7225695" cy="793751"/>
          </a:xfrm>
        </p:spPr>
        <p:txBody>
          <a:bodyPr/>
          <a:lstStyle/>
          <a:p>
            <a:r>
              <a:rPr lang="en-US" sz="3200" dirty="0" smtClean="0">
                <a:ea typeface="Source Sans Pro" panose="020B0503030403020204" pitchFamily="34" charset="0"/>
              </a:rPr>
              <a:t>Desktop </a:t>
            </a:r>
            <a:r>
              <a:rPr lang="en-US" sz="3200" dirty="0" smtClean="0">
                <a:ea typeface="Source Sans Pro" panose="020B0503030403020204" pitchFamily="34" charset="0"/>
              </a:rPr>
              <a:t>Web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924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Web &amp; Perfecto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Mac &amp; Windows</a:t>
            </a:r>
          </a:p>
          <a:p>
            <a:r>
              <a:rPr lang="en-US" dirty="0" smtClean="0"/>
              <a:t>Supports Firefox, Chrome, IE, Safari, Edge </a:t>
            </a:r>
          </a:p>
          <a:p>
            <a:r>
              <a:rPr lang="en-US" dirty="0" smtClean="0"/>
              <a:t>Testing for both mobile &amp; desktop is supported by Quantum</a:t>
            </a:r>
          </a:p>
          <a:p>
            <a:r>
              <a:rPr lang="en-US" dirty="0" smtClean="0"/>
              <a:t>Info - 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developers.perfectomobile.com/display/PD/Desktop+Web+Testing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Web is a separate license from the mobile devices</a:t>
            </a:r>
          </a:p>
          <a:p>
            <a:r>
              <a:rPr lang="en-US" dirty="0" smtClean="0"/>
              <a:t>One codebase and one tool for all the test automation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34C2C2-0E75-AB4D-A020-FB7787869643}" type="datetime1">
              <a:rPr lang="en-US" smtClean="0"/>
              <a:pPr>
                <a:defRPr/>
              </a:pPr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8F8098-FC6F-DF4C-82F7-B17798BC7D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Perfecto Mobile Ltd.  All Rights Reserved.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7696200" cy="793750"/>
          </a:xfrm>
        </p:spPr>
        <p:txBody>
          <a:bodyPr/>
          <a:lstStyle/>
          <a:p>
            <a:r>
              <a:rPr lang="en-US" dirty="0" smtClean="0"/>
              <a:t>How it works </a:t>
            </a:r>
            <a:r>
              <a:rPr lang="mr-IN" dirty="0" smtClean="0"/>
              <a:t>–</a:t>
            </a:r>
            <a:r>
              <a:rPr lang="en-US" dirty="0" smtClean="0"/>
              <a:t> Launching desktop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 a desktop web instance is similar to a mobile device. </a:t>
            </a:r>
          </a:p>
          <a:p>
            <a:r>
              <a:rPr lang="en-US" dirty="0" smtClean="0"/>
              <a:t>The capabilities are defined in the </a:t>
            </a:r>
            <a:r>
              <a:rPr lang="en-US" dirty="0" err="1" smtClean="0"/>
              <a:t>TestNG</a:t>
            </a:r>
            <a:r>
              <a:rPr lang="en-US" dirty="0" smtClean="0"/>
              <a:t> and when the test is executed a driver is created with the required desktop machine. </a:t>
            </a:r>
          </a:p>
          <a:p>
            <a:r>
              <a:rPr lang="en-US" dirty="0" smtClean="0"/>
              <a:t>Let’s look at the configuration in Quantum</a:t>
            </a:r>
          </a:p>
          <a:p>
            <a:pPr lvl="1"/>
            <a:r>
              <a:rPr lang="en-US" dirty="0" smtClean="0"/>
              <a:t>Application properties</a:t>
            </a:r>
          </a:p>
          <a:p>
            <a:pPr lvl="1"/>
            <a:r>
              <a:rPr lang="en-US" dirty="0" err="1" smtClean="0"/>
              <a:t>TestNG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34C2C2-0E75-AB4D-A020-FB7787869643}" type="datetime1">
              <a:rPr lang="en-US" smtClean="0"/>
              <a:pPr>
                <a:defRPr/>
              </a:pPr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8F8098-FC6F-DF4C-82F7-B17798BC7D6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Perfecto Mobile Ltd.  All Rights Reserved.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2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706"/>
            <a:ext cx="10515600" cy="4660900"/>
          </a:xfrm>
        </p:spPr>
        <p:txBody>
          <a:bodyPr/>
          <a:lstStyle/>
          <a:p>
            <a:r>
              <a:rPr lang="en-US" dirty="0" smtClean="0"/>
              <a:t>We can write the same test and execute it across mobile &amp; desktop</a:t>
            </a:r>
          </a:p>
          <a:p>
            <a:r>
              <a:rPr lang="en-US" dirty="0" smtClean="0"/>
              <a:t>The website needs to be identical on the object level for this to work.</a:t>
            </a:r>
          </a:p>
          <a:p>
            <a:r>
              <a:rPr lang="en-US" dirty="0" smtClean="0"/>
              <a:t>Responsive websites which look different due to different CSS but are in fact identical will be fine. </a:t>
            </a:r>
          </a:p>
          <a:p>
            <a:r>
              <a:rPr lang="en-US" dirty="0" smtClean="0"/>
              <a:t>For more info </a:t>
            </a:r>
            <a:r>
              <a:rPr lang="en-US" dirty="0"/>
              <a:t>on testing with Desktop see here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developers.perfectomobile.com/display/TT/Desktop+Web+Testing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34C2C2-0E75-AB4D-A020-FB7787869643}" type="datetime1">
              <a:rPr lang="en-US" smtClean="0"/>
              <a:pPr>
                <a:defRPr/>
              </a:pPr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8F8098-FC6F-DF4C-82F7-B17798BC7D6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Perfecto Mobile Ltd.  All Rights Reserved.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76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near the end!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34C2C2-0E75-AB4D-A020-FB7787869643}" type="datetime1">
              <a:rPr lang="en-US" smtClean="0"/>
              <a:pPr>
                <a:defRPr/>
              </a:pPr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8F8098-FC6F-DF4C-82F7-B17798BC7D6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Perfecto Mobile Ltd.  All Rights Reserved.  </a:t>
            </a:r>
            <a:endParaRPr lang="en-US"/>
          </a:p>
        </p:txBody>
      </p:sp>
      <p:pic>
        <p:nvPicPr>
          <p:cNvPr id="1026" name="Picture 2" descr="mage result for marathon finish l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82688"/>
            <a:ext cx="533400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1182688"/>
            <a:ext cx="57150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Our next session will be the last. </a:t>
            </a:r>
          </a:p>
          <a:p>
            <a:r>
              <a:rPr lang="en-US" dirty="0" smtClean="0"/>
              <a:t>This is a good time to collect all your questions  everything Perfecto related </a:t>
            </a:r>
          </a:p>
          <a:p>
            <a:r>
              <a:rPr lang="en-US" dirty="0" smtClean="0"/>
              <a:t>We will have an open Q&amp;A session in our next meeting.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1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701"/>
            <a:ext cx="12192000" cy="7494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Assignment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57357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82688"/>
            <a:ext cx="10515600" cy="4660900"/>
          </a:xfrm>
        </p:spPr>
        <p:txBody>
          <a:bodyPr/>
          <a:lstStyle/>
          <a:p>
            <a:r>
              <a:rPr lang="en-US" dirty="0" smtClean="0"/>
              <a:t>Assignment Review </a:t>
            </a:r>
          </a:p>
          <a:p>
            <a:r>
              <a:rPr lang="en-US" dirty="0" smtClean="0"/>
              <a:t>Returning Values from steps</a:t>
            </a:r>
          </a:p>
          <a:p>
            <a:r>
              <a:rPr lang="en-US" dirty="0" err="1" smtClean="0"/>
              <a:t>Utils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Querying with </a:t>
            </a:r>
            <a:r>
              <a:rPr lang="en-US" dirty="0" err="1" smtClean="0"/>
              <a:t>getBundle</a:t>
            </a:r>
            <a:endParaRPr lang="en-US" dirty="0" smtClean="0"/>
          </a:p>
          <a:p>
            <a:r>
              <a:rPr lang="en-US" dirty="0" smtClean="0"/>
              <a:t>Desktop Web</a:t>
            </a:r>
          </a:p>
          <a:p>
            <a:r>
              <a:rPr lang="en-US" dirty="0" smtClean="0"/>
              <a:t>Assignment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BCCDC6-AC3A-FE48-B067-80F500CEFF8F}" type="datetime1">
              <a:rPr lang="en-US" smtClean="0"/>
              <a:pPr>
                <a:defRPr/>
              </a:pPr>
              <a:t>5/17/18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752C8F-0848-C740-8A6F-AD99F498040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Perfecto Mobile Ltd.  All Rights Reserved.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Wikipedia sample we have created and run make run it on a desktop as well as a mobile device</a:t>
            </a:r>
          </a:p>
          <a:p>
            <a:pPr lvl="1"/>
            <a:r>
              <a:rPr lang="en-US" dirty="0" smtClean="0"/>
              <a:t>Add the security token to the </a:t>
            </a:r>
            <a:r>
              <a:rPr lang="en-US" smtClean="0"/>
              <a:t>app properties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testNG</a:t>
            </a:r>
            <a:r>
              <a:rPr lang="en-US" dirty="0" smtClean="0"/>
              <a:t> file and add 2 tests </a:t>
            </a:r>
            <a:r>
              <a:rPr lang="mr-IN" dirty="0" smtClean="0"/>
              <a:t>–</a:t>
            </a:r>
            <a:r>
              <a:rPr lang="en-US" dirty="0" smtClean="0"/>
              <a:t> for mobile and desktop</a:t>
            </a:r>
          </a:p>
          <a:p>
            <a:pPr lvl="1"/>
            <a:r>
              <a:rPr lang="en-US" dirty="0" smtClean="0"/>
              <a:t>Create the capabilities required</a:t>
            </a:r>
          </a:p>
          <a:p>
            <a:pPr lvl="1"/>
            <a:r>
              <a:rPr lang="en-US" dirty="0" smtClean="0"/>
              <a:t>Run the script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34C2C2-0E75-AB4D-A020-FB7787869643}" type="datetime1">
              <a:rPr lang="en-US" smtClean="0"/>
              <a:pPr>
                <a:defRPr/>
              </a:pPr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8F8098-FC6F-DF4C-82F7-B17798BC7D6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Perfecto Mobile Ltd.  All Rights Reserved.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4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wiki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github.com/Project-Quantum/Quantum-Starter-Kit/wiki</a:t>
            </a:r>
            <a:r>
              <a:rPr lang="en-US" dirty="0" smtClean="0"/>
              <a:t> </a:t>
            </a:r>
          </a:p>
          <a:p>
            <a:r>
              <a:rPr lang="en-US" dirty="0" smtClean="0"/>
              <a:t>Perfecto Commands - </a:t>
            </a:r>
            <a:r>
              <a:rPr lang="en-US" dirty="0">
                <a:hlinkClick r:id="rId3"/>
              </a:rPr>
              <a:t>http://developers.perfectomobile.com/display/PD/Perfecto+Commands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Quantum </a:t>
            </a:r>
            <a:r>
              <a:rPr lang="en-US" dirty="0" err="1" smtClean="0"/>
              <a:t>Utils</a:t>
            </a:r>
            <a:r>
              <a:rPr lang="en-US" dirty="0" smtClean="0"/>
              <a:t> - </a:t>
            </a:r>
            <a:r>
              <a:rPr lang="en-US" dirty="0">
                <a:hlinkClick r:id="rId4"/>
              </a:rPr>
              <a:t>https://github.com/Project-Quantum/Quantum/tree/master/src/main/java/com/quantum/utils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Desktop Web testing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developers.perfectomobile.com/display/PD/Desktop+Web+Testing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34C2C2-0E75-AB4D-A020-FB7787869643}" type="datetime1">
              <a:rPr lang="en-US" smtClean="0"/>
              <a:pPr>
                <a:defRPr/>
              </a:pPr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8F8098-FC6F-DF4C-82F7-B17798BC7D6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Perfecto Mobile Ltd.  All Rights Reserved.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9353" y="-19352"/>
            <a:ext cx="12211352" cy="6889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72" y="4606826"/>
            <a:ext cx="7419219" cy="793751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Assignment </a:t>
            </a:r>
            <a:r>
              <a:rPr lang="en-US" sz="4000" dirty="0" smtClean="0"/>
              <a:t>Review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806267" y="3636433"/>
            <a:ext cx="4385733" cy="5334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31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3"/>
          <a:stretch/>
        </p:blipFill>
        <p:spPr>
          <a:xfrm>
            <a:off x="-38099" y="0"/>
            <a:ext cx="12230100" cy="683260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367340" y="1687515"/>
            <a:ext cx="7419219" cy="793751"/>
          </a:xfrm>
        </p:spPr>
        <p:txBody>
          <a:bodyPr/>
          <a:lstStyle/>
          <a:p>
            <a:r>
              <a:rPr lang="en-US" sz="4000" dirty="0" smtClean="0">
                <a:ea typeface="Source Sans Pro" panose="020B0503030403020204" pitchFamily="34" charset="0"/>
              </a:rPr>
              <a:t>Getting </a:t>
            </a:r>
            <a:r>
              <a:rPr lang="en-US" sz="4000" dirty="0" smtClean="0">
                <a:ea typeface="Source Sans Pro" panose="020B0503030403020204" pitchFamily="34" charset="0"/>
              </a:rPr>
              <a:t>Values from Steps</a:t>
            </a:r>
            <a:endParaRPr lang="en-US" sz="4000" dirty="0"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8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 from Steps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82688"/>
            <a:ext cx="10515600" cy="4660900"/>
          </a:xfrm>
        </p:spPr>
        <p:txBody>
          <a:bodyPr/>
          <a:lstStyle/>
          <a:p>
            <a:r>
              <a:rPr lang="en-US" dirty="0" smtClean="0"/>
              <a:t>We have implemented steps that are standalone </a:t>
            </a:r>
          </a:p>
          <a:p>
            <a:r>
              <a:rPr lang="en-US" dirty="0" smtClean="0"/>
              <a:t>Steps can receive data from the scenario and that data can come from an external file</a:t>
            </a:r>
          </a:p>
          <a:p>
            <a:r>
              <a:rPr lang="en-US" dirty="0" smtClean="0"/>
              <a:t>In some cases, we will want to get the data from a previous step e.g. compare a promotional price we get in the homepage to the price in the shopping cart. </a:t>
            </a:r>
          </a:p>
          <a:p>
            <a:r>
              <a:rPr lang="en-US" dirty="0" smtClean="0"/>
              <a:t>Let’s look at the sample to see how this is done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BCCDC6-AC3A-FE48-B067-80F500CEFF8F}" type="datetime1">
              <a:rPr lang="en-US" smtClean="0"/>
              <a:pPr>
                <a:defRPr/>
              </a:pPr>
              <a:t>5/17/18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752C8F-0848-C740-8A6F-AD99F498040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Perfecto Mobile Ltd.  All Rights Reserved.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38"/>
            <a:ext cx="6937513" cy="793750"/>
          </a:xfrm>
        </p:spPr>
        <p:txBody>
          <a:bodyPr/>
          <a:lstStyle/>
          <a:p>
            <a:r>
              <a:rPr lang="en-US" dirty="0" smtClean="0"/>
              <a:t>Returning Values from steps </a:t>
            </a:r>
            <a:r>
              <a:rPr lang="en-US" smtClean="0"/>
              <a:t>- 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 a step which is not void – String, </a:t>
            </a:r>
            <a:r>
              <a:rPr lang="en-US" dirty="0" err="1" smtClean="0"/>
              <a:t>Int</a:t>
            </a:r>
            <a:r>
              <a:rPr lang="en-US" dirty="0" smtClean="0"/>
              <a:t> etc. </a:t>
            </a:r>
          </a:p>
          <a:p>
            <a:r>
              <a:rPr lang="en-US" dirty="0" smtClean="0"/>
              <a:t>We store the data into a meaningful name</a:t>
            </a:r>
          </a:p>
          <a:p>
            <a:r>
              <a:rPr lang="en-US" dirty="0" smtClean="0"/>
              <a:t>We can now use the data in any step we want.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34C2C2-0E75-AB4D-A020-FB7787869643}" type="datetime1">
              <a:rPr lang="en-US" smtClean="0"/>
              <a:pPr>
                <a:defRPr/>
              </a:pPr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8F8098-FC6F-DF4C-82F7-B17798BC7D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Perfecto Mobile Ltd.  All Rights Reserved.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912473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745551" y="4445510"/>
            <a:ext cx="4370735" cy="1498089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ea typeface="Source Sans Pro" panose="020B0503030403020204" pitchFamily="34" charset="0"/>
              </a:rPr>
              <a:t>Utils</a:t>
            </a:r>
            <a:r>
              <a:rPr lang="en-US" dirty="0" smtClean="0">
                <a:solidFill>
                  <a:schemeClr val="tx1"/>
                </a:solidFill>
                <a:ea typeface="Source Sans Pro" panose="020B0503030403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Source Sans Pro" panose="020B0503030403020204" pitchFamily="34" charset="0"/>
              </a:rPr>
              <a:t>Classes</a:t>
            </a:r>
            <a:endParaRPr lang="en-US" dirty="0">
              <a:solidFill>
                <a:schemeClr val="tx1"/>
              </a:solidFill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Utils</a:t>
            </a:r>
            <a:r>
              <a:rPr lang="en-US" dirty="0" smtClean="0"/>
              <a:t> 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Quantum Contains </a:t>
            </a:r>
            <a:r>
              <a:rPr lang="en-US" dirty="0" err="1" smtClean="0"/>
              <a:t>Utils</a:t>
            </a:r>
            <a:r>
              <a:rPr lang="en-US" dirty="0" smtClean="0"/>
              <a:t> classes </a:t>
            </a:r>
          </a:p>
          <a:p>
            <a:r>
              <a:rPr lang="en-US" dirty="0" smtClean="0"/>
              <a:t>They contain many useful commands</a:t>
            </a:r>
          </a:p>
          <a:p>
            <a:r>
              <a:rPr lang="en-US" dirty="0" smtClean="0"/>
              <a:t>We’ll look at them in detail</a:t>
            </a:r>
          </a:p>
          <a:p>
            <a:r>
              <a:rPr lang="en-US" dirty="0" smtClean="0"/>
              <a:t>Remember, you can also create your own </a:t>
            </a:r>
            <a:r>
              <a:rPr lang="en-US" dirty="0" err="1" smtClean="0"/>
              <a:t>utils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info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github.com/Project-Quantum/Quantum/tree/master/src/main/java/com/quantum/utils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34C2C2-0E75-AB4D-A020-FB7787869643}" type="datetime1">
              <a:rPr lang="en-US" smtClean="0"/>
              <a:pPr>
                <a:defRPr/>
              </a:pPr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8F8098-FC6F-DF4C-82F7-B17798BC7D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Perfecto Mobile Ltd.  All Rights Reserved.  </a:t>
            </a:r>
            <a:endParaRPr lang="en-US"/>
          </a:p>
        </p:txBody>
      </p:sp>
      <p:pic>
        <p:nvPicPr>
          <p:cNvPr id="1030" name="Picture 6" descr="mage result for tool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389" y="1182688"/>
            <a:ext cx="3128593" cy="223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9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know the </a:t>
            </a:r>
            <a:r>
              <a:rPr lang="en-US" dirty="0" err="1" smtClean="0"/>
              <a:t>Utils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948705"/>
              </p:ext>
            </p:extLst>
          </p:nvPr>
        </p:nvGraphicFramePr>
        <p:xfrm>
          <a:off x="968829" y="1529391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989"/>
                <a:gridCol w="78476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Appium </a:t>
                      </a:r>
                      <a:r>
                        <a:rPr lang="en-US" sz="2400" dirty="0" err="1" smtClean="0"/>
                        <a:t>Utils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Appium</a:t>
                      </a:r>
                      <a:r>
                        <a:rPr lang="en-US" sz="2400" dirty="0" smtClean="0"/>
                        <a:t> commands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dirty="0" smtClean="0"/>
                        <a:t> scroll, dates &amp; more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CloudUtils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Perfecto</a:t>
                      </a:r>
                      <a:r>
                        <a:rPr lang="en-US" sz="2400" baseline="0" dirty="0" smtClean="0"/>
                        <a:t> connection. For advanced users only.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Console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Utils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 console print outs. For advanced users</a:t>
                      </a:r>
                      <a:r>
                        <a:rPr lang="en-US" sz="2400" baseline="0" dirty="0" smtClean="0"/>
                        <a:t> only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ConfigurationUtils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Contains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GetBundle</a:t>
                      </a:r>
                      <a:r>
                        <a:rPr lang="en-US" sz="2400" baseline="0" dirty="0" smtClean="0"/>
                        <a:t> for querying open device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DeviceUtils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Application handling, visual commands, location &amp; more!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DriverUtils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Handles</a:t>
                      </a:r>
                      <a:r>
                        <a:rPr lang="en-US" sz="2400" baseline="0" dirty="0" smtClean="0"/>
                        <a:t> the </a:t>
                      </a:r>
                      <a:r>
                        <a:rPr lang="en-US" sz="2400" baseline="0" dirty="0" err="1" smtClean="0"/>
                        <a:t>Appium</a:t>
                      </a:r>
                      <a:r>
                        <a:rPr lang="en-US" sz="2400" baseline="0" dirty="0" smtClean="0"/>
                        <a:t> driver. Contains methods for querying OS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ReportUtils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Perfecto</a:t>
                      </a:r>
                      <a:r>
                        <a:rPr lang="en-US" sz="2400" baseline="0" dirty="0" smtClean="0"/>
                        <a:t> report integration. For advanced users only. 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34C2C2-0E75-AB4D-A020-FB7787869643}" type="datetime1">
              <a:rPr lang="en-US" smtClean="0"/>
              <a:pPr>
                <a:defRPr/>
              </a:pPr>
              <a:t>5/17/18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8F8098-FC6F-DF4C-82F7-B17798BC7D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Perfecto Mobile Ltd.  All Rights Reserved.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5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fecto PPT Template 2015" id="{2A21908C-FFED-CA42-92DC-D407144017BC}" vid="{D5AF685B-7E25-894E-A94C-5418D93B48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F57156958355419010BEEBB08A0EAB" ma:contentTypeVersion="5" ma:contentTypeDescription="Create a new document." ma:contentTypeScope="" ma:versionID="a3fa2694c457f8689098dc86a52d0c99">
  <xsd:schema xmlns:xsd="http://www.w3.org/2001/XMLSchema" xmlns:xs="http://www.w3.org/2001/XMLSchema" xmlns:p="http://schemas.microsoft.com/office/2006/metadata/properties" xmlns:ns2="1d7dca9a-e7fe-4e70-b427-b999408283d8" xmlns:ns3="3a13d125-ada3-46fb-a8f2-bcc2bdd31529" xmlns:ns4="b39354ad-55e5-406b-bc55-b3dc027a4d5e" targetNamespace="http://schemas.microsoft.com/office/2006/metadata/properties" ma:root="true" ma:fieldsID="445ecd74fc34824df08da6138b1fc383" ns2:_="" ns3:_="" ns4:_="">
    <xsd:import namespace="1d7dca9a-e7fe-4e70-b427-b999408283d8"/>
    <xsd:import namespace="3a13d125-ada3-46fb-a8f2-bcc2bdd31529"/>
    <xsd:import namespace="b39354ad-55e5-406b-bc55-b3dc027a4d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7dca9a-e7fe-4e70-b427-b999408283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3d125-ada3-46fb-a8f2-bcc2bdd3152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9354ad-55e5-406b-bc55-b3dc027a4d5e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D45D3A-7AD2-492E-A306-3BEF30AC4568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b39354ad-55e5-406b-bc55-b3dc027a4d5e"/>
    <ds:schemaRef ds:uri="3a13d125-ada3-46fb-a8f2-bcc2bdd31529"/>
    <ds:schemaRef ds:uri="1d7dca9a-e7fe-4e70-b427-b999408283d8"/>
  </ds:schemaRefs>
</ds:datastoreItem>
</file>

<file path=customXml/itemProps2.xml><?xml version="1.0" encoding="utf-8"?>
<ds:datastoreItem xmlns:ds="http://schemas.openxmlformats.org/officeDocument/2006/customXml" ds:itemID="{56466ED5-E879-4A6F-828B-6CC2C0BADB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7dca9a-e7fe-4e70-b427-b999408283d8"/>
    <ds:schemaRef ds:uri="3a13d125-ada3-46fb-a8f2-bcc2bdd31529"/>
    <ds:schemaRef ds:uri="b39354ad-55e5-406b-bc55-b3dc027a4d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94B616-F203-428B-9F33-A232F16DD1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1092</Words>
  <Application>Microsoft Macintosh PowerPoint</Application>
  <PresentationFormat>Widescreen</PresentationFormat>
  <Paragraphs>164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Sosa Regular</vt:lpstr>
      <vt:lpstr>Source Sans Pro</vt:lpstr>
      <vt:lpstr>Source Sans Pro Semibold</vt:lpstr>
      <vt:lpstr>Arial</vt:lpstr>
      <vt:lpstr>1_Office Theme</vt:lpstr>
      <vt:lpstr>06. Quantum Power Usage</vt:lpstr>
      <vt:lpstr>Agenda</vt:lpstr>
      <vt:lpstr>Assignment Review</vt:lpstr>
      <vt:lpstr>Getting Values from Steps</vt:lpstr>
      <vt:lpstr>Returning Values from Steps</vt:lpstr>
      <vt:lpstr>Returning Values from steps - Summary</vt:lpstr>
      <vt:lpstr>Utils Classes</vt:lpstr>
      <vt:lpstr>Utils Classes </vt:lpstr>
      <vt:lpstr>Getting to know the Utils</vt:lpstr>
      <vt:lpstr>Accessing Commands</vt:lpstr>
      <vt:lpstr>Querying with GetBundle</vt:lpstr>
      <vt:lpstr>getBaseBundle</vt:lpstr>
      <vt:lpstr>Summary</vt:lpstr>
      <vt:lpstr>Desktop Web</vt:lpstr>
      <vt:lpstr>Desktop Web &amp; Perfecto</vt:lpstr>
      <vt:lpstr>How it works – Launching desktop web</vt:lpstr>
      <vt:lpstr>Running a test</vt:lpstr>
      <vt:lpstr>We are near the end! </vt:lpstr>
      <vt:lpstr>Assignment</vt:lpstr>
      <vt:lpstr>Assignment</vt:lpstr>
      <vt:lpstr>Resources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Yaron White</dc:creator>
  <cp:lastModifiedBy>Yaron White</cp:lastModifiedBy>
  <cp:revision>98</cp:revision>
  <dcterms:modified xsi:type="dcterms:W3CDTF">2018-05-17T15:35:51Z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0x01010088F57156958355419010BEEBB08A0EAB</vt:lpwstr>
  </property>
</Properties>
</file>