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9EA-3DA5-3C47-8904-C6584E783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8BDA6-ECDA-7A41-A20E-F3655BC06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906F-C789-B741-9C38-595E55CE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645A-9822-FC4F-AF52-D6165F17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E429-2F70-9A40-BA05-6E7A676B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44CD-251C-1546-AB12-ED251DE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8E1BF-CEAC-EC4C-A9DA-49EC4A74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4A9B-456D-F54C-BE5D-1518DCD1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BA66-D9E2-824A-9619-ABBDCCD6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7B44-A45E-C949-AB88-E23CEA87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30A4D-D96F-9F4F-B49C-37EABB870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7B546-6216-4C46-BAFB-F3A2FD71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E06A-1ED9-4C4E-8C87-21392D92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F929-D4D5-B14B-8691-65383861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B4E2-EDD2-C441-BFA1-B777A662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558C-DB29-0949-9E1D-23AAB48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4830-EFAF-AC41-8218-208EDB49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BAAA-27F0-1949-B259-D25C8D9A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0408-6FFD-1048-B505-5B243325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EFD8-1E45-EB48-8677-DC146785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CF13-B1C0-7747-A6E2-B1CB1E06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0C97-30E5-EC4F-A74E-1D1D3882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CFBB-9295-9A45-899D-2F34EAFB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9AE4-D765-334F-AFCE-1EE322DD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473B-4D85-6045-827F-1288977E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41BF-664E-4548-8588-847BEDAE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36AD-A2EC-BD43-B0F6-D2F49E23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65277-F7E4-4C46-BBC9-D38BAE005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D761-B6E3-CC45-9B4A-4A90CBAF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E12B-042F-A041-8E3E-6FCA420B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89F16-B855-1F4B-B64D-57EDED00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A632-AC5A-BD43-9ED9-F5AFC226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76BA2-B8F6-244E-9A90-0398BFD9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64E56-165B-8A43-86BF-EC04650C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7567-19F9-8245-BB78-18457162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A8212-AE71-9645-8A99-96135BA12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09E1E-F63A-6B4F-89E4-B781B2B9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D49F6-2DFF-0949-83B6-A2BA165A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3AF4C-CD8B-B44A-917C-E7058BAD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C8E6-EA93-1548-8531-2F9AE7A9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49F51-AEB0-5149-83B8-B8090A13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0799D-99F1-5246-86F0-685DA67D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8E455-4711-554C-8574-D40EC53F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8125B-21FE-5B4A-B92B-DCC6B9FD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A4AE-6176-CA45-8AF7-6278519F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DF953-5DBE-5C4C-9479-94FC0E8F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FC53-78EE-4943-B6EE-196379D1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5EA1-0F68-5B4C-B6CD-67E2C1A0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0365-A570-2241-9D00-C6216E6F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E19E-68F9-E642-B61E-840A258B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4ADFF-A4E9-3144-A3ED-3D99C08A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1002-2A78-8D46-AB2E-51A8DF78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4DD5-6A5E-514C-AE65-6EDED7CE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E8B75-4670-4841-861C-243F424F0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D0230-24C1-F04F-987B-6AAC58C9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EFB1-04AB-854D-A499-57A116AD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7FAF2-B64A-DA47-A17E-6B6420B2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79DF-9298-AA48-A0A4-BAC2D2AE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34D0A-7082-8949-9C82-004CBD6D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7C93-5551-F544-B7AC-2CA31ACA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B574-2F5D-E44C-8077-0E173C1B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27C6-7FE5-4841-9F2D-2F6029E4E0F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4968-3402-9140-ABD0-D67F1307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B79D-7D8B-4B4F-88A3-C4BEDF4D5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7DFC-1297-EF4A-A7B6-7FB6DB2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olsqa.com/selenium-webdriver/exception-handling-selenium-webdriv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qa.com/selenium-webdriver/robot-class/" TargetMode="External"/><Relationship Id="rId2" Type="http://schemas.openxmlformats.org/officeDocument/2006/relationships/hyperlink" Target="https://www.toolsqa.com/selenium-webdriver/autoit-selenium-webdriv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D4A8-E24F-5C40-9901-80CCC5BE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Alerts/Pop-ups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8B87-832D-1E4A-B979-54F5EF6E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 In Prompt alerts, some input requirement is there from the user in the form of text needs to enter in the alert box. A prompt alert box is displayed like below, where the user can enter his/her username and press the OK button or Cancel the alert box without entering any details.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69FB9-B09A-094A-89DF-7F3F2C21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81" y="3917554"/>
            <a:ext cx="5648476" cy="25753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2A6C23-602C-4B47-A655-E1DD89718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latin typeface="Encode Sans"/>
              </a:rPr>
              <a:t>Prompt Alert</a:t>
            </a:r>
          </a:p>
        </p:txBody>
      </p:sp>
    </p:spTree>
    <p:extLst>
      <p:ext uri="{BB962C8B-B14F-4D97-AF65-F5344CB8AC3E}">
        <p14:creationId xmlns:p14="http://schemas.microsoft.com/office/powerpoint/2010/main" val="15502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1C88-F182-E34E-A289-A2B1454D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These alerts</a:t>
            </a:r>
            <a:r>
              <a:rPr lang="en-GB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get some confirmation</a:t>
            </a:r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from the user in the form of </a:t>
            </a:r>
            <a:r>
              <a:rPr lang="en-GB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accepting</a:t>
            </a:r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or </a:t>
            </a:r>
            <a:r>
              <a:rPr lang="en-GB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dismissing</a:t>
            </a:r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the message box. They are different from prompt alerts in a way that the user cannot enter anything as there is no text-box available. Users can only read the message and provide the inputs by pressing the </a:t>
            </a:r>
            <a:r>
              <a:rPr lang="en-GB" b="1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OK/Cancel</a:t>
            </a:r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button.</a:t>
            </a:r>
          </a:p>
          <a:p>
            <a:endParaRPr lang="en-US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B2339A-4687-B641-BDE3-88790A45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effectLst/>
                <a:latin typeface="Encode Sans"/>
              </a:rPr>
              <a:t>Confirmation Alert</a:t>
            </a:r>
            <a:endParaRPr lang="en-US" b="1" i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12359-9CAF-6846-89A4-F3088483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6" y="4198819"/>
            <a:ext cx="7772400" cy="22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8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F0D8-57B2-F448-8F0A-B11C3CC8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effectLst/>
                <a:latin typeface="Encode Sans"/>
              </a:rPr>
              <a:t>How to handle Alerts/popups using Selenium WebDriver?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06A7-18B9-CC43-A84A-17C41F97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T</a:t>
            </a:r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he WebDriver always has the focus on the main browser window and will run all the commands on the main browser window only.</a:t>
            </a:r>
            <a:endParaRPr lang="en-US" b="0" i="1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  <a:p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To switch the control from the parent window to the Alert window, the Selenium WebDriver  provides the following command:</a:t>
            </a:r>
            <a:endParaRPr lang="en-US" b="0" i="1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  <a:p>
            <a:pPr marL="1828800" lvl="4" indent="0">
              <a:buNone/>
            </a:pPr>
            <a:r>
              <a:rPr lang="en-GB" sz="3600" b="0" i="1"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driver.switchTo( ).alert( )</a:t>
            </a:r>
            <a:endParaRPr lang="en-US" sz="3600" b="0" i="1">
              <a:solidFill>
                <a:schemeClr val="accent1">
                  <a:lumMod val="75000"/>
                </a:schemeClr>
              </a:solidFill>
              <a:effectLst/>
              <a:latin typeface="Monaco"/>
            </a:endParaRPr>
          </a:p>
          <a:p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Once we switch the control from the main browser window to the alert window,  we can use the methods provided by </a:t>
            </a:r>
            <a:r>
              <a:rPr lang="en-GB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Alert Interface</a:t>
            </a:r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to perform various required actions</a:t>
            </a:r>
            <a:endParaRPr lang="en-US" i="1">
              <a:solidFill>
                <a:schemeClr val="accent1">
                  <a:lumMod val="75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312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423F-09C3-EC4D-B589-3B09DD85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952"/>
            <a:ext cx="10515600" cy="5294011"/>
          </a:xfrm>
        </p:spPr>
        <p:txBody>
          <a:bodyPr/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Void accept(): This method clicks on the ‘OK’ button of the alert box.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                    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driver.switchTo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().alert().accept();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Void dismiss(): We use this method when the ‘Cancel’ button clicks in the alert box.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driver.switchTo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().alert().dismiss();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Note: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 Apart from these two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sendkeys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() and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getText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() also we can use</a:t>
            </a:r>
            <a:endParaRPr lang="en-GB" i="1" dirty="0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192449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679A-762A-8E46-BF91-7AD95032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effectLst/>
                <a:latin typeface="Encode Sans"/>
              </a:rPr>
              <a:t>How to handle unexpected Alerts using Selenium WebDriver?</a:t>
            </a:r>
            <a:endParaRPr lang="en-GB" b="1">
              <a:solidFill>
                <a:schemeClr val="accent1">
                  <a:lumMod val="50000"/>
                </a:schemeClr>
              </a:solidFill>
              <a:effectLst/>
              <a:latin typeface="Encod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1193-8277-E748-BF58-11D5EA2A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We have to handle these unexpected alerts specifically, and for that, we can use the </a:t>
            </a:r>
            <a:r>
              <a:rPr lang="en-GB" b="1" i="1" u="sng">
                <a:solidFill>
                  <a:srgbClr val="0563C1"/>
                </a:solidFill>
                <a:effectLst/>
                <a:latin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try-catch block</a:t>
            </a:r>
            <a:r>
              <a:rPr lang="en-GB" b="1" i="1" u="sng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b="1" i="1" u="sng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  <a:p>
            <a:endParaRPr lang="en-US" b="1" i="1" u="sng">
              <a:solidFill>
                <a:schemeClr val="accent1">
                  <a:lumMod val="75000"/>
                </a:schemeClr>
              </a:solidFill>
              <a:effectLst/>
              <a:latin typeface="Encode Sans"/>
            </a:endParaRPr>
          </a:p>
          <a:p>
            <a:pPr marL="914400" lvl="2" indent="0">
              <a:buNone/>
            </a:pP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try{</a:t>
            </a:r>
          </a:p>
          <a:p>
            <a:pPr marL="914400" lvl="2" indent="0">
              <a:buNone/>
            </a:pP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    Alert handling part</a:t>
            </a:r>
          </a:p>
          <a:p>
            <a:pPr marL="914400" lvl="2" indent="0">
              <a:buNone/>
            </a:pP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}</a:t>
            </a:r>
          </a:p>
          <a:p>
            <a:pPr marL="914400" lvl="2" indent="0">
              <a:buNone/>
            </a:pP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catch{</a:t>
            </a:r>
          </a:p>
          <a:p>
            <a:pPr marL="914400" lvl="2" indent="0">
              <a:buNone/>
            </a:pP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    </a:t>
            </a:r>
          </a:p>
          <a:p>
            <a:pPr marL="914400" lvl="2" indent="0">
              <a:buNone/>
            </a:pP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4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FA9-F523-F545-A1F5-C12DE1BB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19" y="153192"/>
            <a:ext cx="10515600" cy="1325563"/>
          </a:xfrm>
        </p:spPr>
        <p:txBody>
          <a:bodyPr/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effectLst/>
                <a:latin typeface="Encode Sans"/>
              </a:rPr>
              <a:t>What are Alerts/popups in Selenium?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7E2F-6428-FE44-968E-DF3D4CD2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19" y="1690688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Alerts are small popup boxes/windows which display the messages/notifications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latin typeface="Encode Sans"/>
            </a:endParaRPr>
          </a:p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To </a:t>
            </a:r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notify the user with some information seeking some permission on certain kinds of operations. 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latin typeface="Encode Sans"/>
            </a:endParaRPr>
          </a:p>
          <a:p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Additionally, we can also use them for warning purposes. </a:t>
            </a:r>
            <a:endParaRPr lang="en-US" sz="3200" i="1" dirty="0">
              <a:solidFill>
                <a:schemeClr val="accent1">
                  <a:lumMod val="75000"/>
                </a:schemeClr>
              </a:solidFill>
              <a:latin typeface="Encode Sans"/>
            </a:endParaRPr>
          </a:p>
          <a:p>
            <a:r>
              <a:rPr lang="en-GB" sz="3200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Sometimes, the user can enter a few details in the alert box as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well.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305200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F8B7-756E-8946-B274-770A1262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For Example,</a:t>
            </a:r>
            <a:r>
              <a:rPr lang="en-GB" sz="3200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The alert box displayed below requires an action from the user to press </a:t>
            </a:r>
            <a:r>
              <a:rPr lang="en-GB" sz="3200" b="1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OK</a:t>
            </a:r>
            <a:r>
              <a:rPr lang="en-GB" sz="3200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and accept or press </a:t>
            </a:r>
            <a:r>
              <a:rPr lang="en-GB" sz="3200" b="1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Cancel</a:t>
            </a:r>
            <a:r>
              <a:rPr lang="en-GB" sz="3200" b="0" i="1">
                <a:solidFill>
                  <a:schemeClr val="accent1">
                    <a:lumMod val="75000"/>
                  </a:schemeClr>
                </a:solidFill>
                <a:effectLst/>
                <a:latin typeface="Encode Sans"/>
              </a:rPr>
              <a:t> and dismiss the message box.</a:t>
            </a:r>
            <a:endParaRPr 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4A1DB-BE0C-5448-8EF5-A91B18A0E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7" y="2729706"/>
            <a:ext cx="8620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F757-7E91-0941-AC35-7397E21A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latin typeface="Encode Sans"/>
              </a:rPr>
              <a:t>What are the different types of Alerts/popups?</a:t>
            </a:r>
            <a:endParaRPr lang="en-US" b="1" i="1">
              <a:solidFill>
                <a:schemeClr val="accent1">
                  <a:lumMod val="50000"/>
                </a:schemeClr>
              </a:solidFill>
              <a:latin typeface="Encod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3EC9-36AF-F04B-80F0-78C2776A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GB" sz="40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Operating system dependant</a:t>
            </a:r>
            <a:endParaRPr lang="en-US" sz="4000" i="1">
              <a:solidFill>
                <a:schemeClr val="accent1">
                  <a:lumMod val="75000"/>
                </a:schemeClr>
              </a:solidFill>
              <a:latin typeface="Encode Sans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0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A</a:t>
            </a:r>
            <a:r>
              <a:rPr lang="en-GB" sz="40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pplication dependant</a:t>
            </a:r>
            <a:endParaRPr lang="en-US" sz="4000" i="1">
              <a:solidFill>
                <a:schemeClr val="accent1">
                  <a:lumMod val="75000"/>
                </a:schemeClr>
              </a:solidFill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26872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48E5-9088-474C-B1BA-3B6F9D91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latin typeface="Encode Sans"/>
              </a:rPr>
              <a:t>Windows/OS Alerts</a:t>
            </a:r>
            <a:endParaRPr lang="en-US" b="1" i="1">
              <a:solidFill>
                <a:schemeClr val="accent1">
                  <a:lumMod val="50000"/>
                </a:schemeClr>
              </a:solidFill>
              <a:latin typeface="Encod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E65B-2B91-664E-8C3B-6D20BDB4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          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 Window-based alerts are system-generated alerts/popups. The developers invoke the operating system APIs to show these alerts/dialogue-boxes. Handling these alerts in Selenium is a little tricky and beyond the WebDriver’s capabilities, as Selenium is an automation testing tool for web applications only, and we need third party utility to automate window based popups.  A few of those utilities are </a:t>
            </a:r>
            <a:r>
              <a:rPr lang="en-GB" i="1" dirty="0" err="1">
                <a:solidFill>
                  <a:schemeClr val="accent1">
                    <a:lumMod val="75000"/>
                  </a:schemeClr>
                </a:solidFill>
                <a:latin typeface="Encode Sans"/>
                <a:hlinkClick r:id="rId2"/>
              </a:rPr>
              <a:t>AutoIT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 and 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Encode Sans"/>
                <a:hlinkClick r:id="rId3"/>
              </a:rPr>
              <a:t>Robot Class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 in Java. 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9284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AAF777-64D9-E74F-9151-DDFF4DE5A1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Encode Sans"/>
              </a:rPr>
              <a:t>A sample operating system based alert will look as follows and are majorly </a:t>
            </a:r>
            <a:r>
              <a:rPr lang="en-GB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called Dialog-Boxes</a:t>
            </a:r>
            <a:endParaRPr lang="en-US" b="1" i="1" dirty="0">
              <a:solidFill>
                <a:schemeClr val="accent1">
                  <a:lumMod val="50000"/>
                </a:schemeClr>
              </a:solidFill>
              <a:latin typeface="Encode San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2A4BB-7F45-254A-867A-1557A2CAD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381" y="1825625"/>
            <a:ext cx="6989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AEDD-F626-E04E-8869-5928E55D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latin typeface="Encode Sans"/>
              </a:rPr>
              <a:t>Web/Javascript /Browser-based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ED51-8543-2B4D-A34A-71992DEF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05" y="1874006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                </a:t>
            </a:r>
            <a:r>
              <a:rPr lang="en-GB" sz="36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Web/Browser based alerts are primarily called Javascript alerts and are those alerts that are browser dependant. These alerts are majorly called Popups.</a:t>
            </a:r>
            <a:endParaRPr lang="en-US" sz="3600" i="1">
              <a:solidFill>
                <a:schemeClr val="accent1">
                  <a:lumMod val="75000"/>
                </a:schemeClr>
              </a:solidFill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281881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A097-78FA-2D41-BA32-49E4CEC7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Simple Alert</a:t>
            </a:r>
          </a:p>
          <a:p>
            <a:r>
              <a:rPr lang="en-US" sz="44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Prompt Alert</a:t>
            </a:r>
          </a:p>
          <a:p>
            <a:r>
              <a:rPr lang="en-US" sz="4400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Confirmation Alert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FF4F9B-AB9E-584B-89EF-3605FE7CE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latin typeface="Encode Sans"/>
              </a:rPr>
              <a:t>What are the various kinds of alerts provided by Web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39080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1AC-479D-854C-9CA6-8D83205A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  <a:latin typeface="Encode Sans"/>
              </a:rPr>
              <a:t>These alerts are just informational alerts and have an OK button on them. Users can click on the OK button after reading the message displayed on the alert box. A simple alert box looks like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D027A-AD34-5C4E-98F9-B9D2FE91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0" y="3429000"/>
            <a:ext cx="7772400" cy="23636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66BA73-C94E-E34A-B198-7F2951E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i="1">
                <a:solidFill>
                  <a:schemeClr val="accent1">
                    <a:lumMod val="50000"/>
                  </a:schemeClr>
                </a:solidFill>
                <a:latin typeface="Encode Sans"/>
              </a:rPr>
              <a:t>Simple alert</a:t>
            </a:r>
            <a:endParaRPr lang="en-US" b="1" i="1">
              <a:solidFill>
                <a:schemeClr val="accent1">
                  <a:lumMod val="50000"/>
                </a:schemeClr>
              </a:solidFill>
              <a:latin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183524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621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Encode Sans</vt:lpstr>
      <vt:lpstr>Monaco</vt:lpstr>
      <vt:lpstr>Office Theme</vt:lpstr>
      <vt:lpstr>Alerts/Pop-ups </vt:lpstr>
      <vt:lpstr>What are Alerts/popups in Selenium?</vt:lpstr>
      <vt:lpstr>For Example, The alert box displayed below requires an action from the user to press OK and accept or press Cancel and dismiss the message box.</vt:lpstr>
      <vt:lpstr>What are the different types of Alerts/popups?</vt:lpstr>
      <vt:lpstr>Windows/OS Alerts</vt:lpstr>
      <vt:lpstr>A sample operating system based alert will look as follows and are majorly called Dialog-Boxes</vt:lpstr>
      <vt:lpstr>Web/Javascript /Browser-based Alerts</vt:lpstr>
      <vt:lpstr>What are the various kinds of alerts provided by Web Applications?</vt:lpstr>
      <vt:lpstr>Simple alert</vt:lpstr>
      <vt:lpstr>Prompt Alert</vt:lpstr>
      <vt:lpstr>Confirmation Alert</vt:lpstr>
      <vt:lpstr>How to handle Alerts/popups using Selenium WebDriver?</vt:lpstr>
      <vt:lpstr>PowerPoint Presentation</vt:lpstr>
      <vt:lpstr>How to handle unexpected Alerts using Selenium WebDriver?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Alerts/Pop-ups </dc:title>
  <dc:creator>Venkatesa Kandavel</dc:creator>
  <cp:lastModifiedBy>Venkatesa Kandavel</cp:lastModifiedBy>
  <cp:revision>12</cp:revision>
  <dcterms:created xsi:type="dcterms:W3CDTF">2021-03-28T15:50:19Z</dcterms:created>
  <dcterms:modified xsi:type="dcterms:W3CDTF">2021-03-29T07:22:04Z</dcterms:modified>
</cp:coreProperties>
</file>