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755A-33E2-48AC-8E32-DD0C9BF38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CED1F-026B-44A8-BE85-DA7B52909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1FFD-CCC0-467E-AEC6-FC3F19BD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FE81-B038-4A8E-8C80-475532B1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3407-E67B-4E2E-A9A4-1B6BE542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2BDC-075A-4505-B3E0-3BF1EFA4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FECF-1BCA-4181-9278-BBEA647F8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55F5-21D9-4D5E-B0B6-F176B67C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0FDD-72F7-4679-99A4-D5751C7C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1A92-5B44-470C-AC59-F5C9BDB7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459CC-E67C-4257-AA3C-8C99B662C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CB850-AC80-4AC6-AD6E-57D8FE75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DA06-A75A-4195-961C-48E00D6F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60EE3-533E-443D-A606-4E58C289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5D51F-DBF4-4D62-B9F3-6540C28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5B02-F760-4637-9059-FD393FF9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D004-0ADA-465B-9A09-593A5C3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FB6-81D4-4413-AF51-BD38B0F4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B7EE-E43B-48C5-B459-C0C0DEF5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6C7D-DA50-4C67-97D8-337348C2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B77E-3639-4D21-8B26-B9EA6B81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C5C04-6EDC-46F1-9F7D-31C1B3AA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B5F-8FC9-4DC0-989C-1A7CF0A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0AB6-D6A3-472C-8243-A17BC71C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5490-F104-4646-8AF0-604CAFB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AAC0-69CD-48F5-910A-6F114402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42B7-9406-4B88-BA99-96649F70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73408-746B-4A0F-8D85-83C03E2D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BD156-8EAB-4BCA-8BF2-F2BC030F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09D2-2306-4F58-B586-F0619092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DF9F9-283E-43C9-92DD-54E63DE4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4257-C3F0-4B9C-9EFB-29F0581A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203E-B1D1-48CC-889D-C66549F2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5E74-54BB-47AD-9D62-E0637245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5B0F0-C796-4E88-9A12-0BAAB698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9373C-5BCE-46FB-8A49-49113BEA1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06364-1EEC-4CD8-81AE-D12FBD64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7D9DF-BE12-40AD-952D-E555CEEC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9199-577F-48D4-B1F7-DE4B0589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A15C-39C6-423D-8F33-A37C991A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BB7BD-650C-49FB-B2D8-3A949EDD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25C82-6AE3-4096-9EE2-6F2E9A13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CAF1-58C6-440F-951D-A54F9CFE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3921B-E671-4B41-BDFD-08A71F48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FFF44-51F6-4955-B251-31AF00E6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43562-3E5F-4F78-A427-F579565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4BF6-09DE-4EA2-A1C9-FB3E98CF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938C-10A7-48CE-8356-46C18ACF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F9622-FC64-49AD-9A0D-385316A0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89721-BEA9-47E7-83A1-67369713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E125-11C9-418C-A7A0-715B8B4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898A7-928C-495C-BD27-A6A1CC63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D211-A677-4DDF-A360-CA7882C4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A19C4-BE9F-4914-8B8E-A172EC664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4E305-5ED4-467D-97D7-F54120AB3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9B05-C0FC-4230-A640-8455269F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B040-FE06-42A9-888B-856C664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5EC1-A57C-47CD-94EC-4A4585C8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1BA44-D178-4CC1-869D-392F6EE5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8C529-1E3F-49C6-AEBA-38F4EDA3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9C0F-E783-46B4-BC87-C19C0F834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4AC8-69D4-4D54-8644-00F4176ADFCA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3C07-F05C-42E3-AF69-6C08D177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6DBA-C741-4177-BE66-04DD4801A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6691-8E4B-4716-B45A-4DFA283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string" TargetMode="External"/><Relationship Id="rId2" Type="http://schemas.openxmlformats.org/officeDocument/2006/relationships/hyperlink" Target="https://www.tutorialspoint.com/java/java_string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5AD1B-17F5-488F-A51B-A5EBB989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2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Collections in Java</a:t>
            </a:r>
            <a:endParaRPr lang="en-US" sz="62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6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B08-01AE-443C-8C82-5D27FD7E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STRING CLASS AND ITS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2B95-3E3A-4562-8EC5-F64D73E6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https://www.tutorialspoint.com/java/java_strings.htm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https://www.javatpoint.com/java-string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864077-55CA-45C8-96B4-596F7030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What is Collection in Java..?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D729D-5A51-48DE-8FED-60669985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  <a:ea typeface="Verdana" panose="020B0604030504040204" pitchFamily="34" charset="0"/>
              </a:rPr>
              <a:t>		- The 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effectLst/>
                <a:ea typeface="Verdana" panose="020B0604030504040204" pitchFamily="34" charset="0"/>
              </a:rPr>
              <a:t>Collection in Java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  <a:ea typeface="Verdana" panose="020B0604030504040204" pitchFamily="34" charset="0"/>
              </a:rPr>
              <a:t> is a framework that provides an architecture to store and manipulate the group of objects.</a:t>
            </a:r>
          </a:p>
          <a:p>
            <a:pPr marL="0" indent="0">
              <a:buNone/>
            </a:pP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  <a:ea typeface="Verdana" panose="020B0604030504040204" pitchFamily="34" charset="0"/>
              </a:rPr>
              <a:t>		- Java Collections can achieve all the operations that you perform on a data such as searching, sorting, insertion, manipulation, and deletion</a:t>
            </a:r>
          </a:p>
        </p:txBody>
      </p:sp>
    </p:spTree>
    <p:extLst>
      <p:ext uri="{BB962C8B-B14F-4D97-AF65-F5344CB8AC3E}">
        <p14:creationId xmlns:p14="http://schemas.microsoft.com/office/powerpoint/2010/main" val="25744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ABB-8C4A-4E41-80AB-4184D60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</a:rPr>
              <a:t>What is Framework..?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96C6-90E3-4EE3-AB28-AF915039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 	</a:t>
            </a: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effectLst/>
              </a:rPr>
              <a:t>Framework</a:t>
            </a:r>
            <a:r>
              <a:rPr lang="en-US" sz="32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is a collection of predefined classes and functions that is used to process input, manage hardware devices interacts with system software. It acts like a skeleton that helps the developer to develop an application by writing their own code.</a:t>
            </a:r>
            <a:endParaRPr lang="en-US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5CD0-E840-4186-A7CE-58936D19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Hierarchy of the Collection Framework</a:t>
            </a:r>
            <a:endParaRPr lang="en-US" sz="54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0" name="Picture 6" descr="Hierarchy of Java Collection framework">
            <a:extLst>
              <a:ext uri="{FF2B5EF4-FFF2-40B4-BE49-F238E27FC236}">
                <a16:creationId xmlns:a16="http://schemas.microsoft.com/office/drawing/2014/main" id="{05696DD0-C733-4B77-A3CD-7FCC40E4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81" y="1647146"/>
            <a:ext cx="9422947" cy="51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7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62E-5291-47B0-AB36-BAC9F447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Collection Interface</a:t>
            </a:r>
            <a:endParaRPr lang="en-US" sz="6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467D-E66D-4749-93C2-2324070D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		The Collection interface is the interface which is implemented by all the classes in the collection framework</a:t>
            </a:r>
            <a:endParaRPr lang="en-US" sz="3600" i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08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F8D-A3D2-466B-8056-CE602583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57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Methods of Collection interface</a:t>
            </a:r>
            <a:endParaRPr lang="en-US" sz="5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0D92B3-6003-4225-A014-83051881D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762206"/>
              </p:ext>
            </p:extLst>
          </p:nvPr>
        </p:nvGraphicFramePr>
        <p:xfrm>
          <a:off x="1063896" y="1468494"/>
          <a:ext cx="9303657" cy="5217992"/>
        </p:xfrm>
        <a:graphic>
          <a:graphicData uri="http://schemas.openxmlformats.org/drawingml/2006/table">
            <a:tbl>
              <a:tblPr/>
              <a:tblGrid>
                <a:gridCol w="412206">
                  <a:extLst>
                    <a:ext uri="{9D8B030D-6E8A-4147-A177-3AD203B41FA5}">
                      <a16:colId xmlns:a16="http://schemas.microsoft.com/office/drawing/2014/main" val="2613023708"/>
                    </a:ext>
                  </a:extLst>
                </a:gridCol>
                <a:gridCol w="4232366">
                  <a:extLst>
                    <a:ext uri="{9D8B030D-6E8A-4147-A177-3AD203B41FA5}">
                      <a16:colId xmlns:a16="http://schemas.microsoft.com/office/drawing/2014/main" val="3377832149"/>
                    </a:ext>
                  </a:extLst>
                </a:gridCol>
                <a:gridCol w="4659085">
                  <a:extLst>
                    <a:ext uri="{9D8B030D-6E8A-4147-A177-3AD203B41FA5}">
                      <a16:colId xmlns:a16="http://schemas.microsoft.com/office/drawing/2014/main" val="96526283"/>
                    </a:ext>
                  </a:extLst>
                </a:gridCol>
              </a:tblGrid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No.</a:t>
                      </a:r>
                    </a:p>
                  </a:txBody>
                  <a:tcPr marL="22838" marR="22838" marT="22838" marB="22838">
                    <a:lnL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Method</a:t>
                      </a:r>
                    </a:p>
                  </a:txBody>
                  <a:tcPr marL="22838" marR="22838" marT="22838" marB="22838">
                    <a:lnL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2838" marR="22838" marT="22838" marB="22838">
                    <a:lnL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9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49502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add(E e)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insert an element in this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69979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addAll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(Collection&lt;? extends E&gt; c)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insert the specified collection elements in the invoking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23746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boolean remove(Object element)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delete an element from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27256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removeAll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(Collection&lt;?&gt; c)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delete all the elements of the specified collection from the invoking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6514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 boolean removeIf(Predicate&lt;? super E&gt; filter)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delete all the elements of the collection that satisfy the specified predicate.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954016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boolean retainAll(Collection&lt;?&gt; c)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delete all the elements of invoking collection except the specified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18881"/>
                  </a:ext>
                </a:extLst>
              </a:tr>
              <a:tr h="6522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int size()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returns the total number of elements in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4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2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2E8A9B-C25E-4087-9A1C-4BDA76A20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369346"/>
              </p:ext>
            </p:extLst>
          </p:nvPr>
        </p:nvGraphicFramePr>
        <p:xfrm>
          <a:off x="914398" y="274318"/>
          <a:ext cx="10295709" cy="6299040"/>
        </p:xfrm>
        <a:graphic>
          <a:graphicData uri="http://schemas.openxmlformats.org/drawingml/2006/table">
            <a:tbl>
              <a:tblPr/>
              <a:tblGrid>
                <a:gridCol w="548642">
                  <a:extLst>
                    <a:ext uri="{9D8B030D-6E8A-4147-A177-3AD203B41FA5}">
                      <a16:colId xmlns:a16="http://schemas.microsoft.com/office/drawing/2014/main" val="422587422"/>
                    </a:ext>
                  </a:extLst>
                </a:gridCol>
                <a:gridCol w="3775166">
                  <a:extLst>
                    <a:ext uri="{9D8B030D-6E8A-4147-A177-3AD203B41FA5}">
                      <a16:colId xmlns:a16="http://schemas.microsoft.com/office/drawing/2014/main" val="1804481160"/>
                    </a:ext>
                  </a:extLst>
                </a:gridCol>
                <a:gridCol w="5971901">
                  <a:extLst>
                    <a:ext uri="{9D8B030D-6E8A-4147-A177-3AD203B41FA5}">
                      <a16:colId xmlns:a16="http://schemas.microsoft.com/office/drawing/2014/main" val="3613116279"/>
                    </a:ext>
                  </a:extLst>
                </a:gridCol>
              </a:tblGrid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void clear()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removes the total number of elements from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93872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contains(Object element)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search an element.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52904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containsAll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(Collection&lt;?&gt; c)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is used to search the specified collection in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86545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Iterator iterator()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returns an iterator.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20725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Object[]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toArray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converts collection into array.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581207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&lt;T&gt; T[] toArray(T[] a)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converts collection into array. Here, the runtime type of the returned array is that of the specified array.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10281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boolean isEmpty()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checks if collection is empty.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20293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 Stream&lt;E&gt;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parallelStream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returns a possibly parallel Stream with the collection as its source.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06491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 Stream&lt;E&gt; stream()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returns a sequential Stream with the collection as its source.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43298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default Spliterator&lt;E&gt; spliterator()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generates a </a:t>
                      </a:r>
                      <a:r>
                        <a:rPr lang="en-US" sz="1600" i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Spliterator</a:t>
                      </a:r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 over the specified elements in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66901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boolean equals(Object element)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matches two collections.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55916"/>
                  </a:ext>
                </a:extLst>
              </a:tr>
              <a:tr h="524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public int hashCode()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It returns the hash code number of the collection.</a:t>
                      </a:r>
                    </a:p>
                  </a:txBody>
                  <a:tcPr marL="15225" marR="15225" marT="15225" marB="15225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4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5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762E-5291-47B0-AB36-BAC9F447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List Interface</a:t>
            </a:r>
            <a:endParaRPr lang="en-US" sz="60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467D-E66D-4749-93C2-2324070D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0" i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	</a:t>
            </a:r>
            <a:r>
              <a:rPr lang="en-US" sz="36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	- </a:t>
            </a:r>
            <a:r>
              <a:rPr lang="en-US" sz="2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 interface is the child interface of Collection interface.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		- </a:t>
            </a:r>
            <a:r>
              <a:rPr lang="en-US" sz="2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 interface is implemented by the classes </a:t>
            </a:r>
            <a:r>
              <a:rPr lang="en-US" sz="2400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ArrayList</a:t>
            </a:r>
            <a:r>
              <a:rPr lang="en-US" sz="2400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, LinkedList, Vector, and Stack.</a:t>
            </a:r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1C-347B-475D-959C-CAA0AE0B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effectLst/>
              </a:rPr>
              <a:t>To instantiate the List interface, we must use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AE2A-95D4-46C1-BBDA-4A62E7AC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 &lt;data-type&gt; list1= 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new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</a:t>
            </a:r>
            <a:r>
              <a:rPr lang="en-US" b="0" i="1" dirty="0" err="1">
                <a:solidFill>
                  <a:schemeClr val="accent1">
                    <a:lumMod val="75000"/>
                  </a:schemeClr>
                </a:solidFill>
                <a:effectLst/>
              </a:rPr>
              <a:t>ArrayList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();  </a:t>
            </a: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 &lt;data-type&gt; list2 = 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new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LinkedList();  </a:t>
            </a: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 &lt;data-type&gt; list3 = 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new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Vector();  </a:t>
            </a: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List &lt;data-type&gt; list4 = 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</a:rPr>
              <a:t>new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</a:rPr>
              <a:t> Stack();  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8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622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Collections in Java</vt:lpstr>
      <vt:lpstr>What is Collection in Java..?</vt:lpstr>
      <vt:lpstr>What is Framework..?</vt:lpstr>
      <vt:lpstr>Hierarchy of the Collection Framework</vt:lpstr>
      <vt:lpstr>Collection Interface</vt:lpstr>
      <vt:lpstr>Methods of Collection interface</vt:lpstr>
      <vt:lpstr>PowerPoint Presentation</vt:lpstr>
      <vt:lpstr>List Interface</vt:lpstr>
      <vt:lpstr>To instantiate the List interface, we must use</vt:lpstr>
      <vt:lpstr>STRING CLASS AND ITS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Java</dc:title>
  <dc:creator>Venkatesa Kandavel</dc:creator>
  <cp:lastModifiedBy>Venkatesa Kandavel</cp:lastModifiedBy>
  <cp:revision>25</cp:revision>
  <dcterms:created xsi:type="dcterms:W3CDTF">2021-03-31T10:40:07Z</dcterms:created>
  <dcterms:modified xsi:type="dcterms:W3CDTF">2021-04-05T07:17:58Z</dcterms:modified>
</cp:coreProperties>
</file>