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4" r:id="rId5"/>
    <p:sldId id="261" r:id="rId6"/>
    <p:sldId id="260" r:id="rId7"/>
    <p:sldId id="259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57" r:id="rId17"/>
    <p:sldId id="27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BFA9F-3974-4EAA-AA13-359EA3F8E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0993B-9CF6-441C-9EFC-4C3B31ACE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F4B3F-D559-4B06-9973-A21F8536B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AB16-5B45-45E3-9474-2CDF08E90350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47F23-8C70-4378-B96D-7640597D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8E2B2-EF2F-4DAC-B264-B3FC94BBD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308D-2D1F-4BCD-A387-414DC0AC5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20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1E634-7A9B-4AE0-8309-42BFD0B1F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A7529-6317-45C3-B95B-534F1EA81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6D9E2-4B9D-4103-BA55-7FCAB8D9E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AB16-5B45-45E3-9474-2CDF08E90350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A46B3-81CF-446F-98ED-5EC60BE74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67161-6381-4B52-8B02-32D6A7728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308D-2D1F-4BCD-A387-414DC0AC5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10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5FA569-7F28-4B74-87CF-409E689446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AE814-6C6E-4FAB-BD77-1BDE8AFEB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8EA14-D506-48C3-8D30-BC3CFCDE0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AB16-5B45-45E3-9474-2CDF08E90350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1E38C-B63B-4EA1-B0A0-F858A0B25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F7F7D-9B2A-4D49-8CDA-367169CA5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308D-2D1F-4BCD-A387-414DC0AC5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19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_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73CF96-BCE9-4B93-A473-125606808D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C07A3-3086-424F-8E4D-5D3F797BB3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1794ED-D4B2-4BEB-9380-2F23C19988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9392" y="2019300"/>
            <a:ext cx="11573214" cy="3668713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276BF6D-D0D8-4318-827E-9D4B62484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391" y="243403"/>
            <a:ext cx="11544758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244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08C7A-ACC3-4B8E-816C-413B4B1CD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C4A29-137A-4841-BF04-9075DFA9A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3196A-4005-49BB-97C3-08C29FA9D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AB16-5B45-45E3-9474-2CDF08E90350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C1F8C-C232-4AB1-8C50-6A0C4B068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C6575-3E45-4A70-9B17-FBEE637C5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308D-2D1F-4BCD-A387-414DC0AC5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0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C72D-21B3-4584-A983-3C4D38114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8EC9C-653C-47D4-8FAC-CD7717A78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00028-B180-4F1A-8AE5-1226A807C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AB16-5B45-45E3-9474-2CDF08E90350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9DAF5-289B-4A1F-9CD4-7E620CD51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82FCF-706A-44ED-A7D3-C573A97A9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308D-2D1F-4BCD-A387-414DC0AC5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66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82BD1-6A90-445A-AEC6-9F6C83801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61B80-BADB-4C4E-BB86-A7D02A49C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00C0CD-D6BD-46D9-AA2B-BD04E30B8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82568-DA6D-46EB-AAD0-BA368EA45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AB16-5B45-45E3-9474-2CDF08E90350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28EA4-F01F-429D-8FA7-0557B77C4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9304A-D8C9-4A47-9E6D-5F589FE1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308D-2D1F-4BCD-A387-414DC0AC5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36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08ADD-23C1-4694-A7D1-D2A06F442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3379E-A3DB-41D4-8F3A-13B038030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DC5A21-CFB3-4D7D-B2B6-75A3A8C81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155574-3614-4156-BB6E-57074E0FD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F168DA-3FEC-4B81-ADB3-5412F77DBB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D58F6C-F704-4F91-8D56-64C360368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AB16-5B45-45E3-9474-2CDF08E90350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108362-7701-49DF-BDE3-6D4FC4489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F2FAD2-0D10-4906-A7C6-62DE0AD30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308D-2D1F-4BCD-A387-414DC0AC5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2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752E6-61D4-467D-953A-E58A4C07C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1E2C84-C0DA-4962-8DE6-956D18EB4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AB16-5B45-45E3-9474-2CDF08E90350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2698B4-E716-4607-A188-259C765AC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C9B1FE-B800-4D0E-9A16-3AC6ECF38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308D-2D1F-4BCD-A387-414DC0AC5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3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E68A2-EDCB-46B1-8F6E-EF041D0BB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AB16-5B45-45E3-9474-2CDF08E90350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4D4178-B54E-4B84-AE3C-37637E76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16FFB-D294-445C-8CFC-8F1BB74B0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308D-2D1F-4BCD-A387-414DC0AC5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4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557E4-1051-4F57-874C-0E82CC9A6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FB8A3-3294-4506-BAF5-2645BD176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486B4-8CEB-46FD-B11D-B2A279A18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35019-6780-4F90-8FB3-59D08AD98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AB16-5B45-45E3-9474-2CDF08E90350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EE026-692A-4792-93B3-806D000AB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BB2CA-9F56-42BA-9E7A-25AC607B1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308D-2D1F-4BCD-A387-414DC0AC5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29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703A3-7B53-4607-8216-3239DA848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E8AA54-45F2-4F46-B465-E9BD4FF3CA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21AE1A-4A04-4A55-B0F8-FCE30CFD3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B7651A-B58D-44ED-AC41-D9EE0F328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AB16-5B45-45E3-9474-2CDF08E90350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68CB5-1AE0-4F88-8FF1-07BE6ADF9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BE2A0-3B70-4898-A53A-B3ECCD7EF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308D-2D1F-4BCD-A387-414DC0AC5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7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537BA5-6119-4603-B891-669975FF8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4AE53-C598-411E-B3BD-21C3E40EB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0C144-136E-4249-AB97-660DFB7C2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1AB16-5B45-45E3-9474-2CDF08E90350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FD0CC-FAD7-4259-949B-848B11D87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79540-5156-4306-92E4-173F23B88B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2308D-2D1F-4BCD-A387-414DC0AC5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5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demo.guru99.com/test/newtour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448CB69-F01B-45C8-92B0-EB60AE77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369222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9600" b="1" i="1" kern="1200" dirty="0">
                <a:solidFill>
                  <a:schemeClr val="accent1">
                    <a:lumMod val="75000"/>
                  </a:schemeClr>
                </a:solidFill>
                <a:cs typeface="Aparajita" panose="02020603050405020304" pitchFamily="18" charset="0"/>
              </a:rPr>
              <a:t>Locators In Selenium</a:t>
            </a:r>
          </a:p>
        </p:txBody>
      </p:sp>
    </p:spTree>
    <p:extLst>
      <p:ext uri="{BB962C8B-B14F-4D97-AF65-F5344CB8AC3E}">
        <p14:creationId xmlns:p14="http://schemas.microsoft.com/office/powerpoint/2010/main" val="3255547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1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Triangle 13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448CB69-F01B-45C8-92B0-EB60AE77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57038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 b="1" i="1" dirty="0">
                <a:solidFill>
                  <a:schemeClr val="accent1">
                    <a:lumMod val="50000"/>
                  </a:schemeClr>
                </a:solidFill>
              </a:rPr>
              <a:t>By Name</a:t>
            </a:r>
            <a:endParaRPr lang="en-US" sz="4800" b="1" i="1" kern="1200" dirty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E7CD6-4B83-4F87-BE1D-82E19770E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048303"/>
            <a:ext cx="9964651" cy="3721562"/>
          </a:xfrm>
        </p:spPr>
        <p:txBody>
          <a:bodyPr anchor="t"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sz="2800" i="1" dirty="0">
                <a:solidFill>
                  <a:schemeClr val="accent1">
                    <a:lumMod val="75000"/>
                  </a:schemeClr>
                </a:solidFill>
              </a:rPr>
              <a:t>These are not unique on a page. If there are multiple elements with the same Name locator then the first element on the page is selected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3200" b="1" i="1" dirty="0">
                <a:solidFill>
                  <a:schemeClr val="accent1">
                    <a:lumMod val="50000"/>
                  </a:schemeClr>
                </a:solidFill>
              </a:rPr>
              <a:t>Syntax: </a:t>
            </a:r>
            <a:r>
              <a:rPr lang="en-US" sz="2800" b="0" i="1" dirty="0" err="1">
                <a:solidFill>
                  <a:schemeClr val="accent1">
                    <a:lumMod val="75000"/>
                  </a:schemeClr>
                </a:solidFill>
                <a:effectLst/>
              </a:rPr>
              <a:t>driver.findElement</a:t>
            </a:r>
            <a:r>
              <a:rPr lang="en-US" sz="2800" b="0" i="1" dirty="0">
                <a:solidFill>
                  <a:schemeClr val="accent1">
                    <a:lumMod val="75000"/>
                  </a:schemeClr>
                </a:solidFill>
                <a:effectLst/>
              </a:rPr>
              <a:t>(By.</a:t>
            </a:r>
            <a:r>
              <a:rPr lang="en-US" sz="2800" i="1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sz="2800" b="0" i="1" dirty="0">
                <a:solidFill>
                  <a:schemeClr val="accent1">
                    <a:lumMod val="75000"/>
                  </a:schemeClr>
                </a:solidFill>
                <a:effectLst/>
              </a:rPr>
              <a:t> (“attribute value”))</a:t>
            </a:r>
            <a:r>
              <a:rPr lang="en-US" sz="2800" i="1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</a:rPr>
              <a:t>;</a:t>
            </a:r>
            <a:endParaRPr lang="en-US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3200" b="1" i="1" dirty="0">
                <a:solidFill>
                  <a:schemeClr val="accent1">
                    <a:lumMod val="50000"/>
                  </a:schemeClr>
                </a:solidFill>
              </a:rPr>
              <a:t>EG: </a:t>
            </a:r>
            <a:r>
              <a:rPr lang="en-US" sz="3200" b="0" i="1" dirty="0" err="1">
                <a:solidFill>
                  <a:schemeClr val="accent1">
                    <a:lumMod val="75000"/>
                  </a:schemeClr>
                </a:solidFill>
                <a:effectLst/>
              </a:rPr>
              <a:t>driver.findElement</a:t>
            </a:r>
            <a:r>
              <a:rPr lang="en-US" sz="3200" b="0" i="1" dirty="0">
                <a:solidFill>
                  <a:schemeClr val="accent1">
                    <a:lumMod val="75000"/>
                  </a:schemeClr>
                </a:solidFill>
                <a:effectLst/>
              </a:rPr>
              <a:t>(By.name (“</a:t>
            </a:r>
            <a:r>
              <a:rPr lang="en-US" sz="3200" b="0" i="1" dirty="0" err="1">
                <a:solidFill>
                  <a:schemeClr val="accent1">
                    <a:lumMod val="75000"/>
                  </a:schemeClr>
                </a:solidFill>
                <a:effectLst/>
              </a:rPr>
              <a:t>firstName</a:t>
            </a:r>
            <a:r>
              <a:rPr lang="en-US" sz="3200" b="0" i="1" dirty="0">
                <a:solidFill>
                  <a:schemeClr val="accent1">
                    <a:lumMod val="75000"/>
                  </a:schemeClr>
                </a:solidFill>
                <a:effectLst/>
              </a:rPr>
              <a:t>"))</a:t>
            </a:r>
            <a:r>
              <a:rPr lang="en-US" sz="3200" i="1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</a:rPr>
              <a:t>;</a:t>
            </a:r>
            <a:endParaRPr lang="en-US" sz="32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endParaRPr lang="en-US" sz="32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D0DB2A-CE36-4D85-AD8F-7D2980292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6BBCF48-95A4-470C-9C83-3D85C3312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4E5506-E14E-4B74-AA22-96F1E26EC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632375-8BA0-4000-9EBC-876F52A4F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910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1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Triangle 13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448CB69-F01B-45C8-92B0-EB60AE77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57038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 b="1" i="1" dirty="0">
                <a:solidFill>
                  <a:schemeClr val="accent1">
                    <a:lumMod val="50000"/>
                  </a:schemeClr>
                </a:solidFill>
              </a:rPr>
              <a:t>By Class Name</a:t>
            </a:r>
            <a:endParaRPr lang="en-US" sz="4800" b="1" i="1" kern="1200" dirty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E7CD6-4B83-4F87-BE1D-82E19770E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048303"/>
            <a:ext cx="9964651" cy="3721562"/>
          </a:xfrm>
        </p:spPr>
        <p:txBody>
          <a:bodyPr anchor="t"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Class Name locator gives the element which matches the values specified in the attribute name class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b="1" i="1" dirty="0">
                <a:solidFill>
                  <a:schemeClr val="accent1">
                    <a:lumMod val="50000"/>
                  </a:schemeClr>
                </a:solidFill>
              </a:rPr>
              <a:t>Syntax: </a:t>
            </a:r>
            <a:r>
              <a:rPr lang="en-US" b="0" i="1" dirty="0" err="1">
                <a:solidFill>
                  <a:schemeClr val="accent1">
                    <a:lumMod val="75000"/>
                  </a:schemeClr>
                </a:solidFill>
                <a:effectLst/>
              </a:rPr>
              <a:t>driver.findElement</a:t>
            </a:r>
            <a:r>
              <a:rPr lang="en-US" b="0" i="1" dirty="0">
                <a:solidFill>
                  <a:schemeClr val="accent1">
                    <a:lumMod val="75000"/>
                  </a:schemeClr>
                </a:solidFill>
                <a:effectLst/>
              </a:rPr>
              <a:t>(</a:t>
            </a:r>
            <a:r>
              <a:rPr lang="en-US" b="0" i="1" dirty="0" err="1">
                <a:solidFill>
                  <a:schemeClr val="accent1">
                    <a:lumMod val="75000"/>
                  </a:schemeClr>
                </a:solidFill>
                <a:effectLst/>
              </a:rPr>
              <a:t>By.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</a:rPr>
              <a:t>className</a:t>
            </a:r>
            <a:r>
              <a:rPr lang="en-US" b="0" i="1" dirty="0">
                <a:solidFill>
                  <a:schemeClr val="accent1">
                    <a:lumMod val="75000"/>
                  </a:schemeClr>
                </a:solidFill>
                <a:effectLst/>
              </a:rPr>
              <a:t>(“attribute value”))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</a:rPr>
              <a:t>;</a:t>
            </a:r>
            <a:endParaRPr lang="en-US" altLang="en-US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b="1" i="1" dirty="0">
                <a:solidFill>
                  <a:schemeClr val="accent1">
                    <a:lumMod val="50000"/>
                  </a:schemeClr>
                </a:solidFill>
              </a:rPr>
              <a:t>EG: </a:t>
            </a:r>
            <a:r>
              <a:rPr lang="en-US" b="0" i="1" dirty="0" err="1">
                <a:solidFill>
                  <a:schemeClr val="accent1">
                    <a:lumMod val="75000"/>
                  </a:schemeClr>
                </a:solidFill>
                <a:effectLst/>
              </a:rPr>
              <a:t>driver.findElement</a:t>
            </a:r>
            <a:r>
              <a:rPr lang="en-US" b="0" i="1" dirty="0">
                <a:solidFill>
                  <a:schemeClr val="accent1">
                    <a:lumMod val="75000"/>
                  </a:schemeClr>
                </a:solidFill>
                <a:effectLst/>
              </a:rPr>
              <a:t>(</a:t>
            </a:r>
            <a:r>
              <a:rPr lang="en-US" b="0" i="1" dirty="0" err="1">
                <a:solidFill>
                  <a:schemeClr val="accent1">
                    <a:lumMod val="75000"/>
                  </a:schemeClr>
                </a:solidFill>
                <a:effectLst/>
              </a:rPr>
              <a:t>By.className</a:t>
            </a:r>
            <a:r>
              <a:rPr lang="en-US" b="0" i="1" dirty="0">
                <a:solidFill>
                  <a:schemeClr val="accent1">
                    <a:lumMod val="75000"/>
                  </a:schemeClr>
                </a:solidFill>
                <a:effectLst/>
              </a:rPr>
              <a:t> (“Automation"))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</a:rPr>
              <a:t>;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</a:t>
            </a:r>
            <a:r>
              <a:rPr lang="en-US" altLang="en-US" b="1" i="1" dirty="0">
                <a:solidFill>
                  <a:schemeClr val="accent1">
                    <a:lumMod val="50000"/>
                  </a:schemeClr>
                </a:solidFill>
              </a:rPr>
              <a:t>Note : Before choosing class name check whether it is unique or not a</a:t>
            </a:r>
            <a:r>
              <a:rPr lang="en-US" b="1" i="1" dirty="0">
                <a:solidFill>
                  <a:schemeClr val="accent1">
                    <a:lumMod val="50000"/>
                  </a:schemeClr>
                </a:solidFill>
              </a:rPr>
              <a:t>nd Don’t use if the class name contains space</a:t>
            </a:r>
            <a:endParaRPr lang="en-US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D0DB2A-CE36-4D85-AD8F-7D2980292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6BBCF48-95A4-470C-9C83-3D85C3312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4E5506-E14E-4B74-AA22-96F1E26EC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632375-8BA0-4000-9EBC-876F52A4F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586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1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Triangle 13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448CB69-F01B-45C8-92B0-EB60AE77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57038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 b="1" i="1" dirty="0">
                <a:solidFill>
                  <a:schemeClr val="accent1">
                    <a:lumMod val="50000"/>
                  </a:schemeClr>
                </a:solidFill>
              </a:rPr>
              <a:t>By Tag Name</a:t>
            </a:r>
            <a:endParaRPr lang="en-US" sz="4800" b="1" i="1" kern="1200" dirty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E7CD6-4B83-4F87-BE1D-82E19770E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048303"/>
            <a:ext cx="9964651" cy="3721562"/>
          </a:xfrm>
        </p:spPr>
        <p:txBody>
          <a:bodyPr anchor="t"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sz="2800" i="1" dirty="0">
                <a:solidFill>
                  <a:schemeClr val="accent1">
                    <a:lumMod val="75000"/>
                  </a:schemeClr>
                </a:solidFill>
              </a:rPr>
              <a:t>Tag Name locator is used to find the elements matching the specified Tag Name. It is very helpful when we want to extract the content within a Tag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3200" b="1" i="1" dirty="0">
                <a:solidFill>
                  <a:schemeClr val="accent1">
                    <a:lumMod val="50000"/>
                  </a:schemeClr>
                </a:solidFill>
              </a:rPr>
              <a:t>Syntax: </a:t>
            </a:r>
            <a:r>
              <a:rPr lang="en-US" sz="2800" b="0" i="1" dirty="0" err="1">
                <a:solidFill>
                  <a:schemeClr val="accent1">
                    <a:lumMod val="75000"/>
                  </a:schemeClr>
                </a:solidFill>
                <a:effectLst/>
              </a:rPr>
              <a:t>driver.findElement</a:t>
            </a:r>
            <a:r>
              <a:rPr lang="en-US" sz="2800" b="0" i="1" dirty="0">
                <a:solidFill>
                  <a:schemeClr val="accent1">
                    <a:lumMod val="75000"/>
                  </a:schemeClr>
                </a:solidFill>
                <a:effectLst/>
              </a:rPr>
              <a:t>(</a:t>
            </a:r>
            <a:r>
              <a:rPr lang="en-US" sz="2800" b="0" i="1" dirty="0" err="1">
                <a:solidFill>
                  <a:schemeClr val="accent1">
                    <a:lumMod val="75000"/>
                  </a:schemeClr>
                </a:solidFill>
                <a:effectLst/>
              </a:rPr>
              <a:t>By.t</a:t>
            </a:r>
            <a:r>
              <a:rPr lang="en-US" sz="2800" i="1" dirty="0" err="1">
                <a:solidFill>
                  <a:schemeClr val="accent1">
                    <a:lumMod val="75000"/>
                  </a:schemeClr>
                </a:solidFill>
              </a:rPr>
              <a:t>agName</a:t>
            </a:r>
            <a:r>
              <a:rPr lang="en-US" sz="2800" b="0" i="1" dirty="0">
                <a:solidFill>
                  <a:schemeClr val="accent1">
                    <a:lumMod val="75000"/>
                  </a:schemeClr>
                </a:solidFill>
                <a:effectLst/>
              </a:rPr>
              <a:t>(“attribute value”))</a:t>
            </a:r>
            <a:r>
              <a:rPr lang="en-US" sz="2800" i="1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</a:rPr>
              <a:t>;</a:t>
            </a:r>
            <a:endParaRPr lang="en-US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3200" b="1" i="1" dirty="0">
                <a:solidFill>
                  <a:schemeClr val="accent1">
                    <a:lumMod val="50000"/>
                  </a:schemeClr>
                </a:solidFill>
              </a:rPr>
              <a:t>EG: </a:t>
            </a:r>
            <a:r>
              <a:rPr lang="en-US" sz="3200" b="0" i="1" dirty="0" err="1">
                <a:solidFill>
                  <a:schemeClr val="accent1">
                    <a:lumMod val="75000"/>
                  </a:schemeClr>
                </a:solidFill>
                <a:effectLst/>
              </a:rPr>
              <a:t>driver.findElement</a:t>
            </a:r>
            <a:r>
              <a:rPr lang="en-US" sz="3200" b="0" i="1" dirty="0">
                <a:solidFill>
                  <a:schemeClr val="accent1">
                    <a:lumMod val="75000"/>
                  </a:schemeClr>
                </a:solidFill>
                <a:effectLst/>
              </a:rPr>
              <a:t>(</a:t>
            </a:r>
            <a:r>
              <a:rPr lang="en-US" sz="3200" b="0" i="1" dirty="0" err="1">
                <a:solidFill>
                  <a:schemeClr val="accent1">
                    <a:lumMod val="75000"/>
                  </a:schemeClr>
                </a:solidFill>
                <a:effectLst/>
              </a:rPr>
              <a:t>By.t</a:t>
            </a:r>
            <a:r>
              <a:rPr lang="en-US" sz="3200" i="1" dirty="0" err="1">
                <a:solidFill>
                  <a:schemeClr val="accent1">
                    <a:lumMod val="75000"/>
                  </a:schemeClr>
                </a:solidFill>
              </a:rPr>
              <a:t>agName</a:t>
            </a:r>
            <a:r>
              <a:rPr lang="en-US" sz="3200" b="0" i="1" dirty="0">
                <a:solidFill>
                  <a:schemeClr val="accent1">
                    <a:lumMod val="75000"/>
                  </a:schemeClr>
                </a:solidFill>
                <a:effectLst/>
              </a:rPr>
              <a:t>(“button"))</a:t>
            </a:r>
            <a:r>
              <a:rPr lang="en-US" sz="3200" i="1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</a:rPr>
              <a:t>;</a:t>
            </a:r>
            <a:endParaRPr lang="en-US" sz="32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endParaRPr lang="en-US" sz="32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D0DB2A-CE36-4D85-AD8F-7D2980292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6BBCF48-95A4-470C-9C83-3D85C3312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4E5506-E14E-4B74-AA22-96F1E26EC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632375-8BA0-4000-9EBC-876F52A4F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64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1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Triangle 13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448CB69-F01B-45C8-92B0-EB60AE77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57038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 b="1" i="1" dirty="0">
                <a:solidFill>
                  <a:schemeClr val="accent1">
                    <a:lumMod val="50000"/>
                  </a:schemeClr>
                </a:solidFill>
              </a:rPr>
              <a:t>By Link Text</a:t>
            </a:r>
            <a:endParaRPr lang="en-US" sz="4800" b="1" i="1" kern="1200" dirty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E7CD6-4B83-4F87-BE1D-82E19770E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048303"/>
            <a:ext cx="9964651" cy="3721562"/>
          </a:xfrm>
        </p:spPr>
        <p:txBody>
          <a:bodyPr anchor="t"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sz="3600" i="1" dirty="0">
                <a:solidFill>
                  <a:schemeClr val="accent1">
                    <a:lumMod val="75000"/>
                  </a:schemeClr>
                </a:solidFill>
              </a:rPr>
              <a:t>Link Text locator works on hyperlinks</a:t>
            </a:r>
            <a:endParaRPr lang="en-US" sz="2800" i="1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3200" b="1" i="1" dirty="0">
                <a:solidFill>
                  <a:schemeClr val="accent1">
                    <a:lumMod val="50000"/>
                  </a:schemeClr>
                </a:solidFill>
              </a:rPr>
              <a:t>Syntax: </a:t>
            </a:r>
            <a:r>
              <a:rPr lang="en-US" sz="2800" b="0" i="1" dirty="0" err="1">
                <a:solidFill>
                  <a:schemeClr val="accent1">
                    <a:lumMod val="75000"/>
                  </a:schemeClr>
                </a:solidFill>
                <a:effectLst/>
              </a:rPr>
              <a:t>driver.findElement</a:t>
            </a:r>
            <a:r>
              <a:rPr lang="en-US" sz="2800" b="0" i="1" dirty="0">
                <a:solidFill>
                  <a:schemeClr val="accent1">
                    <a:lumMod val="75000"/>
                  </a:schemeClr>
                </a:solidFill>
                <a:effectLst/>
              </a:rPr>
              <a:t>(</a:t>
            </a:r>
            <a:r>
              <a:rPr lang="en-US" sz="2800" b="0" i="1" dirty="0" err="1">
                <a:solidFill>
                  <a:schemeClr val="accent1">
                    <a:lumMod val="75000"/>
                  </a:schemeClr>
                </a:solidFill>
                <a:effectLst/>
              </a:rPr>
              <a:t>By.linkText</a:t>
            </a:r>
            <a:r>
              <a:rPr lang="en-US" sz="2800" b="0" i="1" dirty="0">
                <a:solidFill>
                  <a:schemeClr val="accent1">
                    <a:lumMod val="75000"/>
                  </a:schemeClr>
                </a:solidFill>
                <a:effectLst/>
              </a:rPr>
              <a:t>(“attribute value”))</a:t>
            </a:r>
            <a:r>
              <a:rPr lang="en-US" sz="2800" i="1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</a:rPr>
              <a:t>;</a:t>
            </a:r>
            <a:endParaRPr lang="en-US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3200" b="1" i="1" dirty="0">
                <a:solidFill>
                  <a:schemeClr val="accent1">
                    <a:lumMod val="50000"/>
                  </a:schemeClr>
                </a:solidFill>
              </a:rPr>
              <a:t>EG: </a:t>
            </a:r>
            <a:r>
              <a:rPr lang="en-US" sz="3200" b="0" i="1" dirty="0" err="1">
                <a:solidFill>
                  <a:schemeClr val="accent1">
                    <a:lumMod val="75000"/>
                  </a:schemeClr>
                </a:solidFill>
                <a:effectLst/>
              </a:rPr>
              <a:t>driver.findElement</a:t>
            </a:r>
            <a:r>
              <a:rPr lang="en-US" sz="3200" b="0" i="1" dirty="0">
                <a:solidFill>
                  <a:schemeClr val="accent1">
                    <a:lumMod val="75000"/>
                  </a:schemeClr>
                </a:solidFill>
                <a:effectLst/>
              </a:rPr>
              <a:t>(</a:t>
            </a:r>
            <a:r>
              <a:rPr lang="en-US" sz="3200" b="0" i="1" dirty="0" err="1">
                <a:solidFill>
                  <a:schemeClr val="accent1">
                    <a:lumMod val="75000"/>
                  </a:schemeClr>
                </a:solidFill>
                <a:effectLst/>
              </a:rPr>
              <a:t>By.linkText</a:t>
            </a:r>
            <a:r>
              <a:rPr lang="en-US" sz="3200" b="0" i="1" dirty="0">
                <a:solidFill>
                  <a:schemeClr val="accent1">
                    <a:lumMod val="75000"/>
                  </a:schemeClr>
                </a:solidFill>
                <a:effectLst/>
              </a:rPr>
              <a:t>(“Forgot Password"))</a:t>
            </a:r>
            <a:r>
              <a:rPr lang="en-US" sz="3200" i="1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</a:rPr>
              <a:t>;</a:t>
            </a:r>
            <a:endParaRPr lang="en-US" sz="32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endParaRPr lang="en-US" sz="32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D0DB2A-CE36-4D85-AD8F-7D2980292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6BBCF48-95A4-470C-9C83-3D85C3312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4E5506-E14E-4B74-AA22-96F1E26EC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632375-8BA0-4000-9EBC-876F52A4F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980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1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Triangle 13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448CB69-F01B-45C8-92B0-EB60AE77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57038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 b="1" i="1" dirty="0">
                <a:solidFill>
                  <a:schemeClr val="accent1">
                    <a:lumMod val="50000"/>
                  </a:schemeClr>
                </a:solidFill>
              </a:rPr>
              <a:t>By Partial Link Text</a:t>
            </a:r>
            <a:endParaRPr lang="en-US" sz="4800" b="1" i="1" kern="1200" dirty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E7CD6-4B83-4F87-BE1D-82E19770E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048302"/>
            <a:ext cx="9964651" cy="4047697"/>
          </a:xfrm>
        </p:spPr>
        <p:txBody>
          <a:bodyPr anchor="t"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sz="2800" i="1" dirty="0">
                <a:solidFill>
                  <a:schemeClr val="accent1">
                    <a:lumMod val="75000"/>
                  </a:schemeClr>
                </a:solidFill>
              </a:rPr>
              <a:t>To find links by a portion of the text in a Link Text element, it contains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800" b="1" i="1" dirty="0">
                <a:solidFill>
                  <a:schemeClr val="accent1">
                    <a:lumMod val="50000"/>
                  </a:schemeClr>
                </a:solidFill>
              </a:rPr>
              <a:t>Syntax: </a:t>
            </a:r>
            <a:r>
              <a:rPr lang="en-US" sz="2800" b="0" i="1" dirty="0" err="1">
                <a:solidFill>
                  <a:schemeClr val="accent1">
                    <a:lumMod val="75000"/>
                  </a:schemeClr>
                </a:solidFill>
                <a:effectLst/>
              </a:rPr>
              <a:t>driver.findElement</a:t>
            </a:r>
            <a:r>
              <a:rPr lang="en-US" sz="2800" b="0" i="1" dirty="0">
                <a:solidFill>
                  <a:schemeClr val="accent1">
                    <a:lumMod val="75000"/>
                  </a:schemeClr>
                </a:solidFill>
                <a:effectLst/>
              </a:rPr>
              <a:t>(</a:t>
            </a:r>
            <a:r>
              <a:rPr lang="en-US" sz="2800" b="0" i="1" dirty="0" err="1">
                <a:solidFill>
                  <a:schemeClr val="accent1">
                    <a:lumMod val="75000"/>
                  </a:schemeClr>
                </a:solidFill>
                <a:effectLst/>
              </a:rPr>
              <a:t>By.partialLinkText</a:t>
            </a:r>
            <a:r>
              <a:rPr lang="en-US" sz="2800" b="0" i="1" dirty="0">
                <a:solidFill>
                  <a:schemeClr val="accent1">
                    <a:lumMod val="75000"/>
                  </a:schemeClr>
                </a:solidFill>
                <a:effectLst/>
              </a:rPr>
              <a:t>(“attribute value”))</a:t>
            </a:r>
            <a:r>
              <a:rPr lang="en-US" sz="2800" i="1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</a:rPr>
              <a:t>;</a:t>
            </a:r>
            <a:endParaRPr lang="en-US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800" b="1" i="1" dirty="0">
                <a:solidFill>
                  <a:schemeClr val="accent1">
                    <a:lumMod val="50000"/>
                  </a:schemeClr>
                </a:solidFill>
              </a:rPr>
              <a:t>EG: </a:t>
            </a:r>
            <a:r>
              <a:rPr lang="en-US" sz="2800" b="0" i="1" dirty="0" err="1">
                <a:solidFill>
                  <a:schemeClr val="accent1">
                    <a:lumMod val="75000"/>
                  </a:schemeClr>
                </a:solidFill>
                <a:effectLst/>
              </a:rPr>
              <a:t>driver.findElement</a:t>
            </a:r>
            <a:r>
              <a:rPr lang="en-US" sz="2800" b="0" i="1" dirty="0">
                <a:solidFill>
                  <a:schemeClr val="accent1">
                    <a:lumMod val="75000"/>
                  </a:schemeClr>
                </a:solidFill>
                <a:effectLst/>
              </a:rPr>
              <a:t>(By. </a:t>
            </a:r>
            <a:r>
              <a:rPr lang="en-US" sz="2800" b="0" i="1" dirty="0" err="1">
                <a:solidFill>
                  <a:schemeClr val="accent1">
                    <a:lumMod val="75000"/>
                  </a:schemeClr>
                </a:solidFill>
                <a:effectLst/>
              </a:rPr>
              <a:t>partialLinkText</a:t>
            </a:r>
            <a:r>
              <a:rPr lang="en-US" sz="2800" b="0" i="1" dirty="0">
                <a:solidFill>
                  <a:schemeClr val="accent1">
                    <a:lumMod val="75000"/>
                  </a:schemeClr>
                </a:solidFill>
                <a:effectLst/>
              </a:rPr>
              <a:t>(“Forgot"))</a:t>
            </a:r>
            <a:r>
              <a:rPr lang="en-US" sz="2800" i="1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</a:rPr>
              <a:t>;</a:t>
            </a:r>
            <a:endParaRPr lang="en-US" sz="2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kumimoji="0" lang="en-US" altLang="en-US" sz="2800" b="1" i="1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</a:t>
            </a:r>
            <a:r>
              <a:rPr lang="en-US" altLang="en-US" sz="2800" b="1" i="1" dirty="0">
                <a:solidFill>
                  <a:schemeClr val="accent1">
                    <a:lumMod val="50000"/>
                  </a:schemeClr>
                </a:solidFill>
              </a:rPr>
              <a:t>Note : The text given in the double quotes should be unique </a:t>
            </a:r>
            <a:r>
              <a:rPr lang="en-US" altLang="en-US" sz="2800" b="1" i="1" dirty="0" err="1">
                <a:solidFill>
                  <a:schemeClr val="accent1">
                    <a:lumMod val="50000"/>
                  </a:schemeClr>
                </a:solidFill>
              </a:rPr>
              <a:t>inorder</a:t>
            </a:r>
            <a:r>
              <a:rPr lang="en-US" altLang="en-US" sz="2800" b="1" i="1" dirty="0">
                <a:solidFill>
                  <a:schemeClr val="accent1">
                    <a:lumMod val="50000"/>
                  </a:schemeClr>
                </a:solidFill>
              </a:rPr>
              <a:t> locate accurately</a:t>
            </a:r>
            <a:endParaRPr lang="en-US" sz="28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D0DB2A-CE36-4D85-AD8F-7D2980292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6BBCF48-95A4-470C-9C83-3D85C3312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4E5506-E14E-4B74-AA22-96F1E26EC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632375-8BA0-4000-9EBC-876F52A4F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932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1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Triangle 13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448CB69-F01B-45C8-92B0-EB60AE77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57038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 b="1" i="1" dirty="0">
                <a:solidFill>
                  <a:schemeClr val="accent1">
                    <a:lumMod val="50000"/>
                  </a:schemeClr>
                </a:solidFill>
              </a:rPr>
              <a:t>By CSS Selectors</a:t>
            </a:r>
            <a:endParaRPr lang="en-US" sz="4800" b="1" i="1" kern="1200" dirty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E7CD6-4B83-4F87-BE1D-82E19770E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048302"/>
            <a:ext cx="9964651" cy="4047697"/>
          </a:xfrm>
        </p:spPr>
        <p:txBody>
          <a:bodyPr anchor="t">
            <a:noAutofit/>
          </a:bodyPr>
          <a:lstStyle/>
          <a:p>
            <a:pPr marL="457200" lvl="1" indent="0">
              <a:lnSpc>
                <a:spcPct val="100000"/>
              </a:lnSpc>
              <a:buNone/>
            </a:pPr>
            <a:r>
              <a:rPr lang="en-US" b="1" i="1" dirty="0">
                <a:solidFill>
                  <a:schemeClr val="accent1">
                    <a:lumMod val="50000"/>
                  </a:schemeClr>
                </a:solidFill>
              </a:rPr>
              <a:t>Using ID: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b="1" i="1" dirty="0">
                <a:solidFill>
                  <a:schemeClr val="accent1">
                    <a:lumMod val="50000"/>
                  </a:schemeClr>
                </a:solidFill>
              </a:rPr>
              <a:t>    Syntax: </a:t>
            </a:r>
            <a:r>
              <a:rPr lang="en-US" b="0" i="0" dirty="0" err="1">
                <a:solidFill>
                  <a:schemeClr val="accent1">
                    <a:lumMod val="75000"/>
                  </a:schemeClr>
                </a:solidFill>
                <a:effectLst/>
              </a:rPr>
              <a:t>driver.findElement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(</a:t>
            </a:r>
            <a:r>
              <a:rPr lang="en-US" b="0" i="0" dirty="0" err="1">
                <a:solidFill>
                  <a:schemeClr val="accent1">
                    <a:lumMod val="75000"/>
                  </a:schemeClr>
                </a:solidFill>
                <a:effectLst/>
              </a:rPr>
              <a:t>By.cssSelector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("</a:t>
            </a:r>
            <a:r>
              <a:rPr lang="en-US" b="0" i="0" dirty="0" err="1">
                <a:solidFill>
                  <a:schemeClr val="accent1">
                    <a:lumMod val="75000"/>
                  </a:schemeClr>
                </a:solidFill>
                <a:effectLst/>
              </a:rPr>
              <a:t>Tag#Value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 of id attribute"));</a:t>
            </a:r>
            <a:endParaRPr lang="en-US" alt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b="1" i="1" dirty="0">
                <a:solidFill>
                  <a:schemeClr val="accent1">
                    <a:lumMod val="50000"/>
                  </a:schemeClr>
                </a:solidFill>
              </a:rPr>
              <a:t>    EG: </a:t>
            </a:r>
            <a:r>
              <a:rPr lang="en-US" b="0" i="0" dirty="0" err="1">
                <a:solidFill>
                  <a:schemeClr val="accent1">
                    <a:lumMod val="75000"/>
                  </a:schemeClr>
                </a:solidFill>
                <a:effectLst/>
              </a:rPr>
              <a:t>driver.findElement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(</a:t>
            </a:r>
            <a:r>
              <a:rPr lang="en-US" b="0" i="0" dirty="0" err="1">
                <a:solidFill>
                  <a:schemeClr val="accent1">
                    <a:lumMod val="75000"/>
                  </a:schemeClr>
                </a:solidFill>
                <a:effectLst/>
              </a:rPr>
              <a:t>By.cssSelector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(“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button</a:t>
            </a:r>
            <a:r>
              <a:rPr lang="en-US" b="0" i="0" dirty="0" err="1">
                <a:solidFill>
                  <a:schemeClr val="accent1">
                    <a:lumMod val="75000"/>
                  </a:schemeClr>
                </a:solidFill>
                <a:effectLst/>
              </a:rPr>
              <a:t>#loginbtn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"));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b="1" i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b="1" i="1" dirty="0">
                <a:solidFill>
                  <a:schemeClr val="accent1">
                    <a:lumMod val="50000"/>
                  </a:schemeClr>
                </a:solidFill>
              </a:rPr>
              <a:t>Using Class: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b="1" i="1" dirty="0">
                <a:solidFill>
                  <a:schemeClr val="accent1">
                    <a:lumMod val="50000"/>
                  </a:schemeClr>
                </a:solidFill>
              </a:rPr>
              <a:t>    Syntax: </a:t>
            </a:r>
            <a:r>
              <a:rPr lang="en-US" b="0" i="0" dirty="0" err="1">
                <a:solidFill>
                  <a:schemeClr val="accent1">
                    <a:lumMod val="75000"/>
                  </a:schemeClr>
                </a:solidFill>
                <a:effectLst/>
              </a:rPr>
              <a:t>driver.findElement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(</a:t>
            </a:r>
            <a:r>
              <a:rPr lang="en-US" b="0" i="0" dirty="0" err="1">
                <a:solidFill>
                  <a:schemeClr val="accent1">
                    <a:lumMod val="75000"/>
                  </a:schemeClr>
                </a:solidFill>
                <a:effectLst/>
              </a:rPr>
              <a:t>By.cssSelector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("</a:t>
            </a:r>
            <a:r>
              <a:rPr lang="en-US" b="0" i="0" dirty="0" err="1">
                <a:solidFill>
                  <a:schemeClr val="accent1">
                    <a:lumMod val="75000"/>
                  </a:schemeClr>
                </a:solidFill>
                <a:effectLst/>
              </a:rPr>
              <a:t>Tag.Value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 of class attribute"));</a:t>
            </a:r>
            <a:endParaRPr lang="en-US" alt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b="1" i="1" dirty="0">
                <a:solidFill>
                  <a:schemeClr val="accent1">
                    <a:lumMod val="50000"/>
                  </a:schemeClr>
                </a:solidFill>
              </a:rPr>
              <a:t>    EG: </a:t>
            </a:r>
            <a:r>
              <a:rPr lang="en-US" b="0" i="0" dirty="0" err="1">
                <a:solidFill>
                  <a:schemeClr val="accent1">
                    <a:lumMod val="75000"/>
                  </a:schemeClr>
                </a:solidFill>
                <a:effectLst/>
              </a:rPr>
              <a:t>driver.findElement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(</a:t>
            </a:r>
            <a:r>
              <a:rPr lang="en-US" b="0" i="0" dirty="0" err="1">
                <a:solidFill>
                  <a:schemeClr val="accent1">
                    <a:lumMod val="75000"/>
                  </a:schemeClr>
                </a:solidFill>
                <a:effectLst/>
              </a:rPr>
              <a:t>By.cssSelector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(“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input.username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"));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b="1" i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200" b="1" i="1" dirty="0">
                <a:solidFill>
                  <a:schemeClr val="accent1">
                    <a:lumMod val="50000"/>
                  </a:schemeClr>
                </a:solidFill>
              </a:rPr>
              <a:t>For More Details Refer </a:t>
            </a:r>
            <a:r>
              <a:rPr lang="en-US" sz="2200" i="1" dirty="0">
                <a:solidFill>
                  <a:schemeClr val="accent1">
                    <a:lumMod val="75000"/>
                  </a:schemeClr>
                </a:solidFill>
              </a:rPr>
              <a:t>: https://www.javatpoint.com/selenium-webdriver-locating-strategies-by-css</a:t>
            </a:r>
            <a:endParaRPr lang="en-US" sz="2200" b="0" i="1" dirty="0">
              <a:solidFill>
                <a:srgbClr val="000000"/>
              </a:solidFill>
              <a:effectLst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D0DB2A-CE36-4D85-AD8F-7D2980292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6BBCF48-95A4-470C-9C83-3D85C3312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4E5506-E14E-4B74-AA22-96F1E26EC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632375-8BA0-4000-9EBC-876F52A4F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614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531AB1-6F62-4C67-BDB0-BA0E34C1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 dirty="0" err="1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Css</a:t>
            </a:r>
            <a:r>
              <a:rPr lang="en-US" sz="5400" b="1" kern="12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Selector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E5166-A1AC-4B8E-88FD-9FB2062153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chemeClr val="accent1">
                    <a:lumMod val="75000"/>
                  </a:schemeClr>
                </a:solidFill>
              </a:rPr>
              <a:t>Following are some of the mainly used formats of CSS Selectors.</a:t>
            </a:r>
          </a:p>
          <a:p>
            <a:pPr marL="0" indent="0">
              <a:buNone/>
            </a:pPr>
            <a:r>
              <a:rPr lang="en-US" sz="1700" b="1" i="1" dirty="0">
                <a:solidFill>
                  <a:schemeClr val="accent1">
                    <a:lumMod val="50000"/>
                  </a:schemeClr>
                </a:solidFill>
              </a:rPr>
              <a:t>Tag and ID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</a:rPr>
              <a:t>EG:</a:t>
            </a:r>
            <a:r>
              <a:rPr lang="en-US" sz="17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accent1">
                    <a:lumMod val="75000"/>
                  </a:schemeClr>
                </a:solidFill>
              </a:rPr>
              <a:t>driver.findElement</a:t>
            </a:r>
            <a:r>
              <a:rPr lang="en-US" sz="17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1700" dirty="0" err="1">
                <a:solidFill>
                  <a:schemeClr val="accent1">
                    <a:lumMod val="75000"/>
                  </a:schemeClr>
                </a:solidFill>
              </a:rPr>
              <a:t>By.cssSelector</a:t>
            </a:r>
            <a:r>
              <a:rPr lang="en-US" sz="1700" dirty="0">
                <a:solidFill>
                  <a:schemeClr val="accent1">
                    <a:lumMod val="75000"/>
                  </a:schemeClr>
                </a:solidFill>
              </a:rPr>
              <a:t>("</a:t>
            </a:r>
            <a:r>
              <a:rPr lang="en-US" sz="1700" dirty="0" err="1">
                <a:solidFill>
                  <a:schemeClr val="accent1">
                    <a:lumMod val="75000"/>
                  </a:schemeClr>
                </a:solidFill>
              </a:rPr>
              <a:t>input#Email</a:t>
            </a:r>
            <a:r>
              <a:rPr lang="en-US" sz="1700" dirty="0">
                <a:solidFill>
                  <a:schemeClr val="accent1">
                    <a:lumMod val="75000"/>
                  </a:schemeClr>
                </a:solidFill>
              </a:rPr>
              <a:t>"))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</a:rPr>
              <a:t>Syntax:</a:t>
            </a:r>
            <a:r>
              <a:rPr lang="en-US" sz="17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accent1">
                    <a:lumMod val="75000"/>
                  </a:schemeClr>
                </a:solidFill>
              </a:rPr>
              <a:t>css</a:t>
            </a:r>
            <a:r>
              <a:rPr lang="en-US" sz="1700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US" sz="1700" dirty="0" err="1">
                <a:solidFill>
                  <a:schemeClr val="accent1">
                    <a:lumMod val="75000"/>
                  </a:schemeClr>
                </a:solidFill>
              </a:rPr>
              <a:t>tag#id</a:t>
            </a:r>
            <a:endParaRPr lang="en-US" sz="17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700" b="1" i="1" dirty="0">
                <a:solidFill>
                  <a:schemeClr val="accent1">
                    <a:lumMod val="50000"/>
                  </a:schemeClr>
                </a:solidFill>
              </a:rPr>
              <a:t>Tag and Class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</a:rPr>
              <a:t>EG:</a:t>
            </a:r>
            <a:r>
              <a:rPr lang="en-US" sz="17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accent1">
                    <a:lumMod val="75000"/>
                  </a:schemeClr>
                </a:solidFill>
              </a:rPr>
              <a:t>driver.findElement</a:t>
            </a:r>
            <a:r>
              <a:rPr lang="en-US" sz="17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1700" dirty="0" err="1">
                <a:solidFill>
                  <a:schemeClr val="accent1">
                    <a:lumMod val="75000"/>
                  </a:schemeClr>
                </a:solidFill>
              </a:rPr>
              <a:t>By.cssSelector</a:t>
            </a:r>
            <a:r>
              <a:rPr lang="en-US" sz="1700" dirty="0">
                <a:solidFill>
                  <a:schemeClr val="accent1">
                    <a:lumMod val="75000"/>
                  </a:schemeClr>
                </a:solidFill>
              </a:rPr>
              <a:t>("</a:t>
            </a:r>
            <a:r>
              <a:rPr lang="en-US" sz="1700" dirty="0" err="1">
                <a:solidFill>
                  <a:schemeClr val="accent1">
                    <a:lumMod val="75000"/>
                  </a:schemeClr>
                </a:solidFill>
              </a:rPr>
              <a:t>input.text</a:t>
            </a:r>
            <a:r>
              <a:rPr lang="en-US" sz="1700" dirty="0">
                <a:solidFill>
                  <a:schemeClr val="accent1">
                    <a:lumMod val="75000"/>
                  </a:schemeClr>
                </a:solidFill>
              </a:rPr>
              <a:t>"))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accent1">
                    <a:lumMod val="75000"/>
                  </a:schemeClr>
                </a:solidFill>
              </a:rPr>
              <a:t>	 </a:t>
            </a:r>
            <a:r>
              <a:rPr lang="en-US" sz="1700" dirty="0" err="1">
                <a:solidFill>
                  <a:schemeClr val="accent1">
                    <a:lumMod val="75000"/>
                  </a:schemeClr>
                </a:solidFill>
              </a:rPr>
              <a:t>css</a:t>
            </a:r>
            <a:r>
              <a:rPr lang="en-US" sz="1700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US" sz="1700" dirty="0" err="1">
                <a:solidFill>
                  <a:schemeClr val="accent1">
                    <a:lumMod val="75000"/>
                  </a:schemeClr>
                </a:solidFill>
              </a:rPr>
              <a:t>tag.class</a:t>
            </a:r>
            <a:endParaRPr lang="en-US" sz="17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700" b="1" i="1" dirty="0">
                <a:solidFill>
                  <a:schemeClr val="accent1">
                    <a:lumMod val="50000"/>
                  </a:schemeClr>
                </a:solidFill>
              </a:rPr>
              <a:t>Tag and Attribute</a:t>
            </a:r>
          </a:p>
          <a:p>
            <a:pPr marL="0" indent="0">
              <a:buNone/>
            </a:pPr>
            <a:r>
              <a:rPr lang="en-US" sz="1700" b="1" i="1" dirty="0">
                <a:solidFill>
                  <a:schemeClr val="accent1">
                    <a:lumMod val="50000"/>
                  </a:schemeClr>
                </a:solidFill>
              </a:rPr>
              <a:t>               </a:t>
            </a: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</a:rPr>
              <a:t>EG: </a:t>
            </a:r>
            <a:r>
              <a:rPr lang="en-US" sz="1700" dirty="0" err="1">
                <a:solidFill>
                  <a:schemeClr val="accent1">
                    <a:lumMod val="75000"/>
                  </a:schemeClr>
                </a:solidFill>
              </a:rPr>
              <a:t>driver.findElement</a:t>
            </a:r>
            <a:r>
              <a:rPr lang="en-US" sz="17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1700" dirty="0" err="1">
                <a:solidFill>
                  <a:schemeClr val="accent1">
                    <a:lumMod val="75000"/>
                  </a:schemeClr>
                </a:solidFill>
              </a:rPr>
              <a:t>By.cssSelector</a:t>
            </a:r>
            <a:r>
              <a:rPr lang="en-US" sz="1700" dirty="0">
                <a:solidFill>
                  <a:schemeClr val="accent1">
                    <a:lumMod val="75000"/>
                  </a:schemeClr>
                </a:solidFill>
              </a:rPr>
              <a:t>("input[name=Email]"))</a:t>
            </a:r>
          </a:p>
          <a:p>
            <a:pPr marL="0" indent="0">
              <a:buNone/>
            </a:pP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</a:rPr>
              <a:t>               Syntax: </a:t>
            </a:r>
            <a:r>
              <a:rPr lang="en-US" sz="1700" dirty="0" err="1">
                <a:solidFill>
                  <a:schemeClr val="accent1">
                    <a:lumMod val="75000"/>
                  </a:schemeClr>
                </a:solidFill>
              </a:rPr>
              <a:t>css</a:t>
            </a:r>
            <a:r>
              <a:rPr lang="en-US" sz="1700" dirty="0">
                <a:solidFill>
                  <a:schemeClr val="accent1">
                    <a:lumMod val="75000"/>
                  </a:schemeClr>
                </a:solidFill>
              </a:rPr>
              <a:t>=tag[attribute=value]</a:t>
            </a:r>
          </a:p>
          <a:p>
            <a:pPr marL="0" indent="0">
              <a:buNone/>
            </a:pPr>
            <a:r>
              <a:rPr lang="en-US" sz="1700" b="1" i="1" dirty="0">
                <a:solidFill>
                  <a:schemeClr val="accent1">
                    <a:lumMod val="50000"/>
                  </a:schemeClr>
                </a:solidFill>
              </a:rPr>
              <a:t>Tag, Class, and Attribute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</a:rPr>
              <a:t>EG: </a:t>
            </a:r>
            <a:r>
              <a:rPr lang="en-US" sz="1700" dirty="0" err="1">
                <a:solidFill>
                  <a:schemeClr val="accent1">
                    <a:lumMod val="75000"/>
                  </a:schemeClr>
                </a:solidFill>
              </a:rPr>
              <a:t>driver.findElement</a:t>
            </a:r>
            <a:r>
              <a:rPr lang="en-US" sz="17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1700" dirty="0" err="1">
                <a:solidFill>
                  <a:schemeClr val="accent1">
                    <a:lumMod val="75000"/>
                  </a:schemeClr>
                </a:solidFill>
              </a:rPr>
              <a:t>By.cssSelector</a:t>
            </a:r>
            <a:r>
              <a:rPr lang="en-US" sz="1700" dirty="0">
                <a:solidFill>
                  <a:schemeClr val="accent1">
                    <a:lumMod val="75000"/>
                  </a:schemeClr>
                </a:solidFill>
              </a:rPr>
              <a:t>("</a:t>
            </a:r>
            <a:r>
              <a:rPr lang="en-US" sz="1700" dirty="0" err="1">
                <a:solidFill>
                  <a:schemeClr val="accent1">
                    <a:lumMod val="75000"/>
                  </a:schemeClr>
                </a:solidFill>
              </a:rPr>
              <a:t>input.text</a:t>
            </a:r>
            <a:r>
              <a:rPr lang="en-US" sz="1700" dirty="0">
                <a:solidFill>
                  <a:schemeClr val="accent1">
                    <a:lumMod val="75000"/>
                  </a:schemeClr>
                </a:solidFill>
              </a:rPr>
              <a:t>[name=email]"))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</a:rPr>
              <a:t> Syntax:</a:t>
            </a:r>
            <a:r>
              <a:rPr lang="en-US" sz="17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accent1">
                    <a:lumMod val="75000"/>
                  </a:schemeClr>
                </a:solidFill>
              </a:rPr>
              <a:t>css</a:t>
            </a:r>
            <a:r>
              <a:rPr lang="en-US" sz="1700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US" sz="1700" dirty="0" err="1">
                <a:solidFill>
                  <a:schemeClr val="accent1">
                    <a:lumMod val="75000"/>
                  </a:schemeClr>
                </a:solidFill>
              </a:rPr>
              <a:t>tag.class</a:t>
            </a:r>
            <a:r>
              <a:rPr lang="en-US" sz="1700" dirty="0">
                <a:solidFill>
                  <a:schemeClr val="accent1">
                    <a:lumMod val="75000"/>
                  </a:schemeClr>
                </a:solidFill>
              </a:rPr>
              <a:t>[attribute=value]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9835F6-E9F1-42AC-829B-55AB121996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06C07A3-3086-424F-8E4D-5D3F797BB37A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8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298D0F-1909-4D74-9A50-DEDA149E1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 dirty="0" err="1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Css</a:t>
            </a:r>
            <a:r>
              <a:rPr lang="en-US" sz="5400" b="1" kern="12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Selector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56075-BCB6-415C-BC67-BFC8B25311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Sub-String Matches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Starts With (^)</a:t>
            </a:r>
          </a:p>
          <a:p>
            <a:pPr marL="228600" lvl="1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EG: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driver.findElement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By.cssSelector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("input[id^=‘una']"))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  <a:p>
            <a:pPr marL="228600" lvl="1" indent="0">
              <a:buNone/>
            </a:pP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Syntax: </a:t>
            </a:r>
            <a:r>
              <a:rPr lang="en-US" sz="2200" dirty="0" err="1">
                <a:solidFill>
                  <a:schemeClr val="accent1">
                    <a:lumMod val="75000"/>
                  </a:schemeClr>
                </a:solidFill>
              </a:rPr>
              <a:t>css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=input[id^=‘una’]</a:t>
            </a:r>
          </a:p>
          <a:p>
            <a:pPr marL="0">
              <a:buNone/>
            </a:pP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Ends With ($)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       </a:t>
            </a:r>
          </a:p>
          <a:p>
            <a:pPr marL="0">
              <a:buNone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    EG: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driver.findElement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By.cssSelector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("input[id$='name']"))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  <a:p>
            <a:pPr marL="228600" lvl="1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Syntax: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1">
                    <a:lumMod val="75000"/>
                  </a:schemeClr>
                </a:solidFill>
              </a:rPr>
              <a:t>css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= input[id$='name’] </a:t>
            </a:r>
          </a:p>
          <a:p>
            <a:pPr marL="0">
              <a:buNone/>
            </a:pP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Contains (*)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</a:t>
            </a:r>
          </a:p>
          <a:p>
            <a:pPr marL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EG: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driver.findElement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By.cssSelector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("input[id*='id']"))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</a:p>
          <a:p>
            <a:pPr marL="0">
              <a:buNone/>
            </a:pP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Syntax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1">
                    <a:lumMod val="75000"/>
                  </a:schemeClr>
                </a:solidFill>
              </a:rPr>
              <a:t>css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=input[id*=‘</a:t>
            </a:r>
            <a:r>
              <a:rPr lang="en-US" sz="2200" dirty="0" err="1">
                <a:solidFill>
                  <a:schemeClr val="accent1">
                    <a:lumMod val="75000"/>
                  </a:schemeClr>
                </a:solidFill>
              </a:rPr>
              <a:t>nam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']</a:t>
            </a:r>
          </a:p>
          <a:p>
            <a:pPr marL="228600" lvl="1" indent="0">
              <a:buNone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660A87-529F-492F-91C1-A3BCAFB4EE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06C07A3-3086-424F-8E4D-5D3F797BB37A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69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1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Triangle 13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448CB69-F01B-45C8-92B0-EB60AE77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57038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 b="1" i="1" kern="12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For Practice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E7CD6-4B83-4F87-BE1D-82E19770E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048302"/>
            <a:ext cx="9964651" cy="4047697"/>
          </a:xfrm>
        </p:spPr>
        <p:txBody>
          <a:bodyPr anchor="t">
            <a:noAutofit/>
          </a:bodyPr>
          <a:lstStyle/>
          <a:p>
            <a:pPr marL="457200" lvl="1" indent="0">
              <a:lnSpc>
                <a:spcPct val="100000"/>
              </a:lnSpc>
              <a:buNone/>
            </a:pPr>
            <a:r>
              <a:rPr lang="en-US" b="1" i="1" dirty="0">
                <a:solidFill>
                  <a:schemeClr val="accent1">
                    <a:lumMod val="50000"/>
                  </a:schemeClr>
                </a:solidFill>
              </a:rPr>
              <a:t>Website link : </a:t>
            </a:r>
            <a:r>
              <a:rPr lang="en-US" b="1" i="1" dirty="0">
                <a:solidFill>
                  <a:schemeClr val="accent1">
                    <a:lumMod val="50000"/>
                  </a:schemeClr>
                </a:solidFill>
                <a:hlinkClick r:id="rId2"/>
              </a:rPr>
              <a:t>http://demo.guru99.com/test/newtours/</a:t>
            </a:r>
            <a:endParaRPr lang="en-US" b="1" i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b="1" i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b="1" i="1" dirty="0">
                <a:solidFill>
                  <a:schemeClr val="accent1">
                    <a:lumMod val="50000"/>
                  </a:schemeClr>
                </a:solidFill>
              </a:rPr>
              <a:t>Scenario : </a:t>
            </a:r>
          </a:p>
          <a:p>
            <a:pPr marL="1371600" lvl="2" indent="-457200">
              <a:lnSpc>
                <a:spcPct val="100000"/>
              </a:lnSpc>
              <a:buFont typeface="+mj-lt"/>
              <a:buAutoNum type="arabicPeriod"/>
            </a:pPr>
            <a:r>
              <a:rPr lang="en-US" b="1" i="1" dirty="0">
                <a:solidFill>
                  <a:schemeClr val="accent1">
                    <a:lumMod val="50000"/>
                  </a:schemeClr>
                </a:solidFill>
              </a:rPr>
              <a:t>Hit the above </a:t>
            </a:r>
            <a:r>
              <a:rPr lang="en-US" b="1" i="1" dirty="0" err="1">
                <a:solidFill>
                  <a:schemeClr val="accent1">
                    <a:lumMod val="50000"/>
                  </a:schemeClr>
                </a:solidFill>
              </a:rPr>
              <a:t>url</a:t>
            </a:r>
            <a:endParaRPr lang="en-US" b="1" i="1" dirty="0">
              <a:solidFill>
                <a:schemeClr val="accent1">
                  <a:lumMod val="50000"/>
                </a:schemeClr>
              </a:solidFill>
            </a:endParaRPr>
          </a:p>
          <a:p>
            <a:pPr marL="1371600" lvl="2" indent="-457200">
              <a:lnSpc>
                <a:spcPct val="100000"/>
              </a:lnSpc>
              <a:buFont typeface="+mj-lt"/>
              <a:buAutoNum type="arabicPeriod"/>
            </a:pPr>
            <a:r>
              <a:rPr lang="en-US" b="1" i="1" dirty="0">
                <a:solidFill>
                  <a:schemeClr val="accent1">
                    <a:lumMod val="50000"/>
                  </a:schemeClr>
                </a:solidFill>
              </a:rPr>
              <a:t>Click on register link</a:t>
            </a:r>
          </a:p>
          <a:p>
            <a:pPr marL="1371600" lvl="2" indent="-457200">
              <a:lnSpc>
                <a:spcPct val="100000"/>
              </a:lnSpc>
              <a:buFont typeface="+mj-lt"/>
              <a:buAutoNum type="arabicPeriod"/>
            </a:pPr>
            <a:r>
              <a:rPr lang="en-US" b="1" i="1" dirty="0">
                <a:solidFill>
                  <a:schemeClr val="accent1">
                    <a:lumMod val="50000"/>
                  </a:schemeClr>
                </a:solidFill>
              </a:rPr>
              <a:t>Fill the registration form and </a:t>
            </a:r>
            <a:r>
              <a:rPr lang="en-US" b="1" i="1">
                <a:solidFill>
                  <a:schemeClr val="accent1">
                    <a:lumMod val="50000"/>
                  </a:schemeClr>
                </a:solidFill>
              </a:rPr>
              <a:t>submit it</a:t>
            </a:r>
            <a:endParaRPr lang="en-US" b="1" i="1" dirty="0">
              <a:solidFill>
                <a:schemeClr val="accent1">
                  <a:lumMod val="50000"/>
                </a:schemeClr>
              </a:solidFill>
            </a:endParaRPr>
          </a:p>
          <a:p>
            <a:pPr marL="1371600" lvl="2" indent="-457200">
              <a:lnSpc>
                <a:spcPct val="100000"/>
              </a:lnSpc>
              <a:buFont typeface="+mj-lt"/>
              <a:buAutoNum type="arabicPeriod"/>
            </a:pPr>
            <a:r>
              <a:rPr lang="en-US" b="1" i="1" dirty="0">
                <a:solidFill>
                  <a:schemeClr val="accent1">
                    <a:lumMod val="50000"/>
                  </a:schemeClr>
                </a:solidFill>
              </a:rPr>
              <a:t>Close the browser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b="1" i="1" dirty="0">
                <a:solidFill>
                  <a:schemeClr val="accent1">
                    <a:lumMod val="50000"/>
                  </a:schemeClr>
                </a:solidFill>
              </a:rPr>
              <a:t>Note: leave the dropdown as it   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D0DB2A-CE36-4D85-AD8F-7D2980292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6BBCF48-95A4-470C-9C83-3D85C3312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4E5506-E14E-4B74-AA22-96F1E26EC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632375-8BA0-4000-9EBC-876F52A4F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209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1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Triangle 13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448CB69-F01B-45C8-92B0-EB60AE77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57038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 b="1" i="1" dirty="0">
                <a:solidFill>
                  <a:schemeClr val="accent1">
                    <a:lumMod val="50000"/>
                  </a:schemeClr>
                </a:solidFill>
              </a:rPr>
              <a:t>Selenium Locators</a:t>
            </a:r>
            <a:endParaRPr lang="en-US" sz="4800" b="1" i="1" kern="1200" dirty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E7CD6-4B83-4F87-BE1D-82E19770E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048303"/>
            <a:ext cx="8343669" cy="3721562"/>
          </a:xfrm>
        </p:spPr>
        <p:txBody>
          <a:bodyPr anchor="t">
            <a:normAutofit fontScale="92500" lnSpcReduction="10000"/>
          </a:bodyPr>
          <a:lstStyle/>
          <a:p>
            <a:pPr lvl="1">
              <a:lnSpc>
                <a:spcPct val="150000"/>
              </a:lnSpc>
            </a:pPr>
            <a:r>
              <a:rPr lang="en-US" sz="2800" i="1" dirty="0">
                <a:solidFill>
                  <a:schemeClr val="accent1">
                    <a:lumMod val="75000"/>
                  </a:schemeClr>
                </a:solidFill>
              </a:rPr>
              <a:t>Selenium Locators are used to identify the web elements in an web page.</a:t>
            </a:r>
          </a:p>
          <a:p>
            <a:pPr lvl="1">
              <a:lnSpc>
                <a:spcPct val="150000"/>
              </a:lnSpc>
            </a:pPr>
            <a:r>
              <a:rPr lang="en-US" sz="2800" b="1" i="1" dirty="0">
                <a:solidFill>
                  <a:schemeClr val="accent1">
                    <a:lumMod val="50000"/>
                  </a:schemeClr>
                </a:solidFill>
              </a:rPr>
              <a:t>Other Names</a:t>
            </a:r>
            <a:r>
              <a:rPr lang="en-US" sz="2800" i="1" dirty="0">
                <a:solidFill>
                  <a:schemeClr val="accent1">
                    <a:lumMod val="75000"/>
                  </a:schemeClr>
                </a:solidFill>
              </a:rPr>
              <a:t> : Page Identifiers, Page Objects</a:t>
            </a:r>
          </a:p>
          <a:p>
            <a:pPr lvl="1">
              <a:lnSpc>
                <a:spcPct val="150000"/>
              </a:lnSpc>
            </a:pPr>
            <a:r>
              <a:rPr lang="en-US" sz="2800" i="1" dirty="0">
                <a:solidFill>
                  <a:schemeClr val="accent1">
                    <a:lumMod val="75000"/>
                  </a:schemeClr>
                </a:solidFill>
              </a:rPr>
              <a:t>Locating elements in Selenium WebDriver is performed with the help of </a:t>
            </a:r>
            <a:r>
              <a:rPr lang="en-US" sz="2800" i="1" dirty="0" err="1">
                <a:solidFill>
                  <a:schemeClr val="accent1">
                    <a:lumMod val="75000"/>
                  </a:schemeClr>
                </a:solidFill>
              </a:rPr>
              <a:t>findElement</a:t>
            </a:r>
            <a:r>
              <a:rPr lang="en-US" sz="2800" i="1" dirty="0">
                <a:solidFill>
                  <a:schemeClr val="accent1">
                    <a:lumMod val="75000"/>
                  </a:schemeClr>
                </a:solidFill>
              </a:rPr>
              <a:t>() and </a:t>
            </a:r>
            <a:r>
              <a:rPr lang="en-US" sz="2800" i="1" dirty="0" err="1">
                <a:solidFill>
                  <a:schemeClr val="accent1">
                    <a:lumMod val="75000"/>
                  </a:schemeClr>
                </a:solidFill>
              </a:rPr>
              <a:t>findElements</a:t>
            </a:r>
            <a:r>
              <a:rPr lang="en-US" sz="2800" i="1" dirty="0">
                <a:solidFill>
                  <a:schemeClr val="accent1">
                    <a:lumMod val="75000"/>
                  </a:schemeClr>
                </a:solidFill>
              </a:rPr>
              <a:t>() methods.</a:t>
            </a:r>
          </a:p>
          <a:p>
            <a:pPr lvl="1">
              <a:lnSpc>
                <a:spcPct val="150000"/>
              </a:lnSpc>
            </a:pP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sz="2400" i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128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1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Triangle 13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448CB69-F01B-45C8-92B0-EB60AE77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57038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 b="1" i="1" dirty="0" err="1">
                <a:solidFill>
                  <a:schemeClr val="accent1">
                    <a:lumMod val="50000"/>
                  </a:schemeClr>
                </a:solidFill>
              </a:rPr>
              <a:t>findElements</a:t>
            </a:r>
            <a:r>
              <a:rPr lang="en-US" sz="4800" b="1" i="1" dirty="0">
                <a:solidFill>
                  <a:schemeClr val="accent1">
                    <a:lumMod val="50000"/>
                  </a:schemeClr>
                </a:solidFill>
              </a:rPr>
              <a:t>()</a:t>
            </a:r>
            <a:endParaRPr lang="en-US" sz="4800" b="1" i="1" kern="1200" dirty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E7CD6-4B83-4F87-BE1D-82E19770E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048303"/>
            <a:ext cx="9964651" cy="3721562"/>
          </a:xfrm>
        </p:spPr>
        <p:txBody>
          <a:bodyPr anchor="t">
            <a:normAutofit fontScale="92500" lnSpcReduction="20000"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sz="2800" b="1" i="1" dirty="0" err="1">
                <a:solidFill>
                  <a:schemeClr val="accent1">
                    <a:lumMod val="50000"/>
                  </a:schemeClr>
                </a:solidFill>
              </a:rPr>
              <a:t>findElements</a:t>
            </a:r>
            <a:r>
              <a:rPr lang="en-US" sz="2800" b="1" i="1" dirty="0">
                <a:solidFill>
                  <a:schemeClr val="accent1">
                    <a:lumMod val="50000"/>
                  </a:schemeClr>
                </a:solidFill>
              </a:rPr>
              <a:t>() </a:t>
            </a:r>
            <a:r>
              <a:rPr lang="en-US" sz="2800" i="1" dirty="0">
                <a:solidFill>
                  <a:schemeClr val="accent1">
                    <a:lumMod val="75000"/>
                  </a:schemeClr>
                </a:solidFill>
              </a:rPr>
              <a:t>returns a list of </a:t>
            </a:r>
            <a:r>
              <a:rPr lang="en-US" sz="2800" i="1" dirty="0" err="1">
                <a:solidFill>
                  <a:schemeClr val="accent1">
                    <a:lumMod val="75000"/>
                  </a:schemeClr>
                </a:solidFill>
              </a:rPr>
              <a:t>WebElements</a:t>
            </a:r>
            <a:r>
              <a:rPr lang="en-US" sz="2800" i="1" dirty="0">
                <a:solidFill>
                  <a:schemeClr val="accent1">
                    <a:lumMod val="75000"/>
                  </a:schemeClr>
                </a:solidFill>
              </a:rPr>
              <a:t> matching the search criteria. If no elements are found, it returns an empty list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800" b="1" i="1" dirty="0">
                <a:solidFill>
                  <a:schemeClr val="accent1">
                    <a:lumMod val="50000"/>
                  </a:schemeClr>
                </a:solidFill>
              </a:rPr>
              <a:t>Syntax: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Monaco"/>
              </a:rPr>
              <a:t>List&lt;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Monaco"/>
              </a:rPr>
              <a:t>WebElement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Monaco"/>
              </a:rPr>
              <a:t>&gt;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Monaco"/>
              </a:rPr>
              <a:t>elementName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Monaco"/>
              </a:rPr>
              <a:t> 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Monaco"/>
              </a:rPr>
              <a:t>driver.findElements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Monaco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Monaco"/>
              </a:rPr>
              <a:t>By.LocatorStrategy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Monaco"/>
              </a:rPr>
              <a:t>("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Monaco"/>
              </a:rPr>
              <a:t>LocatorValue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Monaco"/>
              </a:rPr>
              <a:t>"));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800" b="1" i="1" dirty="0">
                <a:solidFill>
                  <a:schemeClr val="accent1">
                    <a:lumMod val="50000"/>
                  </a:schemeClr>
                </a:solidFill>
              </a:rPr>
              <a:t>EG: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Monaco"/>
              </a:rPr>
              <a:t>List&lt;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Monaco"/>
              </a:rPr>
              <a:t>WebElement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Monaco"/>
              </a:rPr>
              <a:t>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Monaco"/>
              </a:rPr>
              <a:t>listOfElements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Monaco"/>
              </a:rPr>
              <a:t> =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Monaco"/>
              </a:rPr>
              <a:t>driver.findElements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Monac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Monaco"/>
              </a:rPr>
              <a:t>By.xpath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Monaco"/>
              </a:rPr>
              <a:t>("//div"));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b="1" i="1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sz="24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D0DB2A-CE36-4D85-AD8F-7D2980292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6BBCF48-95A4-470C-9C83-3D85C3312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747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1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Triangle 13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448CB69-F01B-45C8-92B0-EB60AE77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57038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 b="1" i="1" dirty="0" err="1">
                <a:solidFill>
                  <a:schemeClr val="accent1">
                    <a:lumMod val="50000"/>
                  </a:schemeClr>
                </a:solidFill>
              </a:rPr>
              <a:t>findElement</a:t>
            </a:r>
            <a:r>
              <a:rPr lang="en-US" sz="4800" b="1" i="1" dirty="0">
                <a:solidFill>
                  <a:schemeClr val="accent1">
                    <a:lumMod val="50000"/>
                  </a:schemeClr>
                </a:solidFill>
              </a:rPr>
              <a:t>()</a:t>
            </a:r>
            <a:endParaRPr lang="en-US" sz="4800" b="1" i="1" kern="1200" dirty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E7CD6-4B83-4F87-BE1D-82E19770E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048303"/>
            <a:ext cx="9964651" cy="3721562"/>
          </a:xfrm>
        </p:spPr>
        <p:txBody>
          <a:bodyPr anchor="t"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sz="2600" b="1" i="1" dirty="0" err="1">
                <a:solidFill>
                  <a:schemeClr val="accent1">
                    <a:lumMod val="50000"/>
                  </a:schemeClr>
                </a:solidFill>
              </a:rPr>
              <a:t>findElement</a:t>
            </a:r>
            <a:r>
              <a:rPr lang="en-US" sz="2600" b="1" i="1" dirty="0">
                <a:solidFill>
                  <a:schemeClr val="accent1">
                    <a:lumMod val="50000"/>
                  </a:schemeClr>
                </a:solidFill>
              </a:rPr>
              <a:t>() </a:t>
            </a:r>
            <a:r>
              <a:rPr lang="en-US" sz="2600" i="1" dirty="0">
                <a:solidFill>
                  <a:schemeClr val="accent1">
                    <a:lumMod val="75000"/>
                  </a:schemeClr>
                </a:solidFill>
              </a:rPr>
              <a:t>returns a </a:t>
            </a:r>
            <a:r>
              <a:rPr lang="en-US" sz="2600" i="1" dirty="0" err="1">
                <a:solidFill>
                  <a:schemeClr val="accent1">
                    <a:lumMod val="75000"/>
                  </a:schemeClr>
                </a:solidFill>
              </a:rPr>
              <a:t>WebElement</a:t>
            </a:r>
            <a:r>
              <a:rPr lang="en-US" sz="2600" i="1" dirty="0">
                <a:solidFill>
                  <a:schemeClr val="accent1">
                    <a:lumMod val="75000"/>
                  </a:schemeClr>
                </a:solidFill>
              </a:rPr>
              <a:t> object based on a specified search criteria or ends up throwing an exception if it does not find any element matching the search criteria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600" b="1" i="1" dirty="0">
                <a:solidFill>
                  <a:schemeClr val="accent1">
                    <a:lumMod val="50000"/>
                  </a:schemeClr>
                </a:solidFill>
              </a:rPr>
              <a:t>Syntax: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Monaco"/>
              </a:rPr>
              <a:t>WebElement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Monaco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Monaco"/>
              </a:rPr>
              <a:t>elementName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Monaco"/>
              </a:rPr>
              <a:t> =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Monaco"/>
              </a:rPr>
              <a:t>driver.findElement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Monaco"/>
              </a:rPr>
              <a:t>(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Monaco"/>
              </a:rPr>
              <a:t>By.LocatorStrategy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Monaco"/>
              </a:rPr>
              <a:t>("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Monaco"/>
              </a:rPr>
              <a:t>LocatorValue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Monaco"/>
              </a:rPr>
              <a:t>"));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endParaRPr lang="en-US" altLang="en-US" sz="2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600" b="1" i="1" dirty="0">
                <a:solidFill>
                  <a:schemeClr val="accent1">
                    <a:lumMod val="50000"/>
                  </a:schemeClr>
                </a:solidFill>
              </a:rPr>
              <a:t>EG: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Monaco"/>
              </a:rPr>
              <a:t>WebElement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Monaco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Monaco"/>
              </a:rPr>
              <a:t>loginLink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Monaco"/>
              </a:rPr>
              <a:t> =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Monaco"/>
              </a:rPr>
              <a:t>driver.findElement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Monaco"/>
              </a:rPr>
              <a:t>(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Monaco"/>
              </a:rPr>
              <a:t>By.linkText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Monaco"/>
              </a:rPr>
              <a:t>("Login"));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endParaRPr lang="en-US" sz="26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D0DB2A-CE36-4D85-AD8F-7D2980292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6BBCF48-95A4-470C-9C83-3D85C3312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4E5506-E14E-4B74-AA22-96F1E26EC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632375-8BA0-4000-9EBC-876F52A4F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879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Find element Vs Find elements in Selenium">
            <a:extLst>
              <a:ext uri="{FF2B5EF4-FFF2-40B4-BE49-F238E27FC236}">
                <a16:creationId xmlns:a16="http://schemas.microsoft.com/office/drawing/2014/main" id="{61DB1364-969B-477A-B6C5-920B860F1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95" y="1611945"/>
            <a:ext cx="9182011" cy="3320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198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448CB69-F01B-45C8-92B0-EB60AE77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b="1" i="1" kern="12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Diff b\w Find Element &amp; Find Elements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EBD8651-CCB7-4772-8979-D479D4C3E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512782"/>
              </p:ext>
            </p:extLst>
          </p:nvPr>
        </p:nvGraphicFramePr>
        <p:xfrm>
          <a:off x="4654296" y="1245526"/>
          <a:ext cx="7214616" cy="478287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596614">
                  <a:extLst>
                    <a:ext uri="{9D8B030D-6E8A-4147-A177-3AD203B41FA5}">
                      <a16:colId xmlns:a16="http://schemas.microsoft.com/office/drawing/2014/main" val="3030088557"/>
                    </a:ext>
                  </a:extLst>
                </a:gridCol>
                <a:gridCol w="3618002">
                  <a:extLst>
                    <a:ext uri="{9D8B030D-6E8A-4147-A177-3AD203B41FA5}">
                      <a16:colId xmlns:a16="http://schemas.microsoft.com/office/drawing/2014/main" val="2239562727"/>
                    </a:ext>
                  </a:extLst>
                </a:gridCol>
              </a:tblGrid>
              <a:tr h="4630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effectLst/>
                        </a:rPr>
                        <a:t>Find Element</a:t>
                      </a:r>
                    </a:p>
                  </a:txBody>
                  <a:tcPr marL="76160" marR="76160" marT="76160" marB="761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effectLst/>
                        </a:rPr>
                        <a:t>Find Elements</a:t>
                      </a:r>
                    </a:p>
                  </a:txBody>
                  <a:tcPr marL="76160" marR="76160" marT="76160" marB="76160"/>
                </a:tc>
                <a:extLst>
                  <a:ext uri="{0D108BD9-81ED-4DB2-BD59-A6C34878D82A}">
                    <a16:rowId xmlns:a16="http://schemas.microsoft.com/office/drawing/2014/main" val="2322596857"/>
                  </a:ext>
                </a:extLst>
              </a:tr>
              <a:tr h="128558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the first most web element if there are multiple web elements found with the same locator</a:t>
                      </a:r>
                    </a:p>
                  </a:txBody>
                  <a:tcPr marL="76160" marR="76160" marT="76160" marB="761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a list of web elements</a:t>
                      </a:r>
                    </a:p>
                  </a:txBody>
                  <a:tcPr marL="76160" marR="76160" marT="76160" marB="76160"/>
                </a:tc>
                <a:extLst>
                  <a:ext uri="{0D108BD9-81ED-4DB2-BD59-A6C34878D82A}">
                    <a16:rowId xmlns:a16="http://schemas.microsoft.com/office/drawing/2014/main" val="3245208716"/>
                  </a:ext>
                </a:extLst>
              </a:tr>
              <a:tr h="128558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Throws exception </a:t>
                      </a:r>
                      <a:r>
                        <a:rPr lang="en-US" sz="1800" dirty="0" err="1">
                          <a:effectLst/>
                        </a:rPr>
                        <a:t>NoSuchElementException</a:t>
                      </a:r>
                      <a:r>
                        <a:rPr lang="en-US" sz="1800" dirty="0">
                          <a:effectLst/>
                        </a:rPr>
                        <a:t> if there are no elements matching the locator strategy</a:t>
                      </a:r>
                    </a:p>
                  </a:txBody>
                  <a:tcPr marL="76160" marR="76160" marT="76160" marB="761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an empty list if there are no web elements matching the locator strategy</a:t>
                      </a:r>
                    </a:p>
                  </a:txBody>
                  <a:tcPr marL="76160" marR="76160" marT="76160" marB="76160"/>
                </a:tc>
                <a:extLst>
                  <a:ext uri="{0D108BD9-81ED-4DB2-BD59-A6C34878D82A}">
                    <a16:rowId xmlns:a16="http://schemas.microsoft.com/office/drawing/2014/main" val="2923898888"/>
                  </a:ext>
                </a:extLst>
              </a:tr>
              <a:tr h="73723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Find element by XPath will only find one web element</a:t>
                      </a:r>
                    </a:p>
                  </a:txBody>
                  <a:tcPr marL="76160" marR="76160" marT="76160" marB="761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It will find a collection of elements whose match the locator strategy.</a:t>
                      </a:r>
                    </a:p>
                  </a:txBody>
                  <a:tcPr marL="76160" marR="76160" marT="76160" marB="76160"/>
                </a:tc>
                <a:extLst>
                  <a:ext uri="{0D108BD9-81ED-4DB2-BD59-A6C34878D82A}">
                    <a16:rowId xmlns:a16="http://schemas.microsoft.com/office/drawing/2014/main" val="1979711993"/>
                  </a:ext>
                </a:extLst>
              </a:tr>
              <a:tr h="101141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Not Applicable</a:t>
                      </a:r>
                    </a:p>
                  </a:txBody>
                  <a:tcPr marL="76160" marR="76160" marT="76160" marB="761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Each Web element is indexed with a number starting from 0 just like an array</a:t>
                      </a:r>
                    </a:p>
                  </a:txBody>
                  <a:tcPr marL="76160" marR="76160" marT="76160" marB="76160"/>
                </a:tc>
                <a:extLst>
                  <a:ext uri="{0D108BD9-81ED-4DB2-BD59-A6C34878D82A}">
                    <a16:rowId xmlns:a16="http://schemas.microsoft.com/office/drawing/2014/main" val="1894449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3935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1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Triangle 13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E7CD6-4B83-4F87-BE1D-82E19770E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942108"/>
            <a:ext cx="8343669" cy="1103909"/>
          </a:xfrm>
        </p:spPr>
        <p:txBody>
          <a:bodyPr anchor="t"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sz="4800" b="1" i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Breakdown of HTML Tag</a:t>
            </a:r>
          </a:p>
        </p:txBody>
      </p:sp>
      <p:pic>
        <p:nvPicPr>
          <p:cNvPr id="7172" name="Picture 4" descr="Exchange Links for Free - Use Datatron to Boost Your Sites SEO">
            <a:extLst>
              <a:ext uri="{FF2B5EF4-FFF2-40B4-BE49-F238E27FC236}">
                <a16:creationId xmlns:a16="http://schemas.microsoft.com/office/drawing/2014/main" id="{47E4B134-6FCB-43FB-A55A-7B3EE705D8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65"/>
          <a:stretch/>
        </p:blipFill>
        <p:spPr bwMode="auto">
          <a:xfrm>
            <a:off x="1285241" y="2532185"/>
            <a:ext cx="8477738" cy="266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3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Selenium Webdriver Locating Strategies - javatpoint">
            <a:extLst>
              <a:ext uri="{FF2B5EF4-FFF2-40B4-BE49-F238E27FC236}">
                <a16:creationId xmlns:a16="http://schemas.microsoft.com/office/drawing/2014/main" id="{7C6CB5FE-4ECD-4AC4-986F-CE7378D1E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874" y="870867"/>
            <a:ext cx="7175406" cy="513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589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1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Triangle 13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448CB69-F01B-45C8-92B0-EB60AE77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57038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 b="1" i="1" dirty="0">
                <a:solidFill>
                  <a:schemeClr val="accent1">
                    <a:lumMod val="50000"/>
                  </a:schemeClr>
                </a:solidFill>
              </a:rPr>
              <a:t>By ID</a:t>
            </a:r>
            <a:endParaRPr lang="en-US" sz="4800" b="1" i="1" kern="1200" dirty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E7CD6-4B83-4F87-BE1D-82E19770E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048303"/>
            <a:ext cx="9964651" cy="3721562"/>
          </a:xfrm>
        </p:spPr>
        <p:txBody>
          <a:bodyPr anchor="t"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sz="3200" i="1" dirty="0">
                <a:solidFill>
                  <a:schemeClr val="accent1">
                    <a:lumMod val="75000"/>
                  </a:schemeClr>
                </a:solidFill>
              </a:rPr>
              <a:t>ID’s are supposed to be unique on a page and it makes ID’s are the most reliable locator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3200" b="1" i="1" dirty="0">
                <a:solidFill>
                  <a:schemeClr val="accent1">
                    <a:lumMod val="50000"/>
                  </a:schemeClr>
                </a:solidFill>
              </a:rPr>
              <a:t>Syntax: </a:t>
            </a:r>
            <a:r>
              <a:rPr lang="en-US" sz="3200" b="0" i="1" dirty="0" err="1">
                <a:solidFill>
                  <a:schemeClr val="accent1">
                    <a:lumMod val="75000"/>
                  </a:schemeClr>
                </a:solidFill>
                <a:effectLst/>
              </a:rPr>
              <a:t>driver.findElement</a:t>
            </a:r>
            <a:r>
              <a:rPr lang="en-US" sz="3200" b="0" i="1" dirty="0">
                <a:solidFill>
                  <a:schemeClr val="accent1">
                    <a:lumMod val="75000"/>
                  </a:schemeClr>
                </a:solidFill>
                <a:effectLst/>
              </a:rPr>
              <a:t>(By.id (“attribute value”))</a:t>
            </a:r>
            <a:r>
              <a:rPr lang="en-US" sz="3200" i="1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</a:rPr>
              <a:t>;</a:t>
            </a:r>
            <a:endParaRPr lang="en-US" altLang="en-US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3200" b="1" i="1" dirty="0">
                <a:solidFill>
                  <a:schemeClr val="accent1">
                    <a:lumMod val="50000"/>
                  </a:schemeClr>
                </a:solidFill>
              </a:rPr>
              <a:t>EG: </a:t>
            </a:r>
            <a:r>
              <a:rPr lang="en-US" sz="3200" b="0" i="1" dirty="0" err="1">
                <a:solidFill>
                  <a:schemeClr val="accent1">
                    <a:lumMod val="75000"/>
                  </a:schemeClr>
                </a:solidFill>
                <a:effectLst/>
              </a:rPr>
              <a:t>driver.findElement</a:t>
            </a:r>
            <a:r>
              <a:rPr lang="en-US" sz="3200" b="0" i="1" dirty="0">
                <a:solidFill>
                  <a:schemeClr val="accent1">
                    <a:lumMod val="75000"/>
                  </a:schemeClr>
                </a:solidFill>
                <a:effectLst/>
              </a:rPr>
              <a:t>(By.id ("</a:t>
            </a:r>
            <a:r>
              <a:rPr lang="en-US" sz="3200" b="0" i="1" dirty="0" err="1">
                <a:solidFill>
                  <a:schemeClr val="accent1">
                    <a:lumMod val="75000"/>
                  </a:schemeClr>
                </a:solidFill>
                <a:effectLst/>
              </a:rPr>
              <a:t>idOfButton</a:t>
            </a:r>
            <a:r>
              <a:rPr lang="en-US" sz="3200" b="0" i="1" dirty="0">
                <a:solidFill>
                  <a:schemeClr val="accent1">
                    <a:lumMod val="75000"/>
                  </a:schemeClr>
                </a:solidFill>
                <a:effectLst/>
              </a:rPr>
              <a:t>"))</a:t>
            </a:r>
            <a:r>
              <a:rPr lang="en-US" sz="3200" i="1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</a:rPr>
              <a:t>;</a:t>
            </a:r>
            <a:endParaRPr lang="en-US" sz="32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endParaRPr lang="en-US" sz="32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D0DB2A-CE36-4D85-AD8F-7D2980292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6BBCF48-95A4-470C-9C83-3D85C3312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4E5506-E14E-4B74-AA22-96F1E26EC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632375-8BA0-4000-9EBC-876F52A4F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409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967</Words>
  <Application>Microsoft Office PowerPoint</Application>
  <PresentationFormat>Widescreen</PresentationFormat>
  <Paragraphs>103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Monaco</vt:lpstr>
      <vt:lpstr>verdana</vt:lpstr>
      <vt:lpstr>Office Theme</vt:lpstr>
      <vt:lpstr>Locators In Selenium</vt:lpstr>
      <vt:lpstr>Selenium Locators</vt:lpstr>
      <vt:lpstr>findElements()</vt:lpstr>
      <vt:lpstr>findElement()</vt:lpstr>
      <vt:lpstr>PowerPoint Presentation</vt:lpstr>
      <vt:lpstr>Diff b\w Find Element &amp; Find Elements</vt:lpstr>
      <vt:lpstr>PowerPoint Presentation</vt:lpstr>
      <vt:lpstr>PowerPoint Presentation</vt:lpstr>
      <vt:lpstr>By ID</vt:lpstr>
      <vt:lpstr>By Name</vt:lpstr>
      <vt:lpstr>By Class Name</vt:lpstr>
      <vt:lpstr>By Tag Name</vt:lpstr>
      <vt:lpstr>By Link Text</vt:lpstr>
      <vt:lpstr>By Partial Link Text</vt:lpstr>
      <vt:lpstr>By CSS Selectors</vt:lpstr>
      <vt:lpstr>Css Selector</vt:lpstr>
      <vt:lpstr>Css Selector</vt:lpstr>
      <vt:lpstr>For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Locators</dc:title>
  <dc:creator>Venkatesa Kandavel</dc:creator>
  <cp:lastModifiedBy>Venkatesa Kandavel</cp:lastModifiedBy>
  <cp:revision>63</cp:revision>
  <dcterms:created xsi:type="dcterms:W3CDTF">2021-03-09T11:17:06Z</dcterms:created>
  <dcterms:modified xsi:type="dcterms:W3CDTF">2021-03-21T08:15:26Z</dcterms:modified>
</cp:coreProperties>
</file>